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8" r:id="rId3"/>
    <p:sldId id="259" r:id="rId4"/>
    <p:sldId id="260" r:id="rId5"/>
    <p:sldId id="261" r:id="rId6"/>
    <p:sldId id="262" r:id="rId7"/>
    <p:sldId id="283" r:id="rId8"/>
    <p:sldId id="263" r:id="rId9"/>
    <p:sldId id="282"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80" r:id="rId25"/>
    <p:sldId id="281" r:id="rId26"/>
    <p:sldId id="284" r:id="rId27"/>
    <p:sldId id="28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4E1659-3B42-4AB7-91EA-08AEAE98157A}" v="2" dt="2022-07-26T02:23:37.7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ten  Chapagain" userId="S::jitenchapagain2202it@infomaxcollege.edu.np::fd2a3fb8-7a7a-47a1-948f-579609837fb7" providerId="AD" clId="Web-{7A4E1659-3B42-4AB7-91EA-08AEAE98157A}"/>
    <pc:docChg chg="modSld">
      <pc:chgData name="Jiten  Chapagain" userId="S::jitenchapagain2202it@infomaxcollege.edu.np::fd2a3fb8-7a7a-47a1-948f-579609837fb7" providerId="AD" clId="Web-{7A4E1659-3B42-4AB7-91EA-08AEAE98157A}" dt="2022-07-26T02:23:37.740" v="1" actId="20577"/>
      <pc:docMkLst>
        <pc:docMk/>
      </pc:docMkLst>
      <pc:sldChg chg="modSp">
        <pc:chgData name="Jiten  Chapagain" userId="S::jitenchapagain2202it@infomaxcollege.edu.np::fd2a3fb8-7a7a-47a1-948f-579609837fb7" providerId="AD" clId="Web-{7A4E1659-3B42-4AB7-91EA-08AEAE98157A}" dt="2022-07-26T02:23:37.740" v="1" actId="20577"/>
        <pc:sldMkLst>
          <pc:docMk/>
          <pc:sldMk cId="966397590" sldId="284"/>
        </pc:sldMkLst>
        <pc:spChg chg="mod">
          <ac:chgData name="Jiten  Chapagain" userId="S::jitenchapagain2202it@infomaxcollege.edu.np::fd2a3fb8-7a7a-47a1-948f-579609837fb7" providerId="AD" clId="Web-{7A4E1659-3B42-4AB7-91EA-08AEAE98157A}" dt="2022-07-26T02:23:37.740" v="1" actId="20577"/>
          <ac:spMkLst>
            <pc:docMk/>
            <pc:sldMk cId="966397590" sldId="284"/>
            <ac:spMk id="2" creationId="{0A1FD201-AFEC-BC05-B854-8BCB5A3A634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7/25/2022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552433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921108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3079282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23557594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9045428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7/25/2022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3435243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7/25/2022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191433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7/25/2022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717975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7/25/2022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213511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4509A250-FF31-4206-8172-F9D3106AACB1}" type="datetimeFigureOut">
              <a:rPr lang="en-US" dirty="0"/>
              <a:t>7/25/2022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015566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7/25/2022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737394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dirty="0"/>
              <a:t>7/25/2022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281833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dirty="0"/>
              <a:t>7/25/2022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248365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7/25/2022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187124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7/25/2022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27625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7/25/2022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115716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132085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7/25/2022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a:p>
        </p:txBody>
      </p:sp>
    </p:spTree>
    <p:extLst>
      <p:ext uri="{BB962C8B-B14F-4D97-AF65-F5344CB8AC3E}">
        <p14:creationId xmlns:p14="http://schemas.microsoft.com/office/powerpoint/2010/main" val="1623356794"/>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191925" y="1325880"/>
            <a:ext cx="3352375" cy="3066507"/>
          </a:xfrm>
        </p:spPr>
        <p:txBody>
          <a:bodyPr>
            <a:normAutofit/>
          </a:bodyPr>
          <a:lstStyle/>
          <a:p>
            <a:r>
              <a:rPr lang="en-US" sz="5400">
                <a:solidFill>
                  <a:srgbClr val="EBEBEB"/>
                </a:solidFill>
                <a:cs typeface="Calibri Light"/>
              </a:rPr>
              <a:t>TEAM MEMBERS</a:t>
            </a:r>
            <a:endParaRPr lang="en-US" sz="5400">
              <a:solidFill>
                <a:srgbClr val="EBEBEB"/>
              </a:solidFill>
            </a:endParaRPr>
          </a:p>
        </p:txBody>
      </p:sp>
      <p:sp>
        <p:nvSpPr>
          <p:cNvPr id="11"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3" name="Freeform: Shape 12">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4" name="Table 4">
            <a:extLst>
              <a:ext uri="{FF2B5EF4-FFF2-40B4-BE49-F238E27FC236}">
                <a16:creationId xmlns:a16="http://schemas.microsoft.com/office/drawing/2014/main" id="{F01C062D-0B59-A171-3E2C-6EF5B27D8465}"/>
              </a:ext>
            </a:extLst>
          </p:cNvPr>
          <p:cNvGraphicFramePr>
            <a:graphicFrameLocks noGrp="1"/>
          </p:cNvGraphicFramePr>
          <p:nvPr>
            <p:extLst>
              <p:ext uri="{D42A27DB-BD31-4B8C-83A1-F6EECF244321}">
                <p14:modId xmlns:p14="http://schemas.microsoft.com/office/powerpoint/2010/main" val="986131509"/>
              </p:ext>
            </p:extLst>
          </p:nvPr>
        </p:nvGraphicFramePr>
        <p:xfrm>
          <a:off x="643854" y="1330269"/>
          <a:ext cx="6270663" cy="4197000"/>
        </p:xfrm>
        <a:graphic>
          <a:graphicData uri="http://schemas.openxmlformats.org/drawingml/2006/table">
            <a:tbl>
              <a:tblPr firstRow="1" bandRow="1">
                <a:tableStyleId>{5C22544A-7EE6-4342-B048-85BDC9FD1C3A}</a:tableStyleId>
              </a:tblPr>
              <a:tblGrid>
                <a:gridCol w="3600975">
                  <a:extLst>
                    <a:ext uri="{9D8B030D-6E8A-4147-A177-3AD203B41FA5}">
                      <a16:colId xmlns:a16="http://schemas.microsoft.com/office/drawing/2014/main" val="1936824493"/>
                    </a:ext>
                  </a:extLst>
                </a:gridCol>
                <a:gridCol w="2669688">
                  <a:extLst>
                    <a:ext uri="{9D8B030D-6E8A-4147-A177-3AD203B41FA5}">
                      <a16:colId xmlns:a16="http://schemas.microsoft.com/office/drawing/2014/main" val="1316228648"/>
                    </a:ext>
                  </a:extLst>
                </a:gridCol>
              </a:tblGrid>
              <a:tr h="546355">
                <a:tc>
                  <a:txBody>
                    <a:bodyPr/>
                    <a:lstStyle/>
                    <a:p>
                      <a:pPr lvl="0">
                        <a:buNone/>
                      </a:pPr>
                      <a:r>
                        <a:rPr lang="en-US" sz="2400"/>
                        <a:t>NAME</a:t>
                      </a:r>
                    </a:p>
                  </a:txBody>
                  <a:tcPr marL="124172" marR="124172" marT="62086" marB="62086"/>
                </a:tc>
                <a:tc>
                  <a:txBody>
                    <a:bodyPr/>
                    <a:lstStyle/>
                    <a:p>
                      <a:r>
                        <a:rPr lang="en-US" sz="2400"/>
                        <a:t>ROLL NUMBER</a:t>
                      </a:r>
                    </a:p>
                  </a:txBody>
                  <a:tcPr marL="124172" marR="124172" marT="62086" marB="62086"/>
                </a:tc>
                <a:extLst>
                  <a:ext uri="{0D108BD9-81ED-4DB2-BD59-A6C34878D82A}">
                    <a16:rowId xmlns:a16="http://schemas.microsoft.com/office/drawing/2014/main" val="1056467455"/>
                  </a:ext>
                </a:extLst>
              </a:tr>
              <a:tr h="546355">
                <a:tc>
                  <a:txBody>
                    <a:bodyPr/>
                    <a:lstStyle/>
                    <a:p>
                      <a:r>
                        <a:rPr lang="en-US" sz="2400"/>
                        <a:t>ANKIT ACHARYA</a:t>
                      </a:r>
                    </a:p>
                  </a:txBody>
                  <a:tcPr marL="124172" marR="124172" marT="62086" marB="62086"/>
                </a:tc>
                <a:tc>
                  <a:txBody>
                    <a:bodyPr/>
                    <a:lstStyle/>
                    <a:p>
                      <a:r>
                        <a:rPr lang="en-US" sz="2400"/>
                        <a:t>NPI000140</a:t>
                      </a:r>
                    </a:p>
                  </a:txBody>
                  <a:tcPr marL="124172" marR="124172" marT="62086" marB="62086"/>
                </a:tc>
                <a:extLst>
                  <a:ext uri="{0D108BD9-81ED-4DB2-BD59-A6C34878D82A}">
                    <a16:rowId xmlns:a16="http://schemas.microsoft.com/office/drawing/2014/main" val="1398442116"/>
                  </a:ext>
                </a:extLst>
              </a:tr>
              <a:tr h="546355">
                <a:tc>
                  <a:txBody>
                    <a:bodyPr/>
                    <a:lstStyle/>
                    <a:p>
                      <a:r>
                        <a:rPr lang="en-US" sz="2400"/>
                        <a:t>ANMOL MALLA </a:t>
                      </a:r>
                    </a:p>
                  </a:txBody>
                  <a:tcPr marL="124172" marR="124172" marT="62086" marB="62086"/>
                </a:tc>
                <a:tc>
                  <a:txBody>
                    <a:bodyPr/>
                    <a:lstStyle/>
                    <a:p>
                      <a:r>
                        <a:rPr lang="en-US" sz="2400"/>
                        <a:t>NPI000141</a:t>
                      </a:r>
                    </a:p>
                  </a:txBody>
                  <a:tcPr marL="124172" marR="124172" marT="62086" marB="62086"/>
                </a:tc>
                <a:extLst>
                  <a:ext uri="{0D108BD9-81ED-4DB2-BD59-A6C34878D82A}">
                    <a16:rowId xmlns:a16="http://schemas.microsoft.com/office/drawing/2014/main" val="4002640872"/>
                  </a:ext>
                </a:extLst>
              </a:tr>
              <a:tr h="546355">
                <a:tc>
                  <a:txBody>
                    <a:bodyPr/>
                    <a:lstStyle/>
                    <a:p>
                      <a:r>
                        <a:rPr lang="en-US" sz="2400"/>
                        <a:t>JITEN CHAPAGAIN</a:t>
                      </a:r>
                    </a:p>
                  </a:txBody>
                  <a:tcPr marL="124172" marR="124172" marT="62086" marB="62086"/>
                </a:tc>
                <a:tc>
                  <a:txBody>
                    <a:bodyPr/>
                    <a:lstStyle/>
                    <a:p>
                      <a:r>
                        <a:rPr lang="en-US" sz="2400"/>
                        <a:t>NPI000150</a:t>
                      </a:r>
                    </a:p>
                  </a:txBody>
                  <a:tcPr marL="124172" marR="124172" marT="62086" marB="62086"/>
                </a:tc>
                <a:extLst>
                  <a:ext uri="{0D108BD9-81ED-4DB2-BD59-A6C34878D82A}">
                    <a16:rowId xmlns:a16="http://schemas.microsoft.com/office/drawing/2014/main" val="531206664"/>
                  </a:ext>
                </a:extLst>
              </a:tr>
              <a:tr h="546355">
                <a:tc>
                  <a:txBody>
                    <a:bodyPr/>
                    <a:lstStyle/>
                    <a:p>
                      <a:r>
                        <a:rPr lang="en-US" sz="2400"/>
                        <a:t>PUKAR NEPALI</a:t>
                      </a:r>
                    </a:p>
                  </a:txBody>
                  <a:tcPr marL="124172" marR="124172" marT="62086" marB="62086"/>
                </a:tc>
                <a:tc>
                  <a:txBody>
                    <a:bodyPr/>
                    <a:lstStyle/>
                    <a:p>
                      <a:r>
                        <a:rPr lang="en-US" sz="2400"/>
                        <a:t>NPI000165</a:t>
                      </a:r>
                    </a:p>
                  </a:txBody>
                  <a:tcPr marL="124172" marR="124172" marT="62086" marB="62086"/>
                </a:tc>
                <a:extLst>
                  <a:ext uri="{0D108BD9-81ED-4DB2-BD59-A6C34878D82A}">
                    <a16:rowId xmlns:a16="http://schemas.microsoft.com/office/drawing/2014/main" val="3362489040"/>
                  </a:ext>
                </a:extLst>
              </a:tr>
              <a:tr h="546355">
                <a:tc>
                  <a:txBody>
                    <a:bodyPr/>
                    <a:lstStyle/>
                    <a:p>
                      <a:r>
                        <a:rPr lang="en-US" sz="2400"/>
                        <a:t>RANGIN BASNET</a:t>
                      </a:r>
                    </a:p>
                  </a:txBody>
                  <a:tcPr marL="124172" marR="124172" marT="62086" marB="62086"/>
                </a:tc>
                <a:tc>
                  <a:txBody>
                    <a:bodyPr/>
                    <a:lstStyle/>
                    <a:p>
                      <a:r>
                        <a:rPr lang="en-US" sz="2400"/>
                        <a:t>NPI000167</a:t>
                      </a:r>
                    </a:p>
                  </a:txBody>
                  <a:tcPr marL="124172" marR="124172" marT="62086" marB="62086"/>
                </a:tc>
                <a:extLst>
                  <a:ext uri="{0D108BD9-81ED-4DB2-BD59-A6C34878D82A}">
                    <a16:rowId xmlns:a16="http://schemas.microsoft.com/office/drawing/2014/main" val="2441028832"/>
                  </a:ext>
                </a:extLst>
              </a:tr>
              <a:tr h="918870">
                <a:tc>
                  <a:txBody>
                    <a:bodyPr/>
                    <a:lstStyle/>
                    <a:p>
                      <a:r>
                        <a:rPr lang="en-US" sz="2400"/>
                        <a:t>SATINDRA BAHADUR KHADKA</a:t>
                      </a:r>
                    </a:p>
                  </a:txBody>
                  <a:tcPr marL="124172" marR="124172" marT="62086" marB="62086"/>
                </a:tc>
                <a:tc>
                  <a:txBody>
                    <a:bodyPr/>
                    <a:lstStyle/>
                    <a:p>
                      <a:r>
                        <a:rPr lang="en-US" sz="2400"/>
                        <a:t>NPI000178</a:t>
                      </a:r>
                    </a:p>
                  </a:txBody>
                  <a:tcPr marL="124172" marR="124172" marT="62086" marB="62086"/>
                </a:tc>
                <a:extLst>
                  <a:ext uri="{0D108BD9-81ED-4DB2-BD59-A6C34878D82A}">
                    <a16:rowId xmlns:a16="http://schemas.microsoft.com/office/drawing/2014/main" val="2768962725"/>
                  </a:ext>
                </a:extLst>
              </a:tr>
            </a:tbl>
          </a:graphicData>
        </a:graphic>
      </p:graphicFrame>
    </p:spTree>
    <p:extLst>
      <p:ext uri="{BB962C8B-B14F-4D97-AF65-F5344CB8AC3E}">
        <p14:creationId xmlns:p14="http://schemas.microsoft.com/office/powerpoint/2010/main" val="109857222"/>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A048E1-862F-B0B3-4611-97B08658609F}"/>
              </a:ext>
            </a:extLst>
          </p:cNvPr>
          <p:cNvSpPr>
            <a:spLocks noGrp="1"/>
          </p:cNvSpPr>
          <p:nvPr>
            <p:ph type="title"/>
          </p:nvPr>
        </p:nvSpPr>
        <p:spPr>
          <a:xfrm>
            <a:off x="648931" y="629266"/>
            <a:ext cx="4166510" cy="1622321"/>
          </a:xfrm>
        </p:spPr>
        <p:txBody>
          <a:bodyPr vert="horz" lIns="91440" tIns="45720" rIns="91440" bIns="45720" rtlCol="0">
            <a:normAutofit/>
          </a:bodyPr>
          <a:lstStyle/>
          <a:p>
            <a:r>
              <a:rPr lang="en-US">
                <a:solidFill>
                  <a:srgbClr val="EBEBEB"/>
                </a:solidFill>
              </a:rPr>
              <a:t>ER DIAGRAM</a:t>
            </a:r>
          </a:p>
        </p:txBody>
      </p:sp>
      <p:sp>
        <p:nvSpPr>
          <p:cNvPr id="64"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66" name="Freeform: Shape 65">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68" name="Rectangle 67">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8" name="Picture 9" descr="Diagram&#10;&#10;Description automatically generated">
            <a:extLst>
              <a:ext uri="{FF2B5EF4-FFF2-40B4-BE49-F238E27FC236}">
                <a16:creationId xmlns:a16="http://schemas.microsoft.com/office/drawing/2014/main" id="{3529FB04-CAC4-E9D8-101B-E5A8064EF2CB}"/>
              </a:ext>
            </a:extLst>
          </p:cNvPr>
          <p:cNvPicPr>
            <a:picLocks noGrp="1" noChangeAspect="1"/>
          </p:cNvPicPr>
          <p:nvPr>
            <p:ph idx="1"/>
          </p:nvPr>
        </p:nvPicPr>
        <p:blipFill>
          <a:blip r:embed="rId2"/>
          <a:stretch>
            <a:fillRect/>
          </a:stretch>
        </p:blipFill>
        <p:spPr>
          <a:xfrm>
            <a:off x="6356742" y="1157001"/>
            <a:ext cx="5172924" cy="5025499"/>
          </a:xfrm>
        </p:spPr>
      </p:pic>
    </p:spTree>
    <p:extLst>
      <p:ext uri="{BB962C8B-B14F-4D97-AF65-F5344CB8AC3E}">
        <p14:creationId xmlns:p14="http://schemas.microsoft.com/office/powerpoint/2010/main" val="2182910042"/>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C9FD05-E237-556E-8AA4-8361D0765BF0}"/>
              </a:ext>
            </a:extLst>
          </p:cNvPr>
          <p:cNvSpPr>
            <a:spLocks noGrp="1"/>
          </p:cNvSpPr>
          <p:nvPr>
            <p:ph type="title"/>
          </p:nvPr>
        </p:nvSpPr>
        <p:spPr>
          <a:xfrm>
            <a:off x="643855" y="1447799"/>
            <a:ext cx="3108626" cy="1444752"/>
          </a:xfrm>
        </p:spPr>
        <p:txBody>
          <a:bodyPr anchor="b">
            <a:normAutofit/>
          </a:bodyPr>
          <a:lstStyle/>
          <a:p>
            <a:r>
              <a:rPr lang="en-US" sz="3200">
                <a:solidFill>
                  <a:srgbClr val="EBEBEB"/>
                </a:solidFill>
              </a:rPr>
              <a:t>CONTEXT DIAGRAM</a:t>
            </a:r>
          </a:p>
        </p:txBody>
      </p:sp>
      <p:sp>
        <p:nvSpPr>
          <p:cNvPr id="13"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5" name="Freeform: Shape 14">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17" name="Rectangle 16">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4" descr="Diagram&#10;&#10;Description automatically generated">
            <a:extLst>
              <a:ext uri="{FF2B5EF4-FFF2-40B4-BE49-F238E27FC236}">
                <a16:creationId xmlns:a16="http://schemas.microsoft.com/office/drawing/2014/main" id="{F16799AF-0C7C-6F69-DE4F-5DB5C822243D}"/>
              </a:ext>
            </a:extLst>
          </p:cNvPr>
          <p:cNvPicPr>
            <a:picLocks noChangeAspect="1"/>
          </p:cNvPicPr>
          <p:nvPr/>
        </p:nvPicPr>
        <p:blipFill>
          <a:blip r:embed="rId2"/>
          <a:stretch>
            <a:fillRect/>
          </a:stretch>
        </p:blipFill>
        <p:spPr>
          <a:xfrm>
            <a:off x="5099697" y="628290"/>
            <a:ext cx="5559469" cy="5391510"/>
          </a:xfrm>
          <a:prstGeom prst="rect">
            <a:avLst/>
          </a:prstGeom>
          <a:effectLst/>
        </p:spPr>
      </p:pic>
    </p:spTree>
    <p:extLst>
      <p:ext uri="{BB962C8B-B14F-4D97-AF65-F5344CB8AC3E}">
        <p14:creationId xmlns:p14="http://schemas.microsoft.com/office/powerpoint/2010/main" val="2965933407"/>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4" name="Picture 23">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6" name="Oval 25">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8" name="Picture 27">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0" name="Picture 29">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2" name="Rectangle 31">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589238C-E489-4418-8FBF-2927F0228981}"/>
              </a:ext>
            </a:extLst>
          </p:cNvPr>
          <p:cNvSpPr>
            <a:spLocks noGrp="1"/>
          </p:cNvSpPr>
          <p:nvPr>
            <p:ph type="title"/>
          </p:nvPr>
        </p:nvSpPr>
        <p:spPr>
          <a:xfrm>
            <a:off x="647701" y="1454964"/>
            <a:ext cx="3339281" cy="3308840"/>
          </a:xfrm>
        </p:spPr>
        <p:txBody>
          <a:bodyPr vert="horz" lIns="91440" tIns="45720" rIns="91440" bIns="45720" rtlCol="0" anchor="b">
            <a:normAutofit/>
          </a:bodyPr>
          <a:lstStyle/>
          <a:p>
            <a:pPr>
              <a:lnSpc>
                <a:spcPct val="90000"/>
              </a:lnSpc>
            </a:pPr>
            <a:r>
              <a:rPr lang="en-US"/>
              <a:t>LEVEL ZERO DATA FLOW DIAGRAM</a:t>
            </a:r>
          </a:p>
        </p:txBody>
      </p:sp>
      <p:pic>
        <p:nvPicPr>
          <p:cNvPr id="4" name="Picture 4" descr="Diagram, schematic&#10;&#10;Description automatically generated">
            <a:extLst>
              <a:ext uri="{FF2B5EF4-FFF2-40B4-BE49-F238E27FC236}">
                <a16:creationId xmlns:a16="http://schemas.microsoft.com/office/drawing/2014/main" id="{BF5A5D30-F7E4-6B31-4CA4-2396B3C0C508}"/>
              </a:ext>
            </a:extLst>
          </p:cNvPr>
          <p:cNvPicPr>
            <a:picLocks noChangeAspect="1"/>
          </p:cNvPicPr>
          <p:nvPr/>
        </p:nvPicPr>
        <p:blipFill rotWithShape="1">
          <a:blip r:embed="rId7"/>
          <a:srcRect r="1" b="10843"/>
          <a:stretch/>
        </p:blipFill>
        <p:spPr>
          <a:xfrm>
            <a:off x="4634682" y="10"/>
            <a:ext cx="7557319" cy="6857990"/>
          </a:xfrm>
          <a:prstGeom prst="rect">
            <a:avLst/>
          </a:prstGeom>
        </p:spPr>
      </p:pic>
      <p:sp>
        <p:nvSpPr>
          <p:cNvPr id="34" name="Rectangle 33">
            <a:extLst>
              <a:ext uri="{FF2B5EF4-FFF2-40B4-BE49-F238E27FC236}">
                <a16:creationId xmlns:a16="http://schemas.microsoft.com/office/drawing/2014/main" id="{BFEFF673-A9DE-416D-A04E-1D5090454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675734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A2D96-930D-7193-8AB8-871E9A0C4D81}"/>
              </a:ext>
            </a:extLst>
          </p:cNvPr>
          <p:cNvSpPr>
            <a:spLocks noGrp="1"/>
          </p:cNvSpPr>
          <p:nvPr>
            <p:ph type="title"/>
          </p:nvPr>
        </p:nvSpPr>
        <p:spPr/>
        <p:txBody>
          <a:bodyPr/>
          <a:lstStyle/>
          <a:p>
            <a:r>
              <a:rPr lang="en-US" dirty="0"/>
              <a:t>GRAPHICAL USER INTERFACE</a:t>
            </a:r>
          </a:p>
        </p:txBody>
      </p:sp>
      <p:pic>
        <p:nvPicPr>
          <p:cNvPr id="4" name="Picture 4" descr="Graphical user interface, application, website&#10;&#10;Description automatically generated">
            <a:extLst>
              <a:ext uri="{FF2B5EF4-FFF2-40B4-BE49-F238E27FC236}">
                <a16:creationId xmlns:a16="http://schemas.microsoft.com/office/drawing/2014/main" id="{ACC218C9-8451-5746-125F-74372E788E8F}"/>
              </a:ext>
            </a:extLst>
          </p:cNvPr>
          <p:cNvPicPr>
            <a:picLocks noGrp="1" noChangeAspect="1"/>
          </p:cNvPicPr>
          <p:nvPr>
            <p:ph idx="1"/>
          </p:nvPr>
        </p:nvPicPr>
        <p:blipFill>
          <a:blip r:embed="rId2"/>
          <a:stretch>
            <a:fillRect/>
          </a:stretch>
        </p:blipFill>
        <p:spPr>
          <a:xfrm>
            <a:off x="647125" y="1458857"/>
            <a:ext cx="5200650" cy="4118394"/>
          </a:xfrm>
        </p:spPr>
      </p:pic>
      <p:pic>
        <p:nvPicPr>
          <p:cNvPr id="5" name="Picture 5" descr="Graphical user interface, website&#10;&#10;Description automatically generated">
            <a:extLst>
              <a:ext uri="{FF2B5EF4-FFF2-40B4-BE49-F238E27FC236}">
                <a16:creationId xmlns:a16="http://schemas.microsoft.com/office/drawing/2014/main" id="{79CF6C86-EBCC-7F3F-4B1C-F8C0C980418C}"/>
              </a:ext>
            </a:extLst>
          </p:cNvPr>
          <p:cNvPicPr>
            <a:picLocks noChangeAspect="1"/>
          </p:cNvPicPr>
          <p:nvPr/>
        </p:nvPicPr>
        <p:blipFill>
          <a:blip r:embed="rId3"/>
          <a:stretch>
            <a:fillRect/>
          </a:stretch>
        </p:blipFill>
        <p:spPr>
          <a:xfrm>
            <a:off x="6349042" y="1464055"/>
            <a:ext cx="5345501" cy="4131173"/>
          </a:xfrm>
          <a:prstGeom prst="rect">
            <a:avLst/>
          </a:prstGeom>
        </p:spPr>
      </p:pic>
    </p:spTree>
    <p:extLst>
      <p:ext uri="{BB962C8B-B14F-4D97-AF65-F5344CB8AC3E}">
        <p14:creationId xmlns:p14="http://schemas.microsoft.com/office/powerpoint/2010/main" val="2257330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able&#10;&#10;Description automatically generated">
            <a:extLst>
              <a:ext uri="{FF2B5EF4-FFF2-40B4-BE49-F238E27FC236}">
                <a16:creationId xmlns:a16="http://schemas.microsoft.com/office/drawing/2014/main" id="{A97C19DA-BA7D-BEDB-AADC-F046B623CEEF}"/>
              </a:ext>
            </a:extLst>
          </p:cNvPr>
          <p:cNvPicPr>
            <a:picLocks noGrp="1" noChangeAspect="1"/>
          </p:cNvPicPr>
          <p:nvPr>
            <p:ph idx="1"/>
          </p:nvPr>
        </p:nvPicPr>
        <p:blipFill>
          <a:blip r:embed="rId2"/>
          <a:stretch>
            <a:fillRect/>
          </a:stretch>
        </p:blipFill>
        <p:spPr>
          <a:xfrm>
            <a:off x="210952" y="1337908"/>
            <a:ext cx="5785449" cy="4892255"/>
          </a:xfrm>
        </p:spPr>
      </p:pic>
      <p:pic>
        <p:nvPicPr>
          <p:cNvPr id="5" name="Picture 5" descr="Graphical user interface, website&#10;&#10;Description automatically generated">
            <a:extLst>
              <a:ext uri="{FF2B5EF4-FFF2-40B4-BE49-F238E27FC236}">
                <a16:creationId xmlns:a16="http://schemas.microsoft.com/office/drawing/2014/main" id="{DF22A7B7-2B05-9CB7-9682-7B2CB0BA3911}"/>
              </a:ext>
            </a:extLst>
          </p:cNvPr>
          <p:cNvPicPr>
            <a:picLocks noChangeAspect="1"/>
          </p:cNvPicPr>
          <p:nvPr/>
        </p:nvPicPr>
        <p:blipFill>
          <a:blip r:embed="rId3"/>
          <a:stretch>
            <a:fillRect/>
          </a:stretch>
        </p:blipFill>
        <p:spPr>
          <a:xfrm>
            <a:off x="6320287" y="1335076"/>
            <a:ext cx="5618671" cy="4892337"/>
          </a:xfrm>
          <a:prstGeom prst="rect">
            <a:avLst/>
          </a:prstGeom>
        </p:spPr>
      </p:pic>
    </p:spTree>
    <p:extLst>
      <p:ext uri="{BB962C8B-B14F-4D97-AF65-F5344CB8AC3E}">
        <p14:creationId xmlns:p14="http://schemas.microsoft.com/office/powerpoint/2010/main" val="1212096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CE624410-6278-9A32-5267-D666EA9DEDBE}"/>
              </a:ext>
            </a:extLst>
          </p:cNvPr>
          <p:cNvPicPr>
            <a:picLocks noGrp="1" noChangeAspect="1"/>
          </p:cNvPicPr>
          <p:nvPr>
            <p:ph idx="1"/>
          </p:nvPr>
        </p:nvPicPr>
        <p:blipFill>
          <a:blip r:embed="rId2"/>
          <a:stretch>
            <a:fillRect/>
          </a:stretch>
        </p:blipFill>
        <p:spPr>
          <a:xfrm>
            <a:off x="226678" y="1422465"/>
            <a:ext cx="5869017" cy="4033028"/>
          </a:xfrm>
        </p:spPr>
      </p:pic>
      <p:pic>
        <p:nvPicPr>
          <p:cNvPr id="5" name="Picture 5" descr="Graphical user interface, website&#10;&#10;Description automatically generated">
            <a:extLst>
              <a:ext uri="{FF2B5EF4-FFF2-40B4-BE49-F238E27FC236}">
                <a16:creationId xmlns:a16="http://schemas.microsoft.com/office/drawing/2014/main" id="{6EB13AE8-8941-7145-5DDA-5E7C86A24E6C}"/>
              </a:ext>
            </a:extLst>
          </p:cNvPr>
          <p:cNvPicPr>
            <a:picLocks noChangeAspect="1"/>
          </p:cNvPicPr>
          <p:nvPr/>
        </p:nvPicPr>
        <p:blipFill>
          <a:blip r:embed="rId3"/>
          <a:stretch>
            <a:fillRect/>
          </a:stretch>
        </p:blipFill>
        <p:spPr>
          <a:xfrm>
            <a:off x="6291533" y="1417971"/>
            <a:ext cx="5690557" cy="4036435"/>
          </a:xfrm>
          <a:prstGeom prst="rect">
            <a:avLst/>
          </a:prstGeom>
        </p:spPr>
      </p:pic>
    </p:spTree>
    <p:extLst>
      <p:ext uri="{BB962C8B-B14F-4D97-AF65-F5344CB8AC3E}">
        <p14:creationId xmlns:p14="http://schemas.microsoft.com/office/powerpoint/2010/main" val="2692209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10;&#10;Description automatically generated">
            <a:extLst>
              <a:ext uri="{FF2B5EF4-FFF2-40B4-BE49-F238E27FC236}">
                <a16:creationId xmlns:a16="http://schemas.microsoft.com/office/drawing/2014/main" id="{D44CD752-B1C4-56D3-6628-73C412E386ED}"/>
              </a:ext>
            </a:extLst>
          </p:cNvPr>
          <p:cNvPicPr>
            <a:picLocks noGrp="1" noChangeAspect="1"/>
          </p:cNvPicPr>
          <p:nvPr>
            <p:ph idx="1"/>
          </p:nvPr>
        </p:nvPicPr>
        <p:blipFill>
          <a:blip r:embed="rId2"/>
          <a:stretch>
            <a:fillRect/>
          </a:stretch>
        </p:blipFill>
        <p:spPr>
          <a:xfrm>
            <a:off x="191453" y="699463"/>
            <a:ext cx="5723806" cy="5119597"/>
          </a:xfrm>
        </p:spPr>
      </p:pic>
      <p:pic>
        <p:nvPicPr>
          <p:cNvPr id="5" name="Picture 5" descr="Graphical user interface&#10;&#10;Description automatically generated">
            <a:extLst>
              <a:ext uri="{FF2B5EF4-FFF2-40B4-BE49-F238E27FC236}">
                <a16:creationId xmlns:a16="http://schemas.microsoft.com/office/drawing/2014/main" id="{8B80BC33-359F-B279-B6B6-712C58099862}"/>
              </a:ext>
            </a:extLst>
          </p:cNvPr>
          <p:cNvPicPr>
            <a:picLocks noChangeAspect="1"/>
          </p:cNvPicPr>
          <p:nvPr/>
        </p:nvPicPr>
        <p:blipFill>
          <a:blip r:embed="rId3"/>
          <a:stretch>
            <a:fillRect/>
          </a:stretch>
        </p:blipFill>
        <p:spPr>
          <a:xfrm>
            <a:off x="6147758" y="697323"/>
            <a:ext cx="5920596" cy="5132675"/>
          </a:xfrm>
          <a:prstGeom prst="rect">
            <a:avLst/>
          </a:prstGeom>
        </p:spPr>
      </p:pic>
    </p:spTree>
    <p:extLst>
      <p:ext uri="{BB962C8B-B14F-4D97-AF65-F5344CB8AC3E}">
        <p14:creationId xmlns:p14="http://schemas.microsoft.com/office/powerpoint/2010/main" val="898154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420359-9BB6-E6D3-0E91-71DF5DAE3485}"/>
              </a:ext>
            </a:extLst>
          </p:cNvPr>
          <p:cNvSpPr>
            <a:spLocks noGrp="1"/>
          </p:cNvSpPr>
          <p:nvPr>
            <p:ph idx="1"/>
          </p:nvPr>
        </p:nvSpPr>
        <p:spPr>
          <a:xfrm>
            <a:off x="801387" y="1635975"/>
            <a:ext cx="8946541" cy="4195481"/>
          </a:xfrm>
        </p:spPr>
        <p:txBody>
          <a:bodyPr vert="horz" lIns="91440" tIns="45720" rIns="91440" bIns="45720" rtlCol="0" anchor="t">
            <a:normAutofit/>
          </a:bodyPr>
          <a:lstStyle/>
          <a:p>
            <a:r>
              <a:rPr lang="en-US" dirty="0"/>
              <a:t>DATA DICTIONARY</a:t>
            </a:r>
          </a:p>
          <a:p>
            <a:pPr>
              <a:buClr>
                <a:srgbClr val="8AD0D6"/>
              </a:buClr>
            </a:pPr>
            <a:endParaRPr lang="en-US" dirty="0"/>
          </a:p>
        </p:txBody>
      </p:sp>
      <p:sp>
        <p:nvSpPr>
          <p:cNvPr id="4" name="TextBox 3">
            <a:extLst>
              <a:ext uri="{FF2B5EF4-FFF2-40B4-BE49-F238E27FC236}">
                <a16:creationId xmlns:a16="http://schemas.microsoft.com/office/drawing/2014/main" id="{CA68D542-7FB4-C3C3-65CE-941600CBB653}"/>
              </a:ext>
            </a:extLst>
          </p:cNvPr>
          <p:cNvSpPr txBox="1"/>
          <p:nvPr/>
        </p:nvSpPr>
        <p:spPr>
          <a:xfrm>
            <a:off x="799381" y="253041"/>
            <a:ext cx="354833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INDIVIDUAL PART</a:t>
            </a:r>
            <a:endParaRPr lang="en-US" dirty="0"/>
          </a:p>
        </p:txBody>
      </p:sp>
      <p:sp>
        <p:nvSpPr>
          <p:cNvPr id="6" name="TextBox 5">
            <a:extLst>
              <a:ext uri="{FF2B5EF4-FFF2-40B4-BE49-F238E27FC236}">
                <a16:creationId xmlns:a16="http://schemas.microsoft.com/office/drawing/2014/main" id="{4A68C314-5D5E-8EC4-7A8D-C3E8DC5EB451}"/>
              </a:ext>
            </a:extLst>
          </p:cNvPr>
          <p:cNvSpPr txBox="1"/>
          <p:nvPr/>
        </p:nvSpPr>
        <p:spPr>
          <a:xfrm>
            <a:off x="797584" y="984490"/>
            <a:ext cx="743021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INTERVIEW BY ANKIT ACHARYA</a:t>
            </a:r>
          </a:p>
        </p:txBody>
      </p:sp>
      <p:pic>
        <p:nvPicPr>
          <p:cNvPr id="7" name="Picture 7" descr="Table&#10;&#10;Description automatically generated">
            <a:extLst>
              <a:ext uri="{FF2B5EF4-FFF2-40B4-BE49-F238E27FC236}">
                <a16:creationId xmlns:a16="http://schemas.microsoft.com/office/drawing/2014/main" id="{14B0BF77-2F8C-104D-5AC4-29E484692841}"/>
              </a:ext>
            </a:extLst>
          </p:cNvPr>
          <p:cNvPicPr>
            <a:picLocks noChangeAspect="1"/>
          </p:cNvPicPr>
          <p:nvPr/>
        </p:nvPicPr>
        <p:blipFill>
          <a:blip r:embed="rId2"/>
          <a:stretch>
            <a:fillRect/>
          </a:stretch>
        </p:blipFill>
        <p:spPr>
          <a:xfrm>
            <a:off x="5773947" y="70005"/>
            <a:ext cx="4123426" cy="2002216"/>
          </a:xfrm>
          <a:prstGeom prst="rect">
            <a:avLst/>
          </a:prstGeom>
        </p:spPr>
      </p:pic>
      <p:pic>
        <p:nvPicPr>
          <p:cNvPr id="8" name="Picture 8" descr="Diagram&#10;&#10;Description automatically generated">
            <a:extLst>
              <a:ext uri="{FF2B5EF4-FFF2-40B4-BE49-F238E27FC236}">
                <a16:creationId xmlns:a16="http://schemas.microsoft.com/office/drawing/2014/main" id="{EBC3A568-A059-47B1-D24E-1FFCB82D40B1}"/>
              </a:ext>
            </a:extLst>
          </p:cNvPr>
          <p:cNvPicPr>
            <a:picLocks noChangeAspect="1"/>
          </p:cNvPicPr>
          <p:nvPr/>
        </p:nvPicPr>
        <p:blipFill>
          <a:blip r:embed="rId3"/>
          <a:stretch>
            <a:fillRect/>
          </a:stretch>
        </p:blipFill>
        <p:spPr>
          <a:xfrm>
            <a:off x="5789252" y="2376687"/>
            <a:ext cx="6208143" cy="4377484"/>
          </a:xfrm>
          <a:prstGeom prst="rect">
            <a:avLst/>
          </a:prstGeom>
        </p:spPr>
      </p:pic>
      <p:pic>
        <p:nvPicPr>
          <p:cNvPr id="9" name="Picture 9" descr="Text&#10;&#10;Description automatically generated">
            <a:extLst>
              <a:ext uri="{FF2B5EF4-FFF2-40B4-BE49-F238E27FC236}">
                <a16:creationId xmlns:a16="http://schemas.microsoft.com/office/drawing/2014/main" id="{F9DA5753-F2D2-C32F-DA1B-0CD92D98CE9C}"/>
              </a:ext>
            </a:extLst>
          </p:cNvPr>
          <p:cNvPicPr>
            <a:picLocks noChangeAspect="1"/>
          </p:cNvPicPr>
          <p:nvPr/>
        </p:nvPicPr>
        <p:blipFill>
          <a:blip r:embed="rId4"/>
          <a:stretch>
            <a:fillRect/>
          </a:stretch>
        </p:blipFill>
        <p:spPr>
          <a:xfrm>
            <a:off x="871269" y="2072065"/>
            <a:ext cx="3965274" cy="4453530"/>
          </a:xfrm>
          <a:prstGeom prst="rect">
            <a:avLst/>
          </a:prstGeom>
        </p:spPr>
      </p:pic>
    </p:spTree>
    <p:extLst>
      <p:ext uri="{BB962C8B-B14F-4D97-AF65-F5344CB8AC3E}">
        <p14:creationId xmlns:p14="http://schemas.microsoft.com/office/powerpoint/2010/main" val="19178643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369E5-767A-841A-9D28-9E8E28A1AFBD}"/>
              </a:ext>
            </a:extLst>
          </p:cNvPr>
          <p:cNvSpPr>
            <a:spLocks noGrp="1"/>
          </p:cNvSpPr>
          <p:nvPr>
            <p:ph type="title"/>
          </p:nvPr>
        </p:nvSpPr>
        <p:spPr>
          <a:xfrm>
            <a:off x="171658" y="222680"/>
            <a:ext cx="10066081" cy="1400530"/>
          </a:xfrm>
        </p:spPr>
        <p:txBody>
          <a:bodyPr/>
          <a:lstStyle/>
          <a:p>
            <a:r>
              <a:rPr lang="en-US" dirty="0"/>
              <a:t>QUESTIONNARIE BY JITEN CHAPAGAIN</a:t>
            </a:r>
          </a:p>
        </p:txBody>
      </p:sp>
      <p:pic>
        <p:nvPicPr>
          <p:cNvPr id="4" name="Picture 4" descr="Table&#10;&#10;Description automatically generated">
            <a:extLst>
              <a:ext uri="{FF2B5EF4-FFF2-40B4-BE49-F238E27FC236}">
                <a16:creationId xmlns:a16="http://schemas.microsoft.com/office/drawing/2014/main" id="{635DF467-F5F2-902B-D176-8605B2F20B0A}"/>
              </a:ext>
            </a:extLst>
          </p:cNvPr>
          <p:cNvPicPr>
            <a:picLocks noGrp="1" noChangeAspect="1"/>
          </p:cNvPicPr>
          <p:nvPr>
            <p:ph idx="1"/>
          </p:nvPr>
        </p:nvPicPr>
        <p:blipFill>
          <a:blip r:embed="rId2"/>
          <a:stretch>
            <a:fillRect/>
          </a:stretch>
        </p:blipFill>
        <p:spPr>
          <a:xfrm>
            <a:off x="5367751" y="1200963"/>
            <a:ext cx="5219700" cy="3426484"/>
          </a:xfrm>
        </p:spPr>
      </p:pic>
      <p:sp>
        <p:nvSpPr>
          <p:cNvPr id="5" name="TextBox 4">
            <a:extLst>
              <a:ext uri="{FF2B5EF4-FFF2-40B4-BE49-F238E27FC236}">
                <a16:creationId xmlns:a16="http://schemas.microsoft.com/office/drawing/2014/main" id="{DD4F0C30-133E-98A0-435A-88FBD13600CC}"/>
              </a:ext>
            </a:extLst>
          </p:cNvPr>
          <p:cNvSpPr txBox="1"/>
          <p:nvPr/>
        </p:nvSpPr>
        <p:spPr>
          <a:xfrm>
            <a:off x="281797" y="914400"/>
            <a:ext cx="277195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DATA DICTNONARY</a:t>
            </a:r>
          </a:p>
        </p:txBody>
      </p:sp>
      <p:pic>
        <p:nvPicPr>
          <p:cNvPr id="6" name="Picture 6" descr="Diagram, schematic&#10;&#10;Description automatically generated">
            <a:extLst>
              <a:ext uri="{FF2B5EF4-FFF2-40B4-BE49-F238E27FC236}">
                <a16:creationId xmlns:a16="http://schemas.microsoft.com/office/drawing/2014/main" id="{75EC3559-47C3-4C19-C42A-E387166BC906}"/>
              </a:ext>
            </a:extLst>
          </p:cNvPr>
          <p:cNvPicPr>
            <a:picLocks noChangeAspect="1"/>
          </p:cNvPicPr>
          <p:nvPr/>
        </p:nvPicPr>
        <p:blipFill>
          <a:blip r:embed="rId3"/>
          <a:stretch>
            <a:fillRect/>
          </a:stretch>
        </p:blipFill>
        <p:spPr>
          <a:xfrm>
            <a:off x="5371381" y="4834099"/>
            <a:ext cx="5230483" cy="1919952"/>
          </a:xfrm>
          <a:prstGeom prst="rect">
            <a:avLst/>
          </a:prstGeom>
        </p:spPr>
      </p:pic>
      <p:pic>
        <p:nvPicPr>
          <p:cNvPr id="7" name="Picture 7" descr="Text, application&#10;&#10;Description automatically generated">
            <a:extLst>
              <a:ext uri="{FF2B5EF4-FFF2-40B4-BE49-F238E27FC236}">
                <a16:creationId xmlns:a16="http://schemas.microsoft.com/office/drawing/2014/main" id="{A4B3151B-451B-FB97-9ADB-05024B1F590F}"/>
              </a:ext>
            </a:extLst>
          </p:cNvPr>
          <p:cNvPicPr>
            <a:picLocks noChangeAspect="1"/>
          </p:cNvPicPr>
          <p:nvPr/>
        </p:nvPicPr>
        <p:blipFill>
          <a:blip r:embed="rId4"/>
          <a:stretch>
            <a:fillRect/>
          </a:stretch>
        </p:blipFill>
        <p:spPr>
          <a:xfrm>
            <a:off x="281797" y="1364003"/>
            <a:ext cx="4224066" cy="5064522"/>
          </a:xfrm>
          <a:prstGeom prst="rect">
            <a:avLst/>
          </a:prstGeom>
        </p:spPr>
      </p:pic>
    </p:spTree>
    <p:extLst>
      <p:ext uri="{BB962C8B-B14F-4D97-AF65-F5344CB8AC3E}">
        <p14:creationId xmlns:p14="http://schemas.microsoft.com/office/powerpoint/2010/main" val="8082803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6253E-E0ED-E66C-CCF9-9DEFC9A666B6}"/>
              </a:ext>
            </a:extLst>
          </p:cNvPr>
          <p:cNvSpPr>
            <a:spLocks noGrp="1"/>
          </p:cNvSpPr>
          <p:nvPr>
            <p:ph type="title"/>
          </p:nvPr>
        </p:nvSpPr>
        <p:spPr>
          <a:xfrm>
            <a:off x="-870" y="237058"/>
            <a:ext cx="11633213" cy="1400530"/>
          </a:xfrm>
        </p:spPr>
        <p:txBody>
          <a:bodyPr/>
          <a:lstStyle/>
          <a:p>
            <a:r>
              <a:rPr lang="en-US" dirty="0"/>
              <a:t>OBSERVATION BY ANMOL MALLA THAKURII</a:t>
            </a:r>
          </a:p>
        </p:txBody>
      </p:sp>
      <p:pic>
        <p:nvPicPr>
          <p:cNvPr id="4" name="Picture 4" descr="Graphical user interface, text, application&#10;&#10;Description automatically generated">
            <a:extLst>
              <a:ext uri="{FF2B5EF4-FFF2-40B4-BE49-F238E27FC236}">
                <a16:creationId xmlns:a16="http://schemas.microsoft.com/office/drawing/2014/main" id="{7E070FE3-6CCD-13D9-D568-856B16B953EC}"/>
              </a:ext>
            </a:extLst>
          </p:cNvPr>
          <p:cNvPicPr>
            <a:picLocks noGrp="1" noChangeAspect="1"/>
          </p:cNvPicPr>
          <p:nvPr>
            <p:ph idx="1"/>
          </p:nvPr>
        </p:nvPicPr>
        <p:blipFill>
          <a:blip r:embed="rId2"/>
          <a:stretch>
            <a:fillRect/>
          </a:stretch>
        </p:blipFill>
        <p:spPr>
          <a:xfrm>
            <a:off x="245009" y="1184969"/>
            <a:ext cx="4682167" cy="2912133"/>
          </a:xfrm>
        </p:spPr>
      </p:pic>
      <p:pic>
        <p:nvPicPr>
          <p:cNvPr id="6" name="Picture 6" descr="Text, email&#10;&#10;Description automatically generated">
            <a:extLst>
              <a:ext uri="{FF2B5EF4-FFF2-40B4-BE49-F238E27FC236}">
                <a16:creationId xmlns:a16="http://schemas.microsoft.com/office/drawing/2014/main" id="{584FDABF-3B73-14A6-4780-1C997C87CCF7}"/>
              </a:ext>
            </a:extLst>
          </p:cNvPr>
          <p:cNvPicPr>
            <a:picLocks noChangeAspect="1"/>
          </p:cNvPicPr>
          <p:nvPr/>
        </p:nvPicPr>
        <p:blipFill>
          <a:blip r:embed="rId3"/>
          <a:stretch>
            <a:fillRect/>
          </a:stretch>
        </p:blipFill>
        <p:spPr>
          <a:xfrm>
            <a:off x="238664" y="4104876"/>
            <a:ext cx="4698520" cy="2357606"/>
          </a:xfrm>
          <a:prstGeom prst="rect">
            <a:avLst/>
          </a:prstGeom>
        </p:spPr>
      </p:pic>
      <p:pic>
        <p:nvPicPr>
          <p:cNvPr id="7" name="Picture 7" descr="Table&#10;&#10;Description automatically generated">
            <a:extLst>
              <a:ext uri="{FF2B5EF4-FFF2-40B4-BE49-F238E27FC236}">
                <a16:creationId xmlns:a16="http://schemas.microsoft.com/office/drawing/2014/main" id="{A3B121E7-D82F-DA5A-1022-035E5E384D6B}"/>
              </a:ext>
            </a:extLst>
          </p:cNvPr>
          <p:cNvPicPr>
            <a:picLocks noChangeAspect="1"/>
          </p:cNvPicPr>
          <p:nvPr/>
        </p:nvPicPr>
        <p:blipFill>
          <a:blip r:embed="rId4"/>
          <a:stretch>
            <a:fillRect/>
          </a:stretch>
        </p:blipFill>
        <p:spPr>
          <a:xfrm>
            <a:off x="5500777" y="1186056"/>
            <a:ext cx="6510067" cy="3882040"/>
          </a:xfrm>
          <a:prstGeom prst="rect">
            <a:avLst/>
          </a:prstGeom>
        </p:spPr>
      </p:pic>
      <p:pic>
        <p:nvPicPr>
          <p:cNvPr id="8" name="Picture 8" descr="Diagram&#10;&#10;Description automatically generated">
            <a:extLst>
              <a:ext uri="{FF2B5EF4-FFF2-40B4-BE49-F238E27FC236}">
                <a16:creationId xmlns:a16="http://schemas.microsoft.com/office/drawing/2014/main" id="{CF15DD2A-A6D4-1FB6-0306-96E42ED89478}"/>
              </a:ext>
            </a:extLst>
          </p:cNvPr>
          <p:cNvPicPr>
            <a:picLocks noChangeAspect="1"/>
          </p:cNvPicPr>
          <p:nvPr/>
        </p:nvPicPr>
        <p:blipFill>
          <a:blip r:embed="rId5"/>
          <a:stretch>
            <a:fillRect/>
          </a:stretch>
        </p:blipFill>
        <p:spPr>
          <a:xfrm>
            <a:off x="5500777" y="5224612"/>
            <a:ext cx="6337539" cy="1527113"/>
          </a:xfrm>
          <a:prstGeom prst="rect">
            <a:avLst/>
          </a:prstGeom>
        </p:spPr>
      </p:pic>
    </p:spTree>
    <p:extLst>
      <p:ext uri="{BB962C8B-B14F-4D97-AF65-F5344CB8AC3E}">
        <p14:creationId xmlns:p14="http://schemas.microsoft.com/office/powerpoint/2010/main" val="1615616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ACD8CFF4-DF16-4233-B9F2-2D5BE17CF696}"/>
              </a:ext>
            </a:extLst>
          </p:cNvPr>
          <p:cNvSpPr>
            <a:spLocks noGrp="1"/>
          </p:cNvSpPr>
          <p:nvPr>
            <p:ph type="title"/>
          </p:nvPr>
        </p:nvSpPr>
        <p:spPr>
          <a:xfrm>
            <a:off x="1103312" y="452718"/>
            <a:ext cx="8947522" cy="1400530"/>
          </a:xfrm>
        </p:spPr>
        <p:txBody>
          <a:bodyPr anchor="ctr">
            <a:normAutofit/>
          </a:bodyPr>
          <a:lstStyle/>
          <a:p>
            <a:r>
              <a:rPr lang="en-US">
                <a:solidFill>
                  <a:srgbClr val="FFFFFF"/>
                </a:solidFill>
              </a:rPr>
              <a:t>ACKNOWLEDGEMENT</a:t>
            </a:r>
          </a:p>
        </p:txBody>
      </p:sp>
      <p:sp>
        <p:nvSpPr>
          <p:cNvPr id="3" name="Content Placeholder 2">
            <a:extLst>
              <a:ext uri="{FF2B5EF4-FFF2-40B4-BE49-F238E27FC236}">
                <a16:creationId xmlns:a16="http://schemas.microsoft.com/office/drawing/2014/main" id="{C7484A5F-53D7-86B7-415E-FC09E7848B70}"/>
              </a:ext>
            </a:extLst>
          </p:cNvPr>
          <p:cNvSpPr>
            <a:spLocks noGrp="1"/>
          </p:cNvSpPr>
          <p:nvPr>
            <p:ph idx="1"/>
          </p:nvPr>
        </p:nvSpPr>
        <p:spPr>
          <a:xfrm>
            <a:off x="1103312" y="2763520"/>
            <a:ext cx="8946541" cy="3484879"/>
          </a:xfrm>
        </p:spPr>
        <p:txBody>
          <a:bodyPr vert="horz" lIns="91440" tIns="45720" rIns="91440" bIns="45720" rtlCol="0">
            <a:normAutofit/>
          </a:bodyPr>
          <a:lstStyle/>
          <a:p>
            <a:r>
              <a:rPr lang="en-US">
                <a:ea typeface="+mj-lt"/>
                <a:cs typeface="+mj-lt"/>
              </a:rPr>
              <a:t>Our group would like to express its profound gratitude to the APU family, the Infomax family, as well as our subject instructor MR Jupiter Tamrakar sir for giving us this wonderful chance to apply the information learnt in class into a little project. Our project's completion was only made possible by Mr. Jupitar Tamrakar's excellent teaching methods, appropriate guidelines for project-related ideas, and delivery of insightful theory with a standout example.</a:t>
            </a:r>
            <a:endParaRPr lang="en-US"/>
          </a:p>
        </p:txBody>
      </p:sp>
    </p:spTree>
    <p:extLst>
      <p:ext uri="{BB962C8B-B14F-4D97-AF65-F5344CB8AC3E}">
        <p14:creationId xmlns:p14="http://schemas.microsoft.com/office/powerpoint/2010/main" val="478543703"/>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2E8A0-2200-B747-5870-B59F0A962C13}"/>
              </a:ext>
            </a:extLst>
          </p:cNvPr>
          <p:cNvSpPr>
            <a:spLocks noGrp="1"/>
          </p:cNvSpPr>
          <p:nvPr>
            <p:ph type="title"/>
          </p:nvPr>
        </p:nvSpPr>
        <p:spPr>
          <a:xfrm>
            <a:off x="646111" y="452718"/>
            <a:ext cx="10756194" cy="1400530"/>
          </a:xfrm>
        </p:spPr>
        <p:txBody>
          <a:bodyPr/>
          <a:lstStyle/>
          <a:p>
            <a:r>
              <a:rPr lang="en-US" dirty="0"/>
              <a:t>PROTOTYPING BY SATINDRA KHADKA</a:t>
            </a:r>
          </a:p>
        </p:txBody>
      </p:sp>
      <p:pic>
        <p:nvPicPr>
          <p:cNvPr id="4" name="Picture 4" descr="Text&#10;&#10;Description automatically generated">
            <a:extLst>
              <a:ext uri="{FF2B5EF4-FFF2-40B4-BE49-F238E27FC236}">
                <a16:creationId xmlns:a16="http://schemas.microsoft.com/office/drawing/2014/main" id="{EB88ED31-F83D-89B0-1CCA-A6A6F2BB26B2}"/>
              </a:ext>
            </a:extLst>
          </p:cNvPr>
          <p:cNvPicPr>
            <a:picLocks noGrp="1" noChangeAspect="1"/>
          </p:cNvPicPr>
          <p:nvPr>
            <p:ph idx="1"/>
          </p:nvPr>
        </p:nvPicPr>
        <p:blipFill>
          <a:blip r:embed="rId2"/>
          <a:stretch>
            <a:fillRect/>
          </a:stretch>
        </p:blipFill>
        <p:spPr>
          <a:xfrm>
            <a:off x="642363" y="1321104"/>
            <a:ext cx="4692591" cy="3344353"/>
          </a:xfrm>
        </p:spPr>
      </p:pic>
      <p:pic>
        <p:nvPicPr>
          <p:cNvPr id="5" name="Picture 5" descr="Table&#10;&#10;Description automatically generated">
            <a:extLst>
              <a:ext uri="{FF2B5EF4-FFF2-40B4-BE49-F238E27FC236}">
                <a16:creationId xmlns:a16="http://schemas.microsoft.com/office/drawing/2014/main" id="{B2F0A6DA-D834-1168-E6F9-4052D77D8F2E}"/>
              </a:ext>
            </a:extLst>
          </p:cNvPr>
          <p:cNvPicPr>
            <a:picLocks noChangeAspect="1"/>
          </p:cNvPicPr>
          <p:nvPr/>
        </p:nvPicPr>
        <p:blipFill>
          <a:blip r:embed="rId3"/>
          <a:stretch>
            <a:fillRect/>
          </a:stretch>
        </p:blipFill>
        <p:spPr>
          <a:xfrm>
            <a:off x="5486400" y="1219556"/>
            <a:ext cx="6337539" cy="4188851"/>
          </a:xfrm>
          <a:prstGeom prst="rect">
            <a:avLst/>
          </a:prstGeom>
        </p:spPr>
      </p:pic>
      <p:pic>
        <p:nvPicPr>
          <p:cNvPr id="6" name="Picture 6" descr="A picture containing text, indoor&#10;&#10;Description automatically generated">
            <a:extLst>
              <a:ext uri="{FF2B5EF4-FFF2-40B4-BE49-F238E27FC236}">
                <a16:creationId xmlns:a16="http://schemas.microsoft.com/office/drawing/2014/main" id="{6CC3AE19-34FE-DFA8-061E-DABF910467A2}"/>
              </a:ext>
            </a:extLst>
          </p:cNvPr>
          <p:cNvPicPr>
            <a:picLocks noChangeAspect="1"/>
          </p:cNvPicPr>
          <p:nvPr/>
        </p:nvPicPr>
        <p:blipFill>
          <a:blip r:embed="rId4"/>
          <a:stretch>
            <a:fillRect/>
          </a:stretch>
        </p:blipFill>
        <p:spPr>
          <a:xfrm>
            <a:off x="5486400" y="5512264"/>
            <a:ext cx="6337539" cy="1239359"/>
          </a:xfrm>
          <a:prstGeom prst="rect">
            <a:avLst/>
          </a:prstGeom>
        </p:spPr>
      </p:pic>
    </p:spTree>
    <p:extLst>
      <p:ext uri="{BB962C8B-B14F-4D97-AF65-F5344CB8AC3E}">
        <p14:creationId xmlns:p14="http://schemas.microsoft.com/office/powerpoint/2010/main" val="18128790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E9D80-24D7-ED1C-E613-229480C58F46}"/>
              </a:ext>
            </a:extLst>
          </p:cNvPr>
          <p:cNvSpPr>
            <a:spLocks noGrp="1"/>
          </p:cNvSpPr>
          <p:nvPr>
            <p:ph type="title"/>
          </p:nvPr>
        </p:nvSpPr>
        <p:spPr/>
        <p:txBody>
          <a:bodyPr/>
          <a:lstStyle/>
          <a:p>
            <a:r>
              <a:rPr lang="en-US" dirty="0"/>
              <a:t>SAMPLING BY RANGIN BASNET</a:t>
            </a:r>
          </a:p>
        </p:txBody>
      </p:sp>
      <p:pic>
        <p:nvPicPr>
          <p:cNvPr id="4" name="Picture 4">
            <a:extLst>
              <a:ext uri="{FF2B5EF4-FFF2-40B4-BE49-F238E27FC236}">
                <a16:creationId xmlns:a16="http://schemas.microsoft.com/office/drawing/2014/main" id="{46CBD0E8-571D-9052-5351-9CF7D4189EB6}"/>
              </a:ext>
            </a:extLst>
          </p:cNvPr>
          <p:cNvPicPr>
            <a:picLocks noGrp="1" noChangeAspect="1"/>
          </p:cNvPicPr>
          <p:nvPr>
            <p:ph idx="1"/>
          </p:nvPr>
        </p:nvPicPr>
        <p:blipFill>
          <a:blip r:embed="rId2"/>
          <a:stretch>
            <a:fillRect/>
          </a:stretch>
        </p:blipFill>
        <p:spPr>
          <a:xfrm>
            <a:off x="647125" y="1159269"/>
            <a:ext cx="7716687" cy="1770212"/>
          </a:xfrm>
        </p:spPr>
      </p:pic>
      <p:pic>
        <p:nvPicPr>
          <p:cNvPr id="5" name="Picture 5" descr="A picture containing text, indoor&#10;&#10;Description automatically generated">
            <a:extLst>
              <a:ext uri="{FF2B5EF4-FFF2-40B4-BE49-F238E27FC236}">
                <a16:creationId xmlns:a16="http://schemas.microsoft.com/office/drawing/2014/main" id="{FDCC348C-F354-881E-950D-8389658EB2B2}"/>
              </a:ext>
            </a:extLst>
          </p:cNvPr>
          <p:cNvPicPr>
            <a:picLocks noChangeAspect="1"/>
          </p:cNvPicPr>
          <p:nvPr/>
        </p:nvPicPr>
        <p:blipFill>
          <a:blip r:embed="rId3"/>
          <a:stretch>
            <a:fillRect/>
          </a:stretch>
        </p:blipFill>
        <p:spPr>
          <a:xfrm>
            <a:off x="641230" y="5301521"/>
            <a:ext cx="7645879" cy="1200771"/>
          </a:xfrm>
          <a:prstGeom prst="rect">
            <a:avLst/>
          </a:prstGeom>
        </p:spPr>
      </p:pic>
      <p:sp>
        <p:nvSpPr>
          <p:cNvPr id="6" name="TextBox 5">
            <a:extLst>
              <a:ext uri="{FF2B5EF4-FFF2-40B4-BE49-F238E27FC236}">
                <a16:creationId xmlns:a16="http://schemas.microsoft.com/office/drawing/2014/main" id="{4CB5C39A-8D8F-BE87-82DD-9BD40094BE8F}"/>
              </a:ext>
            </a:extLst>
          </p:cNvPr>
          <p:cNvSpPr txBox="1"/>
          <p:nvPr/>
        </p:nvSpPr>
        <p:spPr>
          <a:xfrm>
            <a:off x="511834" y="3099758"/>
            <a:ext cx="5086709"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SAMPLING TECHNIQUE</a:t>
            </a:r>
          </a:p>
          <a:p>
            <a:pPr marL="285750" indent="-285750">
              <a:buFont typeface="Wingdings"/>
              <a:buChar char="v"/>
            </a:pPr>
            <a:r>
              <a:rPr lang="en-US" dirty="0"/>
              <a:t>SIMPLE RANDOM SAMPLING</a:t>
            </a:r>
          </a:p>
          <a:p>
            <a:pPr marL="285750" indent="-285750">
              <a:buFont typeface="Wingdings"/>
              <a:buChar char="v"/>
            </a:pPr>
            <a:r>
              <a:rPr lang="en-US" dirty="0"/>
              <a:t>STARTIFIED RANDOM SAMPLING</a:t>
            </a:r>
          </a:p>
          <a:p>
            <a:pPr marL="285750" indent="-285750">
              <a:buFont typeface="Wingdings"/>
              <a:buChar char="v"/>
            </a:pPr>
            <a:r>
              <a:rPr lang="en-US" dirty="0"/>
              <a:t>CLUSTER RANDOM SAMPLING</a:t>
            </a:r>
          </a:p>
          <a:p>
            <a:pPr marL="285750" indent="-285750">
              <a:buFont typeface="Wingdings"/>
              <a:buChar char="v"/>
            </a:pPr>
            <a:r>
              <a:rPr lang="en-US" dirty="0"/>
              <a:t>SYSTEMATIC RANDOM SAMPLING</a:t>
            </a:r>
          </a:p>
          <a:p>
            <a:pPr marL="285750" indent="-285750">
              <a:buFont typeface="Wingdings"/>
              <a:buChar char="v"/>
            </a:pPr>
            <a:endParaRPr lang="en-US" dirty="0"/>
          </a:p>
        </p:txBody>
      </p:sp>
    </p:spTree>
    <p:extLst>
      <p:ext uri="{BB962C8B-B14F-4D97-AF65-F5344CB8AC3E}">
        <p14:creationId xmlns:p14="http://schemas.microsoft.com/office/powerpoint/2010/main" val="42452627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CF536-60B0-961A-C3C1-571981FF8A90}"/>
              </a:ext>
            </a:extLst>
          </p:cNvPr>
          <p:cNvSpPr>
            <a:spLocks noGrp="1"/>
          </p:cNvSpPr>
          <p:nvPr>
            <p:ph type="title"/>
          </p:nvPr>
        </p:nvSpPr>
        <p:spPr>
          <a:xfrm>
            <a:off x="646111" y="452718"/>
            <a:ext cx="10051704" cy="1400530"/>
          </a:xfrm>
        </p:spPr>
        <p:txBody>
          <a:bodyPr/>
          <a:lstStyle/>
          <a:p>
            <a:r>
              <a:rPr lang="en-US" dirty="0"/>
              <a:t>DOCUMENT REVIEW BY PUKAR NEPALI</a:t>
            </a:r>
          </a:p>
        </p:txBody>
      </p:sp>
      <p:pic>
        <p:nvPicPr>
          <p:cNvPr id="4" name="Picture 4" descr="Text, application, letter&#10;&#10;Description automatically generated">
            <a:extLst>
              <a:ext uri="{FF2B5EF4-FFF2-40B4-BE49-F238E27FC236}">
                <a16:creationId xmlns:a16="http://schemas.microsoft.com/office/drawing/2014/main" id="{786BADA3-183E-9B6C-4F56-53B560EBEE43}"/>
              </a:ext>
            </a:extLst>
          </p:cNvPr>
          <p:cNvPicPr>
            <a:picLocks noGrp="1" noChangeAspect="1"/>
          </p:cNvPicPr>
          <p:nvPr>
            <p:ph idx="1"/>
          </p:nvPr>
        </p:nvPicPr>
        <p:blipFill>
          <a:blip r:embed="rId2"/>
          <a:stretch>
            <a:fillRect/>
          </a:stretch>
        </p:blipFill>
        <p:spPr>
          <a:xfrm>
            <a:off x="196575" y="1162235"/>
            <a:ext cx="5181600" cy="5430507"/>
          </a:xfrm>
        </p:spPr>
      </p:pic>
      <p:pic>
        <p:nvPicPr>
          <p:cNvPr id="5" name="Picture 5" descr="Graphical user interface, application, website&#10;&#10;Description automatically generated">
            <a:extLst>
              <a:ext uri="{FF2B5EF4-FFF2-40B4-BE49-F238E27FC236}">
                <a16:creationId xmlns:a16="http://schemas.microsoft.com/office/drawing/2014/main" id="{F9B802B4-BF35-5666-F4DC-14191356C055}"/>
              </a:ext>
            </a:extLst>
          </p:cNvPr>
          <p:cNvPicPr>
            <a:picLocks noChangeAspect="1"/>
          </p:cNvPicPr>
          <p:nvPr/>
        </p:nvPicPr>
        <p:blipFill>
          <a:blip r:embed="rId3"/>
          <a:stretch>
            <a:fillRect/>
          </a:stretch>
        </p:blipFill>
        <p:spPr>
          <a:xfrm>
            <a:off x="5500777" y="1155727"/>
            <a:ext cx="3174520" cy="5423562"/>
          </a:xfrm>
          <a:prstGeom prst="rect">
            <a:avLst/>
          </a:prstGeom>
        </p:spPr>
      </p:pic>
      <p:pic>
        <p:nvPicPr>
          <p:cNvPr id="6" name="Picture 6" descr="Graphical user interface, application&#10;&#10;Description automatically generated">
            <a:extLst>
              <a:ext uri="{FF2B5EF4-FFF2-40B4-BE49-F238E27FC236}">
                <a16:creationId xmlns:a16="http://schemas.microsoft.com/office/drawing/2014/main" id="{E650BA58-0547-AD96-9137-1BAEBA13135D}"/>
              </a:ext>
            </a:extLst>
          </p:cNvPr>
          <p:cNvPicPr>
            <a:picLocks noChangeAspect="1"/>
          </p:cNvPicPr>
          <p:nvPr/>
        </p:nvPicPr>
        <p:blipFill>
          <a:blip r:embed="rId4"/>
          <a:stretch>
            <a:fillRect/>
          </a:stretch>
        </p:blipFill>
        <p:spPr>
          <a:xfrm>
            <a:off x="8801840" y="1155940"/>
            <a:ext cx="3185980" cy="5423139"/>
          </a:xfrm>
          <a:prstGeom prst="rect">
            <a:avLst/>
          </a:prstGeom>
        </p:spPr>
      </p:pic>
    </p:spTree>
    <p:extLst>
      <p:ext uri="{BB962C8B-B14F-4D97-AF65-F5344CB8AC3E}">
        <p14:creationId xmlns:p14="http://schemas.microsoft.com/office/powerpoint/2010/main" val="33542781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1C732-005D-8DE5-DE23-55BA4B192B11}"/>
              </a:ext>
            </a:extLst>
          </p:cNvPr>
          <p:cNvSpPr>
            <a:spLocks noGrp="1"/>
          </p:cNvSpPr>
          <p:nvPr>
            <p:ph type="title"/>
          </p:nvPr>
        </p:nvSpPr>
        <p:spPr>
          <a:xfrm>
            <a:off x="646111" y="452718"/>
            <a:ext cx="10166723" cy="1400530"/>
          </a:xfrm>
        </p:spPr>
        <p:txBody>
          <a:bodyPr/>
          <a:lstStyle/>
          <a:p>
            <a:r>
              <a:rPr lang="en-US" dirty="0"/>
              <a:t>DOCUMENT REVIEW BY PUKAR NEPALI</a:t>
            </a:r>
          </a:p>
        </p:txBody>
      </p:sp>
      <p:pic>
        <p:nvPicPr>
          <p:cNvPr id="4" name="Picture 4" descr="Table&#10;&#10;Description automatically generated">
            <a:extLst>
              <a:ext uri="{FF2B5EF4-FFF2-40B4-BE49-F238E27FC236}">
                <a16:creationId xmlns:a16="http://schemas.microsoft.com/office/drawing/2014/main" id="{A65D2601-9C65-B67B-D422-57D527FEAAE4}"/>
              </a:ext>
            </a:extLst>
          </p:cNvPr>
          <p:cNvPicPr>
            <a:picLocks noGrp="1" noChangeAspect="1"/>
          </p:cNvPicPr>
          <p:nvPr>
            <p:ph idx="1"/>
          </p:nvPr>
        </p:nvPicPr>
        <p:blipFill>
          <a:blip r:embed="rId2"/>
          <a:stretch>
            <a:fillRect/>
          </a:stretch>
        </p:blipFill>
        <p:spPr>
          <a:xfrm>
            <a:off x="696912" y="1866012"/>
            <a:ext cx="5331114" cy="4784952"/>
          </a:xfrm>
        </p:spPr>
      </p:pic>
      <p:sp>
        <p:nvSpPr>
          <p:cNvPr id="5" name="TextBox 4">
            <a:extLst>
              <a:ext uri="{FF2B5EF4-FFF2-40B4-BE49-F238E27FC236}">
                <a16:creationId xmlns:a16="http://schemas.microsoft.com/office/drawing/2014/main" id="{38757A95-2D7F-D1CF-CD20-FD77086A4C75}"/>
              </a:ext>
            </a:extLst>
          </p:cNvPr>
          <p:cNvSpPr txBox="1"/>
          <p:nvPr/>
        </p:nvSpPr>
        <p:spPr>
          <a:xfrm>
            <a:off x="641230" y="136009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DATA DICTIONARY</a:t>
            </a:r>
          </a:p>
        </p:txBody>
      </p:sp>
      <p:pic>
        <p:nvPicPr>
          <p:cNvPr id="6" name="Picture 6" descr="Diagram, schematic&#10;&#10;Description automatically generated">
            <a:extLst>
              <a:ext uri="{FF2B5EF4-FFF2-40B4-BE49-F238E27FC236}">
                <a16:creationId xmlns:a16="http://schemas.microsoft.com/office/drawing/2014/main" id="{C0A397F9-0450-1615-EA8F-026647BA777A}"/>
              </a:ext>
            </a:extLst>
          </p:cNvPr>
          <p:cNvPicPr>
            <a:picLocks noChangeAspect="1"/>
          </p:cNvPicPr>
          <p:nvPr/>
        </p:nvPicPr>
        <p:blipFill>
          <a:blip r:embed="rId3"/>
          <a:stretch>
            <a:fillRect/>
          </a:stretch>
        </p:blipFill>
        <p:spPr>
          <a:xfrm>
            <a:off x="6478438" y="1868586"/>
            <a:ext cx="5503652" cy="1956262"/>
          </a:xfrm>
          <a:prstGeom prst="rect">
            <a:avLst/>
          </a:prstGeom>
        </p:spPr>
      </p:pic>
    </p:spTree>
    <p:extLst>
      <p:ext uri="{BB962C8B-B14F-4D97-AF65-F5344CB8AC3E}">
        <p14:creationId xmlns:p14="http://schemas.microsoft.com/office/powerpoint/2010/main" val="28760068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88149-8BC4-1FD8-DCFE-2C8BB09EF55B}"/>
              </a:ext>
            </a:extLst>
          </p:cNvPr>
          <p:cNvSpPr>
            <a:spLocks noGrp="1"/>
          </p:cNvSpPr>
          <p:nvPr>
            <p:ph type="title"/>
          </p:nvPr>
        </p:nvSpPr>
        <p:spPr/>
        <p:txBody>
          <a:bodyPr/>
          <a:lstStyle/>
          <a:p>
            <a:r>
              <a:rPr lang="en-US" dirty="0"/>
              <a:t>CONCLUSION</a:t>
            </a:r>
          </a:p>
        </p:txBody>
      </p:sp>
      <p:pic>
        <p:nvPicPr>
          <p:cNvPr id="7" name="Picture 7">
            <a:extLst>
              <a:ext uri="{FF2B5EF4-FFF2-40B4-BE49-F238E27FC236}">
                <a16:creationId xmlns:a16="http://schemas.microsoft.com/office/drawing/2014/main" id="{6824AE4D-7406-65EC-FCB7-E6CB97DE1A88}"/>
              </a:ext>
            </a:extLst>
          </p:cNvPr>
          <p:cNvPicPr>
            <a:picLocks noGrp="1" noChangeAspect="1"/>
          </p:cNvPicPr>
          <p:nvPr>
            <p:ph idx="1"/>
          </p:nvPr>
        </p:nvPicPr>
        <p:blipFill>
          <a:blip r:embed="rId2"/>
          <a:stretch>
            <a:fillRect/>
          </a:stretch>
        </p:blipFill>
        <p:spPr>
          <a:xfrm>
            <a:off x="532286" y="1355341"/>
            <a:ext cx="11008743" cy="3549050"/>
          </a:xfrm>
        </p:spPr>
      </p:pic>
    </p:spTree>
    <p:extLst>
      <p:ext uri="{BB962C8B-B14F-4D97-AF65-F5344CB8AC3E}">
        <p14:creationId xmlns:p14="http://schemas.microsoft.com/office/powerpoint/2010/main" val="1759361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3D568-0C04-53EA-C208-D112DBA8E2FB}"/>
              </a:ext>
            </a:extLst>
          </p:cNvPr>
          <p:cNvSpPr>
            <a:spLocks noGrp="1"/>
          </p:cNvSpPr>
          <p:nvPr>
            <p:ph type="title"/>
          </p:nvPr>
        </p:nvSpPr>
        <p:spPr>
          <a:xfrm>
            <a:off x="2036969" y="2531219"/>
            <a:ext cx="8118061" cy="897781"/>
          </a:xfrm>
        </p:spPr>
        <p:txBody>
          <a:bodyPr/>
          <a:lstStyle/>
          <a:p>
            <a:r>
              <a:rPr lang="en-US" dirty="0"/>
              <a:t>Any  Question?</a:t>
            </a:r>
          </a:p>
        </p:txBody>
      </p:sp>
    </p:spTree>
    <p:extLst>
      <p:ext uri="{BB962C8B-B14F-4D97-AF65-F5344CB8AC3E}">
        <p14:creationId xmlns:p14="http://schemas.microsoft.com/office/powerpoint/2010/main" val="31298931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FD201-AFEC-BC05-B854-8BCB5A3A6348}"/>
              </a:ext>
            </a:extLst>
          </p:cNvPr>
          <p:cNvSpPr>
            <a:spLocks noGrp="1"/>
          </p:cNvSpPr>
          <p:nvPr>
            <p:ph type="title"/>
          </p:nvPr>
        </p:nvSpPr>
        <p:spPr>
          <a:xfrm>
            <a:off x="150366" y="294569"/>
            <a:ext cx="9404723" cy="1400530"/>
          </a:xfrm>
        </p:spPr>
        <p:txBody>
          <a:bodyPr/>
          <a:lstStyle/>
          <a:p>
            <a:r>
              <a:rPr lang="en-US" dirty="0"/>
              <a:t>GROUP WORKLOAD MATRIX</a:t>
            </a:r>
          </a:p>
        </p:txBody>
      </p:sp>
      <p:pic>
        <p:nvPicPr>
          <p:cNvPr id="4" name="Picture 3">
            <a:extLst>
              <a:ext uri="{FF2B5EF4-FFF2-40B4-BE49-F238E27FC236}">
                <a16:creationId xmlns:a16="http://schemas.microsoft.com/office/drawing/2014/main" id="{FBFD6018-FB59-67EB-5651-ED740C3830E4}"/>
              </a:ext>
            </a:extLst>
          </p:cNvPr>
          <p:cNvPicPr>
            <a:picLocks noChangeAspect="1"/>
          </p:cNvPicPr>
          <p:nvPr/>
        </p:nvPicPr>
        <p:blipFill>
          <a:blip r:embed="rId2"/>
          <a:stretch>
            <a:fillRect/>
          </a:stretch>
        </p:blipFill>
        <p:spPr>
          <a:xfrm>
            <a:off x="278228" y="1419931"/>
            <a:ext cx="7203661" cy="5143500"/>
          </a:xfrm>
          <a:prstGeom prst="rect">
            <a:avLst/>
          </a:prstGeom>
        </p:spPr>
      </p:pic>
    </p:spTree>
    <p:extLst>
      <p:ext uri="{BB962C8B-B14F-4D97-AF65-F5344CB8AC3E}">
        <p14:creationId xmlns:p14="http://schemas.microsoft.com/office/powerpoint/2010/main" val="9663975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7">
            <a:extLst>
              <a:ext uri="{FF2B5EF4-FFF2-40B4-BE49-F238E27FC236}">
                <a16:creationId xmlns:a16="http://schemas.microsoft.com/office/drawing/2014/main" id="{E732C1C7-457A-2261-3642-FE0064D65703}"/>
              </a:ext>
            </a:extLst>
          </p:cNvPr>
          <p:cNvGraphicFramePr>
            <a:graphicFrameLocks noGrp="1"/>
          </p:cNvGraphicFramePr>
          <p:nvPr>
            <p:extLst>
              <p:ext uri="{D42A27DB-BD31-4B8C-83A1-F6EECF244321}">
                <p14:modId xmlns:p14="http://schemas.microsoft.com/office/powerpoint/2010/main" val="2044735248"/>
              </p:ext>
            </p:extLst>
          </p:nvPr>
        </p:nvGraphicFramePr>
        <p:xfrm>
          <a:off x="449607" y="1181687"/>
          <a:ext cx="8127999" cy="2955207"/>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714468747"/>
                    </a:ext>
                  </a:extLst>
                </a:gridCol>
                <a:gridCol w="2709333">
                  <a:extLst>
                    <a:ext uri="{9D8B030D-6E8A-4147-A177-3AD203B41FA5}">
                      <a16:colId xmlns:a16="http://schemas.microsoft.com/office/drawing/2014/main" val="1368653250"/>
                    </a:ext>
                  </a:extLst>
                </a:gridCol>
                <a:gridCol w="2709333">
                  <a:extLst>
                    <a:ext uri="{9D8B030D-6E8A-4147-A177-3AD203B41FA5}">
                      <a16:colId xmlns:a16="http://schemas.microsoft.com/office/drawing/2014/main" val="4114716381"/>
                    </a:ext>
                  </a:extLst>
                </a:gridCol>
              </a:tblGrid>
              <a:tr h="730167">
                <a:tc>
                  <a:txBody>
                    <a:bodyPr/>
                    <a:lstStyle/>
                    <a:p>
                      <a:r>
                        <a:rPr lang="en-US" dirty="0"/>
                        <a:t>Name</a:t>
                      </a:r>
                    </a:p>
                  </a:txBody>
                  <a:tcPr/>
                </a:tc>
                <a:tc>
                  <a:txBody>
                    <a:bodyPr/>
                    <a:lstStyle/>
                    <a:p>
                      <a:r>
                        <a:rPr lang="en-US" dirty="0"/>
                        <a:t>Topic</a:t>
                      </a:r>
                    </a:p>
                  </a:txBody>
                  <a:tcPr/>
                </a:tc>
                <a:tc>
                  <a:txBody>
                    <a:bodyPr/>
                    <a:lstStyle/>
                    <a:p>
                      <a:r>
                        <a:rPr lang="en-US" dirty="0"/>
                        <a:t>Workload</a:t>
                      </a:r>
                    </a:p>
                  </a:txBody>
                  <a:tcPr/>
                </a:tc>
                <a:extLst>
                  <a:ext uri="{0D108BD9-81ED-4DB2-BD59-A6C34878D82A}">
                    <a16:rowId xmlns:a16="http://schemas.microsoft.com/office/drawing/2014/main" val="3319909779"/>
                  </a:ext>
                </a:extLst>
              </a:tr>
              <a:tr h="370840">
                <a:tc>
                  <a:txBody>
                    <a:bodyPr/>
                    <a:lstStyle/>
                    <a:p>
                      <a:r>
                        <a:rPr lang="en-US" dirty="0"/>
                        <a:t>Ankit Acharya</a:t>
                      </a:r>
                    </a:p>
                  </a:txBody>
                  <a:tcPr/>
                </a:tc>
                <a:tc>
                  <a:txBody>
                    <a:bodyPr/>
                    <a:lstStyle/>
                    <a:p>
                      <a:r>
                        <a:rPr lang="en-US" dirty="0"/>
                        <a:t>Interview</a:t>
                      </a:r>
                    </a:p>
                  </a:txBody>
                  <a:tcPr/>
                </a:tc>
                <a:tc>
                  <a:txBody>
                    <a:bodyPr/>
                    <a:lstStyle/>
                    <a:p>
                      <a:r>
                        <a:rPr lang="en-US" dirty="0"/>
                        <a:t>100%</a:t>
                      </a:r>
                    </a:p>
                  </a:txBody>
                  <a:tcPr/>
                </a:tc>
                <a:extLst>
                  <a:ext uri="{0D108BD9-81ED-4DB2-BD59-A6C34878D82A}">
                    <a16:rowId xmlns:a16="http://schemas.microsoft.com/office/drawing/2014/main" val="2398997708"/>
                  </a:ext>
                </a:extLst>
              </a:tr>
              <a:tr h="370840">
                <a:tc>
                  <a:txBody>
                    <a:bodyPr/>
                    <a:lstStyle/>
                    <a:p>
                      <a:r>
                        <a:rPr lang="en-US" dirty="0" err="1"/>
                        <a:t>Jiten</a:t>
                      </a:r>
                      <a:r>
                        <a:rPr lang="en-US" dirty="0"/>
                        <a:t> </a:t>
                      </a:r>
                      <a:r>
                        <a:rPr lang="en-US" dirty="0" err="1"/>
                        <a:t>Chapagain</a:t>
                      </a:r>
                      <a:endParaRPr lang="en-US" dirty="0"/>
                    </a:p>
                  </a:txBody>
                  <a:tcPr/>
                </a:tc>
                <a:tc>
                  <a:txBody>
                    <a:bodyPr/>
                    <a:lstStyle/>
                    <a:p>
                      <a:r>
                        <a:rPr lang="en-US" dirty="0" err="1"/>
                        <a:t>Questionnarie</a:t>
                      </a:r>
                      <a:endParaRPr lang="en-US" dirty="0"/>
                    </a:p>
                  </a:txBody>
                  <a:tcPr/>
                </a:tc>
                <a:tc>
                  <a:txBody>
                    <a:bodyPr/>
                    <a:lstStyle/>
                    <a:p>
                      <a:r>
                        <a:rPr lang="en-US" dirty="0"/>
                        <a:t>100%</a:t>
                      </a:r>
                    </a:p>
                  </a:txBody>
                  <a:tcPr/>
                </a:tc>
                <a:extLst>
                  <a:ext uri="{0D108BD9-81ED-4DB2-BD59-A6C34878D82A}">
                    <a16:rowId xmlns:a16="http://schemas.microsoft.com/office/drawing/2014/main" val="2515908730"/>
                  </a:ext>
                </a:extLst>
              </a:tr>
              <a:tr h="370840">
                <a:tc>
                  <a:txBody>
                    <a:bodyPr/>
                    <a:lstStyle/>
                    <a:p>
                      <a:r>
                        <a:rPr lang="en-US" dirty="0"/>
                        <a:t>Anmol </a:t>
                      </a:r>
                      <a:r>
                        <a:rPr lang="en-US" dirty="0" err="1"/>
                        <a:t>Malla</a:t>
                      </a:r>
                      <a:r>
                        <a:rPr lang="en-US" dirty="0"/>
                        <a:t> </a:t>
                      </a:r>
                    </a:p>
                  </a:txBody>
                  <a:tcPr/>
                </a:tc>
                <a:tc>
                  <a:txBody>
                    <a:bodyPr/>
                    <a:lstStyle/>
                    <a:p>
                      <a:r>
                        <a:rPr lang="en-US" dirty="0"/>
                        <a:t>Observation</a:t>
                      </a:r>
                    </a:p>
                  </a:txBody>
                  <a:tcPr/>
                </a:tc>
                <a:tc>
                  <a:txBody>
                    <a:bodyPr/>
                    <a:lstStyle/>
                    <a:p>
                      <a:r>
                        <a:rPr lang="en-US" dirty="0"/>
                        <a:t>100%</a:t>
                      </a:r>
                    </a:p>
                  </a:txBody>
                  <a:tcPr/>
                </a:tc>
                <a:extLst>
                  <a:ext uri="{0D108BD9-81ED-4DB2-BD59-A6C34878D82A}">
                    <a16:rowId xmlns:a16="http://schemas.microsoft.com/office/drawing/2014/main" val="15800687"/>
                  </a:ext>
                </a:extLst>
              </a:tr>
              <a:tr h="370840">
                <a:tc>
                  <a:txBody>
                    <a:bodyPr/>
                    <a:lstStyle/>
                    <a:p>
                      <a:r>
                        <a:rPr lang="en-US" dirty="0" err="1"/>
                        <a:t>Satindra</a:t>
                      </a:r>
                      <a:r>
                        <a:rPr lang="en-US" dirty="0"/>
                        <a:t> Khadka</a:t>
                      </a:r>
                    </a:p>
                  </a:txBody>
                  <a:tcPr/>
                </a:tc>
                <a:tc>
                  <a:txBody>
                    <a:bodyPr/>
                    <a:lstStyle/>
                    <a:p>
                      <a:r>
                        <a:rPr lang="en-US" dirty="0"/>
                        <a:t>Prototyping</a:t>
                      </a:r>
                    </a:p>
                  </a:txBody>
                  <a:tcPr/>
                </a:tc>
                <a:tc>
                  <a:txBody>
                    <a:bodyPr/>
                    <a:lstStyle/>
                    <a:p>
                      <a:r>
                        <a:rPr lang="en-US" dirty="0"/>
                        <a:t>100%</a:t>
                      </a:r>
                    </a:p>
                  </a:txBody>
                  <a:tcPr/>
                </a:tc>
                <a:extLst>
                  <a:ext uri="{0D108BD9-81ED-4DB2-BD59-A6C34878D82A}">
                    <a16:rowId xmlns:a16="http://schemas.microsoft.com/office/drawing/2014/main" val="3437649451"/>
                  </a:ext>
                </a:extLst>
              </a:tr>
              <a:tr h="370840">
                <a:tc>
                  <a:txBody>
                    <a:bodyPr/>
                    <a:lstStyle/>
                    <a:p>
                      <a:r>
                        <a:rPr lang="en-US" dirty="0" err="1"/>
                        <a:t>Rangin</a:t>
                      </a:r>
                      <a:r>
                        <a:rPr lang="en-US" dirty="0"/>
                        <a:t> Basnet</a:t>
                      </a:r>
                    </a:p>
                  </a:txBody>
                  <a:tcPr/>
                </a:tc>
                <a:tc>
                  <a:txBody>
                    <a:bodyPr/>
                    <a:lstStyle/>
                    <a:p>
                      <a:r>
                        <a:rPr lang="en-US" dirty="0"/>
                        <a:t>Sampling</a:t>
                      </a:r>
                    </a:p>
                  </a:txBody>
                  <a:tcPr/>
                </a:tc>
                <a:tc>
                  <a:txBody>
                    <a:bodyPr/>
                    <a:lstStyle/>
                    <a:p>
                      <a:r>
                        <a:rPr lang="en-US" dirty="0"/>
                        <a:t>100%</a:t>
                      </a:r>
                    </a:p>
                  </a:txBody>
                  <a:tcPr/>
                </a:tc>
                <a:extLst>
                  <a:ext uri="{0D108BD9-81ED-4DB2-BD59-A6C34878D82A}">
                    <a16:rowId xmlns:a16="http://schemas.microsoft.com/office/drawing/2014/main" val="1828054385"/>
                  </a:ext>
                </a:extLst>
              </a:tr>
              <a:tr h="370840">
                <a:tc>
                  <a:txBody>
                    <a:bodyPr/>
                    <a:lstStyle/>
                    <a:p>
                      <a:r>
                        <a:rPr lang="en-US" dirty="0" err="1"/>
                        <a:t>Pukar</a:t>
                      </a:r>
                      <a:r>
                        <a:rPr lang="en-US" dirty="0"/>
                        <a:t> Nepali</a:t>
                      </a:r>
                    </a:p>
                  </a:txBody>
                  <a:tcPr/>
                </a:tc>
                <a:tc>
                  <a:txBody>
                    <a:bodyPr/>
                    <a:lstStyle/>
                    <a:p>
                      <a:r>
                        <a:rPr lang="en-US" dirty="0"/>
                        <a:t>Document Review</a:t>
                      </a:r>
                    </a:p>
                  </a:txBody>
                  <a:tcPr/>
                </a:tc>
                <a:tc>
                  <a:txBody>
                    <a:bodyPr/>
                    <a:lstStyle/>
                    <a:p>
                      <a:r>
                        <a:rPr lang="en-US" dirty="0"/>
                        <a:t>100%</a:t>
                      </a:r>
                    </a:p>
                  </a:txBody>
                  <a:tcPr/>
                </a:tc>
                <a:extLst>
                  <a:ext uri="{0D108BD9-81ED-4DB2-BD59-A6C34878D82A}">
                    <a16:rowId xmlns:a16="http://schemas.microsoft.com/office/drawing/2014/main" val="2302319919"/>
                  </a:ext>
                </a:extLst>
              </a:tr>
            </a:tbl>
          </a:graphicData>
        </a:graphic>
      </p:graphicFrame>
      <p:sp>
        <p:nvSpPr>
          <p:cNvPr id="4" name="TextBox 3">
            <a:extLst>
              <a:ext uri="{FF2B5EF4-FFF2-40B4-BE49-F238E27FC236}">
                <a16:creationId xmlns:a16="http://schemas.microsoft.com/office/drawing/2014/main" id="{13A7CFAF-904C-670D-5D0E-3F73E96E29BA}"/>
              </a:ext>
            </a:extLst>
          </p:cNvPr>
          <p:cNvSpPr txBox="1"/>
          <p:nvPr/>
        </p:nvSpPr>
        <p:spPr>
          <a:xfrm>
            <a:off x="407403" y="296105"/>
            <a:ext cx="6098344" cy="369332"/>
          </a:xfrm>
          <a:prstGeom prst="rect">
            <a:avLst/>
          </a:prstGeom>
          <a:noFill/>
        </p:spPr>
        <p:txBody>
          <a:bodyPr wrap="square">
            <a:spAutoFit/>
          </a:bodyPr>
          <a:lstStyle/>
          <a:p>
            <a:r>
              <a:rPr lang="en-US" dirty="0"/>
              <a:t>INDIVIDUAL WORK LOAD MATRIX</a:t>
            </a:r>
          </a:p>
        </p:txBody>
      </p:sp>
    </p:spTree>
    <p:extLst>
      <p:ext uri="{BB962C8B-B14F-4D97-AF65-F5344CB8AC3E}">
        <p14:creationId xmlns:p14="http://schemas.microsoft.com/office/powerpoint/2010/main" val="3253972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ECBF949C-2F70-40CC-EC0B-9ACBF2194146}"/>
              </a:ext>
            </a:extLst>
          </p:cNvPr>
          <p:cNvSpPr>
            <a:spLocks noGrp="1"/>
          </p:cNvSpPr>
          <p:nvPr>
            <p:ph type="title"/>
          </p:nvPr>
        </p:nvSpPr>
        <p:spPr>
          <a:xfrm>
            <a:off x="1103312" y="452718"/>
            <a:ext cx="8947522" cy="1400530"/>
          </a:xfrm>
        </p:spPr>
        <p:txBody>
          <a:bodyPr anchor="ctr">
            <a:normAutofit/>
          </a:bodyPr>
          <a:lstStyle/>
          <a:p>
            <a:r>
              <a:rPr lang="en-US">
                <a:solidFill>
                  <a:srgbClr val="FFFFFF"/>
                </a:solidFill>
              </a:rPr>
              <a:t>GROUP COMPONENT</a:t>
            </a:r>
          </a:p>
        </p:txBody>
      </p:sp>
      <p:sp>
        <p:nvSpPr>
          <p:cNvPr id="3" name="Content Placeholder 2">
            <a:extLst>
              <a:ext uri="{FF2B5EF4-FFF2-40B4-BE49-F238E27FC236}">
                <a16:creationId xmlns:a16="http://schemas.microsoft.com/office/drawing/2014/main" id="{B7C35D22-F8F5-9379-D555-276B82BAD227}"/>
              </a:ext>
            </a:extLst>
          </p:cNvPr>
          <p:cNvSpPr>
            <a:spLocks noGrp="1"/>
          </p:cNvSpPr>
          <p:nvPr>
            <p:ph idx="1"/>
          </p:nvPr>
        </p:nvSpPr>
        <p:spPr>
          <a:xfrm>
            <a:off x="916406" y="2274690"/>
            <a:ext cx="8946541" cy="4462539"/>
          </a:xfrm>
        </p:spPr>
        <p:txBody>
          <a:bodyPr vert="horz" lIns="91440" tIns="45720" rIns="91440" bIns="45720" rtlCol="0" anchor="t">
            <a:normAutofit lnSpcReduction="10000"/>
          </a:bodyPr>
          <a:lstStyle/>
          <a:p>
            <a:pPr marL="0" indent="0">
              <a:buNone/>
            </a:pPr>
            <a:r>
              <a:rPr lang="en-US"/>
              <a:t>     INTRODUCTION</a:t>
            </a:r>
          </a:p>
          <a:p>
            <a:pPr>
              <a:buClr>
                <a:srgbClr val="8AD0D6"/>
              </a:buClr>
              <a:buFont typeface="Wingdings" charset="2"/>
              <a:buChar char="v"/>
            </a:pPr>
            <a:r>
              <a:rPr lang="en-US"/>
              <a:t>PROBLEM AND PROPOSED SOLUTION</a:t>
            </a:r>
          </a:p>
          <a:p>
            <a:pPr>
              <a:buClr>
                <a:srgbClr val="8AD0D6"/>
              </a:buClr>
              <a:buFont typeface="Wingdings" charset="2"/>
              <a:buChar char="v"/>
            </a:pPr>
            <a:r>
              <a:rPr lang="en-US"/>
              <a:t>PROJECT PLANNING</a:t>
            </a:r>
          </a:p>
          <a:p>
            <a:pPr>
              <a:buClr>
                <a:srgbClr val="8AD0D6"/>
              </a:buClr>
              <a:buFont typeface="Wingdings" charset="2"/>
              <a:buChar char="v"/>
            </a:pPr>
            <a:r>
              <a:rPr lang="en-US"/>
              <a:t>FEASIBILITY STUDY</a:t>
            </a:r>
          </a:p>
          <a:p>
            <a:pPr>
              <a:buClr>
                <a:srgbClr val="8AD0D6"/>
              </a:buClr>
              <a:buFont typeface="Wingdings" charset="2"/>
              <a:buChar char="v"/>
            </a:pPr>
            <a:r>
              <a:rPr lang="en-US"/>
              <a:t>SYSTEM ANALYSIS</a:t>
            </a:r>
          </a:p>
          <a:p>
            <a:pPr>
              <a:buClr>
                <a:srgbClr val="8AD0D6"/>
              </a:buClr>
              <a:buFont typeface="Wingdings" charset="2"/>
              <a:buChar char="v"/>
            </a:pPr>
            <a:r>
              <a:rPr lang="en-US"/>
              <a:t>DESIGN DIAGRAM</a:t>
            </a:r>
          </a:p>
          <a:p>
            <a:pPr>
              <a:buClr>
                <a:srgbClr val="8AD0D6"/>
              </a:buClr>
              <a:buFont typeface="Wingdings" charset="2"/>
              <a:buChar char="v"/>
            </a:pPr>
            <a:r>
              <a:rPr lang="en-US"/>
              <a:t>INTERFACE DESIGN</a:t>
            </a:r>
          </a:p>
          <a:p>
            <a:pPr>
              <a:buClr>
                <a:srgbClr val="8AD0D6"/>
              </a:buClr>
              <a:buFont typeface="Wingdings" charset="2"/>
              <a:buChar char="v"/>
            </a:pPr>
            <a:endParaRPr lang="en-US"/>
          </a:p>
          <a:p>
            <a:pPr>
              <a:buClr>
                <a:srgbClr val="8AD0D6"/>
              </a:buClr>
              <a:buFont typeface="Wingdings" charset="2"/>
              <a:buChar char="v"/>
            </a:pPr>
            <a:r>
              <a:rPr lang="en-US"/>
              <a:t>   INDIVIDUAL PART</a:t>
            </a:r>
          </a:p>
          <a:p>
            <a:pPr marL="0" indent="0">
              <a:buClr>
                <a:srgbClr val="8AD0D6"/>
              </a:buClr>
              <a:buNone/>
            </a:pPr>
            <a:r>
              <a:rPr lang="en-US"/>
              <a:t>           REQUIREMENT GATHERING</a:t>
            </a:r>
          </a:p>
          <a:p>
            <a:pPr marL="0" indent="0">
              <a:buClr>
                <a:srgbClr val="8AD0D6"/>
              </a:buClr>
              <a:buNone/>
            </a:pPr>
            <a:r>
              <a:rPr lang="en-US"/>
              <a:t>           DESIGN</a:t>
            </a:r>
          </a:p>
          <a:p>
            <a:pPr>
              <a:buClr>
                <a:srgbClr val="8AD0D6"/>
              </a:buClr>
              <a:buFont typeface="Wingdings" charset="2"/>
              <a:buChar char="v"/>
            </a:pPr>
            <a:endParaRPr lang="en-US"/>
          </a:p>
          <a:p>
            <a:pPr>
              <a:buClr>
                <a:srgbClr val="8AD0D6"/>
              </a:buClr>
              <a:buFont typeface="Courier New" charset="2"/>
              <a:buChar char="o"/>
            </a:pPr>
            <a:endParaRPr lang="en-US"/>
          </a:p>
        </p:txBody>
      </p:sp>
      <p:sp>
        <p:nvSpPr>
          <p:cNvPr id="5" name="TextBox 4">
            <a:extLst>
              <a:ext uri="{FF2B5EF4-FFF2-40B4-BE49-F238E27FC236}">
                <a16:creationId xmlns:a16="http://schemas.microsoft.com/office/drawing/2014/main" id="{AE04C21A-9A1B-CB55-641B-FB138B110B98}"/>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2435891738"/>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20" name="Picture 104">
            <a:extLst>
              <a:ext uri="{FF2B5EF4-FFF2-40B4-BE49-F238E27FC236}">
                <a16:creationId xmlns:a16="http://schemas.microsoft.com/office/drawing/2014/main" id="{412E3267-7ABE-412B-8580-47EC0D1F61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2" name="Picture 106">
            <a:extLst>
              <a:ext uri="{FF2B5EF4-FFF2-40B4-BE49-F238E27FC236}">
                <a16:creationId xmlns:a16="http://schemas.microsoft.com/office/drawing/2014/main" id="{20B62C5A-2250-4380-AB23-DB87446CCED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3" name="Oval 108">
            <a:extLst>
              <a:ext uri="{FF2B5EF4-FFF2-40B4-BE49-F238E27FC236}">
                <a16:creationId xmlns:a16="http://schemas.microsoft.com/office/drawing/2014/main" id="{D42CF425-7213-4F89-B0FF-4C2BDDD9C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24" name="Picture 110">
            <a:extLst>
              <a:ext uri="{FF2B5EF4-FFF2-40B4-BE49-F238E27FC236}">
                <a16:creationId xmlns:a16="http://schemas.microsoft.com/office/drawing/2014/main" id="{D35DA97D-88F8-4249-B650-4FC9FD50A3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25" name="Picture 112">
            <a:extLst>
              <a:ext uri="{FF2B5EF4-FFF2-40B4-BE49-F238E27FC236}">
                <a16:creationId xmlns:a16="http://schemas.microsoft.com/office/drawing/2014/main" id="{43F38673-6E30-4BAE-AC67-0B283EBF42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26" name="Rectangle 114">
            <a:extLst>
              <a:ext uri="{FF2B5EF4-FFF2-40B4-BE49-F238E27FC236}">
                <a16:creationId xmlns:a16="http://schemas.microsoft.com/office/drawing/2014/main" id="{202A25CB-1ED1-4C87-AB49-8D3BC684D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7" name="Freeform: Shape 116">
            <a:extLst>
              <a:ext uri="{FF2B5EF4-FFF2-40B4-BE49-F238E27FC236}">
                <a16:creationId xmlns:a16="http://schemas.microsoft.com/office/drawing/2014/main" id="{DBAF956B-591A-4461-BB3C-79AA176B09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7191 h 6985200"/>
              <a:gd name="connsiteX6" fmla="*/ 1 w 6858001"/>
              <a:gd name="connsiteY6" fmla="*/ 887191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7191"/>
                </a:lnTo>
                <a:lnTo>
                  <a:pt x="1" y="887191"/>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119" name="Freeform 23">
            <a:extLst>
              <a:ext uri="{FF2B5EF4-FFF2-40B4-BE49-F238E27FC236}">
                <a16:creationId xmlns:a16="http://schemas.microsoft.com/office/drawing/2014/main" id="{E8895FAA-0D03-43F6-9594-A8733552E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5" descr="Logo, company name&#10;&#10;Description automatically generated">
            <a:extLst>
              <a:ext uri="{FF2B5EF4-FFF2-40B4-BE49-F238E27FC236}">
                <a16:creationId xmlns:a16="http://schemas.microsoft.com/office/drawing/2014/main" id="{2FE4CDF9-C8C1-449A-B565-6AC69989984B}"/>
              </a:ext>
            </a:extLst>
          </p:cNvPr>
          <p:cNvPicPr>
            <a:picLocks noChangeAspect="1"/>
          </p:cNvPicPr>
          <p:nvPr/>
        </p:nvPicPr>
        <p:blipFill>
          <a:blip r:embed="rId7"/>
          <a:stretch>
            <a:fillRect/>
          </a:stretch>
        </p:blipFill>
        <p:spPr>
          <a:xfrm>
            <a:off x="6450728" y="647699"/>
            <a:ext cx="4736834" cy="3242202"/>
          </a:xfrm>
          <a:prstGeom prst="rect">
            <a:avLst/>
          </a:prstGeom>
          <a:effectLst/>
        </p:spPr>
      </p:pic>
      <p:sp>
        <p:nvSpPr>
          <p:cNvPr id="121" name="Rectangle 120">
            <a:extLst>
              <a:ext uri="{FF2B5EF4-FFF2-40B4-BE49-F238E27FC236}">
                <a16:creationId xmlns:a16="http://schemas.microsoft.com/office/drawing/2014/main" id="{918FB696-BC5E-43A4-9768-4BB5278B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TextBox 7">
            <a:extLst>
              <a:ext uri="{FF2B5EF4-FFF2-40B4-BE49-F238E27FC236}">
                <a16:creationId xmlns:a16="http://schemas.microsoft.com/office/drawing/2014/main" id="{6E2BAF53-FC8E-2C88-4E0C-94D2B8D6AE53}"/>
              </a:ext>
            </a:extLst>
          </p:cNvPr>
          <p:cNvSpPr txBox="1"/>
          <p:nvPr/>
        </p:nvSpPr>
        <p:spPr>
          <a:xfrm>
            <a:off x="646113" y="2052918"/>
            <a:ext cx="4165146" cy="4195481"/>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defTabSz="457200">
              <a:spcBef>
                <a:spcPts val="1000"/>
              </a:spcBef>
              <a:buClr>
                <a:schemeClr val="bg2">
                  <a:lumMod val="40000"/>
                  <a:lumOff val="60000"/>
                </a:schemeClr>
              </a:buClr>
              <a:buSzPct val="80000"/>
              <a:buFont typeface="Wingdings 3" charset="2"/>
              <a:buChar char=""/>
            </a:pPr>
            <a:r>
              <a:rPr lang="en-US">
                <a:latin typeface="+mj-lt"/>
                <a:ea typeface="+mj-ea"/>
                <a:cs typeface="+mj-cs"/>
              </a:rPr>
              <a:t>INTRODUCTION</a:t>
            </a:r>
          </a:p>
        </p:txBody>
      </p:sp>
      <p:pic>
        <p:nvPicPr>
          <p:cNvPr id="12" name="Picture 13" descr="Text, letter&#10;&#10;Description automatically generated">
            <a:extLst>
              <a:ext uri="{FF2B5EF4-FFF2-40B4-BE49-F238E27FC236}">
                <a16:creationId xmlns:a16="http://schemas.microsoft.com/office/drawing/2014/main" id="{0F3493AA-F9A4-363B-8907-B99EC655D7B7}"/>
              </a:ext>
            </a:extLst>
          </p:cNvPr>
          <p:cNvPicPr>
            <a:picLocks noChangeAspect="1"/>
          </p:cNvPicPr>
          <p:nvPr/>
        </p:nvPicPr>
        <p:blipFill>
          <a:blip r:embed="rId8"/>
          <a:stretch>
            <a:fillRect/>
          </a:stretch>
        </p:blipFill>
        <p:spPr>
          <a:xfrm>
            <a:off x="5476184" y="3894872"/>
            <a:ext cx="6355244" cy="2860796"/>
          </a:xfrm>
          <a:prstGeom prst="rect">
            <a:avLst/>
          </a:prstGeom>
          <a:effectLst/>
        </p:spPr>
      </p:pic>
      <p:sp>
        <p:nvSpPr>
          <p:cNvPr id="4" name="TextBox 3">
            <a:extLst>
              <a:ext uri="{FF2B5EF4-FFF2-40B4-BE49-F238E27FC236}">
                <a16:creationId xmlns:a16="http://schemas.microsoft.com/office/drawing/2014/main" id="{05286BB3-B380-6AF9-CCE5-8034AE798FA8}"/>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4" name="TextBox 13">
            <a:extLst>
              <a:ext uri="{FF2B5EF4-FFF2-40B4-BE49-F238E27FC236}">
                <a16:creationId xmlns:a16="http://schemas.microsoft.com/office/drawing/2014/main" id="{C89062B5-A9A4-1ED9-80DE-0D9E0F4A98ED}"/>
              </a:ext>
            </a:extLst>
          </p:cNvPr>
          <p:cNvSpPr txBox="1"/>
          <p:nvPr/>
        </p:nvSpPr>
        <p:spPr>
          <a:xfrm>
            <a:off x="5153025" y="362902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2905371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2B66A43-AB55-C6B4-101B-BA12D15F7C2B}"/>
              </a:ext>
            </a:extLst>
          </p:cNvPr>
          <p:cNvSpPr txBox="1"/>
          <p:nvPr/>
        </p:nvSpPr>
        <p:spPr>
          <a:xfrm>
            <a:off x="339305" y="253042"/>
            <a:ext cx="699889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PROBLEM AND PURPOSED SOLUTION</a:t>
            </a:r>
          </a:p>
          <a:p>
            <a:endParaRPr lang="en-US"/>
          </a:p>
        </p:txBody>
      </p:sp>
      <p:sp>
        <p:nvSpPr>
          <p:cNvPr id="5" name="TextBox 4">
            <a:extLst>
              <a:ext uri="{FF2B5EF4-FFF2-40B4-BE49-F238E27FC236}">
                <a16:creationId xmlns:a16="http://schemas.microsoft.com/office/drawing/2014/main" id="{132F0DFB-04BD-6810-E4FA-300B9FBD3085}"/>
              </a:ext>
            </a:extLst>
          </p:cNvPr>
          <p:cNvSpPr txBox="1"/>
          <p:nvPr/>
        </p:nvSpPr>
        <p:spPr>
          <a:xfrm>
            <a:off x="338407" y="1848030"/>
            <a:ext cx="4295954"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q"/>
            </a:pPr>
            <a:r>
              <a:rPr lang="en-US"/>
              <a:t>TIME CONSUMING</a:t>
            </a:r>
          </a:p>
          <a:p>
            <a:pPr marL="285750" indent="-285750">
              <a:buFont typeface="Wingdings"/>
              <a:buChar char="q"/>
            </a:pPr>
            <a:r>
              <a:rPr lang="en-US"/>
              <a:t>COMPLICATION IN HANDLING</a:t>
            </a:r>
          </a:p>
          <a:p>
            <a:pPr marL="285750" indent="-285750">
              <a:buFont typeface="Wingdings"/>
              <a:buChar char="q"/>
            </a:pPr>
            <a:r>
              <a:rPr lang="en-US"/>
              <a:t>ECONOMIC BURDEN</a:t>
            </a:r>
          </a:p>
          <a:p>
            <a:pPr marL="285750" indent="-285750">
              <a:buFont typeface="Wingdings"/>
              <a:buChar char="q"/>
            </a:pPr>
            <a:r>
              <a:rPr lang="en-US"/>
              <a:t>TRANSACTION ERROR</a:t>
            </a:r>
          </a:p>
          <a:p>
            <a:pPr marL="285750" indent="-285750">
              <a:buFont typeface="Wingdings"/>
              <a:buChar char="q"/>
            </a:pPr>
            <a:r>
              <a:rPr lang="en-US"/>
              <a:t>TIME CLASH</a:t>
            </a:r>
          </a:p>
          <a:p>
            <a:pPr marL="285750" indent="-285750">
              <a:buFont typeface="Wingdings"/>
              <a:buChar char="q"/>
            </a:pPr>
            <a:r>
              <a:rPr lang="en-US"/>
              <a:t>DATA INSECURITY</a:t>
            </a:r>
          </a:p>
          <a:p>
            <a:pPr marL="285750" indent="-285750">
              <a:buFont typeface="Wingdings"/>
              <a:buChar char="q"/>
            </a:pPr>
            <a:r>
              <a:rPr lang="en-US"/>
              <a:t>BUSINESS ANALYSIS</a:t>
            </a:r>
          </a:p>
          <a:p>
            <a:pPr marL="285750" indent="-285750">
              <a:buFont typeface="Wingdings"/>
              <a:buChar char="q"/>
            </a:pPr>
            <a:endParaRPr lang="en-US"/>
          </a:p>
        </p:txBody>
      </p:sp>
      <p:sp>
        <p:nvSpPr>
          <p:cNvPr id="6" name="TextBox 5">
            <a:extLst>
              <a:ext uri="{FF2B5EF4-FFF2-40B4-BE49-F238E27FC236}">
                <a16:creationId xmlns:a16="http://schemas.microsoft.com/office/drawing/2014/main" id="{0B9F22F1-695D-A351-CCD3-97B64DB8CD4D}"/>
              </a:ext>
            </a:extLst>
          </p:cNvPr>
          <p:cNvSpPr txBox="1"/>
          <p:nvPr/>
        </p:nvSpPr>
        <p:spPr>
          <a:xfrm>
            <a:off x="337508" y="102762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PROBLEM AND CAUSES</a:t>
            </a:r>
          </a:p>
        </p:txBody>
      </p:sp>
      <p:sp>
        <p:nvSpPr>
          <p:cNvPr id="7" name="TextBox 6">
            <a:extLst>
              <a:ext uri="{FF2B5EF4-FFF2-40B4-BE49-F238E27FC236}">
                <a16:creationId xmlns:a16="http://schemas.microsoft.com/office/drawing/2014/main" id="{127420D9-59B5-981D-EA3A-D31A9194E2A2}"/>
              </a:ext>
            </a:extLst>
          </p:cNvPr>
          <p:cNvSpPr txBox="1"/>
          <p:nvPr/>
        </p:nvSpPr>
        <p:spPr>
          <a:xfrm>
            <a:off x="336610" y="466419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THEIR SOLUTION</a:t>
            </a:r>
          </a:p>
        </p:txBody>
      </p:sp>
      <p:sp>
        <p:nvSpPr>
          <p:cNvPr id="8" name="TextBox 7">
            <a:extLst>
              <a:ext uri="{FF2B5EF4-FFF2-40B4-BE49-F238E27FC236}">
                <a16:creationId xmlns:a16="http://schemas.microsoft.com/office/drawing/2014/main" id="{61CA3875-C918-8335-88B9-C48F7D64DF16}"/>
              </a:ext>
            </a:extLst>
          </p:cNvPr>
          <p:cNvSpPr txBox="1"/>
          <p:nvPr/>
        </p:nvSpPr>
        <p:spPr>
          <a:xfrm>
            <a:off x="292579" y="5166504"/>
            <a:ext cx="395089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1. CENTRALIZED DATABASE</a:t>
            </a:r>
          </a:p>
          <a:p>
            <a:r>
              <a:rPr lang="en-US"/>
              <a:t>2. ONLINE MODES</a:t>
            </a:r>
          </a:p>
          <a:p>
            <a:r>
              <a:rPr lang="en-US"/>
              <a:t>3. DIGITAL PAYMENT</a:t>
            </a:r>
          </a:p>
        </p:txBody>
      </p:sp>
    </p:spTree>
    <p:extLst>
      <p:ext uri="{BB962C8B-B14F-4D97-AF65-F5344CB8AC3E}">
        <p14:creationId xmlns:p14="http://schemas.microsoft.com/office/powerpoint/2010/main" val="575761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92389F-6BF4-144C-C67A-5BC8AD366209}"/>
              </a:ext>
            </a:extLst>
          </p:cNvPr>
          <p:cNvSpPr>
            <a:spLocks noGrp="1"/>
          </p:cNvSpPr>
          <p:nvPr>
            <p:ph type="title"/>
          </p:nvPr>
        </p:nvSpPr>
        <p:spPr>
          <a:xfrm>
            <a:off x="643855" y="1447799"/>
            <a:ext cx="3108626" cy="1444752"/>
          </a:xfrm>
        </p:spPr>
        <p:txBody>
          <a:bodyPr vert="horz" lIns="91440" tIns="45720" rIns="91440" bIns="45720" rtlCol="0" anchor="b">
            <a:normAutofit/>
          </a:bodyPr>
          <a:lstStyle/>
          <a:p>
            <a:pPr>
              <a:lnSpc>
                <a:spcPct val="90000"/>
              </a:lnSpc>
            </a:pPr>
            <a:r>
              <a:rPr lang="en-US" sz="3200" b="0" i="0" kern="1200">
                <a:solidFill>
                  <a:srgbClr val="EBEBEB"/>
                </a:solidFill>
                <a:latin typeface="+mj-lt"/>
                <a:ea typeface="+mj-ea"/>
                <a:cs typeface="+mj-cs"/>
              </a:rPr>
              <a:t>SYSTEM DEVELOPMENT LIFE CYCLE</a:t>
            </a:r>
          </a:p>
        </p:txBody>
      </p:sp>
      <p:sp>
        <p:nvSpPr>
          <p:cNvPr id="14"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6" name="Freeform: Shape 15">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18" name="Rectangle 17">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id="{96C0E356-F7FA-678E-45BF-BA57F5D2562A}"/>
              </a:ext>
            </a:extLst>
          </p:cNvPr>
          <p:cNvSpPr txBox="1"/>
          <p:nvPr/>
        </p:nvSpPr>
        <p:spPr>
          <a:xfrm>
            <a:off x="643855" y="3072385"/>
            <a:ext cx="3108057" cy="2947415"/>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marL="285750" indent="-285750" defTabSz="457200">
              <a:spcBef>
                <a:spcPts val="1000"/>
              </a:spcBef>
              <a:buClr>
                <a:schemeClr val="bg2">
                  <a:lumMod val="40000"/>
                  <a:lumOff val="60000"/>
                </a:schemeClr>
              </a:buClr>
              <a:buSzPct val="80000"/>
              <a:buFont typeface="Wingdings 3" charset="2"/>
              <a:buChar char=""/>
            </a:pPr>
            <a:r>
              <a:rPr lang="en-US" sz="1400">
                <a:solidFill>
                  <a:srgbClr val="FFFFFF"/>
                </a:solidFill>
                <a:latin typeface="+mj-lt"/>
                <a:ea typeface="+mj-ea"/>
                <a:cs typeface="+mj-cs"/>
              </a:rPr>
              <a:t>PLANNING STAGE</a:t>
            </a:r>
          </a:p>
          <a:p>
            <a:pPr marL="285750" indent="-285750" defTabSz="457200">
              <a:spcBef>
                <a:spcPts val="1000"/>
              </a:spcBef>
              <a:buClr>
                <a:schemeClr val="bg2">
                  <a:lumMod val="40000"/>
                  <a:lumOff val="60000"/>
                </a:schemeClr>
              </a:buClr>
              <a:buSzPct val="80000"/>
              <a:buFont typeface="Wingdings 3" charset="2"/>
              <a:buChar char=""/>
            </a:pPr>
            <a:r>
              <a:rPr lang="en-US" sz="1400">
                <a:solidFill>
                  <a:srgbClr val="FFFFFF"/>
                </a:solidFill>
                <a:latin typeface="+mj-lt"/>
                <a:ea typeface="+mj-ea"/>
                <a:cs typeface="+mj-cs"/>
              </a:rPr>
              <a:t>ANALYSIS</a:t>
            </a:r>
          </a:p>
          <a:p>
            <a:pPr marL="285750" indent="-285750" defTabSz="457200">
              <a:spcBef>
                <a:spcPts val="1000"/>
              </a:spcBef>
              <a:buClr>
                <a:schemeClr val="bg2">
                  <a:lumMod val="40000"/>
                  <a:lumOff val="60000"/>
                </a:schemeClr>
              </a:buClr>
              <a:buSzPct val="80000"/>
              <a:buFont typeface="Wingdings 3" charset="2"/>
              <a:buChar char=""/>
            </a:pPr>
            <a:r>
              <a:rPr lang="en-US" sz="1400">
                <a:solidFill>
                  <a:srgbClr val="FFFFFF"/>
                </a:solidFill>
                <a:latin typeface="+mj-lt"/>
                <a:ea typeface="+mj-ea"/>
                <a:cs typeface="+mj-cs"/>
              </a:rPr>
              <a:t>DESIGN</a:t>
            </a:r>
          </a:p>
          <a:p>
            <a:pPr marL="285750" indent="-285750" defTabSz="457200">
              <a:spcBef>
                <a:spcPts val="1000"/>
              </a:spcBef>
              <a:buClr>
                <a:schemeClr val="bg2">
                  <a:lumMod val="40000"/>
                  <a:lumOff val="60000"/>
                </a:schemeClr>
              </a:buClr>
              <a:buSzPct val="80000"/>
              <a:buFont typeface="Wingdings 3" charset="2"/>
              <a:buChar char=""/>
            </a:pPr>
            <a:r>
              <a:rPr lang="en-US" sz="1400">
                <a:solidFill>
                  <a:srgbClr val="FFFFFF"/>
                </a:solidFill>
                <a:latin typeface="+mj-lt"/>
                <a:ea typeface="+mj-ea"/>
                <a:cs typeface="+mj-cs"/>
              </a:rPr>
              <a:t>IMPLEMENT STAGE</a:t>
            </a:r>
          </a:p>
          <a:p>
            <a:pPr marL="285750" indent="-285750" defTabSz="457200">
              <a:spcBef>
                <a:spcPts val="1000"/>
              </a:spcBef>
              <a:buClr>
                <a:schemeClr val="bg2">
                  <a:lumMod val="40000"/>
                  <a:lumOff val="60000"/>
                </a:schemeClr>
              </a:buClr>
              <a:buSzPct val="80000"/>
              <a:buFont typeface="Wingdings 3" charset="2"/>
              <a:buChar char=""/>
            </a:pPr>
            <a:r>
              <a:rPr lang="en-US" sz="1400">
                <a:solidFill>
                  <a:srgbClr val="FFFFFF"/>
                </a:solidFill>
                <a:latin typeface="+mj-lt"/>
                <a:ea typeface="+mj-ea"/>
                <a:cs typeface="+mj-cs"/>
              </a:rPr>
              <a:t>MANAGEMENT AND SUPPORT</a:t>
            </a:r>
          </a:p>
        </p:txBody>
      </p:sp>
      <p:pic>
        <p:nvPicPr>
          <p:cNvPr id="7" name="Picture 7" descr="Diagram&#10;&#10;Description automatically generated">
            <a:extLst>
              <a:ext uri="{FF2B5EF4-FFF2-40B4-BE49-F238E27FC236}">
                <a16:creationId xmlns:a16="http://schemas.microsoft.com/office/drawing/2014/main" id="{348E91C7-4F46-7F41-9061-142E035AD38E}"/>
              </a:ext>
            </a:extLst>
          </p:cNvPr>
          <p:cNvPicPr>
            <a:picLocks noChangeAspect="1"/>
          </p:cNvPicPr>
          <p:nvPr/>
        </p:nvPicPr>
        <p:blipFill>
          <a:blip r:embed="rId2"/>
          <a:stretch>
            <a:fillRect/>
          </a:stretch>
        </p:blipFill>
        <p:spPr>
          <a:xfrm>
            <a:off x="5048451" y="1736327"/>
            <a:ext cx="6495847" cy="3994945"/>
          </a:xfrm>
          <a:prstGeom prst="rect">
            <a:avLst/>
          </a:prstGeom>
          <a:effectLst/>
        </p:spPr>
      </p:pic>
      <p:sp>
        <p:nvSpPr>
          <p:cNvPr id="6" name="TextBox 5">
            <a:extLst>
              <a:ext uri="{FF2B5EF4-FFF2-40B4-BE49-F238E27FC236}">
                <a16:creationId xmlns:a16="http://schemas.microsoft.com/office/drawing/2014/main" id="{3D22D32F-D0F3-7067-D0D8-0A181B536963}"/>
              </a:ext>
            </a:extLst>
          </p:cNvPr>
          <p:cNvSpPr txBox="1"/>
          <p:nvPr/>
        </p:nvSpPr>
        <p:spPr>
          <a:xfrm>
            <a:off x="5010150" y="348615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2434584010"/>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392DD-BF80-F769-5BC6-841EC8635B18}"/>
              </a:ext>
            </a:extLst>
          </p:cNvPr>
          <p:cNvSpPr>
            <a:spLocks noGrp="1"/>
          </p:cNvSpPr>
          <p:nvPr>
            <p:ph type="title"/>
          </p:nvPr>
        </p:nvSpPr>
        <p:spPr/>
        <p:txBody>
          <a:bodyPr/>
          <a:lstStyle/>
          <a:p>
            <a:r>
              <a:rPr lang="en-US" dirty="0"/>
              <a:t>GANTT CHART</a:t>
            </a:r>
          </a:p>
        </p:txBody>
      </p:sp>
      <p:pic>
        <p:nvPicPr>
          <p:cNvPr id="4" name="Picture 3">
            <a:extLst>
              <a:ext uri="{FF2B5EF4-FFF2-40B4-BE49-F238E27FC236}">
                <a16:creationId xmlns:a16="http://schemas.microsoft.com/office/drawing/2014/main" id="{DD7B5D8E-61E4-0DE9-1D5B-DE5EDF6E0D61}"/>
              </a:ext>
            </a:extLst>
          </p:cNvPr>
          <p:cNvPicPr>
            <a:picLocks noChangeAspect="1"/>
          </p:cNvPicPr>
          <p:nvPr/>
        </p:nvPicPr>
        <p:blipFill>
          <a:blip r:embed="rId2"/>
          <a:stretch>
            <a:fillRect/>
          </a:stretch>
        </p:blipFill>
        <p:spPr>
          <a:xfrm>
            <a:off x="646111" y="1280918"/>
            <a:ext cx="6587806" cy="4951070"/>
          </a:xfrm>
          <a:prstGeom prst="rect">
            <a:avLst/>
          </a:prstGeom>
        </p:spPr>
      </p:pic>
    </p:spTree>
    <p:extLst>
      <p:ext uri="{BB962C8B-B14F-4D97-AF65-F5344CB8AC3E}">
        <p14:creationId xmlns:p14="http://schemas.microsoft.com/office/powerpoint/2010/main" val="3684609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7AF55-BCD5-3107-A337-651A65C8A1BE}"/>
              </a:ext>
            </a:extLst>
          </p:cNvPr>
          <p:cNvSpPr>
            <a:spLocks noGrp="1"/>
          </p:cNvSpPr>
          <p:nvPr>
            <p:ph type="title"/>
          </p:nvPr>
        </p:nvSpPr>
        <p:spPr/>
        <p:txBody>
          <a:bodyPr/>
          <a:lstStyle/>
          <a:p>
            <a:r>
              <a:rPr lang="en-US"/>
              <a:t>FESIBILITY STUDY</a:t>
            </a:r>
          </a:p>
        </p:txBody>
      </p:sp>
      <p:sp>
        <p:nvSpPr>
          <p:cNvPr id="3" name="Content Placeholder 2">
            <a:extLst>
              <a:ext uri="{FF2B5EF4-FFF2-40B4-BE49-F238E27FC236}">
                <a16:creationId xmlns:a16="http://schemas.microsoft.com/office/drawing/2014/main" id="{D55A7C32-E7D5-389D-F848-31CC8BCA0791}"/>
              </a:ext>
            </a:extLst>
          </p:cNvPr>
          <p:cNvSpPr>
            <a:spLocks noGrp="1"/>
          </p:cNvSpPr>
          <p:nvPr>
            <p:ph idx="1"/>
          </p:nvPr>
        </p:nvSpPr>
        <p:spPr>
          <a:xfrm>
            <a:off x="211916" y="1420314"/>
            <a:ext cx="8946541" cy="4195481"/>
          </a:xfrm>
        </p:spPr>
        <p:txBody>
          <a:bodyPr vert="horz" lIns="91440" tIns="45720" rIns="91440" bIns="45720" rtlCol="0" anchor="t">
            <a:normAutofit/>
          </a:bodyPr>
          <a:lstStyle/>
          <a:p>
            <a:r>
              <a:rPr lang="en-US">
                <a:ea typeface="+mj-lt"/>
                <a:cs typeface="+mj-lt"/>
              </a:rPr>
              <a:t>A feasibility study is </a:t>
            </a:r>
            <a:r>
              <a:rPr lang="en-US" b="1">
                <a:ea typeface="+mj-lt"/>
                <a:cs typeface="+mj-lt"/>
              </a:rPr>
              <a:t>an assessment of the practicality of a proposed plan or project</a:t>
            </a:r>
            <a:r>
              <a:rPr lang="en-US">
                <a:ea typeface="+mj-lt"/>
                <a:cs typeface="+mj-lt"/>
              </a:rPr>
              <a:t>. A feasibility study analyzes the viability of a project to determine whether the project or venture is likely to succeed.</a:t>
            </a:r>
            <a:endParaRPr lang="en-US"/>
          </a:p>
        </p:txBody>
      </p:sp>
      <p:sp>
        <p:nvSpPr>
          <p:cNvPr id="4" name="TextBox 3">
            <a:extLst>
              <a:ext uri="{FF2B5EF4-FFF2-40B4-BE49-F238E27FC236}">
                <a16:creationId xmlns:a16="http://schemas.microsoft.com/office/drawing/2014/main" id="{14BBFDAA-300F-9680-5F0C-72550BFD9630}"/>
              </a:ext>
            </a:extLst>
          </p:cNvPr>
          <p:cNvSpPr txBox="1"/>
          <p:nvPr/>
        </p:nvSpPr>
        <p:spPr>
          <a:xfrm>
            <a:off x="569344" y="2783457"/>
            <a:ext cx="418093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q"/>
            </a:pPr>
            <a:r>
              <a:rPr lang="en-US"/>
              <a:t>SCHEDULED TIMETABLE</a:t>
            </a:r>
          </a:p>
          <a:p>
            <a:pPr marL="285750" indent="-285750">
              <a:buFont typeface="Wingdings"/>
              <a:buChar char="q"/>
            </a:pPr>
            <a:r>
              <a:rPr lang="en-US"/>
              <a:t>COST ALLOCATION</a:t>
            </a:r>
          </a:p>
          <a:p>
            <a:pPr marL="285750" indent="-285750">
              <a:buFont typeface="Wingdings"/>
              <a:buChar char="q"/>
            </a:pPr>
            <a:r>
              <a:rPr lang="en-US"/>
              <a:t>TECHNICAL AVAILABILITY</a:t>
            </a:r>
          </a:p>
          <a:p>
            <a:pPr marL="285750" indent="-285750">
              <a:buFont typeface="Wingdings"/>
              <a:buChar char="q"/>
            </a:pPr>
            <a:r>
              <a:rPr lang="en-US"/>
              <a:t>OPERATIONAL FEASIBILITY</a:t>
            </a:r>
          </a:p>
        </p:txBody>
      </p:sp>
      <p:sp>
        <p:nvSpPr>
          <p:cNvPr id="5" name="TextBox 4">
            <a:extLst>
              <a:ext uri="{FF2B5EF4-FFF2-40B4-BE49-F238E27FC236}">
                <a16:creationId xmlns:a16="http://schemas.microsoft.com/office/drawing/2014/main" id="{8B57F8D2-DE41-28A1-C728-2535F06EA7E9}"/>
              </a:ext>
            </a:extLst>
          </p:cNvPr>
          <p:cNvSpPr txBox="1"/>
          <p:nvPr/>
        </p:nvSpPr>
        <p:spPr>
          <a:xfrm>
            <a:off x="942256" y="3975878"/>
            <a:ext cx="3131388"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      PIECES FRAMEWORK   </a:t>
            </a:r>
          </a:p>
          <a:p>
            <a:pPr marL="285750" indent="-285750">
              <a:buFont typeface="Wingdings"/>
              <a:buChar char="§"/>
            </a:pPr>
            <a:r>
              <a:rPr lang="en-US">
                <a:ea typeface="+mn-lt"/>
                <a:cs typeface="+mn-lt"/>
              </a:rPr>
              <a:t>    P(PEROFOMANCE)</a:t>
            </a:r>
          </a:p>
          <a:p>
            <a:pPr marL="285750" indent="-285750">
              <a:buFont typeface="Arial"/>
              <a:buChar char="•"/>
            </a:pPr>
            <a:r>
              <a:rPr lang="en-US">
                <a:ea typeface="+mn-lt"/>
                <a:cs typeface="+mn-lt"/>
              </a:rPr>
              <a:t>    I(INFORMATION)</a:t>
            </a:r>
          </a:p>
          <a:p>
            <a:pPr marL="285750" indent="-285750">
              <a:buFont typeface="Wingdings"/>
              <a:buChar char="§"/>
            </a:pPr>
            <a:r>
              <a:rPr lang="en-US">
                <a:ea typeface="+mn-lt"/>
                <a:cs typeface="+mn-lt"/>
              </a:rPr>
              <a:t>   E(ECONOMIC)</a:t>
            </a:r>
          </a:p>
          <a:p>
            <a:pPr marL="285750" indent="-285750">
              <a:buFont typeface="Wingdings"/>
              <a:buChar char="§"/>
            </a:pPr>
            <a:r>
              <a:rPr lang="en-US">
                <a:ea typeface="+mn-lt"/>
                <a:cs typeface="+mn-lt"/>
              </a:rPr>
              <a:t>   C(CONTROL</a:t>
            </a:r>
          </a:p>
          <a:p>
            <a:pPr marL="285750" indent="-285750">
              <a:buFont typeface="Wingdings"/>
              <a:buChar char="§"/>
            </a:pPr>
            <a:r>
              <a:rPr lang="en-US">
                <a:ea typeface="+mn-lt"/>
                <a:cs typeface="+mn-lt"/>
              </a:rPr>
              <a:t>   E(EFFICIENCY)</a:t>
            </a:r>
          </a:p>
          <a:p>
            <a:pPr marL="285750" indent="-285750">
              <a:buFont typeface="Wingdings"/>
              <a:buChar char="§"/>
            </a:pPr>
            <a:r>
              <a:rPr lang="en-US">
                <a:ea typeface="+mn-lt"/>
                <a:cs typeface="+mn-lt"/>
              </a:rPr>
              <a:t>   S(SERVICE)</a:t>
            </a:r>
          </a:p>
          <a:p>
            <a:pPr algn="l"/>
            <a:endParaRPr lang="en-US"/>
          </a:p>
        </p:txBody>
      </p:sp>
    </p:spTree>
    <p:extLst>
      <p:ext uri="{BB962C8B-B14F-4D97-AF65-F5344CB8AC3E}">
        <p14:creationId xmlns:p14="http://schemas.microsoft.com/office/powerpoint/2010/main" val="2990573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794AD31-ADC8-F25B-773B-1CD8207DB79B}"/>
              </a:ext>
            </a:extLst>
          </p:cNvPr>
          <p:cNvSpPr>
            <a:spLocks noGrp="1"/>
          </p:cNvSpPr>
          <p:nvPr>
            <p:ph type="title"/>
          </p:nvPr>
        </p:nvSpPr>
        <p:spPr>
          <a:xfrm>
            <a:off x="184283" y="0"/>
            <a:ext cx="9072258" cy="1125415"/>
          </a:xfrm>
        </p:spPr>
        <p:txBody>
          <a:bodyPr/>
          <a:lstStyle/>
          <a:p>
            <a:r>
              <a:rPr lang="en-US" dirty="0"/>
              <a:t>System analysis</a:t>
            </a:r>
          </a:p>
        </p:txBody>
      </p:sp>
      <p:sp>
        <p:nvSpPr>
          <p:cNvPr id="4" name="Text Placeholder 3">
            <a:extLst>
              <a:ext uri="{FF2B5EF4-FFF2-40B4-BE49-F238E27FC236}">
                <a16:creationId xmlns:a16="http://schemas.microsoft.com/office/drawing/2014/main" id="{D36CF31A-3285-0FBA-E37F-57F02B382A81}"/>
              </a:ext>
            </a:extLst>
          </p:cNvPr>
          <p:cNvSpPr>
            <a:spLocks noGrp="1"/>
          </p:cNvSpPr>
          <p:nvPr>
            <p:ph type="body" sz="half" idx="2"/>
          </p:nvPr>
        </p:nvSpPr>
        <p:spPr>
          <a:xfrm>
            <a:off x="184283" y="743243"/>
            <a:ext cx="10802585" cy="4715022"/>
          </a:xfrm>
        </p:spPr>
        <p:txBody>
          <a:bodyPr>
            <a:normAutofit fontScale="92500" lnSpcReduction="20000"/>
          </a:bodyPr>
          <a:lstStyle/>
          <a:p>
            <a:r>
              <a:rPr lang="en-US" dirty="0"/>
              <a:t>Functional requirement </a:t>
            </a:r>
          </a:p>
          <a:p>
            <a:pPr marL="285750" indent="-285750">
              <a:buFont typeface="Arial" panose="020B0604020202020204" pitchFamily="34" charset="0"/>
              <a:buChar char="•"/>
            </a:pPr>
            <a:r>
              <a:rPr lang="en-US" dirty="0"/>
              <a:t> Defines functions of a system or its components.</a:t>
            </a:r>
          </a:p>
          <a:p>
            <a:pPr marL="285750" indent="-285750">
              <a:buFont typeface="Arial" panose="020B0604020202020204" pitchFamily="34" charset="0"/>
              <a:buChar char="•"/>
            </a:pPr>
            <a:r>
              <a:rPr lang="en-US" dirty="0"/>
              <a:t> </a:t>
            </a:r>
            <a:r>
              <a:rPr lang="en-US" dirty="0" err="1"/>
              <a:t>Registeration</a:t>
            </a:r>
            <a:r>
              <a:rPr lang="en-US" dirty="0"/>
              <a:t> for the new users and login for the old users.</a:t>
            </a:r>
          </a:p>
          <a:p>
            <a:pPr marL="285750" indent="-285750">
              <a:buFont typeface="Arial" panose="020B0604020202020204" pitchFamily="34" charset="0"/>
              <a:buChar char="•"/>
            </a:pPr>
            <a:r>
              <a:rPr lang="en-US" dirty="0"/>
              <a:t>System should be able to update classes on a frequent basis.</a:t>
            </a:r>
          </a:p>
          <a:p>
            <a:pPr marL="285750" indent="-285750">
              <a:buFont typeface="Arial" panose="020B0604020202020204" pitchFamily="34" charset="0"/>
              <a:buChar char="•"/>
            </a:pPr>
            <a:r>
              <a:rPr lang="en-US" dirty="0"/>
              <a:t>User should update their personal informational via the proposed system.</a:t>
            </a:r>
          </a:p>
          <a:p>
            <a:pPr marL="285750" indent="-285750">
              <a:buFont typeface="Arial" panose="020B0604020202020204" pitchFamily="34" charset="0"/>
              <a:buChar char="•"/>
            </a:pPr>
            <a:r>
              <a:rPr lang="en-US" dirty="0"/>
              <a:t>Customer feedback.</a:t>
            </a:r>
          </a:p>
          <a:p>
            <a:pPr marL="285750" indent="-285750">
              <a:buFont typeface="Arial" panose="020B0604020202020204" pitchFamily="34" charset="0"/>
              <a:buChar char="•"/>
            </a:pPr>
            <a:endParaRPr lang="en-US" dirty="0"/>
          </a:p>
          <a:p>
            <a:r>
              <a:rPr lang="en-US" dirty="0"/>
              <a:t>Non functional requirement </a:t>
            </a:r>
          </a:p>
          <a:p>
            <a:pPr marL="285750" indent="-285750">
              <a:buFont typeface="Arial" panose="020B0604020202020204" pitchFamily="34" charset="0"/>
              <a:buChar char="•"/>
            </a:pPr>
            <a:r>
              <a:rPr lang="en-US" dirty="0"/>
              <a:t>The software shall really have a minimal amount of data redundancy.</a:t>
            </a:r>
          </a:p>
          <a:p>
            <a:pPr marL="285750" indent="-285750">
              <a:buFont typeface="Arial" panose="020B0604020202020204" pitchFamily="34" charset="0"/>
              <a:buChar char="•"/>
            </a:pPr>
            <a:r>
              <a:rPr lang="en-US" dirty="0"/>
              <a:t>Transaction must be safeguard, according to the system.</a:t>
            </a:r>
          </a:p>
          <a:p>
            <a:pPr marL="285750" indent="-285750">
              <a:buFont typeface="Arial" panose="020B0604020202020204" pitchFamily="34" charset="0"/>
              <a:buChar char="•"/>
            </a:pPr>
            <a:r>
              <a:rPr lang="en-US" dirty="0"/>
              <a:t>Under excessive load the system really shouldn’t crash.</a:t>
            </a:r>
          </a:p>
          <a:p>
            <a:pPr marL="285750" indent="-285750">
              <a:buFont typeface="Arial" panose="020B0604020202020204" pitchFamily="34" charset="0"/>
              <a:buChar char="•"/>
            </a:pPr>
            <a:r>
              <a:rPr lang="en-US" dirty="0"/>
              <a:t>Data redundancy should be avoided and minimized in the system.</a:t>
            </a:r>
          </a:p>
          <a:p>
            <a:pPr marL="285750" indent="-285750">
              <a:buFont typeface="Arial" panose="020B0604020202020204" pitchFamily="34" charset="0"/>
              <a:buChar char="•"/>
            </a:pPr>
            <a:endParaRPr lang="en-US" dirty="0"/>
          </a:p>
          <a:p>
            <a:r>
              <a:rPr lang="en-US" dirty="0"/>
              <a:t> </a:t>
            </a:r>
          </a:p>
        </p:txBody>
      </p:sp>
    </p:spTree>
    <p:extLst>
      <p:ext uri="{BB962C8B-B14F-4D97-AF65-F5344CB8AC3E}">
        <p14:creationId xmlns:p14="http://schemas.microsoft.com/office/powerpoint/2010/main" val="32963504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office theme</Template>
  <TotalTime>34</TotalTime>
  <Words>470</Words>
  <Application>Microsoft Office PowerPoint</Application>
  <PresentationFormat>Widescreen</PresentationFormat>
  <Paragraphs>123</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Ion</vt:lpstr>
      <vt:lpstr>TEAM MEMBERS</vt:lpstr>
      <vt:lpstr>ACKNOWLEDGEMENT</vt:lpstr>
      <vt:lpstr>GROUP COMPONENT</vt:lpstr>
      <vt:lpstr>PowerPoint Presentation</vt:lpstr>
      <vt:lpstr>PowerPoint Presentation</vt:lpstr>
      <vt:lpstr>SYSTEM DEVELOPMENT LIFE CYCLE</vt:lpstr>
      <vt:lpstr>GANTT CHART</vt:lpstr>
      <vt:lpstr>FESIBILITY STUDY</vt:lpstr>
      <vt:lpstr>System analysis</vt:lpstr>
      <vt:lpstr>ER DIAGRAM</vt:lpstr>
      <vt:lpstr>CONTEXT DIAGRAM</vt:lpstr>
      <vt:lpstr>LEVEL ZERO DATA FLOW DIAGRAM</vt:lpstr>
      <vt:lpstr>GRAPHICAL USER INTERFACE</vt:lpstr>
      <vt:lpstr>PowerPoint Presentation</vt:lpstr>
      <vt:lpstr>PowerPoint Presentation</vt:lpstr>
      <vt:lpstr>PowerPoint Presentation</vt:lpstr>
      <vt:lpstr>PowerPoint Presentation</vt:lpstr>
      <vt:lpstr>QUESTIONNARIE BY JITEN CHAPAGAIN</vt:lpstr>
      <vt:lpstr>OBSERVATION BY ANMOL MALLA THAKURII</vt:lpstr>
      <vt:lpstr>PROTOTYPING BY SATINDRA KHADKA</vt:lpstr>
      <vt:lpstr>SAMPLING BY RANGIN BASNET</vt:lpstr>
      <vt:lpstr>DOCUMENT REVIEW BY PUKAR NEPALI</vt:lpstr>
      <vt:lpstr>DOCUMENT REVIEW BY PUKAR NEPALI</vt:lpstr>
      <vt:lpstr>CONCLUSION</vt:lpstr>
      <vt:lpstr>Any  Question?</vt:lpstr>
      <vt:lpstr>GROUP WORKLOAD MATRIX</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SANJOG KUMAR RANABHAT</cp:lastModifiedBy>
  <cp:revision>172</cp:revision>
  <dcterms:created xsi:type="dcterms:W3CDTF">2022-07-05T10:59:26Z</dcterms:created>
  <dcterms:modified xsi:type="dcterms:W3CDTF">2022-07-26T02:23:46Z</dcterms:modified>
</cp:coreProperties>
</file>