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4" r:id="rId3"/>
    <p:sldId id="261" r:id="rId4"/>
    <p:sldId id="262" r:id="rId5"/>
    <p:sldId id="263" r:id="rId6"/>
    <p:sldId id="25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8E0B8-8075-DF1E-10AD-473AE22A8015}" v="1" dt="2025-02-28T06:18:13.454"/>
    <p1510:client id="{510AA503-224F-3309-2541-B3B495FC190D}" v="731" dt="2025-02-28T14:04:36.852"/>
    <p1510:client id="{BE489227-DA56-E036-F27A-C9FAD8AA077D}" v="4" dt="2025-02-27T06:59:25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7E96F8-779B-9686-72CE-D229AC3D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3" y="175433"/>
            <a:ext cx="8890001" cy="27092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124142-19B0-9712-A2E1-FC48DA85181B}"/>
              </a:ext>
            </a:extLst>
          </p:cNvPr>
          <p:cNvSpPr/>
          <p:nvPr/>
        </p:nvSpPr>
        <p:spPr>
          <a:xfrm>
            <a:off x="4290772" y="1923946"/>
            <a:ext cx="3613118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MES _Application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DDAA829-8253-1284-A15B-4FD72C571E9D}"/>
              </a:ext>
            </a:extLst>
          </p:cNvPr>
          <p:cNvSpPr/>
          <p:nvPr/>
        </p:nvSpPr>
        <p:spPr>
          <a:xfrm>
            <a:off x="3329527" y="2893830"/>
            <a:ext cx="353710" cy="9157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4F52D-4A03-F6A7-8FCD-61381E1B2ED9}"/>
              </a:ext>
            </a:extLst>
          </p:cNvPr>
          <p:cNvSpPr txBox="1"/>
          <p:nvPr/>
        </p:nvSpPr>
        <p:spPr>
          <a:xfrm>
            <a:off x="3683713" y="2897851"/>
            <a:ext cx="3550459" cy="923330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When new coil will be scheduled through MES,  it will insert into PDI table of level 2</a:t>
            </a: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FD880C-0C75-C841-BF68-61E3EEFD15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668" r="13734" b="-559"/>
          <a:stretch/>
        </p:blipFill>
        <p:spPr>
          <a:xfrm>
            <a:off x="1567" y="3814612"/>
            <a:ext cx="5962419" cy="23704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C6B6E0-FE1F-1A74-12E7-E2B9527B54C2}"/>
              </a:ext>
            </a:extLst>
          </p:cNvPr>
          <p:cNvSpPr/>
          <p:nvPr/>
        </p:nvSpPr>
        <p:spPr>
          <a:xfrm>
            <a:off x="2229694" y="5626251"/>
            <a:ext cx="2903670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T_COL_COT_PDI_L3</a:t>
            </a:r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E00EEC-6DC3-042D-EC57-BFFACDF032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077" r="-90" b="1303"/>
          <a:stretch/>
        </p:blipFill>
        <p:spPr>
          <a:xfrm>
            <a:off x="6346987" y="3815212"/>
            <a:ext cx="5820238" cy="21932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15E6BD-2360-96DF-8952-3FD469486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906" y="4829341"/>
            <a:ext cx="5905135" cy="34064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458455-6A35-93FE-2155-FCDAAE9CBFB6}"/>
              </a:ext>
            </a:extLst>
          </p:cNvPr>
          <p:cNvSpPr/>
          <p:nvPr/>
        </p:nvSpPr>
        <p:spPr>
          <a:xfrm>
            <a:off x="6354261" y="5389023"/>
            <a:ext cx="2575223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T_COIL_LOC_TEM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5701C-8728-1BFD-C508-AA9DCFB52907}"/>
              </a:ext>
            </a:extLst>
          </p:cNvPr>
          <p:cNvSpPr txBox="1"/>
          <p:nvPr/>
        </p:nvSpPr>
        <p:spPr>
          <a:xfrm>
            <a:off x="1655379" y="6187966"/>
            <a:ext cx="3573516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trigger on PDI table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</a:rPr>
              <a:t>coil_id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will insert into T_COIL_LOC_TEM Tab</a:t>
            </a:r>
            <a:r>
              <a:rPr lang="en-US" dirty="0">
                <a:solidFill>
                  <a:srgbClr val="FFFFFF"/>
                </a:solidFill>
              </a:rPr>
              <a:t>le</a:t>
            </a:r>
            <a:endParaRPr lang="en-US" dirty="0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5ACE1D6C-6FCC-1CFE-1BEA-754916F31769}"/>
              </a:ext>
            </a:extLst>
          </p:cNvPr>
          <p:cNvSpPr/>
          <p:nvPr/>
        </p:nvSpPr>
        <p:spPr>
          <a:xfrm rot="3960000">
            <a:off x="5747929" y="5319950"/>
            <a:ext cx="867100" cy="169478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6E77602-043A-B7BE-F6FE-00D33B7B6E70}"/>
              </a:ext>
            </a:extLst>
          </p:cNvPr>
          <p:cNvSpPr/>
          <p:nvPr/>
        </p:nvSpPr>
        <p:spPr>
          <a:xfrm>
            <a:off x="11075276" y="5176343"/>
            <a:ext cx="420412" cy="12086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7FA80-49BB-891E-A72A-811B7D0EC066}"/>
              </a:ext>
            </a:extLst>
          </p:cNvPr>
          <p:cNvSpPr/>
          <p:nvPr/>
        </p:nvSpPr>
        <p:spPr>
          <a:xfrm>
            <a:off x="9586191" y="6361229"/>
            <a:ext cx="2575223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T_COIL_LOC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20D8-6586-DBCB-D449-A45D6F4B758E}"/>
              </a:ext>
            </a:extLst>
          </p:cNvPr>
          <p:cNvSpPr txBox="1"/>
          <p:nvPr/>
        </p:nvSpPr>
        <p:spPr>
          <a:xfrm>
            <a:off x="9052034" y="5176344"/>
            <a:ext cx="2023241" cy="923330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uncoiler</a:t>
            </a:r>
            <a:r>
              <a:rPr lang="en-US" dirty="0"/>
              <a:t> signal </a:t>
            </a:r>
            <a:r>
              <a:rPr lang="en-US" dirty="0" err="1"/>
              <a:t>coil_Id</a:t>
            </a:r>
            <a:r>
              <a:rPr lang="en-US" dirty="0"/>
              <a:t> will insert into T_COIL_LOG</a:t>
            </a:r>
          </a:p>
        </p:txBody>
      </p:sp>
    </p:spTree>
    <p:extLst>
      <p:ext uri="{BB962C8B-B14F-4D97-AF65-F5344CB8AC3E}">
        <p14:creationId xmlns:p14="http://schemas.microsoft.com/office/powerpoint/2010/main" val="211762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436F49-7BC1-F5DF-D92B-1E882CA8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21" t="-1" r="15586" b="39493"/>
          <a:stretch/>
        </p:blipFill>
        <p:spPr>
          <a:xfrm>
            <a:off x="409995" y="2571471"/>
            <a:ext cx="6629434" cy="1840872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D03147-3266-A7F9-FED8-F4A72D3AB0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108" r="25672" b="50561"/>
          <a:stretch/>
        </p:blipFill>
        <p:spPr>
          <a:xfrm>
            <a:off x="409995" y="203341"/>
            <a:ext cx="5256501" cy="153956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A633E3-C673-2E31-82F9-3994943472FB}"/>
              </a:ext>
            </a:extLst>
          </p:cNvPr>
          <p:cNvSpPr/>
          <p:nvPr/>
        </p:nvSpPr>
        <p:spPr>
          <a:xfrm>
            <a:off x="1113992" y="4110211"/>
            <a:ext cx="2707345" cy="4900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T_COIL_LOC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EB2C1A-D226-7C2B-DE8F-A8EDCA444342}"/>
              </a:ext>
            </a:extLst>
          </p:cNvPr>
          <p:cNvSpPr/>
          <p:nvPr/>
        </p:nvSpPr>
        <p:spPr>
          <a:xfrm>
            <a:off x="4767" y="1267283"/>
            <a:ext cx="2575223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T_COIL_LOC_TEM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ADC261E5-EE67-A938-1594-F1987C310347}"/>
              </a:ext>
            </a:extLst>
          </p:cNvPr>
          <p:cNvSpPr/>
          <p:nvPr/>
        </p:nvSpPr>
        <p:spPr>
          <a:xfrm>
            <a:off x="1633225" y="1742910"/>
            <a:ext cx="391885" cy="8285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60506E-5E92-68CE-4CA6-F711C2BC4218}"/>
              </a:ext>
            </a:extLst>
          </p:cNvPr>
          <p:cNvSpPr txBox="1"/>
          <p:nvPr/>
        </p:nvSpPr>
        <p:spPr>
          <a:xfrm>
            <a:off x="2599766" y="1371142"/>
            <a:ext cx="4631215" cy="147732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On every </a:t>
            </a:r>
            <a:r>
              <a:rPr lang="en-US" dirty="0" err="1">
                <a:highlight>
                  <a:srgbClr val="FFFF00"/>
                </a:highlight>
              </a:rPr>
              <a:t>Uncoiler</a:t>
            </a:r>
            <a:r>
              <a:rPr lang="en-US" dirty="0">
                <a:highlight>
                  <a:srgbClr val="FFFF00"/>
                </a:highlight>
              </a:rPr>
              <a:t>(POR1/POR2) selection </a:t>
            </a:r>
            <a:r>
              <a:rPr lang="en-US" dirty="0" err="1">
                <a:highlight>
                  <a:srgbClr val="FFFF00"/>
                </a:highlight>
              </a:rPr>
              <a:t>Coil_Id</a:t>
            </a:r>
            <a:r>
              <a:rPr lang="en-US" dirty="0">
                <a:highlight>
                  <a:srgbClr val="FFFF00"/>
                </a:highlight>
              </a:rPr>
              <a:t> and   with minimum No. of </a:t>
            </a:r>
            <a:r>
              <a:rPr lang="en-US" dirty="0" err="1">
                <a:highlight>
                  <a:srgbClr val="FFFF00"/>
                </a:highlight>
              </a:rPr>
              <a:t>SEQ_No</a:t>
            </a:r>
            <a:r>
              <a:rPr lang="en-US" dirty="0">
                <a:highlight>
                  <a:srgbClr val="FFFF00"/>
                </a:highlight>
              </a:rPr>
              <a:t>. data(Seq_No.,</a:t>
            </a:r>
            <a:r>
              <a:rPr lang="en-US" dirty="0" err="1">
                <a:highlight>
                  <a:srgbClr val="FFFF00"/>
                </a:highlight>
              </a:rPr>
              <a:t>Coil_Id</a:t>
            </a:r>
            <a:r>
              <a:rPr lang="en-US" dirty="0">
                <a:highlight>
                  <a:srgbClr val="FFFF00"/>
                </a:highlight>
              </a:rPr>
              <a:t>) will be updated as Loc(POR) selection into </a:t>
            </a:r>
            <a:r>
              <a:rPr lang="en-US" dirty="0">
                <a:solidFill>
                  <a:srgbClr val="FF0000"/>
                </a:solidFill>
                <a:highlight>
                  <a:srgbClr val="000080"/>
                </a:highlight>
              </a:rPr>
              <a:t>T_COIL_LOC </a:t>
            </a:r>
            <a:r>
              <a:rPr lang="en-US" dirty="0">
                <a:highlight>
                  <a:srgbClr val="FFFF00"/>
                </a:highlight>
              </a:rPr>
              <a:t>Table and deleted from </a:t>
            </a:r>
            <a:r>
              <a:rPr lang="en-US" dirty="0">
                <a:solidFill>
                  <a:srgbClr val="FF0000"/>
                </a:solidFill>
                <a:highlight>
                  <a:srgbClr val="000080"/>
                </a:highlight>
              </a:rPr>
              <a:t>T_COIL_LOC_TEM </a:t>
            </a:r>
            <a:r>
              <a:rPr lang="en-US" dirty="0">
                <a:highlight>
                  <a:srgbClr val="FFFF00"/>
                </a:highlight>
              </a:rPr>
              <a:t>table.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4BAF2CFD-CC7E-329A-5E6E-538A14BF7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121" y="197634"/>
            <a:ext cx="5256501" cy="93424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vert="horz" wrap="squar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As each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Coil_Id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 will be scheduled from MES, then sequence no. By increasing 1 , New row into 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80"/>
                </a:highlight>
                <a:latin typeface="inherit"/>
              </a:rPr>
              <a:t>T_</a:t>
            </a:r>
            <a:r>
              <a:rPr lang="en-US" altLang="en-US" sz="2100" dirty="0" err="1">
                <a:solidFill>
                  <a:srgbClr val="FF0000"/>
                </a:solidFill>
                <a:highlight>
                  <a:srgbClr val="000080"/>
                </a:highlight>
                <a:latin typeface="inherit"/>
              </a:rPr>
              <a:t>T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80"/>
                </a:highlight>
                <a:latin typeface="inherit"/>
              </a:rPr>
              <a:t>emp_</a:t>
            </a:r>
            <a:r>
              <a:rPr lang="en-US" altLang="en-US" sz="2100" dirty="0" err="1">
                <a:solidFill>
                  <a:srgbClr val="FF0000"/>
                </a:solidFill>
                <a:highlight>
                  <a:srgbClr val="000080"/>
                </a:highlight>
                <a:latin typeface="inherit"/>
              </a:rPr>
              <a:t>L</a:t>
            </a:r>
            <a:r>
              <a:rPr kumimoji="0" lang="en-US" altLang="en-US" sz="21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80"/>
                </a:highlight>
                <a:latin typeface="inherit"/>
              </a:rPr>
              <a:t>oc_Temp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highlight>
                  <a:srgbClr val="000080"/>
                </a:highlight>
                <a:latin typeface="inherit"/>
              </a:rPr>
              <a:t> 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rgbClr val="E8EAED"/>
                </a:solidFill>
                <a:effectLst/>
                <a:latin typeface="inherit"/>
              </a:rPr>
              <a:t>will be inserted.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462C52-A9F2-9DB9-88CF-3D18EF3E3D50}"/>
              </a:ext>
            </a:extLst>
          </p:cNvPr>
          <p:cNvSpPr/>
          <p:nvPr/>
        </p:nvSpPr>
        <p:spPr>
          <a:xfrm>
            <a:off x="10726057" y="197634"/>
            <a:ext cx="827314" cy="35390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286F32-B2AF-4D5B-EED3-C3CB5BB51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7272" y="1742909"/>
            <a:ext cx="1514286" cy="11523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E71580-2E7D-9CB6-44AA-BA70B94253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659" y="1742910"/>
            <a:ext cx="1514286" cy="115238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1B8C784-D779-8204-9D7E-88052A165983}"/>
              </a:ext>
            </a:extLst>
          </p:cNvPr>
          <p:cNvSpPr/>
          <p:nvPr/>
        </p:nvSpPr>
        <p:spPr>
          <a:xfrm>
            <a:off x="8262659" y="2895290"/>
            <a:ext cx="1514286" cy="3051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Coiler 1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51EFB34-8B9F-6029-5C9A-70ABAD6DF273}"/>
              </a:ext>
            </a:extLst>
          </p:cNvPr>
          <p:cNvSpPr/>
          <p:nvPr/>
        </p:nvSpPr>
        <p:spPr>
          <a:xfrm>
            <a:off x="10216149" y="2881430"/>
            <a:ext cx="1514286" cy="30511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Coiler 2</a:t>
            </a:r>
            <a:endParaRPr lang="en-IN" dirty="0"/>
          </a:p>
        </p:txBody>
      </p:sp>
      <p:sp>
        <p:nvSpPr>
          <p:cNvPr id="17" name="Arrow: Bent-Up 16">
            <a:extLst>
              <a:ext uri="{FF2B5EF4-FFF2-40B4-BE49-F238E27FC236}">
                <a16:creationId xmlns:a16="http://schemas.microsoft.com/office/drawing/2014/main" id="{659152D0-51A4-B8B7-1B65-B58AF9208BD6}"/>
              </a:ext>
            </a:extLst>
          </p:cNvPr>
          <p:cNvSpPr/>
          <p:nvPr/>
        </p:nvSpPr>
        <p:spPr>
          <a:xfrm rot="5400000" flipV="1">
            <a:off x="7808252" y="2449579"/>
            <a:ext cx="553404" cy="209104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231134-6E8C-8370-65D6-C5EFC36400DE}"/>
              </a:ext>
            </a:extLst>
          </p:cNvPr>
          <p:cNvSpPr/>
          <p:nvPr/>
        </p:nvSpPr>
        <p:spPr>
          <a:xfrm rot="5400000" flipV="1">
            <a:off x="9964434" y="2424869"/>
            <a:ext cx="540355" cy="2153514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F43A092B-3EDC-091F-75F7-87D4B72BBE0B}"/>
              </a:ext>
            </a:extLst>
          </p:cNvPr>
          <p:cNvSpPr/>
          <p:nvPr/>
        </p:nvSpPr>
        <p:spPr>
          <a:xfrm>
            <a:off x="7358081" y="3345870"/>
            <a:ext cx="1688939" cy="5534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Signal(POR1)</a:t>
            </a:r>
            <a:endParaRPr lang="en-IN" dirty="0"/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4FAE2AD6-DEB0-9480-DD3D-FF8831CDE7E0}"/>
              </a:ext>
            </a:extLst>
          </p:cNvPr>
          <p:cNvSpPr/>
          <p:nvPr/>
        </p:nvSpPr>
        <p:spPr>
          <a:xfrm>
            <a:off x="9450778" y="3382768"/>
            <a:ext cx="1688936" cy="5534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Signal(POR2)</a:t>
            </a:r>
            <a:endParaRPr lang="en-IN" dirty="0"/>
          </a:p>
        </p:txBody>
      </p:sp>
      <p:pic>
        <p:nvPicPr>
          <p:cNvPr id="28" name="Picture 2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A65C55-B95C-0C5A-2F4A-A9361BBCC9B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662" t="20745" r="150" b="-532"/>
          <a:stretch/>
        </p:blipFill>
        <p:spPr>
          <a:xfrm>
            <a:off x="5630754" y="4714899"/>
            <a:ext cx="6567248" cy="197593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CF7C64B7-218A-0B38-ECB6-047AF1D2FA0F}"/>
              </a:ext>
            </a:extLst>
          </p:cNvPr>
          <p:cNvSpPr/>
          <p:nvPr/>
        </p:nvSpPr>
        <p:spPr>
          <a:xfrm>
            <a:off x="9297156" y="6215043"/>
            <a:ext cx="2811705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T_EVENT_LOG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15DCAC5-0889-AF0D-2B33-137E6AD3E2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39" y="5115090"/>
            <a:ext cx="3200388" cy="1389609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7A32F376-129B-0574-3A7A-2D91E8A13847}"/>
              </a:ext>
            </a:extLst>
          </p:cNvPr>
          <p:cNvSpPr/>
          <p:nvPr/>
        </p:nvSpPr>
        <p:spPr>
          <a:xfrm>
            <a:off x="3255814" y="6289787"/>
            <a:ext cx="2347227" cy="3261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CE44BEF9-56D0-2EE4-1568-EA248E749D61}"/>
              </a:ext>
            </a:extLst>
          </p:cNvPr>
          <p:cNvSpPr/>
          <p:nvPr/>
        </p:nvSpPr>
        <p:spPr>
          <a:xfrm>
            <a:off x="8262659" y="3771804"/>
            <a:ext cx="354868" cy="9430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19239EB7-F899-AE69-D807-9ADC7AA32968}"/>
              </a:ext>
            </a:extLst>
          </p:cNvPr>
          <p:cNvSpPr/>
          <p:nvPr/>
        </p:nvSpPr>
        <p:spPr>
          <a:xfrm>
            <a:off x="10105322" y="3799509"/>
            <a:ext cx="354868" cy="9430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495C85-3207-AF94-27EC-1639283D6978}"/>
              </a:ext>
            </a:extLst>
          </p:cNvPr>
          <p:cNvSpPr txBox="1"/>
          <p:nvPr/>
        </p:nvSpPr>
        <p:spPr>
          <a:xfrm>
            <a:off x="2962203" y="4567838"/>
            <a:ext cx="2878586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JOIN crosses from tag, it gives a signal ,Then Tag name with having minimum no. of </a:t>
            </a:r>
            <a:r>
              <a:rPr lang="en-US" dirty="0" err="1">
                <a:highlight>
                  <a:srgbClr val="FFFF00"/>
                </a:highlight>
              </a:rPr>
              <a:t>Seq_No</a:t>
            </a:r>
            <a:r>
              <a:rPr lang="en-US" dirty="0">
                <a:highlight>
                  <a:srgbClr val="FFFF00"/>
                </a:highlight>
              </a:rPr>
              <a:t>. ,the </a:t>
            </a:r>
            <a:r>
              <a:rPr lang="en-US" dirty="0" err="1">
                <a:highlight>
                  <a:srgbClr val="FFFF00"/>
                </a:highlight>
              </a:rPr>
              <a:t>Coil_ID</a:t>
            </a:r>
            <a:r>
              <a:rPr lang="en-US" dirty="0">
                <a:highlight>
                  <a:srgbClr val="FFFF00"/>
                </a:highlight>
              </a:rPr>
              <a:t> is inserted into    </a:t>
            </a:r>
            <a:r>
              <a:rPr lang="en-US" dirty="0">
                <a:solidFill>
                  <a:srgbClr val="FF0000"/>
                </a:solidFill>
                <a:highlight>
                  <a:srgbClr val="000080"/>
                </a:highlight>
              </a:rPr>
              <a:t>T_EVENT_LOC </a:t>
            </a:r>
            <a:r>
              <a:rPr lang="en-US" dirty="0">
                <a:highlight>
                  <a:srgbClr val="FFFF00"/>
                </a:highlight>
              </a:rPr>
              <a:t>Table.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782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1DDBD2-E00C-3B59-E7D5-950ABF85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62" t="20745" r="150" b="-532"/>
          <a:stretch/>
        </p:blipFill>
        <p:spPr>
          <a:xfrm>
            <a:off x="158207" y="129037"/>
            <a:ext cx="6567248" cy="19759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782F197-F3EF-E568-FAF9-0B7E4C21894F}"/>
              </a:ext>
            </a:extLst>
          </p:cNvPr>
          <p:cNvSpPr/>
          <p:nvPr/>
        </p:nvSpPr>
        <p:spPr>
          <a:xfrm>
            <a:off x="3824609" y="1629181"/>
            <a:ext cx="2811705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T_EVENT_LOG</a:t>
            </a:r>
          </a:p>
        </p:txBody>
      </p:sp>
    </p:spTree>
    <p:extLst>
      <p:ext uri="{BB962C8B-B14F-4D97-AF65-F5344CB8AC3E}">
        <p14:creationId xmlns:p14="http://schemas.microsoft.com/office/powerpoint/2010/main" val="24882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425F98-9828-D3AA-541C-E42EDF62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43" r="-56" b="30713"/>
          <a:stretch/>
        </p:blipFill>
        <p:spPr>
          <a:xfrm>
            <a:off x="5683937" y="205057"/>
            <a:ext cx="6509315" cy="2415439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6C917A-7DB9-F9BD-2090-675D580B59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870"/>
          <a:stretch/>
        </p:blipFill>
        <p:spPr>
          <a:xfrm>
            <a:off x="7125496" y="3662623"/>
            <a:ext cx="4963147" cy="2085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668650-A45B-0336-2A96-6DA3B802030C}"/>
              </a:ext>
            </a:extLst>
          </p:cNvPr>
          <p:cNvSpPr/>
          <p:nvPr/>
        </p:nvSpPr>
        <p:spPr>
          <a:xfrm>
            <a:off x="9199418" y="2034577"/>
            <a:ext cx="2897050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T_EVENT_TRACKING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CD564-65CA-B0A9-A462-FDFF76638C15}"/>
              </a:ext>
            </a:extLst>
          </p:cNvPr>
          <p:cNvSpPr/>
          <p:nvPr/>
        </p:nvSpPr>
        <p:spPr>
          <a:xfrm>
            <a:off x="9520501" y="5283920"/>
            <a:ext cx="2575223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T_COIL_LOC_TEM</a:t>
            </a:r>
          </a:p>
        </p:txBody>
      </p:sp>
    </p:spTree>
    <p:extLst>
      <p:ext uri="{BB962C8B-B14F-4D97-AF65-F5344CB8AC3E}">
        <p14:creationId xmlns:p14="http://schemas.microsoft.com/office/powerpoint/2010/main" val="137790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0EEBB8-5747-1452-D8FF-13ECDDBBCC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33" r="21003" b="28652"/>
          <a:stretch/>
        </p:blipFill>
        <p:spPr>
          <a:xfrm>
            <a:off x="7751379" y="3467655"/>
            <a:ext cx="4434399" cy="16650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4A2C91-F021-C222-BF07-8F858C4A0B5D}"/>
              </a:ext>
            </a:extLst>
          </p:cNvPr>
          <p:cNvSpPr/>
          <p:nvPr/>
        </p:nvSpPr>
        <p:spPr>
          <a:xfrm>
            <a:off x="9915383" y="4667183"/>
            <a:ext cx="2273050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T_COIL_LOC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0887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84D571-E79A-CFBD-4376-FA530B21B0EB}"/>
              </a:ext>
            </a:extLst>
          </p:cNvPr>
          <p:cNvSpPr/>
          <p:nvPr/>
        </p:nvSpPr>
        <p:spPr>
          <a:xfrm>
            <a:off x="939909" y="460059"/>
            <a:ext cx="2256971" cy="33382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SEQUENCE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C8C0D-87D4-1D0E-F0FD-E1A18FBE7B7E}"/>
              </a:ext>
            </a:extLst>
          </p:cNvPr>
          <p:cNvSpPr/>
          <p:nvPr/>
        </p:nvSpPr>
        <p:spPr>
          <a:xfrm>
            <a:off x="540765" y="1306724"/>
            <a:ext cx="3285066" cy="3459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SHEDULE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6C6EE-C246-F007-4AD7-B9F74D5B7B7F}"/>
              </a:ext>
            </a:extLst>
          </p:cNvPr>
          <p:cNvSpPr/>
          <p:nvPr/>
        </p:nvSpPr>
        <p:spPr>
          <a:xfrm>
            <a:off x="698003" y="2298533"/>
            <a:ext cx="2898017" cy="33382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WELD_DETC_TLL_ENTRY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B9D78-71FA-2F9F-DC70-1432D4710815}"/>
              </a:ext>
            </a:extLst>
          </p:cNvPr>
          <p:cNvSpPr/>
          <p:nvPr/>
        </p:nvSpPr>
        <p:spPr>
          <a:xfrm>
            <a:off x="347241" y="3048437"/>
            <a:ext cx="3684209" cy="34592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aseline="0" dirty="0">
                <a:solidFill>
                  <a:srgbClr val="000000"/>
                </a:solidFill>
                <a:latin typeface="Aptos"/>
              </a:rPr>
              <a:t>WELD_DETC_CHEMICAL_COATER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892842-76AA-0C76-64CA-1B84CA989326}"/>
              </a:ext>
            </a:extLst>
          </p:cNvPr>
          <p:cNvSpPr/>
          <p:nvPr/>
        </p:nvSpPr>
        <p:spPr>
          <a:xfrm>
            <a:off x="939907" y="3774151"/>
            <a:ext cx="2256971" cy="33382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WELD_DETC_BR2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C4495-7A6C-9A47-6A87-3EE099E015B3}"/>
              </a:ext>
            </a:extLst>
          </p:cNvPr>
          <p:cNvSpPr/>
          <p:nvPr/>
        </p:nvSpPr>
        <p:spPr>
          <a:xfrm>
            <a:off x="698003" y="4487770"/>
            <a:ext cx="2668209" cy="32173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aseline="0" dirty="0">
                <a:solidFill>
                  <a:srgbClr val="000000"/>
                </a:solidFill>
                <a:latin typeface="Aptos"/>
              </a:rPr>
              <a:t>WELD_DETC_FINISH_</a:t>
            </a:r>
            <a:r>
              <a:rPr lang="en-US" dirty="0">
                <a:solidFill>
                  <a:srgbClr val="000000"/>
                </a:solidFill>
                <a:latin typeface="Aptos"/>
              </a:rPr>
              <a:t>CO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936901-E885-284B-A867-D64CCDF97797}"/>
              </a:ext>
            </a:extLst>
          </p:cNvPr>
          <p:cNvSpPr/>
          <p:nvPr/>
        </p:nvSpPr>
        <p:spPr>
          <a:xfrm>
            <a:off x="540764" y="5213485"/>
            <a:ext cx="3043161" cy="35801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ATER WELD_DETC_BR5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1AF3EE-B759-F589-5890-FAE17BB00C15}"/>
              </a:ext>
            </a:extLst>
          </p:cNvPr>
          <p:cNvSpPr/>
          <p:nvPr/>
        </p:nvSpPr>
        <p:spPr>
          <a:xfrm>
            <a:off x="794764" y="6011771"/>
            <a:ext cx="2269066" cy="358019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RECOILER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51BE76-7618-EC25-1958-EF455EB241A6}"/>
              </a:ext>
            </a:extLst>
          </p:cNvPr>
          <p:cNvSpPr/>
          <p:nvPr/>
        </p:nvSpPr>
        <p:spPr>
          <a:xfrm>
            <a:off x="6137386" y="3225901"/>
            <a:ext cx="2618509" cy="230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T_EVENT_TRACKING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91FE6-1B06-F494-98C0-5AC1EFA0DE4B}"/>
              </a:ext>
            </a:extLst>
          </p:cNvPr>
          <p:cNvSpPr/>
          <p:nvPr/>
        </p:nvSpPr>
        <p:spPr>
          <a:xfrm>
            <a:off x="6210524" y="3810818"/>
            <a:ext cx="2618509" cy="230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T_EVENT_LOG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C37803-80E1-8D83-F080-109C439B1596}"/>
              </a:ext>
            </a:extLst>
          </p:cNvPr>
          <p:cNvCxnSpPr/>
          <p:nvPr/>
        </p:nvCxnSpPr>
        <p:spPr>
          <a:xfrm>
            <a:off x="3619499" y="2357437"/>
            <a:ext cx="2571750" cy="114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2C3F91-D21E-10D2-9D60-D35C262A02D3}"/>
              </a:ext>
            </a:extLst>
          </p:cNvPr>
          <p:cNvCxnSpPr>
            <a:cxnSpLocks/>
          </p:cNvCxnSpPr>
          <p:nvPr/>
        </p:nvCxnSpPr>
        <p:spPr>
          <a:xfrm>
            <a:off x="4048124" y="3202782"/>
            <a:ext cx="2107405" cy="42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1AEBF2-8EC4-E03B-C04F-348F60B51C0E}"/>
              </a:ext>
            </a:extLst>
          </p:cNvPr>
          <p:cNvCxnSpPr>
            <a:cxnSpLocks/>
          </p:cNvCxnSpPr>
          <p:nvPr/>
        </p:nvCxnSpPr>
        <p:spPr>
          <a:xfrm flipV="1">
            <a:off x="3202781" y="3738563"/>
            <a:ext cx="2893217" cy="130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B57183-FF02-1C4B-ADB5-03CF262E1066}"/>
              </a:ext>
            </a:extLst>
          </p:cNvPr>
          <p:cNvCxnSpPr>
            <a:cxnSpLocks/>
          </p:cNvCxnSpPr>
          <p:nvPr/>
        </p:nvCxnSpPr>
        <p:spPr>
          <a:xfrm flipV="1">
            <a:off x="3381375" y="3810001"/>
            <a:ext cx="2774154" cy="833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39B515-6A05-D0D2-9242-FE5DF1B8E48B}"/>
              </a:ext>
            </a:extLst>
          </p:cNvPr>
          <p:cNvCxnSpPr>
            <a:cxnSpLocks/>
          </p:cNvCxnSpPr>
          <p:nvPr/>
        </p:nvCxnSpPr>
        <p:spPr>
          <a:xfrm flipV="1">
            <a:off x="3619499" y="3929063"/>
            <a:ext cx="2452686" cy="146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943151C-D488-7224-17B6-BBAFD9DF4277}"/>
              </a:ext>
            </a:extLst>
          </p:cNvPr>
          <p:cNvCxnSpPr>
            <a:cxnSpLocks/>
          </p:cNvCxnSpPr>
          <p:nvPr/>
        </p:nvCxnSpPr>
        <p:spPr>
          <a:xfrm flipV="1">
            <a:off x="3087308" y="3904873"/>
            <a:ext cx="3081638" cy="2262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9584D3A-B1D9-FCDF-2D96-2032703BC673}"/>
              </a:ext>
            </a:extLst>
          </p:cNvPr>
          <p:cNvSpPr/>
          <p:nvPr/>
        </p:nvSpPr>
        <p:spPr>
          <a:xfrm>
            <a:off x="6066102" y="1463734"/>
            <a:ext cx="2778376" cy="22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T_COL_COT_PDI_L3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DEC2A-F522-0A73-78A8-D6F4998AEAD8}"/>
              </a:ext>
            </a:extLst>
          </p:cNvPr>
          <p:cNvCxnSpPr>
            <a:cxnSpLocks/>
          </p:cNvCxnSpPr>
          <p:nvPr/>
        </p:nvCxnSpPr>
        <p:spPr>
          <a:xfrm>
            <a:off x="3822061" y="1572434"/>
            <a:ext cx="2280350" cy="2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9A4A58-B4B8-A8D8-2ACF-FC5C056FBC43}"/>
              </a:ext>
            </a:extLst>
          </p:cNvPr>
          <p:cNvSpPr/>
          <p:nvPr/>
        </p:nvSpPr>
        <p:spPr>
          <a:xfrm>
            <a:off x="6063097" y="5394760"/>
            <a:ext cx="2973866" cy="3256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T_COL_COIL_INFO_PDO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36726-B842-4304-7B6F-7D36219EF113}"/>
              </a:ext>
            </a:extLst>
          </p:cNvPr>
          <p:cNvCxnSpPr>
            <a:cxnSpLocks/>
          </p:cNvCxnSpPr>
          <p:nvPr/>
        </p:nvCxnSpPr>
        <p:spPr>
          <a:xfrm flipV="1">
            <a:off x="3075934" y="5610842"/>
            <a:ext cx="2967907" cy="579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C24C8A88-BAB8-D54E-D40E-7050AAE203BF}"/>
              </a:ext>
            </a:extLst>
          </p:cNvPr>
          <p:cNvSpPr/>
          <p:nvPr/>
        </p:nvSpPr>
        <p:spPr>
          <a:xfrm>
            <a:off x="8404746" y="454925"/>
            <a:ext cx="1967551" cy="796118"/>
          </a:xfrm>
          <a:prstGeom prst="wedgeRound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CoilId</a:t>
            </a:r>
            <a:r>
              <a:rPr lang="en-US" dirty="0"/>
              <a:t> ,Timestamp will insert</a:t>
            </a:r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013279-D85E-7092-68F6-3771EA2A7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919" y="2613572"/>
            <a:ext cx="3520627" cy="1259152"/>
          </a:xfrm>
          <a:prstGeom prst="rect">
            <a:avLst/>
          </a:prstGeom>
        </p:spPr>
      </p:pic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DCBC41-2A57-87A7-750F-2ED0D80F5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385" y="3674678"/>
            <a:ext cx="3753419" cy="1569351"/>
          </a:xfrm>
          <a:prstGeom prst="rect">
            <a:avLst/>
          </a:prstGeom>
        </p:spPr>
      </p:pic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1184CAAE-9DA9-5E68-BB77-F126482E7662}"/>
              </a:ext>
            </a:extLst>
          </p:cNvPr>
          <p:cNvSpPr/>
          <p:nvPr/>
        </p:nvSpPr>
        <p:spPr>
          <a:xfrm>
            <a:off x="4390029" y="1251045"/>
            <a:ext cx="1255594" cy="68088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ok</a:t>
            </a:r>
            <a:endParaRPr lang="en-US" dirty="0" err="1"/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586F0FDD-2FF1-BED7-3FD7-B66C7A2BFD5D}"/>
              </a:ext>
            </a:extLst>
          </p:cNvPr>
          <p:cNvSpPr/>
          <p:nvPr/>
        </p:nvSpPr>
        <p:spPr>
          <a:xfrm>
            <a:off x="4844954" y="329820"/>
            <a:ext cx="2285999" cy="796119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What will happen if signal will not come</a:t>
            </a:r>
          </a:p>
        </p:txBody>
      </p:sp>
      <p:sp>
        <p:nvSpPr>
          <p:cNvPr id="30" name="Thought Bubble: Cloud 29">
            <a:extLst>
              <a:ext uri="{FF2B5EF4-FFF2-40B4-BE49-F238E27FC236}">
                <a16:creationId xmlns:a16="http://schemas.microsoft.com/office/drawing/2014/main" id="{BFB4F956-9CE8-5DA5-27B3-7B0957A689E8}"/>
              </a:ext>
            </a:extLst>
          </p:cNvPr>
          <p:cNvSpPr/>
          <p:nvPr/>
        </p:nvSpPr>
        <p:spPr>
          <a:xfrm>
            <a:off x="5379491" y="4492386"/>
            <a:ext cx="2615819" cy="705135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What is reason to not inserting data into PDO table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1ABAD4B7-8070-3A03-8A94-884D5125F1F8}"/>
              </a:ext>
            </a:extLst>
          </p:cNvPr>
          <p:cNvSpPr/>
          <p:nvPr/>
        </p:nvSpPr>
        <p:spPr>
          <a:xfrm>
            <a:off x="8256896" y="4492388"/>
            <a:ext cx="2456597" cy="852985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>
                <a:solidFill>
                  <a:srgbClr val="FFFFFF"/>
                </a:solidFill>
                <a:latin typeface="Aptos"/>
              </a:rPr>
              <a:t>On every </a:t>
            </a:r>
            <a:r>
              <a:rPr lang="en-US" sz="1200" baseline="0" dirty="0" err="1">
                <a:solidFill>
                  <a:srgbClr val="FFFFFF"/>
                </a:solidFill>
                <a:latin typeface="Aptos"/>
              </a:rPr>
              <a:t>recoiler</a:t>
            </a:r>
            <a:r>
              <a:rPr lang="en-US" sz="1200" baseline="0" dirty="0">
                <a:solidFill>
                  <a:srgbClr val="FFFFFF"/>
                </a:solidFill>
                <a:latin typeface="Aptos"/>
              </a:rPr>
              <a:t> signal new </a:t>
            </a:r>
            <a:r>
              <a:rPr lang="en-US" sz="1200" baseline="0" dirty="0" err="1">
                <a:solidFill>
                  <a:srgbClr val="FFFFFF"/>
                </a:solidFill>
                <a:latin typeface="Aptos"/>
              </a:rPr>
              <a:t>doughter</a:t>
            </a:r>
            <a:r>
              <a:rPr lang="en-US" sz="1200" baseline="0" dirty="0">
                <a:solidFill>
                  <a:srgbClr val="FFFFFF"/>
                </a:solidFill>
                <a:latin typeface="Aptos"/>
              </a:rPr>
              <a:t> will generate of </a:t>
            </a:r>
            <a:r>
              <a:rPr lang="en-US" sz="1200" dirty="0">
                <a:solidFill>
                  <a:srgbClr val="FFFFFF"/>
                </a:solidFill>
                <a:latin typeface="Aptos"/>
              </a:rPr>
              <a:t>mother coil it </a:t>
            </a:r>
            <a:r>
              <a:rPr lang="en-US" sz="1200" dirty="0" err="1">
                <a:solidFill>
                  <a:srgbClr val="FFFFFF"/>
                </a:solidFill>
                <a:latin typeface="Aptos"/>
              </a:rPr>
              <a:t>shold</a:t>
            </a:r>
            <a:r>
              <a:rPr lang="en-US" sz="1200" dirty="0">
                <a:solidFill>
                  <a:srgbClr val="FFFFFF"/>
                </a:solidFill>
                <a:latin typeface="Aptos"/>
              </a:rPr>
              <a:t> be available on PDI table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09DB4A-2F32-9A2B-0F9F-FC55F7479EE7}"/>
              </a:ext>
            </a:extLst>
          </p:cNvPr>
          <p:cNvSpPr/>
          <p:nvPr/>
        </p:nvSpPr>
        <p:spPr>
          <a:xfrm>
            <a:off x="3902609" y="6704191"/>
            <a:ext cx="1876567" cy="545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A8A01-A1CD-1DB6-FAE8-6E9EF16D0D02}"/>
              </a:ext>
            </a:extLst>
          </p:cNvPr>
          <p:cNvSpPr/>
          <p:nvPr/>
        </p:nvSpPr>
        <p:spPr>
          <a:xfrm>
            <a:off x="5823475" y="1972341"/>
            <a:ext cx="2618509" cy="230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T_Coil_Loc_Temp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0D32B1-389A-5686-76D8-FB5E4066BA10}"/>
              </a:ext>
            </a:extLst>
          </p:cNvPr>
          <p:cNvCxnSpPr/>
          <p:nvPr/>
        </p:nvCxnSpPr>
        <p:spPr>
          <a:xfrm>
            <a:off x="7043400" y="1671128"/>
            <a:ext cx="117341" cy="23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52DF90A-FDF7-B48F-A7E8-76EDFBB8252D}"/>
              </a:ext>
            </a:extLst>
          </p:cNvPr>
          <p:cNvSpPr/>
          <p:nvPr/>
        </p:nvSpPr>
        <p:spPr>
          <a:xfrm>
            <a:off x="5908141" y="2637578"/>
            <a:ext cx="2618509" cy="230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T_Coil_Loc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346BC6-4951-BB81-ECC0-02DF73A618CD}"/>
              </a:ext>
            </a:extLst>
          </p:cNvPr>
          <p:cNvSpPr/>
          <p:nvPr/>
        </p:nvSpPr>
        <p:spPr>
          <a:xfrm>
            <a:off x="395621" y="1766342"/>
            <a:ext cx="3285066" cy="3459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Uncoiler</a:t>
            </a:r>
            <a:r>
              <a:rPr lang="en-US" dirty="0">
                <a:solidFill>
                  <a:srgbClr val="000000"/>
                </a:solidFill>
              </a:rPr>
              <a:t>/(Por selection)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E5CAC3-D37A-498C-33F2-6A8490265261}"/>
              </a:ext>
            </a:extLst>
          </p:cNvPr>
          <p:cNvCxnSpPr>
            <a:cxnSpLocks/>
          </p:cNvCxnSpPr>
          <p:nvPr/>
        </p:nvCxnSpPr>
        <p:spPr>
          <a:xfrm flipV="1">
            <a:off x="3676195" y="1251743"/>
            <a:ext cx="6867335" cy="644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F2570F2-8BCF-2E56-F000-411FC7546A09}"/>
              </a:ext>
            </a:extLst>
          </p:cNvPr>
          <p:cNvSpPr/>
          <p:nvPr/>
        </p:nvSpPr>
        <p:spPr>
          <a:xfrm>
            <a:off x="10552712" y="1065197"/>
            <a:ext cx="2122605" cy="315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T_Uncoiler_sel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4FFC00-2485-C19B-91C4-BB3AD00649AF}"/>
              </a:ext>
            </a:extLst>
          </p:cNvPr>
          <p:cNvCxnSpPr/>
          <p:nvPr/>
        </p:nvCxnSpPr>
        <p:spPr>
          <a:xfrm>
            <a:off x="6880746" y="2229134"/>
            <a:ext cx="45492" cy="307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4FC9A3-D99A-C4D7-F364-6C4AD5225787}"/>
              </a:ext>
            </a:extLst>
          </p:cNvPr>
          <p:cNvCxnSpPr/>
          <p:nvPr/>
        </p:nvCxnSpPr>
        <p:spPr>
          <a:xfrm>
            <a:off x="6013680" y="2923618"/>
            <a:ext cx="649712" cy="247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C5283F3-C1ED-0E14-5409-6C3B03E232DC}"/>
              </a:ext>
            </a:extLst>
          </p:cNvPr>
          <p:cNvSpPr/>
          <p:nvPr/>
        </p:nvSpPr>
        <p:spPr>
          <a:xfrm>
            <a:off x="7550497" y="1796233"/>
            <a:ext cx="2421032" cy="1386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trigger in PDI table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507AB44-F41C-33A2-DC55-8E18CB1B5945}"/>
              </a:ext>
            </a:extLst>
          </p:cNvPr>
          <p:cNvSpPr/>
          <p:nvPr/>
        </p:nvSpPr>
        <p:spPr>
          <a:xfrm>
            <a:off x="7066687" y="2376804"/>
            <a:ext cx="2421032" cy="1386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On </a:t>
            </a:r>
            <a:r>
              <a:rPr lang="en-US" dirty="0" err="1"/>
              <a:t>uncoiler</a:t>
            </a:r>
            <a:r>
              <a:rPr lang="en-US" dirty="0"/>
              <a:t> selection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628BF4-CCF2-721E-18AF-3D1EEAB65DDA}"/>
              </a:ext>
            </a:extLst>
          </p:cNvPr>
          <p:cNvSpPr/>
          <p:nvPr/>
        </p:nvSpPr>
        <p:spPr>
          <a:xfrm>
            <a:off x="3429541" y="1544296"/>
            <a:ext cx="3285066" cy="3459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SHEDULE(Por selection)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F8C58CA4-0D71-1623-0734-E4D3D7CB64FB}"/>
              </a:ext>
            </a:extLst>
          </p:cNvPr>
          <p:cNvSpPr/>
          <p:nvPr/>
        </p:nvSpPr>
        <p:spPr>
          <a:xfrm>
            <a:off x="2524835" y="136477"/>
            <a:ext cx="3275462" cy="1148686"/>
          </a:xfrm>
          <a:prstGeom prst="cloud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What will happen if Por not selected and </a:t>
            </a:r>
            <a:r>
              <a:rPr lang="en-US" dirty="0" err="1"/>
              <a:t>uncoiler</a:t>
            </a:r>
            <a:r>
              <a:rPr lang="en-US" dirty="0"/>
              <a:t> will start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463B275D-59A4-409B-403C-F61529D06AA6}"/>
              </a:ext>
            </a:extLst>
          </p:cNvPr>
          <p:cNvSpPr/>
          <p:nvPr/>
        </p:nvSpPr>
        <p:spPr>
          <a:xfrm>
            <a:off x="1148685" y="3696268"/>
            <a:ext cx="3457432" cy="1228297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 am getting 3 different data </a:t>
            </a:r>
            <a:r>
              <a:rPr lang="en-US" dirty="0" err="1"/>
              <a:t>coilId,null</a:t>
            </a:r>
            <a:r>
              <a:rPr lang="en-US" dirty="0"/>
              <a:t> </a:t>
            </a:r>
            <a:r>
              <a:rPr lang="en-US" dirty="0" err="1"/>
              <a:t>value,Dummycoil</a:t>
            </a:r>
            <a:r>
              <a:rPr lang="en-US" dirty="0"/>
              <a:t>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AA496-6C29-50E3-DB55-3BE494773026}"/>
              </a:ext>
            </a:extLst>
          </p:cNvPr>
          <p:cNvSpPr/>
          <p:nvPr/>
        </p:nvSpPr>
        <p:spPr>
          <a:xfrm>
            <a:off x="2151759" y="5064751"/>
            <a:ext cx="2618509" cy="230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T_EVENT_LOG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742EB57-2AEF-EC1F-D0D5-A310C11B0BD9}"/>
              </a:ext>
            </a:extLst>
          </p:cNvPr>
          <p:cNvSpPr/>
          <p:nvPr/>
        </p:nvSpPr>
        <p:spPr>
          <a:xfrm>
            <a:off x="5879908" y="307072"/>
            <a:ext cx="3275462" cy="1148686"/>
          </a:xfrm>
          <a:prstGeom prst="cloud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When we need to add dummy coil ?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59429F-081F-73E1-598F-F6BBB571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92" y="2325878"/>
            <a:ext cx="5010150" cy="1114425"/>
          </a:xfrm>
          <a:prstGeom prst="rect">
            <a:avLst/>
          </a:prstGeom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A4D6527A-DCAF-5333-287F-81BBC5ABAE52}"/>
              </a:ext>
            </a:extLst>
          </p:cNvPr>
          <p:cNvSpPr/>
          <p:nvPr/>
        </p:nvSpPr>
        <p:spPr>
          <a:xfrm>
            <a:off x="3753132" y="3696267"/>
            <a:ext cx="3457432" cy="1228297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Explain 0 and 1 data at value 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25805-FD99-9972-BD4E-4A7519C3C228}"/>
              </a:ext>
            </a:extLst>
          </p:cNvPr>
          <p:cNvSpPr txBox="1"/>
          <p:nvPr/>
        </p:nvSpPr>
        <p:spPr>
          <a:xfrm>
            <a:off x="9815014" y="830238"/>
            <a:ext cx="150125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uncoiler</a:t>
            </a:r>
            <a:r>
              <a:rPr lang="en-US" dirty="0"/>
              <a:t> selection signal is missing then in  </a:t>
            </a:r>
            <a:r>
              <a:rPr lang="en-US" dirty="0" err="1"/>
              <a:t>t_coil_loc</a:t>
            </a:r>
            <a:r>
              <a:rPr lang="en-US" dirty="0"/>
              <a:t> coil id wont get updated from </a:t>
            </a:r>
            <a:r>
              <a:rPr lang="en-US" dirty="0" err="1"/>
              <a:t>t_coil_loc_tem</a:t>
            </a:r>
            <a:r>
              <a:rPr lang="en-US" dirty="0"/>
              <a:t> and not in </a:t>
            </a:r>
            <a:r>
              <a:rPr lang="en-US" dirty="0" err="1"/>
              <a:t>t_event_tracking</a:t>
            </a:r>
            <a:r>
              <a:rPr lang="en-US" dirty="0"/>
              <a:t> so multiple parts of previous coil will be generated.</a:t>
            </a:r>
          </a:p>
        </p:txBody>
      </p:sp>
    </p:spTree>
    <p:extLst>
      <p:ext uri="{BB962C8B-B14F-4D97-AF65-F5344CB8AC3E}">
        <p14:creationId xmlns:p14="http://schemas.microsoft.com/office/powerpoint/2010/main" val="388175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DFF3A-F7BA-F9A9-F581-1304C4654307}"/>
              </a:ext>
            </a:extLst>
          </p:cNvPr>
          <p:cNvSpPr txBox="1"/>
          <p:nvPr/>
        </p:nvSpPr>
        <p:spPr>
          <a:xfrm>
            <a:off x="1216925" y="398060"/>
            <a:ext cx="723331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Case 1: No coil is available in </a:t>
            </a:r>
            <a:r>
              <a:rPr lang="en-US" dirty="0" err="1"/>
              <a:t>t_coil_loc_tem</a:t>
            </a:r>
            <a:r>
              <a:rPr lang="en-US" dirty="0"/>
              <a:t>(no coil is scheduled) in that case if </a:t>
            </a:r>
            <a:r>
              <a:rPr lang="en-US" dirty="0" err="1"/>
              <a:t>uncoiler</a:t>
            </a:r>
            <a:r>
              <a:rPr lang="en-US" dirty="0"/>
              <a:t> selected then if signal is from Uncoiler1 the D1000 will be updated to </a:t>
            </a:r>
            <a:r>
              <a:rPr lang="en-US" dirty="0" err="1"/>
              <a:t>unc_selected</a:t>
            </a:r>
            <a:r>
              <a:rPr lang="en-US" dirty="0"/>
              <a:t> position in T_EVENT TRACKING but no daughter batch will be generated but can be seen in </a:t>
            </a:r>
            <a:r>
              <a:rPr lang="en-US" dirty="0" err="1"/>
              <a:t>t_event</a:t>
            </a:r>
            <a:r>
              <a:rPr lang="en-US" dirty="0"/>
              <a:t> log.</a:t>
            </a:r>
          </a:p>
          <a:p>
            <a:r>
              <a:rPr lang="en-US" dirty="0"/>
              <a:t>Case 2: Initially 4 coils were scheduled with sequence no 10, 11, 12, 13 .two of them processed  and now 2 coils 12, 13 are available in </a:t>
            </a:r>
            <a:r>
              <a:rPr lang="en-US" dirty="0" err="1"/>
              <a:t>t_coil_loc_tem</a:t>
            </a:r>
            <a:r>
              <a:rPr lang="en-US" dirty="0"/>
              <a:t> then user need to click on create dummy button with </a:t>
            </a:r>
            <a:r>
              <a:rPr lang="en-US" dirty="0" err="1"/>
              <a:t>por</a:t>
            </a:r>
            <a:r>
              <a:rPr lang="en-US" dirty="0"/>
              <a:t> selection in PDI page. This will update the </a:t>
            </a:r>
            <a:r>
              <a:rPr lang="en-US" dirty="0" err="1"/>
              <a:t>t_coil_loc_tem</a:t>
            </a:r>
            <a:r>
              <a:rPr lang="en-US" dirty="0"/>
              <a:t> with D1000 or D2000 With new seq no(min(seq_no_-1=11).</a:t>
            </a:r>
          </a:p>
        </p:txBody>
      </p:sp>
    </p:spTree>
    <p:extLst>
      <p:ext uri="{BB962C8B-B14F-4D97-AF65-F5344CB8AC3E}">
        <p14:creationId xmlns:p14="http://schemas.microsoft.com/office/powerpoint/2010/main" val="257797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ECB70B-8D92-F6B5-C6B1-BCB024C8DFA9}"/>
              </a:ext>
            </a:extLst>
          </p:cNvPr>
          <p:cNvSpPr txBox="1"/>
          <p:nvPr/>
        </p:nvSpPr>
        <p:spPr>
          <a:xfrm>
            <a:off x="672495" y="-4838"/>
            <a:ext cx="9335104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Process of Scheduling the Coil MIS Report </a:t>
            </a:r>
          </a:p>
          <a:p>
            <a:endParaRPr lang="en-US" dirty="0">
              <a:solidFill>
                <a:schemeClr val="accent6">
                  <a:lumMod val="76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Select  Coil History - -</a:t>
            </a:r>
            <a:r>
              <a:rPr lang="en-US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Enter Coil ID &amp; find IEO (Details of Coil)</a:t>
            </a:r>
          </a:p>
          <a:p>
            <a:r>
              <a:rPr lang="en-US" sz="1600" dirty="0"/>
              <a:t> Copy Coil &amp; read </a:t>
            </a:r>
            <a:r>
              <a:rPr lang="en-US" sz="1600" err="1"/>
              <a:t>SoNo</a:t>
            </a:r>
            <a:r>
              <a:rPr lang="en-US" sz="1600" dirty="0"/>
              <a:t> (IEO) Go to planning &amp; scheduling in MES Select Level 2 Scheduling a) Select plant (UPSC 0784 GP) b) Stage (GP2-GI) [Display] Paste Coil ID &amp; verify </a:t>
            </a:r>
            <a:r>
              <a:rPr lang="en-US" sz="1600" err="1"/>
              <a:t>SoNo</a:t>
            </a:r>
            <a:r>
              <a:rPr lang="en-US" sz="1600" dirty="0"/>
              <a:t> (IEO)</a:t>
            </a:r>
          </a:p>
          <a:p>
            <a:endParaRPr lang="en-US"/>
          </a:p>
          <a:p>
            <a:r>
              <a:rPr lang="en-US" dirty="0"/>
              <a:t> Select checkbox &amp; Save data Mill Operation In Mill → Line Scheduling ---Here is the text as written in the image: --- Select plant &amp; stage type Confirm scheduling &amp; display Search &amp; </a:t>
            </a:r>
            <a:r>
              <a:rPr lang="en-US"/>
              <a:t>select Coil &amp; check So &amp; Save Confirm Scheduling --</a:t>
            </a:r>
          </a:p>
          <a:p>
            <a:endParaRPr lang="en-US" dirty="0"/>
          </a:p>
          <a:p>
            <a:endParaRPr lang="en-US"/>
          </a:p>
          <a:p>
            <a:r>
              <a:rPr lang="en-US" dirty="0"/>
              <a:t>- Discuss 1. What will happen if you do not select POR User </a:t>
            </a:r>
          </a:p>
          <a:p>
            <a:r>
              <a:rPr lang="en-US"/>
              <a:t>problem _--Before cutting the Coil, </a:t>
            </a:r>
            <a:r>
              <a:rPr lang="en-US" dirty="0"/>
              <a:t>PDO is generating &amp; displaying a sticker So, how are we displaying weight in the sticker?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6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792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inherit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jitu kumar</cp:lastModifiedBy>
  <cp:revision>689</cp:revision>
  <dcterms:created xsi:type="dcterms:W3CDTF">2025-02-26T09:10:23Z</dcterms:created>
  <dcterms:modified xsi:type="dcterms:W3CDTF">2025-03-28T17:46:27Z</dcterms:modified>
</cp:coreProperties>
</file>