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5B53-8CFC-4897-B461-8933DD61E9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3B7828-BC88-4BCC-A4A0-B6E2B5F19B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A25B9B-37EE-4EED-967D-0E3D06D25CB3}"/>
              </a:ext>
            </a:extLst>
          </p:cNvPr>
          <p:cNvSpPr>
            <a:spLocks noGrp="1"/>
          </p:cNvSpPr>
          <p:nvPr>
            <p:ph type="dt" sz="half" idx="10"/>
          </p:nvPr>
        </p:nvSpPr>
        <p:spPr/>
        <p:txBody>
          <a:bodyPr/>
          <a:lstStyle/>
          <a:p>
            <a:fld id="{4D85D6DD-BD55-4274-9557-BFBDBA8AD06D}" type="datetimeFigureOut">
              <a:rPr lang="en-IN" smtClean="0"/>
              <a:t>22-05-2020</a:t>
            </a:fld>
            <a:endParaRPr lang="en-IN"/>
          </a:p>
        </p:txBody>
      </p:sp>
      <p:sp>
        <p:nvSpPr>
          <p:cNvPr id="5" name="Footer Placeholder 4">
            <a:extLst>
              <a:ext uri="{FF2B5EF4-FFF2-40B4-BE49-F238E27FC236}">
                <a16:creationId xmlns:a16="http://schemas.microsoft.com/office/drawing/2014/main" id="{0F9309E2-71C8-45A2-813E-BF11F2AE32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80C56D-BD63-4A4E-8CDA-B6060CFD19D5}"/>
              </a:ext>
            </a:extLst>
          </p:cNvPr>
          <p:cNvSpPr>
            <a:spLocks noGrp="1"/>
          </p:cNvSpPr>
          <p:nvPr>
            <p:ph type="sldNum" sz="quarter" idx="12"/>
          </p:nvPr>
        </p:nvSpPr>
        <p:spPr/>
        <p:txBody>
          <a:bodyPr/>
          <a:lstStyle/>
          <a:p>
            <a:fld id="{6ED03CFE-14DB-43FA-AE9C-9950289058F4}" type="slidenum">
              <a:rPr lang="en-IN" smtClean="0"/>
              <a:t>‹#›</a:t>
            </a:fld>
            <a:endParaRPr lang="en-IN"/>
          </a:p>
        </p:txBody>
      </p:sp>
    </p:spTree>
    <p:extLst>
      <p:ext uri="{BB962C8B-B14F-4D97-AF65-F5344CB8AC3E}">
        <p14:creationId xmlns:p14="http://schemas.microsoft.com/office/powerpoint/2010/main" val="2259498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A337-198F-45C7-8CE5-9C9DFFC527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F5DB16-AFD3-4F03-9064-CDA67FFA82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3227FE-6AC4-4CED-9553-E7AA5F5090C8}"/>
              </a:ext>
            </a:extLst>
          </p:cNvPr>
          <p:cNvSpPr>
            <a:spLocks noGrp="1"/>
          </p:cNvSpPr>
          <p:nvPr>
            <p:ph type="dt" sz="half" idx="10"/>
          </p:nvPr>
        </p:nvSpPr>
        <p:spPr/>
        <p:txBody>
          <a:bodyPr/>
          <a:lstStyle/>
          <a:p>
            <a:fld id="{4D85D6DD-BD55-4274-9557-BFBDBA8AD06D}" type="datetimeFigureOut">
              <a:rPr lang="en-IN" smtClean="0"/>
              <a:t>22-05-2020</a:t>
            </a:fld>
            <a:endParaRPr lang="en-IN"/>
          </a:p>
        </p:txBody>
      </p:sp>
      <p:sp>
        <p:nvSpPr>
          <p:cNvPr id="5" name="Footer Placeholder 4">
            <a:extLst>
              <a:ext uri="{FF2B5EF4-FFF2-40B4-BE49-F238E27FC236}">
                <a16:creationId xmlns:a16="http://schemas.microsoft.com/office/drawing/2014/main" id="{8AAC5F10-C865-43B6-978F-109C982844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7C9C61-70EF-49AC-9508-A16A9EFE93E4}"/>
              </a:ext>
            </a:extLst>
          </p:cNvPr>
          <p:cNvSpPr>
            <a:spLocks noGrp="1"/>
          </p:cNvSpPr>
          <p:nvPr>
            <p:ph type="sldNum" sz="quarter" idx="12"/>
          </p:nvPr>
        </p:nvSpPr>
        <p:spPr/>
        <p:txBody>
          <a:bodyPr/>
          <a:lstStyle/>
          <a:p>
            <a:fld id="{6ED03CFE-14DB-43FA-AE9C-9950289058F4}" type="slidenum">
              <a:rPr lang="en-IN" smtClean="0"/>
              <a:t>‹#›</a:t>
            </a:fld>
            <a:endParaRPr lang="en-IN"/>
          </a:p>
        </p:txBody>
      </p:sp>
    </p:spTree>
    <p:extLst>
      <p:ext uri="{BB962C8B-B14F-4D97-AF65-F5344CB8AC3E}">
        <p14:creationId xmlns:p14="http://schemas.microsoft.com/office/powerpoint/2010/main" val="209880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AD13E0-CAE0-4475-B91F-108379E257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DA718E-1CDA-481A-9527-6474690C9E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80FEB7-FB5D-41DE-A4FE-7C4E578957FC}"/>
              </a:ext>
            </a:extLst>
          </p:cNvPr>
          <p:cNvSpPr>
            <a:spLocks noGrp="1"/>
          </p:cNvSpPr>
          <p:nvPr>
            <p:ph type="dt" sz="half" idx="10"/>
          </p:nvPr>
        </p:nvSpPr>
        <p:spPr/>
        <p:txBody>
          <a:bodyPr/>
          <a:lstStyle/>
          <a:p>
            <a:fld id="{4D85D6DD-BD55-4274-9557-BFBDBA8AD06D}" type="datetimeFigureOut">
              <a:rPr lang="en-IN" smtClean="0"/>
              <a:t>22-05-2020</a:t>
            </a:fld>
            <a:endParaRPr lang="en-IN"/>
          </a:p>
        </p:txBody>
      </p:sp>
      <p:sp>
        <p:nvSpPr>
          <p:cNvPr id="5" name="Footer Placeholder 4">
            <a:extLst>
              <a:ext uri="{FF2B5EF4-FFF2-40B4-BE49-F238E27FC236}">
                <a16:creationId xmlns:a16="http://schemas.microsoft.com/office/drawing/2014/main" id="{3625FDAC-4E45-4002-A786-D102AD3506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8A31E9-C030-4DD3-AD97-F67FE4318E45}"/>
              </a:ext>
            </a:extLst>
          </p:cNvPr>
          <p:cNvSpPr>
            <a:spLocks noGrp="1"/>
          </p:cNvSpPr>
          <p:nvPr>
            <p:ph type="sldNum" sz="quarter" idx="12"/>
          </p:nvPr>
        </p:nvSpPr>
        <p:spPr/>
        <p:txBody>
          <a:bodyPr/>
          <a:lstStyle/>
          <a:p>
            <a:fld id="{6ED03CFE-14DB-43FA-AE9C-9950289058F4}" type="slidenum">
              <a:rPr lang="en-IN" smtClean="0"/>
              <a:t>‹#›</a:t>
            </a:fld>
            <a:endParaRPr lang="en-IN"/>
          </a:p>
        </p:txBody>
      </p:sp>
    </p:spTree>
    <p:extLst>
      <p:ext uri="{BB962C8B-B14F-4D97-AF65-F5344CB8AC3E}">
        <p14:creationId xmlns:p14="http://schemas.microsoft.com/office/powerpoint/2010/main" val="150219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F63D-618B-49C3-A21C-6295856443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F16D1F-EC0E-41CB-8B5E-25C8203A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2E3E71-DE6D-4CE8-9804-CC900B0BA4C4}"/>
              </a:ext>
            </a:extLst>
          </p:cNvPr>
          <p:cNvSpPr>
            <a:spLocks noGrp="1"/>
          </p:cNvSpPr>
          <p:nvPr>
            <p:ph type="dt" sz="half" idx="10"/>
          </p:nvPr>
        </p:nvSpPr>
        <p:spPr/>
        <p:txBody>
          <a:bodyPr/>
          <a:lstStyle/>
          <a:p>
            <a:fld id="{4D85D6DD-BD55-4274-9557-BFBDBA8AD06D}" type="datetimeFigureOut">
              <a:rPr lang="en-IN" smtClean="0"/>
              <a:t>22-05-2020</a:t>
            </a:fld>
            <a:endParaRPr lang="en-IN"/>
          </a:p>
        </p:txBody>
      </p:sp>
      <p:sp>
        <p:nvSpPr>
          <p:cNvPr id="5" name="Footer Placeholder 4">
            <a:extLst>
              <a:ext uri="{FF2B5EF4-FFF2-40B4-BE49-F238E27FC236}">
                <a16:creationId xmlns:a16="http://schemas.microsoft.com/office/drawing/2014/main" id="{E8D927DA-E42E-44E0-A09E-1EE6A8FA8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2B1F7C-4C25-44E4-841F-4AA80DFDE8D5}"/>
              </a:ext>
            </a:extLst>
          </p:cNvPr>
          <p:cNvSpPr>
            <a:spLocks noGrp="1"/>
          </p:cNvSpPr>
          <p:nvPr>
            <p:ph type="sldNum" sz="quarter" idx="12"/>
          </p:nvPr>
        </p:nvSpPr>
        <p:spPr/>
        <p:txBody>
          <a:bodyPr/>
          <a:lstStyle/>
          <a:p>
            <a:fld id="{6ED03CFE-14DB-43FA-AE9C-9950289058F4}" type="slidenum">
              <a:rPr lang="en-IN" smtClean="0"/>
              <a:t>‹#›</a:t>
            </a:fld>
            <a:endParaRPr lang="en-IN"/>
          </a:p>
        </p:txBody>
      </p:sp>
    </p:spTree>
    <p:extLst>
      <p:ext uri="{BB962C8B-B14F-4D97-AF65-F5344CB8AC3E}">
        <p14:creationId xmlns:p14="http://schemas.microsoft.com/office/powerpoint/2010/main" val="150563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3D7D-0586-4B2E-9022-846C3D5F85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EC2B91-289E-42FF-A3A7-88BD73CC4F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CD2079-EEA9-4C4C-A9C1-14749C655A5C}"/>
              </a:ext>
            </a:extLst>
          </p:cNvPr>
          <p:cNvSpPr>
            <a:spLocks noGrp="1"/>
          </p:cNvSpPr>
          <p:nvPr>
            <p:ph type="dt" sz="half" idx="10"/>
          </p:nvPr>
        </p:nvSpPr>
        <p:spPr/>
        <p:txBody>
          <a:bodyPr/>
          <a:lstStyle/>
          <a:p>
            <a:fld id="{4D85D6DD-BD55-4274-9557-BFBDBA8AD06D}" type="datetimeFigureOut">
              <a:rPr lang="en-IN" smtClean="0"/>
              <a:t>22-05-2020</a:t>
            </a:fld>
            <a:endParaRPr lang="en-IN"/>
          </a:p>
        </p:txBody>
      </p:sp>
      <p:sp>
        <p:nvSpPr>
          <p:cNvPr id="5" name="Footer Placeholder 4">
            <a:extLst>
              <a:ext uri="{FF2B5EF4-FFF2-40B4-BE49-F238E27FC236}">
                <a16:creationId xmlns:a16="http://schemas.microsoft.com/office/drawing/2014/main" id="{2BBD7833-5FDA-4B6B-A025-BBE2AED5E8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182751-F7CA-4778-8087-F6B27615B8E7}"/>
              </a:ext>
            </a:extLst>
          </p:cNvPr>
          <p:cNvSpPr>
            <a:spLocks noGrp="1"/>
          </p:cNvSpPr>
          <p:nvPr>
            <p:ph type="sldNum" sz="quarter" idx="12"/>
          </p:nvPr>
        </p:nvSpPr>
        <p:spPr/>
        <p:txBody>
          <a:bodyPr/>
          <a:lstStyle/>
          <a:p>
            <a:fld id="{6ED03CFE-14DB-43FA-AE9C-9950289058F4}" type="slidenum">
              <a:rPr lang="en-IN" smtClean="0"/>
              <a:t>‹#›</a:t>
            </a:fld>
            <a:endParaRPr lang="en-IN"/>
          </a:p>
        </p:txBody>
      </p:sp>
    </p:spTree>
    <p:extLst>
      <p:ext uri="{BB962C8B-B14F-4D97-AF65-F5344CB8AC3E}">
        <p14:creationId xmlns:p14="http://schemas.microsoft.com/office/powerpoint/2010/main" val="225728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DBE7-04DF-4548-AE9F-CB9EBEDEA8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1E80B5-F47A-4437-8C4D-1CF8433063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271553-1253-4C89-AB8E-8C9C8BC8AC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B44A95-F446-4072-BE0C-A0447E2FBD6F}"/>
              </a:ext>
            </a:extLst>
          </p:cNvPr>
          <p:cNvSpPr>
            <a:spLocks noGrp="1"/>
          </p:cNvSpPr>
          <p:nvPr>
            <p:ph type="dt" sz="half" idx="10"/>
          </p:nvPr>
        </p:nvSpPr>
        <p:spPr/>
        <p:txBody>
          <a:bodyPr/>
          <a:lstStyle/>
          <a:p>
            <a:fld id="{4D85D6DD-BD55-4274-9557-BFBDBA8AD06D}" type="datetimeFigureOut">
              <a:rPr lang="en-IN" smtClean="0"/>
              <a:t>22-05-2020</a:t>
            </a:fld>
            <a:endParaRPr lang="en-IN"/>
          </a:p>
        </p:txBody>
      </p:sp>
      <p:sp>
        <p:nvSpPr>
          <p:cNvPr id="6" name="Footer Placeholder 5">
            <a:extLst>
              <a:ext uri="{FF2B5EF4-FFF2-40B4-BE49-F238E27FC236}">
                <a16:creationId xmlns:a16="http://schemas.microsoft.com/office/drawing/2014/main" id="{34B24B77-D8D7-41C0-B151-0D7B92DA40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B8E5AE-BC4E-4A7D-ADB7-BBC417F76656}"/>
              </a:ext>
            </a:extLst>
          </p:cNvPr>
          <p:cNvSpPr>
            <a:spLocks noGrp="1"/>
          </p:cNvSpPr>
          <p:nvPr>
            <p:ph type="sldNum" sz="quarter" idx="12"/>
          </p:nvPr>
        </p:nvSpPr>
        <p:spPr/>
        <p:txBody>
          <a:bodyPr/>
          <a:lstStyle/>
          <a:p>
            <a:fld id="{6ED03CFE-14DB-43FA-AE9C-9950289058F4}" type="slidenum">
              <a:rPr lang="en-IN" smtClean="0"/>
              <a:t>‹#›</a:t>
            </a:fld>
            <a:endParaRPr lang="en-IN"/>
          </a:p>
        </p:txBody>
      </p:sp>
    </p:spTree>
    <p:extLst>
      <p:ext uri="{BB962C8B-B14F-4D97-AF65-F5344CB8AC3E}">
        <p14:creationId xmlns:p14="http://schemas.microsoft.com/office/powerpoint/2010/main" val="326272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D9D8-56CE-43A6-A921-D77ACF1E97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08576F-D004-4D15-92FA-CF30A0F6C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441BF6-038F-4DD1-BF7A-7A160910DE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E3FBB5-06A2-4E3C-959C-B03DC8E0E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FD5D5E-0054-43B9-B07A-51AEEC7613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5D149A-E652-4BA7-AC96-D28727BFA380}"/>
              </a:ext>
            </a:extLst>
          </p:cNvPr>
          <p:cNvSpPr>
            <a:spLocks noGrp="1"/>
          </p:cNvSpPr>
          <p:nvPr>
            <p:ph type="dt" sz="half" idx="10"/>
          </p:nvPr>
        </p:nvSpPr>
        <p:spPr/>
        <p:txBody>
          <a:bodyPr/>
          <a:lstStyle/>
          <a:p>
            <a:fld id="{4D85D6DD-BD55-4274-9557-BFBDBA8AD06D}" type="datetimeFigureOut">
              <a:rPr lang="en-IN" smtClean="0"/>
              <a:t>22-05-2020</a:t>
            </a:fld>
            <a:endParaRPr lang="en-IN"/>
          </a:p>
        </p:txBody>
      </p:sp>
      <p:sp>
        <p:nvSpPr>
          <p:cNvPr id="8" name="Footer Placeholder 7">
            <a:extLst>
              <a:ext uri="{FF2B5EF4-FFF2-40B4-BE49-F238E27FC236}">
                <a16:creationId xmlns:a16="http://schemas.microsoft.com/office/drawing/2014/main" id="{5EE1B534-C47F-48CD-9960-02EBABC1F0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8A22D6-7213-4879-A173-11B739E06CF9}"/>
              </a:ext>
            </a:extLst>
          </p:cNvPr>
          <p:cNvSpPr>
            <a:spLocks noGrp="1"/>
          </p:cNvSpPr>
          <p:nvPr>
            <p:ph type="sldNum" sz="quarter" idx="12"/>
          </p:nvPr>
        </p:nvSpPr>
        <p:spPr/>
        <p:txBody>
          <a:bodyPr/>
          <a:lstStyle/>
          <a:p>
            <a:fld id="{6ED03CFE-14DB-43FA-AE9C-9950289058F4}" type="slidenum">
              <a:rPr lang="en-IN" smtClean="0"/>
              <a:t>‹#›</a:t>
            </a:fld>
            <a:endParaRPr lang="en-IN"/>
          </a:p>
        </p:txBody>
      </p:sp>
    </p:spTree>
    <p:extLst>
      <p:ext uri="{BB962C8B-B14F-4D97-AF65-F5344CB8AC3E}">
        <p14:creationId xmlns:p14="http://schemas.microsoft.com/office/powerpoint/2010/main" val="132702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6827-55D6-41B1-8A13-3921A8A683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B39BE4-B7CE-4088-8F14-03BDC69773FC}"/>
              </a:ext>
            </a:extLst>
          </p:cNvPr>
          <p:cNvSpPr>
            <a:spLocks noGrp="1"/>
          </p:cNvSpPr>
          <p:nvPr>
            <p:ph type="dt" sz="half" idx="10"/>
          </p:nvPr>
        </p:nvSpPr>
        <p:spPr/>
        <p:txBody>
          <a:bodyPr/>
          <a:lstStyle/>
          <a:p>
            <a:fld id="{4D85D6DD-BD55-4274-9557-BFBDBA8AD06D}" type="datetimeFigureOut">
              <a:rPr lang="en-IN" smtClean="0"/>
              <a:t>22-05-2020</a:t>
            </a:fld>
            <a:endParaRPr lang="en-IN"/>
          </a:p>
        </p:txBody>
      </p:sp>
      <p:sp>
        <p:nvSpPr>
          <p:cNvPr id="4" name="Footer Placeholder 3">
            <a:extLst>
              <a:ext uri="{FF2B5EF4-FFF2-40B4-BE49-F238E27FC236}">
                <a16:creationId xmlns:a16="http://schemas.microsoft.com/office/drawing/2014/main" id="{1E3C8C94-EC34-498A-A355-41C648A6C3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DB2715-C649-4551-92EF-9BB82DC15773}"/>
              </a:ext>
            </a:extLst>
          </p:cNvPr>
          <p:cNvSpPr>
            <a:spLocks noGrp="1"/>
          </p:cNvSpPr>
          <p:nvPr>
            <p:ph type="sldNum" sz="quarter" idx="12"/>
          </p:nvPr>
        </p:nvSpPr>
        <p:spPr/>
        <p:txBody>
          <a:bodyPr/>
          <a:lstStyle/>
          <a:p>
            <a:fld id="{6ED03CFE-14DB-43FA-AE9C-9950289058F4}" type="slidenum">
              <a:rPr lang="en-IN" smtClean="0"/>
              <a:t>‹#›</a:t>
            </a:fld>
            <a:endParaRPr lang="en-IN"/>
          </a:p>
        </p:txBody>
      </p:sp>
    </p:spTree>
    <p:extLst>
      <p:ext uri="{BB962C8B-B14F-4D97-AF65-F5344CB8AC3E}">
        <p14:creationId xmlns:p14="http://schemas.microsoft.com/office/powerpoint/2010/main" val="1659058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12D484-E6DF-49E4-8402-D66105234FA5}"/>
              </a:ext>
            </a:extLst>
          </p:cNvPr>
          <p:cNvSpPr>
            <a:spLocks noGrp="1"/>
          </p:cNvSpPr>
          <p:nvPr>
            <p:ph type="dt" sz="half" idx="10"/>
          </p:nvPr>
        </p:nvSpPr>
        <p:spPr/>
        <p:txBody>
          <a:bodyPr/>
          <a:lstStyle/>
          <a:p>
            <a:fld id="{4D85D6DD-BD55-4274-9557-BFBDBA8AD06D}" type="datetimeFigureOut">
              <a:rPr lang="en-IN" smtClean="0"/>
              <a:t>22-05-2020</a:t>
            </a:fld>
            <a:endParaRPr lang="en-IN"/>
          </a:p>
        </p:txBody>
      </p:sp>
      <p:sp>
        <p:nvSpPr>
          <p:cNvPr id="3" name="Footer Placeholder 2">
            <a:extLst>
              <a:ext uri="{FF2B5EF4-FFF2-40B4-BE49-F238E27FC236}">
                <a16:creationId xmlns:a16="http://schemas.microsoft.com/office/drawing/2014/main" id="{1A7CDC47-6AEA-4E34-A5C7-D2F2AA68B4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220393-6918-4F3F-BED2-E4E9583A1DE3}"/>
              </a:ext>
            </a:extLst>
          </p:cNvPr>
          <p:cNvSpPr>
            <a:spLocks noGrp="1"/>
          </p:cNvSpPr>
          <p:nvPr>
            <p:ph type="sldNum" sz="quarter" idx="12"/>
          </p:nvPr>
        </p:nvSpPr>
        <p:spPr/>
        <p:txBody>
          <a:bodyPr/>
          <a:lstStyle/>
          <a:p>
            <a:fld id="{6ED03CFE-14DB-43FA-AE9C-9950289058F4}" type="slidenum">
              <a:rPr lang="en-IN" smtClean="0"/>
              <a:t>‹#›</a:t>
            </a:fld>
            <a:endParaRPr lang="en-IN"/>
          </a:p>
        </p:txBody>
      </p:sp>
    </p:spTree>
    <p:extLst>
      <p:ext uri="{BB962C8B-B14F-4D97-AF65-F5344CB8AC3E}">
        <p14:creationId xmlns:p14="http://schemas.microsoft.com/office/powerpoint/2010/main" val="40847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A13C-BD52-4586-BBEE-D2AAB854D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6289F4-F394-49E3-BAA8-0697F933C0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6793F5-42C8-4981-A188-E400425C1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E386F9-DE65-49E4-9B69-73632F3C8717}"/>
              </a:ext>
            </a:extLst>
          </p:cNvPr>
          <p:cNvSpPr>
            <a:spLocks noGrp="1"/>
          </p:cNvSpPr>
          <p:nvPr>
            <p:ph type="dt" sz="half" idx="10"/>
          </p:nvPr>
        </p:nvSpPr>
        <p:spPr/>
        <p:txBody>
          <a:bodyPr/>
          <a:lstStyle/>
          <a:p>
            <a:fld id="{4D85D6DD-BD55-4274-9557-BFBDBA8AD06D}" type="datetimeFigureOut">
              <a:rPr lang="en-IN" smtClean="0"/>
              <a:t>22-05-2020</a:t>
            </a:fld>
            <a:endParaRPr lang="en-IN"/>
          </a:p>
        </p:txBody>
      </p:sp>
      <p:sp>
        <p:nvSpPr>
          <p:cNvPr id="6" name="Footer Placeholder 5">
            <a:extLst>
              <a:ext uri="{FF2B5EF4-FFF2-40B4-BE49-F238E27FC236}">
                <a16:creationId xmlns:a16="http://schemas.microsoft.com/office/drawing/2014/main" id="{8AB68332-32AD-4472-A192-A912F0D32A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9173D6-C65B-4378-9992-9397F20F6CAD}"/>
              </a:ext>
            </a:extLst>
          </p:cNvPr>
          <p:cNvSpPr>
            <a:spLocks noGrp="1"/>
          </p:cNvSpPr>
          <p:nvPr>
            <p:ph type="sldNum" sz="quarter" idx="12"/>
          </p:nvPr>
        </p:nvSpPr>
        <p:spPr/>
        <p:txBody>
          <a:bodyPr/>
          <a:lstStyle/>
          <a:p>
            <a:fld id="{6ED03CFE-14DB-43FA-AE9C-9950289058F4}" type="slidenum">
              <a:rPr lang="en-IN" smtClean="0"/>
              <a:t>‹#›</a:t>
            </a:fld>
            <a:endParaRPr lang="en-IN"/>
          </a:p>
        </p:txBody>
      </p:sp>
    </p:spTree>
    <p:extLst>
      <p:ext uri="{BB962C8B-B14F-4D97-AF65-F5344CB8AC3E}">
        <p14:creationId xmlns:p14="http://schemas.microsoft.com/office/powerpoint/2010/main" val="1925210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4EBE-6618-43E2-83EA-7E422E8F4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7E5F95-9E70-4BB3-BC86-1B785FB328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980515-315E-4DBD-A44A-49F7E455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905A35-3048-41F3-9BB2-B9B8918C77F5}"/>
              </a:ext>
            </a:extLst>
          </p:cNvPr>
          <p:cNvSpPr>
            <a:spLocks noGrp="1"/>
          </p:cNvSpPr>
          <p:nvPr>
            <p:ph type="dt" sz="half" idx="10"/>
          </p:nvPr>
        </p:nvSpPr>
        <p:spPr/>
        <p:txBody>
          <a:bodyPr/>
          <a:lstStyle/>
          <a:p>
            <a:fld id="{4D85D6DD-BD55-4274-9557-BFBDBA8AD06D}" type="datetimeFigureOut">
              <a:rPr lang="en-IN" smtClean="0"/>
              <a:t>22-05-2020</a:t>
            </a:fld>
            <a:endParaRPr lang="en-IN"/>
          </a:p>
        </p:txBody>
      </p:sp>
      <p:sp>
        <p:nvSpPr>
          <p:cNvPr id="6" name="Footer Placeholder 5">
            <a:extLst>
              <a:ext uri="{FF2B5EF4-FFF2-40B4-BE49-F238E27FC236}">
                <a16:creationId xmlns:a16="http://schemas.microsoft.com/office/drawing/2014/main" id="{7C0A48BC-CCB3-4A63-9FC3-D2D9FA49C5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5A8978-1EE1-49DD-9374-87EF4964E43F}"/>
              </a:ext>
            </a:extLst>
          </p:cNvPr>
          <p:cNvSpPr>
            <a:spLocks noGrp="1"/>
          </p:cNvSpPr>
          <p:nvPr>
            <p:ph type="sldNum" sz="quarter" idx="12"/>
          </p:nvPr>
        </p:nvSpPr>
        <p:spPr/>
        <p:txBody>
          <a:bodyPr/>
          <a:lstStyle/>
          <a:p>
            <a:fld id="{6ED03CFE-14DB-43FA-AE9C-9950289058F4}" type="slidenum">
              <a:rPr lang="en-IN" smtClean="0"/>
              <a:t>‹#›</a:t>
            </a:fld>
            <a:endParaRPr lang="en-IN"/>
          </a:p>
        </p:txBody>
      </p:sp>
    </p:spTree>
    <p:extLst>
      <p:ext uri="{BB962C8B-B14F-4D97-AF65-F5344CB8AC3E}">
        <p14:creationId xmlns:p14="http://schemas.microsoft.com/office/powerpoint/2010/main" val="1153449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3E29EA-63A8-4F0B-A8EE-78B716BA63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FE9FD3-5A6A-4B9C-9624-DCCBE0880B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533F14-A4C4-401A-9E3C-CD6228403A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5D6DD-BD55-4274-9557-BFBDBA8AD06D}" type="datetimeFigureOut">
              <a:rPr lang="en-IN" smtClean="0"/>
              <a:t>22-05-2020</a:t>
            </a:fld>
            <a:endParaRPr lang="en-IN"/>
          </a:p>
        </p:txBody>
      </p:sp>
      <p:sp>
        <p:nvSpPr>
          <p:cNvPr id="5" name="Footer Placeholder 4">
            <a:extLst>
              <a:ext uri="{FF2B5EF4-FFF2-40B4-BE49-F238E27FC236}">
                <a16:creationId xmlns:a16="http://schemas.microsoft.com/office/drawing/2014/main" id="{9EE125C7-6F69-4C93-8466-7D424EFE3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2F4599-B57E-409E-ABD9-2669AE7802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D03CFE-14DB-43FA-AE9C-9950289058F4}" type="slidenum">
              <a:rPr lang="en-IN" smtClean="0"/>
              <a:t>‹#›</a:t>
            </a:fld>
            <a:endParaRPr lang="en-IN"/>
          </a:p>
        </p:txBody>
      </p:sp>
      <p:sp>
        <p:nvSpPr>
          <p:cNvPr id="7" name="MSIPCMContentMarking" descr="{&quot;HashCode&quot;:2133105206,&quot;Placement&quot;:&quot;Footer&quot;}">
            <a:extLst>
              <a:ext uri="{FF2B5EF4-FFF2-40B4-BE49-F238E27FC236}">
                <a16:creationId xmlns:a16="http://schemas.microsoft.com/office/drawing/2014/main" id="{98263BCF-56FA-4BDB-A38A-FD36CEB70F6E}"/>
              </a:ext>
            </a:extLst>
          </p:cNvPr>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IN"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2972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9BCB-222B-4A29-8691-EEB3FA05FDDA}"/>
              </a:ext>
            </a:extLst>
          </p:cNvPr>
          <p:cNvSpPr>
            <a:spLocks noGrp="1"/>
          </p:cNvSpPr>
          <p:nvPr>
            <p:ph type="ctrTitle"/>
          </p:nvPr>
        </p:nvSpPr>
        <p:spPr/>
        <p:txBody>
          <a:bodyPr>
            <a:normAutofit fontScale="90000"/>
          </a:bodyPr>
          <a:lstStyle/>
          <a:p>
            <a:r>
              <a:rPr lang="en-IN" b="1" dirty="0"/>
              <a:t>COVID-19 India: Understand Your Neighbourhood</a:t>
            </a:r>
            <a:br>
              <a:rPr lang="en-IN" dirty="0"/>
            </a:br>
            <a:endParaRPr lang="en-IN" dirty="0"/>
          </a:p>
        </p:txBody>
      </p:sp>
    </p:spTree>
    <p:extLst>
      <p:ext uri="{BB962C8B-B14F-4D97-AF65-F5344CB8AC3E}">
        <p14:creationId xmlns:p14="http://schemas.microsoft.com/office/powerpoint/2010/main" val="37516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6C68-FD34-41ED-8DB5-92CC89AC8BBE}"/>
              </a:ext>
            </a:extLst>
          </p:cNvPr>
          <p:cNvSpPr>
            <a:spLocks noGrp="1"/>
          </p:cNvSpPr>
          <p:nvPr>
            <p:ph type="title"/>
          </p:nvPr>
        </p:nvSpPr>
        <p:spPr/>
        <p:txBody>
          <a:bodyPr/>
          <a:lstStyle/>
          <a:p>
            <a:pPr algn="ctr"/>
            <a:r>
              <a:rPr lang="en-IN" b="1" i="1" dirty="0"/>
              <a:t>Results</a:t>
            </a:r>
            <a:endParaRPr lang="en-IN" dirty="0"/>
          </a:p>
        </p:txBody>
      </p:sp>
      <p:sp>
        <p:nvSpPr>
          <p:cNvPr id="3" name="Content Placeholder 2">
            <a:extLst>
              <a:ext uri="{FF2B5EF4-FFF2-40B4-BE49-F238E27FC236}">
                <a16:creationId xmlns:a16="http://schemas.microsoft.com/office/drawing/2014/main" id="{56814938-0F96-43B8-875E-9B0DF4919591}"/>
              </a:ext>
            </a:extLst>
          </p:cNvPr>
          <p:cNvSpPr>
            <a:spLocks noGrp="1"/>
          </p:cNvSpPr>
          <p:nvPr>
            <p:ph idx="1"/>
          </p:nvPr>
        </p:nvSpPr>
        <p:spPr/>
        <p:txBody>
          <a:bodyPr/>
          <a:lstStyle/>
          <a:p>
            <a:pPr algn="ctr"/>
            <a:r>
              <a:rPr lang="en-IN" i="1" dirty="0"/>
              <a:t>Project successfully cluster all the states on the basis of COVID-19 and census data. We can compare both the results and then make policies/actions/discussions to be implemented on a cluster as a whole within the country.</a:t>
            </a:r>
            <a:endParaRPr lang="en-IN" dirty="0"/>
          </a:p>
          <a:p>
            <a:pPr algn="ctr"/>
            <a:r>
              <a:rPr lang="en-IN" i="1" dirty="0"/>
              <a:t>Also, users are able to visualize all the data, COVID-19 impact on states and districts and further all the venue in a state/district of their choice.</a:t>
            </a:r>
            <a:endParaRPr lang="en-IN" dirty="0"/>
          </a:p>
          <a:p>
            <a:pPr algn="ctr"/>
            <a:endParaRPr lang="en-IN" dirty="0"/>
          </a:p>
        </p:txBody>
      </p:sp>
    </p:spTree>
    <p:extLst>
      <p:ext uri="{BB962C8B-B14F-4D97-AF65-F5344CB8AC3E}">
        <p14:creationId xmlns:p14="http://schemas.microsoft.com/office/powerpoint/2010/main" val="2175970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E75C-5626-47D7-B29A-6B21967617BF}"/>
              </a:ext>
            </a:extLst>
          </p:cNvPr>
          <p:cNvSpPr>
            <a:spLocks noGrp="1"/>
          </p:cNvSpPr>
          <p:nvPr>
            <p:ph type="title"/>
          </p:nvPr>
        </p:nvSpPr>
        <p:spPr/>
        <p:txBody>
          <a:bodyPr/>
          <a:lstStyle/>
          <a:p>
            <a:pPr algn="ctr"/>
            <a:r>
              <a:rPr lang="en-IN" b="1" i="1" dirty="0"/>
              <a:t>Discussion</a:t>
            </a:r>
            <a:endParaRPr lang="en-IN" dirty="0"/>
          </a:p>
        </p:txBody>
      </p:sp>
      <p:sp>
        <p:nvSpPr>
          <p:cNvPr id="3" name="Content Placeholder 2">
            <a:extLst>
              <a:ext uri="{FF2B5EF4-FFF2-40B4-BE49-F238E27FC236}">
                <a16:creationId xmlns:a16="http://schemas.microsoft.com/office/drawing/2014/main" id="{CE89CFEC-4894-4622-A171-5D5CF72E558C}"/>
              </a:ext>
            </a:extLst>
          </p:cNvPr>
          <p:cNvSpPr>
            <a:spLocks noGrp="1"/>
          </p:cNvSpPr>
          <p:nvPr>
            <p:ph idx="1"/>
          </p:nvPr>
        </p:nvSpPr>
        <p:spPr/>
        <p:txBody>
          <a:bodyPr/>
          <a:lstStyle/>
          <a:p>
            <a:pPr algn="ctr"/>
            <a:r>
              <a:rPr lang="en-IN" i="1" dirty="0"/>
              <a:t>This infers that project can cluster states/districts and then further provide data related to venues. We can now move forward in examining the impact of factors that were used in census data to know more about the rise in cases and more factors contributing to it.</a:t>
            </a:r>
            <a:endParaRPr lang="en-IN" dirty="0"/>
          </a:p>
          <a:p>
            <a:pPr marL="0" indent="0" algn="ctr">
              <a:buNone/>
            </a:pPr>
            <a:endParaRPr lang="en-IN" dirty="0"/>
          </a:p>
        </p:txBody>
      </p:sp>
    </p:spTree>
    <p:extLst>
      <p:ext uri="{BB962C8B-B14F-4D97-AF65-F5344CB8AC3E}">
        <p14:creationId xmlns:p14="http://schemas.microsoft.com/office/powerpoint/2010/main" val="1211227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56D0-BC24-47CD-8CCF-5763892BF380}"/>
              </a:ext>
            </a:extLst>
          </p:cNvPr>
          <p:cNvSpPr>
            <a:spLocks noGrp="1"/>
          </p:cNvSpPr>
          <p:nvPr>
            <p:ph type="title"/>
          </p:nvPr>
        </p:nvSpPr>
        <p:spPr/>
        <p:txBody>
          <a:bodyPr/>
          <a:lstStyle/>
          <a:p>
            <a:pPr algn="ctr"/>
            <a:r>
              <a:rPr lang="en-IN" b="1" i="1" dirty="0"/>
              <a:t>Conclusion</a:t>
            </a:r>
            <a:endParaRPr lang="en-IN" dirty="0"/>
          </a:p>
        </p:txBody>
      </p:sp>
      <p:sp>
        <p:nvSpPr>
          <p:cNvPr id="3" name="Content Placeholder 2">
            <a:extLst>
              <a:ext uri="{FF2B5EF4-FFF2-40B4-BE49-F238E27FC236}">
                <a16:creationId xmlns:a16="http://schemas.microsoft.com/office/drawing/2014/main" id="{81D28416-A1E9-455B-A92D-9AEF37BDC6FB}"/>
              </a:ext>
            </a:extLst>
          </p:cNvPr>
          <p:cNvSpPr>
            <a:spLocks noGrp="1"/>
          </p:cNvSpPr>
          <p:nvPr>
            <p:ph idx="1"/>
          </p:nvPr>
        </p:nvSpPr>
        <p:spPr/>
        <p:txBody>
          <a:bodyPr/>
          <a:lstStyle/>
          <a:p>
            <a:pPr algn="ctr"/>
            <a:r>
              <a:rPr lang="en-IN" i="1" dirty="0"/>
              <a:t>This will surely help people to know about their neighbourhood and take precautionary measures. More work can be done by analysing the data and predict impact of COVID on certain cluster of states. </a:t>
            </a:r>
            <a:endParaRPr lang="en-IN" dirty="0"/>
          </a:p>
          <a:p>
            <a:pPr algn="ctr"/>
            <a:endParaRPr lang="en-IN" dirty="0"/>
          </a:p>
        </p:txBody>
      </p:sp>
    </p:spTree>
    <p:extLst>
      <p:ext uri="{BB962C8B-B14F-4D97-AF65-F5344CB8AC3E}">
        <p14:creationId xmlns:p14="http://schemas.microsoft.com/office/powerpoint/2010/main" val="687475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CB3E-4B53-4EF8-8DA4-CDCEA22CA857}"/>
              </a:ext>
            </a:extLst>
          </p:cNvPr>
          <p:cNvSpPr>
            <a:spLocks noGrp="1"/>
          </p:cNvSpPr>
          <p:nvPr>
            <p:ph type="title"/>
          </p:nvPr>
        </p:nvSpPr>
        <p:spPr/>
        <p:txBody>
          <a:bodyPr/>
          <a:lstStyle/>
          <a:p>
            <a:pPr algn="ctr"/>
            <a:r>
              <a:rPr lang="en-IN" b="1" i="1" dirty="0"/>
              <a:t>Project Overview</a:t>
            </a:r>
            <a:endParaRPr lang="en-IN" dirty="0"/>
          </a:p>
        </p:txBody>
      </p:sp>
      <p:sp>
        <p:nvSpPr>
          <p:cNvPr id="3" name="Content Placeholder 2">
            <a:extLst>
              <a:ext uri="{FF2B5EF4-FFF2-40B4-BE49-F238E27FC236}">
                <a16:creationId xmlns:a16="http://schemas.microsoft.com/office/drawing/2014/main" id="{2D66018D-A7FB-4106-B0B0-80C11B1F1CCD}"/>
              </a:ext>
            </a:extLst>
          </p:cNvPr>
          <p:cNvSpPr>
            <a:spLocks noGrp="1"/>
          </p:cNvSpPr>
          <p:nvPr>
            <p:ph idx="1"/>
          </p:nvPr>
        </p:nvSpPr>
        <p:spPr/>
        <p:txBody>
          <a:bodyPr/>
          <a:lstStyle/>
          <a:p>
            <a:pPr algn="ctr"/>
            <a:r>
              <a:rPr lang="en-IN" i="1" dirty="0"/>
              <a:t>Project gives an overview of COVID-19 cases in entire India till date. The number of confirmed cases, number of cured people and number of deaths due to COVID-19. Also, the information backtracks to March-2020, since the time there was sudden rise in cases. Maps are shown to highlight all the cases across India and sub level to states and to districts too.</a:t>
            </a:r>
            <a:endParaRPr lang="en-IN" dirty="0"/>
          </a:p>
          <a:p>
            <a:pPr algn="ctr"/>
            <a:endParaRPr lang="en-IN" dirty="0"/>
          </a:p>
        </p:txBody>
      </p:sp>
    </p:spTree>
    <p:extLst>
      <p:ext uri="{BB962C8B-B14F-4D97-AF65-F5344CB8AC3E}">
        <p14:creationId xmlns:p14="http://schemas.microsoft.com/office/powerpoint/2010/main" val="229017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A7DE-586F-415B-BC09-38FAFE27C056}"/>
              </a:ext>
            </a:extLst>
          </p:cNvPr>
          <p:cNvSpPr>
            <a:spLocks noGrp="1"/>
          </p:cNvSpPr>
          <p:nvPr>
            <p:ph type="title"/>
          </p:nvPr>
        </p:nvSpPr>
        <p:spPr/>
        <p:txBody>
          <a:bodyPr/>
          <a:lstStyle/>
          <a:p>
            <a:pPr algn="ctr"/>
            <a:r>
              <a:rPr lang="en-IN" b="1" i="1" dirty="0"/>
              <a:t>Methodology</a:t>
            </a:r>
            <a:endParaRPr lang="en-IN" dirty="0"/>
          </a:p>
        </p:txBody>
      </p:sp>
      <p:sp>
        <p:nvSpPr>
          <p:cNvPr id="3" name="Content Placeholder 2">
            <a:extLst>
              <a:ext uri="{FF2B5EF4-FFF2-40B4-BE49-F238E27FC236}">
                <a16:creationId xmlns:a16="http://schemas.microsoft.com/office/drawing/2014/main" id="{2E56281A-49C2-47F5-9FDA-C8D4B0C5D442}"/>
              </a:ext>
            </a:extLst>
          </p:cNvPr>
          <p:cNvSpPr>
            <a:spLocks noGrp="1"/>
          </p:cNvSpPr>
          <p:nvPr>
            <p:ph idx="1"/>
          </p:nvPr>
        </p:nvSpPr>
        <p:spPr/>
        <p:txBody>
          <a:bodyPr>
            <a:normAutofit fontScale="85000" lnSpcReduction="20000"/>
          </a:bodyPr>
          <a:lstStyle/>
          <a:p>
            <a:r>
              <a:rPr lang="en-IN" i="1" dirty="0"/>
              <a:t>In this project, many libraries are being used for different purposes, some of them are - pandas, </a:t>
            </a:r>
            <a:r>
              <a:rPr lang="en-IN" i="1" dirty="0" err="1"/>
              <a:t>numpy</a:t>
            </a:r>
            <a:r>
              <a:rPr lang="en-IN" i="1" dirty="0"/>
              <a:t>, requests, matplotlib, </a:t>
            </a:r>
            <a:r>
              <a:rPr lang="en-IN" i="1" dirty="0" err="1"/>
              <a:t>sklearn</a:t>
            </a:r>
            <a:r>
              <a:rPr lang="en-IN" i="1" dirty="0"/>
              <a:t>, </a:t>
            </a:r>
            <a:r>
              <a:rPr lang="en-IN" i="1" dirty="0" err="1"/>
              <a:t>scipy</a:t>
            </a:r>
            <a:r>
              <a:rPr lang="en-IN" i="1" dirty="0"/>
              <a:t>, bs4 and folium. Each helps to attain certain functionality in the project.</a:t>
            </a:r>
            <a:endParaRPr lang="en-IN" dirty="0"/>
          </a:p>
          <a:p>
            <a:pPr lvl="0"/>
            <a:r>
              <a:rPr lang="en-IN" i="1" dirty="0"/>
              <a:t>"bs4" is used for website scraping.   </a:t>
            </a:r>
            <a:endParaRPr lang="en-IN" dirty="0"/>
          </a:p>
          <a:p>
            <a:pPr lvl="0"/>
            <a:r>
              <a:rPr lang="en-IN" i="1" dirty="0"/>
              <a:t>"requests" to send and receive response to website. Also is used to send request to download files from a website.  </a:t>
            </a:r>
            <a:endParaRPr lang="en-IN" dirty="0"/>
          </a:p>
          <a:p>
            <a:pPr lvl="0"/>
            <a:r>
              <a:rPr lang="en-IN" i="1" dirty="0"/>
              <a:t>"</a:t>
            </a:r>
            <a:r>
              <a:rPr lang="en-IN" i="1" dirty="0" err="1"/>
              <a:t>geopy</a:t>
            </a:r>
            <a:r>
              <a:rPr lang="en-IN" i="1" dirty="0"/>
              <a:t>" is used to get geographical latitudes and longitudes of certain state/district.  </a:t>
            </a:r>
            <a:endParaRPr lang="en-IN" dirty="0"/>
          </a:p>
          <a:p>
            <a:pPr lvl="0"/>
            <a:r>
              <a:rPr lang="en-IN" i="1" dirty="0"/>
              <a:t>"folium" is used to map all the related </a:t>
            </a:r>
            <a:r>
              <a:rPr lang="en-IN" i="1" dirty="0" err="1"/>
              <a:t>lat</a:t>
            </a:r>
            <a:r>
              <a:rPr lang="en-IN" i="1" dirty="0"/>
              <a:t> and </a:t>
            </a:r>
            <a:r>
              <a:rPr lang="en-IN" i="1" dirty="0" err="1"/>
              <a:t>lng</a:t>
            </a:r>
            <a:r>
              <a:rPr lang="en-IN" i="1" dirty="0"/>
              <a:t> for diff areas and popup label accordingly on the maps.  </a:t>
            </a:r>
            <a:endParaRPr lang="en-IN" dirty="0"/>
          </a:p>
          <a:p>
            <a:pPr lvl="0"/>
            <a:r>
              <a:rPr lang="en-IN" i="1" dirty="0"/>
              <a:t>"K-Means Clustering" is used to cluster states/district on the basis of COVID-19 cases/cured/deaths in an area or on the basis of census data wherein factors like population, literacy rate, workers and non-workers, rural/urban households provide some insight on the rise of these cases in an area.  </a:t>
            </a:r>
            <a:endParaRPr lang="en-IN" dirty="0"/>
          </a:p>
          <a:p>
            <a:pPr lvl="1"/>
            <a:endParaRPr lang="en-IN" dirty="0"/>
          </a:p>
        </p:txBody>
      </p:sp>
    </p:spTree>
    <p:extLst>
      <p:ext uri="{BB962C8B-B14F-4D97-AF65-F5344CB8AC3E}">
        <p14:creationId xmlns:p14="http://schemas.microsoft.com/office/powerpoint/2010/main" val="187524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47F1-6F19-4C46-AA1E-BEDF7FC922AC}"/>
              </a:ext>
            </a:extLst>
          </p:cNvPr>
          <p:cNvSpPr>
            <a:spLocks noGrp="1"/>
          </p:cNvSpPr>
          <p:nvPr>
            <p:ph type="title"/>
          </p:nvPr>
        </p:nvSpPr>
        <p:spPr/>
        <p:txBody>
          <a:bodyPr>
            <a:normAutofit/>
          </a:bodyPr>
          <a:lstStyle/>
          <a:p>
            <a:pPr algn="ctr"/>
            <a:r>
              <a:rPr lang="en-US" sz="4000" b="1" i="1" dirty="0"/>
              <a:t>Map to show state-wise cases for COVID-19 in India (size of circle depicts the high count of cases)</a:t>
            </a:r>
            <a:endParaRPr lang="en-IN" sz="4000" b="1" i="1" dirty="0"/>
          </a:p>
        </p:txBody>
      </p:sp>
      <p:pic>
        <p:nvPicPr>
          <p:cNvPr id="4" name="Content Placeholder 3">
            <a:extLst>
              <a:ext uri="{FF2B5EF4-FFF2-40B4-BE49-F238E27FC236}">
                <a16:creationId xmlns:a16="http://schemas.microsoft.com/office/drawing/2014/main" id="{B9BD5B6F-7B5B-484E-8E40-798221D39C04}"/>
              </a:ext>
            </a:extLst>
          </p:cNvPr>
          <p:cNvPicPr>
            <a:picLocks noGrp="1" noChangeAspect="1"/>
          </p:cNvPicPr>
          <p:nvPr>
            <p:ph idx="1"/>
          </p:nvPr>
        </p:nvPicPr>
        <p:blipFill>
          <a:blip r:embed="rId2"/>
          <a:stretch>
            <a:fillRect/>
          </a:stretch>
        </p:blipFill>
        <p:spPr>
          <a:xfrm>
            <a:off x="4076355" y="1825625"/>
            <a:ext cx="4039289" cy="4351338"/>
          </a:xfrm>
          <a:prstGeom prst="rect">
            <a:avLst/>
          </a:prstGeom>
        </p:spPr>
      </p:pic>
    </p:spTree>
    <p:extLst>
      <p:ext uri="{BB962C8B-B14F-4D97-AF65-F5344CB8AC3E}">
        <p14:creationId xmlns:p14="http://schemas.microsoft.com/office/powerpoint/2010/main" val="405116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2E78-A2EE-49D5-B554-15B2DDA56D8D}"/>
              </a:ext>
            </a:extLst>
          </p:cNvPr>
          <p:cNvSpPr>
            <a:spLocks noGrp="1"/>
          </p:cNvSpPr>
          <p:nvPr>
            <p:ph type="title"/>
          </p:nvPr>
        </p:nvSpPr>
        <p:spPr/>
        <p:txBody>
          <a:bodyPr>
            <a:normAutofit fontScale="90000"/>
          </a:bodyPr>
          <a:lstStyle/>
          <a:p>
            <a:pPr algn="ctr"/>
            <a:r>
              <a:rPr lang="en-IN" b="1" i="1" dirty="0"/>
              <a:t>Number of clusters to be used in "K-Means" is based on elbow method, calculated using Euclidean distance.</a:t>
            </a:r>
            <a:endParaRPr lang="en-IN" dirty="0"/>
          </a:p>
        </p:txBody>
      </p:sp>
      <p:pic>
        <p:nvPicPr>
          <p:cNvPr id="8" name="Content Placeholder 7">
            <a:extLst>
              <a:ext uri="{FF2B5EF4-FFF2-40B4-BE49-F238E27FC236}">
                <a16:creationId xmlns:a16="http://schemas.microsoft.com/office/drawing/2014/main" id="{7A0F34D4-0480-4AE1-A07A-17CE7CCB21D8}"/>
              </a:ext>
            </a:extLst>
          </p:cNvPr>
          <p:cNvPicPr>
            <a:picLocks noGrp="1" noChangeAspect="1"/>
          </p:cNvPicPr>
          <p:nvPr>
            <p:ph idx="1"/>
          </p:nvPr>
        </p:nvPicPr>
        <p:blipFill>
          <a:blip r:embed="rId2"/>
          <a:stretch>
            <a:fillRect/>
          </a:stretch>
        </p:blipFill>
        <p:spPr>
          <a:xfrm>
            <a:off x="3276600" y="1981994"/>
            <a:ext cx="5638800" cy="4038600"/>
          </a:xfrm>
          <a:prstGeom prst="rect">
            <a:avLst/>
          </a:prstGeom>
        </p:spPr>
      </p:pic>
    </p:spTree>
    <p:extLst>
      <p:ext uri="{BB962C8B-B14F-4D97-AF65-F5344CB8AC3E}">
        <p14:creationId xmlns:p14="http://schemas.microsoft.com/office/powerpoint/2010/main" val="329449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F8E-FB88-4E6A-9F4C-89121279B1EB}"/>
              </a:ext>
            </a:extLst>
          </p:cNvPr>
          <p:cNvSpPr>
            <a:spLocks noGrp="1"/>
          </p:cNvSpPr>
          <p:nvPr>
            <p:ph type="title"/>
          </p:nvPr>
        </p:nvSpPr>
        <p:spPr/>
        <p:txBody>
          <a:bodyPr/>
          <a:lstStyle/>
          <a:p>
            <a:pPr algn="ctr"/>
            <a:r>
              <a:rPr lang="en-US" sz="4000" b="1" i="1" dirty="0"/>
              <a:t>Map to show clusters of states of India on the basis of COVID-19 data</a:t>
            </a:r>
            <a:endParaRPr lang="en-IN" sz="4000" b="1" i="1" dirty="0"/>
          </a:p>
        </p:txBody>
      </p:sp>
      <p:pic>
        <p:nvPicPr>
          <p:cNvPr id="4" name="Content Placeholder 3">
            <a:extLst>
              <a:ext uri="{FF2B5EF4-FFF2-40B4-BE49-F238E27FC236}">
                <a16:creationId xmlns:a16="http://schemas.microsoft.com/office/drawing/2014/main" id="{90C7ED7F-87EC-45B9-96F0-4CE7C01E559F}"/>
              </a:ext>
            </a:extLst>
          </p:cNvPr>
          <p:cNvPicPr>
            <a:picLocks noGrp="1" noChangeAspect="1"/>
          </p:cNvPicPr>
          <p:nvPr>
            <p:ph idx="1"/>
          </p:nvPr>
        </p:nvPicPr>
        <p:blipFill>
          <a:blip r:embed="rId2"/>
          <a:stretch>
            <a:fillRect/>
          </a:stretch>
        </p:blipFill>
        <p:spPr>
          <a:xfrm>
            <a:off x="3865939" y="1825625"/>
            <a:ext cx="4460121" cy="4351338"/>
          </a:xfrm>
          <a:prstGeom prst="rect">
            <a:avLst/>
          </a:prstGeom>
        </p:spPr>
      </p:pic>
    </p:spTree>
    <p:extLst>
      <p:ext uri="{BB962C8B-B14F-4D97-AF65-F5344CB8AC3E}">
        <p14:creationId xmlns:p14="http://schemas.microsoft.com/office/powerpoint/2010/main" val="246760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C950-A100-41C9-B3BB-C4D0818AF575}"/>
              </a:ext>
            </a:extLst>
          </p:cNvPr>
          <p:cNvSpPr>
            <a:spLocks noGrp="1"/>
          </p:cNvSpPr>
          <p:nvPr>
            <p:ph type="title"/>
          </p:nvPr>
        </p:nvSpPr>
        <p:spPr/>
        <p:txBody>
          <a:bodyPr/>
          <a:lstStyle/>
          <a:p>
            <a:pPr algn="ctr"/>
            <a:r>
              <a:rPr lang="en-US" sz="4000" b="1" i="1" dirty="0"/>
              <a:t>Map to show clusters of states of India on the basis of Census-2011 data</a:t>
            </a:r>
            <a:endParaRPr lang="en-IN" sz="4000" b="1" i="1" dirty="0"/>
          </a:p>
        </p:txBody>
      </p:sp>
      <p:pic>
        <p:nvPicPr>
          <p:cNvPr id="4" name="Content Placeholder 3">
            <a:extLst>
              <a:ext uri="{FF2B5EF4-FFF2-40B4-BE49-F238E27FC236}">
                <a16:creationId xmlns:a16="http://schemas.microsoft.com/office/drawing/2014/main" id="{C365EBFA-CD25-4A99-A179-48070B7D1067}"/>
              </a:ext>
            </a:extLst>
          </p:cNvPr>
          <p:cNvPicPr>
            <a:picLocks noGrp="1" noChangeAspect="1"/>
          </p:cNvPicPr>
          <p:nvPr>
            <p:ph idx="1"/>
          </p:nvPr>
        </p:nvPicPr>
        <p:blipFill>
          <a:blip r:embed="rId2"/>
          <a:stretch>
            <a:fillRect/>
          </a:stretch>
        </p:blipFill>
        <p:spPr>
          <a:xfrm>
            <a:off x="3846108" y="1825625"/>
            <a:ext cx="4499784" cy="4351338"/>
          </a:xfrm>
          <a:prstGeom prst="rect">
            <a:avLst/>
          </a:prstGeom>
        </p:spPr>
      </p:pic>
    </p:spTree>
    <p:extLst>
      <p:ext uri="{BB962C8B-B14F-4D97-AF65-F5344CB8AC3E}">
        <p14:creationId xmlns:p14="http://schemas.microsoft.com/office/powerpoint/2010/main" val="288034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7B05-4DF3-4998-A57F-33C7FF8B8D0F}"/>
              </a:ext>
            </a:extLst>
          </p:cNvPr>
          <p:cNvSpPr>
            <a:spLocks noGrp="1"/>
          </p:cNvSpPr>
          <p:nvPr>
            <p:ph type="title"/>
          </p:nvPr>
        </p:nvSpPr>
        <p:spPr>
          <a:xfrm>
            <a:off x="838200" y="365125"/>
            <a:ext cx="10515600" cy="1325563"/>
          </a:xfrm>
        </p:spPr>
        <p:txBody>
          <a:bodyPr>
            <a:normAutofit fontScale="90000"/>
          </a:bodyPr>
          <a:lstStyle/>
          <a:p>
            <a:pPr algn="ctr"/>
            <a:r>
              <a:rPr lang="en-US" sz="4000" b="1" i="1" dirty="0"/>
              <a:t>Map showing district level cases of COVID-19 for selected state (Each color represents different cluster)</a:t>
            </a:r>
            <a:endParaRPr lang="en-IN" sz="4000" b="1" i="1" dirty="0"/>
          </a:p>
        </p:txBody>
      </p:sp>
      <p:pic>
        <p:nvPicPr>
          <p:cNvPr id="4" name="Content Placeholder 3">
            <a:extLst>
              <a:ext uri="{FF2B5EF4-FFF2-40B4-BE49-F238E27FC236}">
                <a16:creationId xmlns:a16="http://schemas.microsoft.com/office/drawing/2014/main" id="{54691A71-AD93-4A23-A0C7-794FFC0C07F0}"/>
              </a:ext>
            </a:extLst>
          </p:cNvPr>
          <p:cNvPicPr>
            <a:picLocks noGrp="1" noChangeAspect="1"/>
          </p:cNvPicPr>
          <p:nvPr>
            <p:ph idx="1"/>
          </p:nvPr>
        </p:nvPicPr>
        <p:blipFill>
          <a:blip r:embed="rId2"/>
          <a:stretch>
            <a:fillRect/>
          </a:stretch>
        </p:blipFill>
        <p:spPr>
          <a:xfrm>
            <a:off x="3328929" y="1825625"/>
            <a:ext cx="5534142" cy="4351338"/>
          </a:xfrm>
          <a:prstGeom prst="rect">
            <a:avLst/>
          </a:prstGeom>
        </p:spPr>
      </p:pic>
    </p:spTree>
    <p:extLst>
      <p:ext uri="{BB962C8B-B14F-4D97-AF65-F5344CB8AC3E}">
        <p14:creationId xmlns:p14="http://schemas.microsoft.com/office/powerpoint/2010/main" val="2046077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B34A-39B2-4BFB-B8B1-AFAF70785FDA}"/>
              </a:ext>
            </a:extLst>
          </p:cNvPr>
          <p:cNvSpPr>
            <a:spLocks noGrp="1"/>
          </p:cNvSpPr>
          <p:nvPr>
            <p:ph type="title"/>
          </p:nvPr>
        </p:nvSpPr>
        <p:spPr/>
        <p:txBody>
          <a:bodyPr>
            <a:normAutofit/>
          </a:bodyPr>
          <a:lstStyle/>
          <a:p>
            <a:pPr algn="ctr"/>
            <a:r>
              <a:rPr lang="en-US" sz="3600" b="1" i="1" dirty="0"/>
              <a:t>Listed below are the most common places within each district according to their category</a:t>
            </a:r>
            <a:endParaRPr lang="en-IN" sz="3600" b="1" i="1" dirty="0"/>
          </a:p>
        </p:txBody>
      </p:sp>
      <p:pic>
        <p:nvPicPr>
          <p:cNvPr id="4" name="Content Placeholder 3">
            <a:extLst>
              <a:ext uri="{FF2B5EF4-FFF2-40B4-BE49-F238E27FC236}">
                <a16:creationId xmlns:a16="http://schemas.microsoft.com/office/drawing/2014/main" id="{1B99AA1B-F0E2-4A37-A61F-14EB9693D84C}"/>
              </a:ext>
            </a:extLst>
          </p:cNvPr>
          <p:cNvPicPr>
            <a:picLocks noGrp="1" noChangeAspect="1"/>
          </p:cNvPicPr>
          <p:nvPr>
            <p:ph idx="1"/>
          </p:nvPr>
        </p:nvPicPr>
        <p:blipFill>
          <a:blip r:embed="rId2"/>
          <a:stretch>
            <a:fillRect/>
          </a:stretch>
        </p:blipFill>
        <p:spPr>
          <a:xfrm>
            <a:off x="838200" y="2000501"/>
            <a:ext cx="10515600" cy="4001585"/>
          </a:xfrm>
          <a:prstGeom prst="rect">
            <a:avLst/>
          </a:prstGeom>
        </p:spPr>
      </p:pic>
    </p:spTree>
    <p:extLst>
      <p:ext uri="{BB962C8B-B14F-4D97-AF65-F5344CB8AC3E}">
        <p14:creationId xmlns:p14="http://schemas.microsoft.com/office/powerpoint/2010/main" val="66165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517</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COVID-19 India: Understand Your Neighbourhood </vt:lpstr>
      <vt:lpstr>Project Overview</vt:lpstr>
      <vt:lpstr>Methodology</vt:lpstr>
      <vt:lpstr>Map to show state-wise cases for COVID-19 in India (size of circle depicts the high count of cases)</vt:lpstr>
      <vt:lpstr>Number of clusters to be used in "K-Means" is based on elbow method, calculated using Euclidean distance.</vt:lpstr>
      <vt:lpstr>Map to show clusters of states of India on the basis of COVID-19 data</vt:lpstr>
      <vt:lpstr>Map to show clusters of states of India on the basis of Census-2011 data</vt:lpstr>
      <vt:lpstr>Map showing district level cases of COVID-19 for selected state (Each color represents different cluster)</vt:lpstr>
      <vt:lpstr>Listed below are the most common places within each district according to their category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India: Understand Your Neighbourhood</dc:title>
  <dc:creator>Jitender Kumar Chandel (TECH)</dc:creator>
  <cp:lastModifiedBy>Jitender Kumar Chandel (TECH)</cp:lastModifiedBy>
  <cp:revision>2</cp:revision>
  <dcterms:created xsi:type="dcterms:W3CDTF">2020-05-22T09:48:49Z</dcterms:created>
  <dcterms:modified xsi:type="dcterms:W3CDTF">2020-05-22T10:23:49Z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Owner">
    <vt:lpwstr>Jitender.Chandel@xerox.com</vt:lpwstr>
  </property>
  <property fmtid="{D5CDD505-2E9C-101B-9397-08002B2CF9AE}" pid="5" name="MSIP_Label_b9a70571-31c6-4603-80c1-ef2fb871a62a_SetDate">
    <vt:lpwstr>2020-05-22T10:23:38.2071790Z</vt:lpwstr>
  </property>
  <property fmtid="{D5CDD505-2E9C-101B-9397-08002B2CF9AE}" pid="6" name="MSIP_Label_b9a70571-31c6-4603-80c1-ef2fb871a62a_Name">
    <vt:lpwstr>Internal and Restricted</vt:lpwstr>
  </property>
  <property fmtid="{D5CDD505-2E9C-101B-9397-08002B2CF9AE}" pid="7" name="MSIP_Label_b9a70571-31c6-4603-80c1-ef2fb871a62a_Application">
    <vt:lpwstr>Microsoft Azure Information Protection</vt:lpwstr>
  </property>
  <property fmtid="{D5CDD505-2E9C-101B-9397-08002B2CF9AE}" pid="8" name="MSIP_Label_b9a70571-31c6-4603-80c1-ef2fb871a62a_ActionId">
    <vt:lpwstr>5c9cb60e-5dd8-4c5f-b985-dc1bfdd86b59</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