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4" r:id="rId5"/>
    <p:sldId id="266" r:id="rId6"/>
    <p:sldId id="265" r:id="rId7"/>
    <p:sldId id="267" r:id="rId8"/>
    <p:sldId id="269"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AA670-DA0F-47F0-9E8F-717446F57CA8}" type="datetimeFigureOut">
              <a:rPr lang="en-IN" smtClean="0"/>
              <a:t>12-01-2022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3CFB2-1B8F-486D-9CA9-A05EBC88CE58}" type="slidenum">
              <a:rPr lang="en-IN" smtClean="0"/>
              <a:t>‹#›</a:t>
            </a:fld>
            <a:endParaRPr lang="en-IN"/>
          </a:p>
        </p:txBody>
      </p:sp>
    </p:spTree>
    <p:extLst>
      <p:ext uri="{BB962C8B-B14F-4D97-AF65-F5344CB8AC3E}">
        <p14:creationId xmlns:p14="http://schemas.microsoft.com/office/powerpoint/2010/main" val="105680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CED4F-9404-410F-895C-7FAEE10BEEFF}" type="datetimeFigureOut">
              <a:rPr lang="en-IN" smtClean="0"/>
              <a:t>12-01-2022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6D228BB-FC29-4DC9-AF4E-9855438AD0F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914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CED4F-9404-410F-895C-7FAEE10BEEFF}"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228BB-FC29-4DC9-AF4E-9855438AD0F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35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CED4F-9404-410F-895C-7FAEE10BEEFF}"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228BB-FC29-4DC9-AF4E-9855438AD0F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68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CED4F-9404-410F-895C-7FAEE10BEEFF}"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228BB-FC29-4DC9-AF4E-9855438AD0F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726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CED4F-9404-410F-895C-7FAEE10BEEFF}"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228BB-FC29-4DC9-AF4E-9855438AD0F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230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CED4F-9404-410F-895C-7FAEE10BEEFF}"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228BB-FC29-4DC9-AF4E-9855438AD0F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732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CED4F-9404-410F-895C-7FAEE10BEEFF}"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D228BB-FC29-4DC9-AF4E-9855438AD0F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08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CED4F-9404-410F-895C-7FAEE10BEEFF}"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228BB-FC29-4DC9-AF4E-9855438AD0F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08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CED4F-9404-410F-895C-7FAEE10BEEFF}"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D228BB-FC29-4DC9-AF4E-9855438AD0F1}" type="slidenum">
              <a:rPr lang="en-IN" smtClean="0"/>
              <a:t>‹#›</a:t>
            </a:fld>
            <a:endParaRPr lang="en-IN"/>
          </a:p>
        </p:txBody>
      </p:sp>
    </p:spTree>
    <p:extLst>
      <p:ext uri="{BB962C8B-B14F-4D97-AF65-F5344CB8AC3E}">
        <p14:creationId xmlns:p14="http://schemas.microsoft.com/office/powerpoint/2010/main" val="40759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CED4F-9404-410F-895C-7FAEE10BEEFF}"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228BB-FC29-4DC9-AF4E-9855438AD0F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83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BCED4F-9404-410F-895C-7FAEE10BEEFF}" type="datetimeFigureOut">
              <a:rPr lang="en-IN" smtClean="0"/>
              <a:t>12-01-2022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6D228BB-FC29-4DC9-AF4E-9855438AD0F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32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BCED4F-9404-410F-895C-7FAEE10BEEFF}" type="datetimeFigureOut">
              <a:rPr lang="en-IN" smtClean="0"/>
              <a:t>12-01-2022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D228BB-FC29-4DC9-AF4E-9855438AD0F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08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C3AA-6227-459A-9AAA-3300C99A54F4}"/>
              </a:ext>
            </a:extLst>
          </p:cNvPr>
          <p:cNvSpPr>
            <a:spLocks noGrp="1"/>
          </p:cNvSpPr>
          <p:nvPr>
            <p:ph type="ctrTitle"/>
          </p:nvPr>
        </p:nvSpPr>
        <p:spPr>
          <a:xfrm>
            <a:off x="1413164" y="290945"/>
            <a:ext cx="9144000" cy="1600200"/>
          </a:xfrm>
        </p:spPr>
        <p:txBody>
          <a:bodyPr>
            <a:normAutofit fontScale="90000"/>
          </a:bodyPr>
          <a:lstStyle/>
          <a:p>
            <a:r>
              <a:rPr lang="en-US" b="1" dirty="0"/>
              <a:t>Lending Club Case Study</a:t>
            </a:r>
            <a:endParaRPr lang="en-IN" b="1" dirty="0"/>
          </a:p>
        </p:txBody>
      </p:sp>
      <p:sp>
        <p:nvSpPr>
          <p:cNvPr id="3" name="Subtitle 2">
            <a:extLst>
              <a:ext uri="{FF2B5EF4-FFF2-40B4-BE49-F238E27FC236}">
                <a16:creationId xmlns:a16="http://schemas.microsoft.com/office/drawing/2014/main" id="{C89191BE-39CA-490B-925A-FF47BFF4054A}"/>
              </a:ext>
            </a:extLst>
          </p:cNvPr>
          <p:cNvSpPr>
            <a:spLocks noGrp="1"/>
          </p:cNvSpPr>
          <p:nvPr>
            <p:ph type="subTitle" idx="1"/>
          </p:nvPr>
        </p:nvSpPr>
        <p:spPr/>
        <p:txBody>
          <a:bodyPr/>
          <a:lstStyle/>
          <a:p>
            <a:r>
              <a:rPr lang="en-US" dirty="0"/>
              <a:t>Group Facilitator: Jitendra Dua</a:t>
            </a:r>
            <a:endParaRPr lang="en-IN" dirty="0"/>
          </a:p>
        </p:txBody>
      </p:sp>
    </p:spTree>
    <p:extLst>
      <p:ext uri="{BB962C8B-B14F-4D97-AF65-F5344CB8AC3E}">
        <p14:creationId xmlns:p14="http://schemas.microsoft.com/office/powerpoint/2010/main" val="274757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F601-FA45-4BB0-A918-6A301B1B96E1}"/>
              </a:ext>
            </a:extLst>
          </p:cNvPr>
          <p:cNvSpPr>
            <a:spLocks noGrp="1"/>
          </p:cNvSpPr>
          <p:nvPr>
            <p:ph type="title"/>
          </p:nvPr>
        </p:nvSpPr>
        <p:spPr/>
        <p:txBody>
          <a:bodyPr/>
          <a:lstStyle/>
          <a:p>
            <a:r>
              <a:rPr lang="en-US" dirty="0"/>
              <a:t>Recommendations</a:t>
            </a:r>
            <a:endParaRPr lang="en-IN" dirty="0"/>
          </a:p>
        </p:txBody>
      </p:sp>
      <p:sp>
        <p:nvSpPr>
          <p:cNvPr id="3" name="Text Placeholder 2">
            <a:extLst>
              <a:ext uri="{FF2B5EF4-FFF2-40B4-BE49-F238E27FC236}">
                <a16:creationId xmlns:a16="http://schemas.microsoft.com/office/drawing/2014/main" id="{A2BBC29F-FB97-4377-9461-31AF2D265565}"/>
              </a:ext>
            </a:extLst>
          </p:cNvPr>
          <p:cNvSpPr>
            <a:spLocks noGrp="1"/>
          </p:cNvSpPr>
          <p:nvPr>
            <p:ph type="body" idx="1"/>
          </p:nvPr>
        </p:nvSpPr>
        <p:spPr/>
        <p:txBody>
          <a:bodyPr>
            <a:normAutofit fontScale="85000" lnSpcReduction="20000"/>
          </a:bodyPr>
          <a:lstStyle/>
          <a:p>
            <a:r>
              <a:rPr lang="en-US" dirty="0"/>
              <a:t>Loan should be approved in the following situations</a:t>
            </a:r>
            <a:endParaRPr lang="en-IN" dirty="0"/>
          </a:p>
        </p:txBody>
      </p:sp>
      <p:sp>
        <p:nvSpPr>
          <p:cNvPr id="4" name="Content Placeholder 3">
            <a:extLst>
              <a:ext uri="{FF2B5EF4-FFF2-40B4-BE49-F238E27FC236}">
                <a16:creationId xmlns:a16="http://schemas.microsoft.com/office/drawing/2014/main" id="{8F180647-600A-4235-BBD6-721C630548F3}"/>
              </a:ext>
            </a:extLst>
          </p:cNvPr>
          <p:cNvSpPr>
            <a:spLocks noGrp="1"/>
          </p:cNvSpPr>
          <p:nvPr>
            <p:ph sz="half" idx="2"/>
          </p:nvPr>
        </p:nvSpPr>
        <p:spPr>
          <a:xfrm>
            <a:off x="1447191" y="2824270"/>
            <a:ext cx="4645152" cy="1509192"/>
          </a:xfrm>
        </p:spPr>
        <p:txBody>
          <a:bodyPr/>
          <a:lstStyle/>
          <a:p>
            <a:r>
              <a:rPr lang="en-US" dirty="0"/>
              <a:t>Annual Income of the Customer is high</a:t>
            </a:r>
          </a:p>
          <a:p>
            <a:r>
              <a:rPr lang="en-US" dirty="0"/>
              <a:t>DTI (Debt To Income) ratio is low</a:t>
            </a:r>
          </a:p>
          <a:p>
            <a:pPr marL="0" indent="0">
              <a:buNone/>
            </a:pPr>
            <a:endParaRPr lang="en-IN" dirty="0"/>
          </a:p>
        </p:txBody>
      </p:sp>
      <p:sp>
        <p:nvSpPr>
          <p:cNvPr id="5" name="Text Placeholder 4">
            <a:extLst>
              <a:ext uri="{FF2B5EF4-FFF2-40B4-BE49-F238E27FC236}">
                <a16:creationId xmlns:a16="http://schemas.microsoft.com/office/drawing/2014/main" id="{0D3F4860-7A1D-4A8A-9245-8A4BE0D83678}"/>
              </a:ext>
            </a:extLst>
          </p:cNvPr>
          <p:cNvSpPr>
            <a:spLocks noGrp="1"/>
          </p:cNvSpPr>
          <p:nvPr>
            <p:ph type="body" sz="quarter" idx="3"/>
          </p:nvPr>
        </p:nvSpPr>
        <p:spPr>
          <a:xfrm>
            <a:off x="6412362" y="2420520"/>
            <a:ext cx="4645152" cy="802237"/>
          </a:xfrm>
        </p:spPr>
        <p:txBody>
          <a:bodyPr>
            <a:normAutofit fontScale="85000" lnSpcReduction="20000"/>
          </a:bodyPr>
          <a:lstStyle/>
          <a:p>
            <a:r>
              <a:rPr lang="en-US" dirty="0"/>
              <a:t>Loan should be Considered and carefully verified  in the following situations</a:t>
            </a:r>
            <a:endParaRPr lang="en-IN" dirty="0"/>
          </a:p>
          <a:p>
            <a:endParaRPr lang="en-IN" dirty="0"/>
          </a:p>
        </p:txBody>
      </p:sp>
      <p:sp>
        <p:nvSpPr>
          <p:cNvPr id="6" name="Content Placeholder 5">
            <a:extLst>
              <a:ext uri="{FF2B5EF4-FFF2-40B4-BE49-F238E27FC236}">
                <a16:creationId xmlns:a16="http://schemas.microsoft.com/office/drawing/2014/main" id="{ECC64EB3-B1DA-4657-8E83-E54544B4D91B}"/>
              </a:ext>
            </a:extLst>
          </p:cNvPr>
          <p:cNvSpPr>
            <a:spLocks noGrp="1"/>
          </p:cNvSpPr>
          <p:nvPr>
            <p:ph sz="quarter" idx="4"/>
          </p:nvPr>
        </p:nvSpPr>
        <p:spPr/>
        <p:txBody>
          <a:bodyPr/>
          <a:lstStyle/>
          <a:p>
            <a:r>
              <a:rPr lang="en-US" dirty="0"/>
              <a:t>DTI (Debt To Income) ratio is low</a:t>
            </a:r>
            <a:endParaRPr lang="en-IN" dirty="0"/>
          </a:p>
          <a:p>
            <a:r>
              <a:rPr lang="en-IN" dirty="0"/>
              <a:t>Low Annual Income</a:t>
            </a:r>
          </a:p>
          <a:p>
            <a:r>
              <a:rPr lang="en-IN" dirty="0"/>
              <a:t>Number of employment years are lesser</a:t>
            </a:r>
          </a:p>
        </p:txBody>
      </p:sp>
    </p:spTree>
    <p:extLst>
      <p:ext uri="{BB962C8B-B14F-4D97-AF65-F5344CB8AC3E}">
        <p14:creationId xmlns:p14="http://schemas.microsoft.com/office/powerpoint/2010/main" val="94253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957F-ECDF-47DA-BC05-C60F7EA7D736}"/>
              </a:ext>
            </a:extLst>
          </p:cNvPr>
          <p:cNvSpPr>
            <a:spLocks noGrp="1"/>
          </p:cNvSpPr>
          <p:nvPr>
            <p:ph type="title"/>
          </p:nvPr>
        </p:nvSpPr>
        <p:spPr>
          <a:xfrm>
            <a:off x="1451579" y="393878"/>
            <a:ext cx="9603275" cy="1049235"/>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BA492A1-1A07-440D-ADD4-4D28154D7094}"/>
              </a:ext>
            </a:extLst>
          </p:cNvPr>
          <p:cNvSpPr>
            <a:spLocks noGrp="1"/>
          </p:cNvSpPr>
          <p:nvPr>
            <p:ph idx="1"/>
          </p:nvPr>
        </p:nvSpPr>
        <p:spPr>
          <a:xfrm>
            <a:off x="908239" y="2065205"/>
            <a:ext cx="10153707" cy="2727590"/>
          </a:xfrm>
        </p:spPr>
        <p:txBody>
          <a:bodyPr>
            <a:noAutofit/>
          </a:bodyPr>
          <a:lstStyle/>
          <a:p>
            <a:pPr marL="0" indent="0" algn="l">
              <a:buNone/>
            </a:pPr>
            <a:r>
              <a:rPr lang="en-US" sz="1800" b="0" i="0" dirty="0">
                <a:solidFill>
                  <a:srgbClr val="000000"/>
                </a:solidFill>
                <a:effectLst/>
                <a:latin typeface="Helvetica Neue"/>
              </a:rPr>
              <a:t>The business problem is related to a consumer finance company which </a:t>
            </a:r>
            <a:r>
              <a:rPr lang="en-US" sz="1800" b="0" i="0" dirty="0" err="1">
                <a:solidFill>
                  <a:srgbClr val="000000"/>
                </a:solidFill>
                <a:effectLst/>
                <a:latin typeface="Helvetica Neue"/>
              </a:rPr>
              <a:t>specialises</a:t>
            </a:r>
            <a:r>
              <a:rPr lang="en-US" sz="1800" b="0" i="0" dirty="0">
                <a:solidFill>
                  <a:srgbClr val="000000"/>
                </a:solidFill>
                <a:effectLst/>
                <a:latin typeface="Helvetica Neue"/>
              </a:rPr>
              <a:t> in lending various types of loans to urban customers. When the company receives a loan application, the company has to make a decision for loan approval based on the applicant’s profile. Two types of risks are associated with the bank’s decision:</a:t>
            </a:r>
          </a:p>
          <a:p>
            <a:pPr marL="0" indent="0" algn="l">
              <a:buNone/>
            </a:pPr>
            <a:r>
              <a:rPr lang="en-US" sz="1800" b="0" i="0" dirty="0">
                <a:solidFill>
                  <a:srgbClr val="000000"/>
                </a:solidFill>
                <a:effectLst/>
                <a:latin typeface="Helvetica Neue"/>
              </a:rPr>
              <a:t>If the applicant is likely to repay the loan, then not approving the loan results in a loss of business to the company.</a:t>
            </a:r>
          </a:p>
          <a:p>
            <a:pPr marL="0" indent="0" algn="l">
              <a:buNone/>
            </a:pPr>
            <a:r>
              <a:rPr lang="en-US" sz="1800" b="0" i="0" dirty="0">
                <a:solidFill>
                  <a:srgbClr val="000000"/>
                </a:solidFill>
                <a:effectLst/>
                <a:latin typeface="Helvetica Neue"/>
              </a:rPr>
              <a:t>If the applicant is not likely to repay the loan, i.e. he/she is likely to default, then approving the loan may lead to a financial loss for the company.</a:t>
            </a:r>
          </a:p>
          <a:p>
            <a:pPr marL="0" indent="0" algn="l">
              <a:buNone/>
            </a:pPr>
            <a:r>
              <a:rPr lang="en-US" sz="1800" b="0" i="0" dirty="0">
                <a:solidFill>
                  <a:srgbClr val="000000"/>
                </a:solidFill>
                <a:effectLst/>
                <a:latin typeface="Helvetica Neue"/>
              </a:rPr>
              <a:t>The data which is provided gives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pPr marL="0" indent="0">
              <a:buNone/>
            </a:pPr>
            <a:endParaRPr lang="en-IN" sz="1800" dirty="0"/>
          </a:p>
        </p:txBody>
      </p:sp>
    </p:spTree>
    <p:extLst>
      <p:ext uri="{BB962C8B-B14F-4D97-AF65-F5344CB8AC3E}">
        <p14:creationId xmlns:p14="http://schemas.microsoft.com/office/powerpoint/2010/main" val="244261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957F-ECDF-47DA-BC05-C60F7EA7D736}"/>
              </a:ext>
            </a:extLst>
          </p:cNvPr>
          <p:cNvSpPr>
            <a:spLocks noGrp="1"/>
          </p:cNvSpPr>
          <p:nvPr>
            <p:ph type="title"/>
          </p:nvPr>
        </p:nvSpPr>
        <p:spPr/>
        <p:txBody>
          <a:bodyPr/>
          <a:lstStyle/>
          <a:p>
            <a:pPr algn="l"/>
            <a:r>
              <a:rPr lang="en-US" sz="3200" b="1" i="0" dirty="0">
                <a:solidFill>
                  <a:srgbClr val="000000"/>
                </a:solidFill>
                <a:effectLst/>
                <a:latin typeface="Helvetica Neue"/>
              </a:rPr>
              <a:t>Business Objective:</a:t>
            </a:r>
          </a:p>
        </p:txBody>
      </p:sp>
      <p:sp>
        <p:nvSpPr>
          <p:cNvPr id="3" name="Content Placeholder 2">
            <a:extLst>
              <a:ext uri="{FF2B5EF4-FFF2-40B4-BE49-F238E27FC236}">
                <a16:creationId xmlns:a16="http://schemas.microsoft.com/office/drawing/2014/main" id="{8BA492A1-1A07-440D-ADD4-4D28154D7094}"/>
              </a:ext>
            </a:extLst>
          </p:cNvPr>
          <p:cNvSpPr>
            <a:spLocks noGrp="1"/>
          </p:cNvSpPr>
          <p:nvPr>
            <p:ph idx="1"/>
          </p:nvPr>
        </p:nvSpPr>
        <p:spPr>
          <a:xfrm>
            <a:off x="649357" y="1853754"/>
            <a:ext cx="10405497" cy="2811011"/>
          </a:xfrm>
        </p:spPr>
        <p:txBody>
          <a:bodyPr>
            <a:noAutofit/>
          </a:bodyPr>
          <a:lstStyle/>
          <a:p>
            <a:pPr marL="0" indent="0" algn="l">
              <a:buNone/>
            </a:pPr>
            <a:r>
              <a:rPr lang="en-US" sz="1800" b="0" i="0" dirty="0">
                <a:solidFill>
                  <a:srgbClr val="000000"/>
                </a:solidFill>
                <a:effectLst/>
                <a:latin typeface="Helvetica Neue"/>
              </a:rPr>
              <a:t>The objective is to identify the risky loan applicants, then such loans can be reduced thereby cutting down the amount of credit loss. Identification of such applicants using EDA is the aim of this case study.</a:t>
            </a:r>
          </a:p>
          <a:p>
            <a:pPr marL="0" indent="0" algn="l">
              <a:buNone/>
            </a:pPr>
            <a:r>
              <a:rPr lang="en-US" sz="1800" b="0" i="0" dirty="0">
                <a:solidFill>
                  <a:srgbClr val="000000"/>
                </a:solidFill>
                <a:effectLst/>
                <a:latin typeface="Helvetica Neue"/>
              </a:rPr>
              <a:t>In other words, the company wants to understand the driving factors (or driver variables) behind loan default, i.e. the variables which are strong indicators of default. The company can </a:t>
            </a:r>
            <a:r>
              <a:rPr lang="en-US" sz="1800" b="0" i="0" dirty="0" err="1">
                <a:solidFill>
                  <a:srgbClr val="000000"/>
                </a:solidFill>
                <a:effectLst/>
                <a:latin typeface="Helvetica Neue"/>
              </a:rPr>
              <a:t>utilise</a:t>
            </a:r>
            <a:r>
              <a:rPr lang="en-US" sz="1800" b="0" i="0" dirty="0">
                <a:solidFill>
                  <a:srgbClr val="000000"/>
                </a:solidFill>
                <a:effectLst/>
                <a:latin typeface="Helvetica Neue"/>
              </a:rPr>
              <a:t> this </a:t>
            </a:r>
            <a:r>
              <a:rPr lang="en-US" sz="1800" dirty="0">
                <a:solidFill>
                  <a:srgbClr val="000000"/>
                </a:solidFill>
                <a:latin typeface="Helvetica Neue"/>
              </a:rPr>
              <a:t>knowledge</a:t>
            </a:r>
            <a:r>
              <a:rPr lang="en-US" sz="1800" b="0" i="0" dirty="0">
                <a:solidFill>
                  <a:srgbClr val="000000"/>
                </a:solidFill>
                <a:effectLst/>
                <a:latin typeface="Helvetica Neue"/>
              </a:rPr>
              <a:t> for its portfolio and risk assessment.</a:t>
            </a:r>
          </a:p>
          <a:p>
            <a:pPr marL="0" indent="0" algn="l" rtl="0">
              <a:buNone/>
            </a:pPr>
            <a:r>
              <a:rPr lang="en-US" sz="1800" dirty="0">
                <a:solidFill>
                  <a:srgbClr val="000000"/>
                </a:solidFill>
                <a:latin typeface="Helvetica Neue"/>
              </a:rPr>
              <a:t>The company wants to understand the driving factors (or driver variables) behind loan default, i.e. the variables which are strong indicators of default.  The company can </a:t>
            </a:r>
            <a:r>
              <a:rPr lang="en-US" sz="1800" dirty="0" err="1">
                <a:solidFill>
                  <a:srgbClr val="000000"/>
                </a:solidFill>
                <a:latin typeface="Helvetica Neue"/>
              </a:rPr>
              <a:t>utilise</a:t>
            </a:r>
            <a:r>
              <a:rPr lang="en-US" sz="1800" dirty="0">
                <a:solidFill>
                  <a:srgbClr val="000000"/>
                </a:solidFill>
                <a:latin typeface="Helvetica Neue"/>
              </a:rPr>
              <a:t> this knowledge for its portfolio and risk assessment. </a:t>
            </a:r>
            <a:br>
              <a:rPr lang="en-US" sz="1800" dirty="0">
                <a:solidFill>
                  <a:srgbClr val="000000"/>
                </a:solidFill>
                <a:latin typeface="Helvetica Neue"/>
              </a:rPr>
            </a:br>
            <a:endParaRPr lang="en-US" sz="1800" dirty="0">
              <a:solidFill>
                <a:srgbClr val="000000"/>
              </a:solidFill>
              <a:latin typeface="Helvetica Neue"/>
            </a:endParaRPr>
          </a:p>
          <a:p>
            <a:pPr marL="0" indent="0">
              <a:buNone/>
            </a:pPr>
            <a:endParaRPr lang="en-IN" sz="1800" dirty="0"/>
          </a:p>
        </p:txBody>
      </p:sp>
    </p:spTree>
    <p:extLst>
      <p:ext uri="{BB962C8B-B14F-4D97-AF65-F5344CB8AC3E}">
        <p14:creationId xmlns:p14="http://schemas.microsoft.com/office/powerpoint/2010/main" val="391771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E02B-0863-4A60-8795-4F79B63134A1}"/>
              </a:ext>
            </a:extLst>
          </p:cNvPr>
          <p:cNvSpPr>
            <a:spLocks noGrp="1"/>
          </p:cNvSpPr>
          <p:nvPr>
            <p:ph type="title"/>
          </p:nvPr>
        </p:nvSpPr>
        <p:spPr>
          <a:xfrm>
            <a:off x="1916976" y="1252925"/>
            <a:ext cx="8643154" cy="1012930"/>
          </a:xfrm>
        </p:spPr>
        <p:txBody>
          <a:bodyPr/>
          <a:lstStyle/>
          <a:p>
            <a:r>
              <a:rPr lang="en-US" dirty="0"/>
              <a:t>Important results and charts</a:t>
            </a:r>
            <a:endParaRPr lang="en-IN" dirty="0"/>
          </a:p>
        </p:txBody>
      </p:sp>
    </p:spTree>
    <p:extLst>
      <p:ext uri="{BB962C8B-B14F-4D97-AF65-F5344CB8AC3E}">
        <p14:creationId xmlns:p14="http://schemas.microsoft.com/office/powerpoint/2010/main" val="338786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FA41EE-894C-4448-8722-EA896C4D7DB8}"/>
              </a:ext>
            </a:extLst>
          </p:cNvPr>
          <p:cNvSpPr txBox="1"/>
          <p:nvPr/>
        </p:nvSpPr>
        <p:spPr>
          <a:xfrm>
            <a:off x="2517912" y="1219201"/>
            <a:ext cx="6440558" cy="1508105"/>
          </a:xfrm>
          <a:prstGeom prst="rect">
            <a:avLst/>
          </a:prstGeom>
          <a:noFill/>
        </p:spPr>
        <p:txBody>
          <a:bodyPr wrap="square" rtlCol="0">
            <a:spAutoFit/>
          </a:bodyPr>
          <a:lstStyle/>
          <a:p>
            <a:r>
              <a:rPr lang="en-US" sz="2000" b="1" dirty="0"/>
              <a:t>Loan Status		Number of Employment Years</a:t>
            </a:r>
          </a:p>
          <a:p>
            <a:r>
              <a:rPr lang="en-US" dirty="0"/>
              <a:t> Charged Off    		4.98</a:t>
            </a:r>
          </a:p>
          <a:p>
            <a:r>
              <a:rPr lang="en-US" dirty="0"/>
              <a:t> Current        			5.92</a:t>
            </a:r>
          </a:p>
          <a:p>
            <a:r>
              <a:rPr lang="en-US" dirty="0"/>
              <a:t> Fully Paid     			4.91</a:t>
            </a:r>
          </a:p>
          <a:p>
            <a:endParaRPr lang="en-US" dirty="0"/>
          </a:p>
        </p:txBody>
      </p:sp>
      <p:sp>
        <p:nvSpPr>
          <p:cNvPr id="7" name="TextBox 6">
            <a:extLst>
              <a:ext uri="{FF2B5EF4-FFF2-40B4-BE49-F238E27FC236}">
                <a16:creationId xmlns:a16="http://schemas.microsoft.com/office/drawing/2014/main" id="{78E2B645-6FEB-4CAC-9FD7-D252E97C0E58}"/>
              </a:ext>
            </a:extLst>
          </p:cNvPr>
          <p:cNvSpPr txBox="1"/>
          <p:nvPr/>
        </p:nvSpPr>
        <p:spPr>
          <a:xfrm>
            <a:off x="2517912" y="265042"/>
            <a:ext cx="6321287" cy="800219"/>
          </a:xfrm>
          <a:prstGeom prst="rect">
            <a:avLst/>
          </a:prstGeom>
          <a:noFill/>
        </p:spPr>
        <p:txBody>
          <a:bodyPr wrap="square" rtlCol="0">
            <a:spAutoFit/>
          </a:bodyPr>
          <a:lstStyle/>
          <a:p>
            <a:r>
              <a:rPr lang="en-US" sz="2800" dirty="0"/>
              <a:t>Bivariate Analysis of various variables</a:t>
            </a:r>
            <a:endParaRPr lang="en-IN" sz="2800" dirty="0"/>
          </a:p>
          <a:p>
            <a:endParaRPr lang="en-IN" dirty="0"/>
          </a:p>
        </p:txBody>
      </p:sp>
      <p:sp>
        <p:nvSpPr>
          <p:cNvPr id="9" name="TextBox 8">
            <a:extLst>
              <a:ext uri="{FF2B5EF4-FFF2-40B4-BE49-F238E27FC236}">
                <a16:creationId xmlns:a16="http://schemas.microsoft.com/office/drawing/2014/main" id="{16332609-9CDE-422F-8394-F1C86A4AC6E3}"/>
              </a:ext>
            </a:extLst>
          </p:cNvPr>
          <p:cNvSpPr txBox="1"/>
          <p:nvPr/>
        </p:nvSpPr>
        <p:spPr>
          <a:xfrm>
            <a:off x="2517912" y="2551837"/>
            <a:ext cx="6321287" cy="1477328"/>
          </a:xfrm>
          <a:prstGeom prst="rect">
            <a:avLst/>
          </a:prstGeom>
          <a:noFill/>
        </p:spPr>
        <p:txBody>
          <a:bodyPr wrap="square" rtlCol="0">
            <a:spAutoFit/>
          </a:bodyPr>
          <a:lstStyle/>
          <a:p>
            <a:r>
              <a:rPr lang="en-US" sz="1800" b="1" dirty="0"/>
              <a:t>Loan Status		Number of Employment Years</a:t>
            </a:r>
          </a:p>
          <a:p>
            <a:r>
              <a:rPr lang="en-US" dirty="0"/>
              <a:t>Charged Off    335.81</a:t>
            </a:r>
          </a:p>
          <a:p>
            <a:r>
              <a:rPr lang="en-US" dirty="0"/>
              <a:t>Current        395.25</a:t>
            </a:r>
          </a:p>
          <a:p>
            <a:r>
              <a:rPr lang="en-US" dirty="0"/>
              <a:t>Fully Paid     319.92</a:t>
            </a:r>
            <a:endParaRPr lang="en-IN" dirty="0"/>
          </a:p>
          <a:p>
            <a:endParaRPr lang="en-IN" dirty="0"/>
          </a:p>
        </p:txBody>
      </p:sp>
      <p:sp>
        <p:nvSpPr>
          <p:cNvPr id="10" name="TextBox 9">
            <a:extLst>
              <a:ext uri="{FF2B5EF4-FFF2-40B4-BE49-F238E27FC236}">
                <a16:creationId xmlns:a16="http://schemas.microsoft.com/office/drawing/2014/main" id="{E2AE8023-5FB3-45CB-BB25-604A18981084}"/>
              </a:ext>
            </a:extLst>
          </p:cNvPr>
          <p:cNvSpPr txBox="1"/>
          <p:nvPr/>
        </p:nvSpPr>
        <p:spPr>
          <a:xfrm>
            <a:off x="2729948" y="4306163"/>
            <a:ext cx="7089913" cy="1754326"/>
          </a:xfrm>
          <a:prstGeom prst="rect">
            <a:avLst/>
          </a:prstGeom>
          <a:noFill/>
        </p:spPr>
        <p:txBody>
          <a:bodyPr wrap="square" rtlCol="0">
            <a:spAutoFit/>
          </a:bodyPr>
          <a:lstStyle/>
          <a:p>
            <a:r>
              <a:rPr lang="en-US" dirty="0"/>
              <a:t> </a:t>
            </a:r>
            <a:r>
              <a:rPr lang="en-US" b="1" dirty="0"/>
              <a:t>Term          </a:t>
            </a:r>
            <a:r>
              <a:rPr lang="en-US" b="1" dirty="0" err="1"/>
              <a:t>Loan_status</a:t>
            </a:r>
            <a:r>
              <a:rPr lang="en-US" b="1" dirty="0"/>
              <a:t>      Number of records    </a:t>
            </a:r>
          </a:p>
          <a:p>
            <a:r>
              <a:rPr lang="en-US" dirty="0"/>
              <a:t> 36 months    Charged Off              3221</a:t>
            </a:r>
          </a:p>
          <a:p>
            <a:r>
              <a:rPr lang="en-US" dirty="0"/>
              <a:t>                     Fully Paid                25823</a:t>
            </a:r>
          </a:p>
          <a:p>
            <a:r>
              <a:rPr lang="en-US" dirty="0"/>
              <a:t> 60 months    Charged Off              2395</a:t>
            </a:r>
          </a:p>
          <a:p>
            <a:r>
              <a:rPr lang="en-US" dirty="0"/>
              <a:t>                     Current                   1139</a:t>
            </a:r>
          </a:p>
          <a:p>
            <a:r>
              <a:rPr lang="en-US" dirty="0"/>
              <a:t>                     Fully Paid                  7067</a:t>
            </a:r>
            <a:endParaRPr lang="en-IN" dirty="0"/>
          </a:p>
        </p:txBody>
      </p:sp>
    </p:spTree>
    <p:extLst>
      <p:ext uri="{BB962C8B-B14F-4D97-AF65-F5344CB8AC3E}">
        <p14:creationId xmlns:p14="http://schemas.microsoft.com/office/powerpoint/2010/main" val="261389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002B64C-0230-47D0-9EAB-1052707BF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06" y="202095"/>
            <a:ext cx="100203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96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408336A-3947-4E5F-BF58-C246AEFB6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875" y="257174"/>
            <a:ext cx="9509515" cy="4884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FD019B-4467-4458-82B9-8F741EE42180}"/>
              </a:ext>
            </a:extLst>
          </p:cNvPr>
          <p:cNvSpPr txBox="1"/>
          <p:nvPr/>
        </p:nvSpPr>
        <p:spPr>
          <a:xfrm>
            <a:off x="9037981" y="957614"/>
            <a:ext cx="3044687" cy="1754326"/>
          </a:xfrm>
          <a:prstGeom prst="rect">
            <a:avLst/>
          </a:prstGeom>
          <a:noFill/>
        </p:spPr>
        <p:txBody>
          <a:bodyPr wrap="square">
            <a:spAutoFit/>
          </a:bodyPr>
          <a:lstStyle/>
          <a:p>
            <a:r>
              <a:rPr lang="en-US" dirty="0"/>
              <a:t>The given Bar Chart depicts the relationship between the average number of Employment Years and Loan Status. </a:t>
            </a:r>
          </a:p>
          <a:p>
            <a:endParaRPr lang="en-US" dirty="0"/>
          </a:p>
        </p:txBody>
      </p:sp>
    </p:spTree>
    <p:extLst>
      <p:ext uri="{BB962C8B-B14F-4D97-AF65-F5344CB8AC3E}">
        <p14:creationId xmlns:p14="http://schemas.microsoft.com/office/powerpoint/2010/main" val="44452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4F2787A-6B22-471B-B72F-672A91AA3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02" y="376445"/>
            <a:ext cx="8813358" cy="49509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660BF8-BD98-45E9-A358-F322BA9C9D5E}"/>
              </a:ext>
            </a:extLst>
          </p:cNvPr>
          <p:cNvSpPr txBox="1"/>
          <p:nvPr/>
        </p:nvSpPr>
        <p:spPr>
          <a:xfrm>
            <a:off x="8693426" y="1161293"/>
            <a:ext cx="3127513" cy="2308324"/>
          </a:xfrm>
          <a:prstGeom prst="rect">
            <a:avLst/>
          </a:prstGeom>
          <a:noFill/>
        </p:spPr>
        <p:txBody>
          <a:bodyPr wrap="square" rtlCol="0">
            <a:spAutoFit/>
          </a:bodyPr>
          <a:lstStyle/>
          <a:p>
            <a:r>
              <a:rPr lang="en-US" dirty="0"/>
              <a:t>The given Bar Chart depicts the relationship between the average Installment amount and Loan Status. </a:t>
            </a:r>
          </a:p>
          <a:p>
            <a:endParaRPr lang="en-US" dirty="0"/>
          </a:p>
          <a:p>
            <a:r>
              <a:rPr lang="en-US" dirty="0"/>
              <a:t>Analysis:  A greater Installment Amount may result into higher chances of default.</a:t>
            </a:r>
            <a:endParaRPr lang="en-IN" dirty="0"/>
          </a:p>
        </p:txBody>
      </p:sp>
    </p:spTree>
    <p:extLst>
      <p:ext uri="{BB962C8B-B14F-4D97-AF65-F5344CB8AC3E}">
        <p14:creationId xmlns:p14="http://schemas.microsoft.com/office/powerpoint/2010/main" val="166314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A97076-765D-4ADD-8D67-F1D00D0F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272"/>
            <a:ext cx="9170504" cy="51954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8B0B47-E8E4-4A78-BD74-CAA1E2457972}"/>
              </a:ext>
            </a:extLst>
          </p:cNvPr>
          <p:cNvSpPr txBox="1"/>
          <p:nvPr/>
        </p:nvSpPr>
        <p:spPr>
          <a:xfrm>
            <a:off x="1552309" y="369607"/>
            <a:ext cx="7167621" cy="461665"/>
          </a:xfrm>
          <a:prstGeom prst="rect">
            <a:avLst/>
          </a:prstGeom>
          <a:noFill/>
        </p:spPr>
        <p:txBody>
          <a:bodyPr wrap="square" rtlCol="0">
            <a:spAutoFit/>
          </a:bodyPr>
          <a:lstStyle/>
          <a:p>
            <a:r>
              <a:rPr lang="en-US" sz="2400" dirty="0"/>
              <a:t>Correlation between Annual Income and Loan Amount</a:t>
            </a:r>
            <a:endParaRPr lang="en-IN" sz="2400" dirty="0"/>
          </a:p>
        </p:txBody>
      </p:sp>
      <p:sp>
        <p:nvSpPr>
          <p:cNvPr id="3" name="TextBox 2">
            <a:extLst>
              <a:ext uri="{FF2B5EF4-FFF2-40B4-BE49-F238E27FC236}">
                <a16:creationId xmlns:a16="http://schemas.microsoft.com/office/drawing/2014/main" id="{12DA740A-5504-4D62-9B36-A2E7F4689C90}"/>
              </a:ext>
            </a:extLst>
          </p:cNvPr>
          <p:cNvSpPr txBox="1"/>
          <p:nvPr/>
        </p:nvSpPr>
        <p:spPr>
          <a:xfrm>
            <a:off x="9329531" y="1951671"/>
            <a:ext cx="2531165" cy="1477328"/>
          </a:xfrm>
          <a:prstGeom prst="rect">
            <a:avLst/>
          </a:prstGeom>
          <a:noFill/>
        </p:spPr>
        <p:txBody>
          <a:bodyPr wrap="square" rtlCol="0">
            <a:spAutoFit/>
          </a:bodyPr>
          <a:lstStyle/>
          <a:p>
            <a:r>
              <a:rPr lang="en-US" dirty="0"/>
              <a:t>The given Scatter chart depicts an increase the Loan Amount as per the Annual Income of the Customer,</a:t>
            </a:r>
            <a:endParaRPr lang="en-IN" dirty="0"/>
          </a:p>
        </p:txBody>
      </p:sp>
    </p:spTree>
    <p:extLst>
      <p:ext uri="{BB962C8B-B14F-4D97-AF65-F5344CB8AC3E}">
        <p14:creationId xmlns:p14="http://schemas.microsoft.com/office/powerpoint/2010/main" val="40185181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153</TotalTime>
  <Words>543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Helvetica Neue</vt:lpstr>
      <vt:lpstr>Gallery</vt:lpstr>
      <vt:lpstr>Lending Club Case Study</vt:lpstr>
      <vt:lpstr>PROBLEM STATEMENT</vt:lpstr>
      <vt:lpstr>Business Objective:</vt:lpstr>
      <vt:lpstr>Important results and charts</vt:lpstr>
      <vt:lpstr>PowerPoint Presentation</vt:lpstr>
      <vt:lpstr>PowerPoint Presentation</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Jitendra Dua</dc:creator>
  <cp:lastModifiedBy>Jitendra Dua</cp:lastModifiedBy>
  <cp:revision>4</cp:revision>
  <dcterms:created xsi:type="dcterms:W3CDTF">2022-01-12T08:23:53Z</dcterms:created>
  <dcterms:modified xsi:type="dcterms:W3CDTF">2022-01-12T18:18:22Z</dcterms:modified>
</cp:coreProperties>
</file>