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58338-0F70-48EE-A3B0-7AE333AE8B70}" v="9" dt="2023-11-10T18:05:16.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9B3-9929-8411-3FFC-AD9EB994B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E3A402-5E37-2B26-389F-DF7151186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D19778-FDF7-16A7-6D86-FEF75E2B4D47}"/>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263F9737-1C00-4694-1F1A-00794D08A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A0685-6CF1-C2EE-A7A7-BA48AE98BCFA}"/>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79179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0B0B-6F8D-D306-4478-0D306592AF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625F2-B76D-8439-2862-950EC9C02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50599-A2FA-4924-69D6-0FE1F087E7D3}"/>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D4FE9BBA-FD21-A4E3-50B0-02A00D823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0D31F-BA35-D2AA-6B4F-21D0299C482D}"/>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186887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F4B8B-20E6-E8EA-16F6-26A72048B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7DA972-6499-EF96-2898-D3567B54C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44D60-6CA5-1AAB-1159-00129BB33D16}"/>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0A36F8DE-A807-1748-5EB0-321DAD5EF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25804-72F9-EBBA-9C5F-E43E011F8AEE}"/>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27320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19FF-487A-D3F9-A923-EDB442D19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8D30F6-BC71-7189-F7FE-575F96135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E6FC9-1D3F-3CD3-4FB2-CE8D04E1B59C}"/>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AFC65FA2-8A0B-3EE5-BA06-077E16A21E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995A9-04CC-AF29-7659-24A6C84FE0D4}"/>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201238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1D-AD2C-EA46-BA3C-BE7BE6A24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3A1B4F-7632-972B-45C4-0DCFC04A6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BD4AD-7A67-D150-6FDF-0E52FD5F34A1}"/>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E7AE98E7-F25E-BC98-6A3A-DDC9B7BC1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78049-B276-047F-BE8B-DC5ED90570F8}"/>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5977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4D0C-F096-39F3-0D4E-5A0ED3935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67957-E22C-108B-3C73-8A58FA3FB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31A42C-4045-2DBF-0B32-6D18949F25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FC190C-1C35-D7DF-C734-B834605AF342}"/>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6" name="Footer Placeholder 5">
            <a:extLst>
              <a:ext uri="{FF2B5EF4-FFF2-40B4-BE49-F238E27FC236}">
                <a16:creationId xmlns:a16="http://schemas.microsoft.com/office/drawing/2014/main" id="{2F1D7824-D60F-75B3-F04E-4AC473772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4513B-8848-902A-8491-BB61D44FB3A2}"/>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208833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1F89-C7DD-C33C-14BF-820FC7F74B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75D1B-DF2F-9A2B-6787-8827968DB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0EEC6-8B6C-4258-5801-837892392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4BC334-B1E1-8E3C-FDE8-0CDDFD67E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7501D-5E67-4EDA-2263-3B8D250CBA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0AD180-3858-A049-56CC-7711ADD84458}"/>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8" name="Footer Placeholder 7">
            <a:extLst>
              <a:ext uri="{FF2B5EF4-FFF2-40B4-BE49-F238E27FC236}">
                <a16:creationId xmlns:a16="http://schemas.microsoft.com/office/drawing/2014/main" id="{62F963D9-FC2B-7448-FFDB-7C19E06CF7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36648E-D238-1FF5-40A9-3C6568C456A4}"/>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423004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1D7C-5D58-2EFD-34D2-9D8A67FF57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A3F99-D5B6-52DB-0544-EA8539B54F83}"/>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4" name="Footer Placeholder 3">
            <a:extLst>
              <a:ext uri="{FF2B5EF4-FFF2-40B4-BE49-F238E27FC236}">
                <a16:creationId xmlns:a16="http://schemas.microsoft.com/office/drawing/2014/main" id="{CC72D8BE-6872-AB19-AD0B-2B59E52C15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9A1CA-DFB8-2E3D-A07E-1D8FDD88082E}"/>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142023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F8EDB-3997-6CBD-533F-87C762BFB150}"/>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3" name="Footer Placeholder 2">
            <a:extLst>
              <a:ext uri="{FF2B5EF4-FFF2-40B4-BE49-F238E27FC236}">
                <a16:creationId xmlns:a16="http://schemas.microsoft.com/office/drawing/2014/main" id="{9BA5E3E5-D38B-9470-1D98-1099C6A4E3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0F1406-3798-C3DD-6511-DD6B97047CF6}"/>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113782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0433-6542-33F8-2155-5D9795B50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4336AF-488F-A92B-04F1-C6D1E9AEB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E9952-EAC0-C082-CAB2-096226B29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92566-5176-DDA7-5B9D-660520AC3CA7}"/>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6" name="Footer Placeholder 5">
            <a:extLst>
              <a:ext uri="{FF2B5EF4-FFF2-40B4-BE49-F238E27FC236}">
                <a16:creationId xmlns:a16="http://schemas.microsoft.com/office/drawing/2014/main" id="{5AAD95A2-6089-8664-AED1-18EF32983C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2DAE7-7E21-33D1-D890-1B3AFB622564}"/>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118367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A926-45D4-279C-55C1-0AD8D1008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D382D4-0A43-2DDA-782F-EC4DF5E2F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D3C79F-07DC-C987-A292-6765FF7D7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8DE0C-13DF-57C2-12E1-F8BCB1307836}"/>
              </a:ext>
            </a:extLst>
          </p:cNvPr>
          <p:cNvSpPr>
            <a:spLocks noGrp="1"/>
          </p:cNvSpPr>
          <p:nvPr>
            <p:ph type="dt" sz="half" idx="10"/>
          </p:nvPr>
        </p:nvSpPr>
        <p:spPr/>
        <p:txBody>
          <a:bodyPr/>
          <a:lstStyle/>
          <a:p>
            <a:fld id="{1ADE3C37-D30E-49A0-A529-A88B1D81BDF6}" type="datetimeFigureOut">
              <a:rPr lang="en-IN" smtClean="0"/>
              <a:t>10-11-2023</a:t>
            </a:fld>
            <a:endParaRPr lang="en-IN"/>
          </a:p>
        </p:txBody>
      </p:sp>
      <p:sp>
        <p:nvSpPr>
          <p:cNvPr id="6" name="Footer Placeholder 5">
            <a:extLst>
              <a:ext uri="{FF2B5EF4-FFF2-40B4-BE49-F238E27FC236}">
                <a16:creationId xmlns:a16="http://schemas.microsoft.com/office/drawing/2014/main" id="{F738E535-6762-E4E0-3589-8431A7594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C2393-2EAD-8419-371B-F75481CB7D3A}"/>
              </a:ext>
            </a:extLst>
          </p:cNvPr>
          <p:cNvSpPr>
            <a:spLocks noGrp="1"/>
          </p:cNvSpPr>
          <p:nvPr>
            <p:ph type="sldNum" sz="quarter" idx="12"/>
          </p:nvPr>
        </p:nvSpPr>
        <p:spPr/>
        <p:txBody>
          <a:bodyPr/>
          <a:lstStyle/>
          <a:p>
            <a:fld id="{211369A3-59DA-47E5-A677-EB56A038DB25}" type="slidenum">
              <a:rPr lang="en-IN" smtClean="0"/>
              <a:t>‹#›</a:t>
            </a:fld>
            <a:endParaRPr lang="en-IN"/>
          </a:p>
        </p:txBody>
      </p:sp>
    </p:spTree>
    <p:extLst>
      <p:ext uri="{BB962C8B-B14F-4D97-AF65-F5344CB8AC3E}">
        <p14:creationId xmlns:p14="http://schemas.microsoft.com/office/powerpoint/2010/main" val="220278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2C599-DE89-F843-A7AB-745D7E936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D88B7-45D7-6ECF-AD10-804F81867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C5DB8-8B73-0C75-2F0E-234BE3159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E3C37-D30E-49A0-A529-A88B1D81BDF6}" type="datetimeFigureOut">
              <a:rPr lang="en-IN" smtClean="0"/>
              <a:t>10-11-2023</a:t>
            </a:fld>
            <a:endParaRPr lang="en-IN"/>
          </a:p>
        </p:txBody>
      </p:sp>
      <p:sp>
        <p:nvSpPr>
          <p:cNvPr id="5" name="Footer Placeholder 4">
            <a:extLst>
              <a:ext uri="{FF2B5EF4-FFF2-40B4-BE49-F238E27FC236}">
                <a16:creationId xmlns:a16="http://schemas.microsoft.com/office/drawing/2014/main" id="{260A16A5-5DC5-0E01-2A16-159397287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1244D0-E4F8-2774-7FBA-2B947ABD5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369A3-59DA-47E5-A677-EB56A038DB25}" type="slidenum">
              <a:rPr lang="en-IN" smtClean="0"/>
              <a:t>‹#›</a:t>
            </a:fld>
            <a:endParaRPr lang="en-IN"/>
          </a:p>
        </p:txBody>
      </p:sp>
    </p:spTree>
    <p:extLst>
      <p:ext uri="{BB962C8B-B14F-4D97-AF65-F5344CB8AC3E}">
        <p14:creationId xmlns:p14="http://schemas.microsoft.com/office/powerpoint/2010/main" val="3298006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B3A8-129B-3B8B-5416-A23DAD4FD3A7}"/>
              </a:ext>
            </a:extLst>
          </p:cNvPr>
          <p:cNvSpPr>
            <a:spLocks noGrp="1"/>
          </p:cNvSpPr>
          <p:nvPr>
            <p:ph type="ctrTitle"/>
          </p:nvPr>
        </p:nvSpPr>
        <p:spPr>
          <a:xfrm>
            <a:off x="373225" y="858416"/>
            <a:ext cx="11818775" cy="2183363"/>
          </a:xfrm>
        </p:spPr>
        <p:txBody>
          <a:bodyPr>
            <a:normAutofit/>
          </a:bodyPr>
          <a:lstStyle/>
          <a:p>
            <a:r>
              <a:rPr lang="en-IN" b="1" dirty="0">
                <a:highlight>
                  <a:srgbClr val="FFFF00"/>
                </a:highlight>
              </a:rPr>
              <a:t>Call Centre Data Analysis on POWER BI Dashboard</a:t>
            </a:r>
          </a:p>
        </p:txBody>
      </p:sp>
      <p:sp>
        <p:nvSpPr>
          <p:cNvPr id="3" name="Subtitle 2">
            <a:extLst>
              <a:ext uri="{FF2B5EF4-FFF2-40B4-BE49-F238E27FC236}">
                <a16:creationId xmlns:a16="http://schemas.microsoft.com/office/drawing/2014/main" id="{DAC6C24C-4D7D-B018-9705-136315811762}"/>
              </a:ext>
            </a:extLst>
          </p:cNvPr>
          <p:cNvSpPr>
            <a:spLocks noGrp="1"/>
          </p:cNvSpPr>
          <p:nvPr>
            <p:ph type="subTitle" idx="1"/>
          </p:nvPr>
        </p:nvSpPr>
        <p:spPr>
          <a:xfrm>
            <a:off x="6298163" y="3932853"/>
            <a:ext cx="5131836" cy="1324947"/>
          </a:xfrm>
        </p:spPr>
        <p:txBody>
          <a:bodyPr/>
          <a:lstStyle/>
          <a:p>
            <a:r>
              <a:rPr lang="en-IN" dirty="0"/>
              <a:t>Jitendra (2K22/DMBA/54)</a:t>
            </a:r>
          </a:p>
          <a:p>
            <a:r>
              <a:rPr lang="en-IN" dirty="0"/>
              <a:t>          Rama Shankar (2K22/DMBA/98)</a:t>
            </a:r>
          </a:p>
        </p:txBody>
      </p:sp>
    </p:spTree>
    <p:extLst>
      <p:ext uri="{BB962C8B-B14F-4D97-AF65-F5344CB8AC3E}">
        <p14:creationId xmlns:p14="http://schemas.microsoft.com/office/powerpoint/2010/main" val="281459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F6711A-D691-331C-C1D0-9CBE389B4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151987"/>
            <a:ext cx="11896531" cy="4715538"/>
          </a:xfrm>
          <a:prstGeom prst="rect">
            <a:avLst/>
          </a:prstGeom>
        </p:spPr>
      </p:pic>
      <p:sp>
        <p:nvSpPr>
          <p:cNvPr id="8" name="Title 7">
            <a:extLst>
              <a:ext uri="{FF2B5EF4-FFF2-40B4-BE49-F238E27FC236}">
                <a16:creationId xmlns:a16="http://schemas.microsoft.com/office/drawing/2014/main" id="{6C0CD008-70BE-53B7-C253-BC9CD41961B7}"/>
              </a:ext>
            </a:extLst>
          </p:cNvPr>
          <p:cNvSpPr>
            <a:spLocks noGrp="1"/>
          </p:cNvSpPr>
          <p:nvPr>
            <p:ph type="title"/>
          </p:nvPr>
        </p:nvSpPr>
        <p:spPr>
          <a:xfrm>
            <a:off x="74645" y="5029200"/>
            <a:ext cx="12036490" cy="1679510"/>
          </a:xfrm>
        </p:spPr>
        <p:txBody>
          <a:bodyPr>
            <a:normAutofit fontScale="90000"/>
          </a:bodyPr>
          <a:lstStyle/>
          <a:p>
            <a:pPr algn="l">
              <a:buFont typeface="Arial" panose="020B0604020202020204" pitchFamily="34" charset="0"/>
              <a:buChar char="•"/>
            </a:pPr>
            <a:br>
              <a:rPr lang="en-IN" sz="1800" dirty="0"/>
            </a:br>
            <a:br>
              <a:rPr lang="en-IN" sz="1800" dirty="0"/>
            </a:br>
            <a:r>
              <a:rPr lang="en-IN" sz="1800" dirty="0"/>
              <a:t>1.</a:t>
            </a:r>
            <a:r>
              <a:rPr lang="en-IN" sz="1800" b="1" dirty="0">
                <a:latin typeface="+mn-lt"/>
              </a:rPr>
              <a:t>Overall Customer Satisfaction Rating- </a:t>
            </a:r>
            <a:r>
              <a:rPr lang="en-IN" sz="1800" dirty="0">
                <a:latin typeface="+mn-lt"/>
              </a:rPr>
              <a:t>Shows total satisfaction rating of all customers </a:t>
            </a:r>
            <a:br>
              <a:rPr lang="en-IN" sz="1800" dirty="0">
                <a:latin typeface="+mn-lt"/>
              </a:rPr>
            </a:br>
            <a:r>
              <a:rPr lang="en-IN" sz="1800" dirty="0">
                <a:latin typeface="+mn-lt"/>
              </a:rPr>
              <a:t>2. </a:t>
            </a:r>
            <a:r>
              <a:rPr lang="en-US" sz="1800" b="1" i="0" dirty="0">
                <a:solidFill>
                  <a:srgbClr val="1F1F1F"/>
                </a:solidFill>
                <a:effectLst/>
                <a:latin typeface="+mn-lt"/>
              </a:rPr>
              <a:t>Average speed of answers in seconds</a:t>
            </a:r>
            <a:r>
              <a:rPr lang="en-US" sz="1800" b="0" i="0" dirty="0">
                <a:solidFill>
                  <a:srgbClr val="1F1F1F"/>
                </a:solidFill>
                <a:effectLst/>
                <a:latin typeface="+mn-lt"/>
              </a:rPr>
              <a:t>: This gauge chart shows the average time it takes for each agent to answer a call.</a:t>
            </a:r>
            <a:br>
              <a:rPr lang="en-US" sz="1800" b="0" i="0" dirty="0">
                <a:solidFill>
                  <a:srgbClr val="1F1F1F"/>
                </a:solidFill>
                <a:effectLst/>
                <a:latin typeface="+mn-lt"/>
              </a:rPr>
            </a:br>
            <a:r>
              <a:rPr lang="en-US" sz="1800" b="0" i="0" dirty="0">
                <a:solidFill>
                  <a:srgbClr val="1F1F1F"/>
                </a:solidFill>
                <a:effectLst/>
                <a:latin typeface="+mn-lt"/>
              </a:rPr>
              <a:t>3.</a:t>
            </a:r>
            <a:r>
              <a:rPr lang="en-US" sz="1800" b="1" i="0" dirty="0">
                <a:solidFill>
                  <a:srgbClr val="1F1F1F"/>
                </a:solidFill>
                <a:effectLst/>
                <a:latin typeface="+mn-lt"/>
              </a:rPr>
              <a:t>Average talk duration in seconds: </a:t>
            </a:r>
            <a:r>
              <a:rPr lang="en-US" sz="1800" b="0" i="0" dirty="0">
                <a:solidFill>
                  <a:srgbClr val="1F1F1F"/>
                </a:solidFill>
                <a:effectLst/>
                <a:latin typeface="+mn-lt"/>
              </a:rPr>
              <a:t>This gauge chart shows the average time each agent spends on each call with a customer.</a:t>
            </a:r>
            <a:br>
              <a:rPr lang="en-US" sz="1800" b="0" i="0" dirty="0">
                <a:solidFill>
                  <a:srgbClr val="1F1F1F"/>
                </a:solidFill>
                <a:effectLst/>
                <a:latin typeface="+mn-lt"/>
              </a:rPr>
            </a:br>
            <a:r>
              <a:rPr lang="en-US" sz="1800" b="0" i="0" dirty="0">
                <a:solidFill>
                  <a:srgbClr val="1F1F1F"/>
                </a:solidFill>
                <a:effectLst/>
                <a:latin typeface="+mn-lt"/>
              </a:rPr>
              <a:t>4.</a:t>
            </a:r>
            <a:r>
              <a:rPr lang="en-US" sz="1800" b="1" i="0" dirty="0">
                <a:solidFill>
                  <a:srgbClr val="1F1F1F"/>
                </a:solidFill>
                <a:effectLst/>
                <a:latin typeface="+mn-lt"/>
              </a:rPr>
              <a:t>Call resolved vs. call unresolved: </a:t>
            </a:r>
            <a:r>
              <a:rPr lang="en-US" sz="1800" b="0" i="0" dirty="0">
                <a:solidFill>
                  <a:srgbClr val="1F1F1F"/>
                </a:solidFill>
                <a:effectLst/>
                <a:latin typeface="+mn-lt"/>
              </a:rPr>
              <a:t>This gauge chart shows the total number of calls answered by customers vs. the number of calls where the customer's query was resolved.</a:t>
            </a:r>
            <a:br>
              <a:rPr lang="en-US" sz="1800" b="0" i="0" dirty="0">
                <a:solidFill>
                  <a:srgbClr val="1F1F1F"/>
                </a:solidFill>
                <a:effectLst/>
                <a:latin typeface="+mn-lt"/>
              </a:rPr>
            </a:br>
            <a:r>
              <a:rPr lang="en-US" sz="1800" b="0" i="0" dirty="0">
                <a:solidFill>
                  <a:srgbClr val="1F1F1F"/>
                </a:solidFill>
                <a:effectLst/>
                <a:latin typeface="+mn-lt"/>
              </a:rPr>
              <a:t>5.</a:t>
            </a:r>
            <a:r>
              <a:rPr lang="en-US" sz="1800" b="1" i="0" dirty="0">
                <a:solidFill>
                  <a:srgbClr val="1F1F1F"/>
                </a:solidFill>
                <a:effectLst/>
                <a:latin typeface="+mn-lt"/>
              </a:rPr>
              <a:t>Average speed of answer in seconds by agent and department:</a:t>
            </a:r>
            <a:r>
              <a:rPr lang="en-US" sz="1800" b="0" i="0" dirty="0">
                <a:solidFill>
                  <a:srgbClr val="1F1F1F"/>
                </a:solidFill>
                <a:effectLst/>
                <a:latin typeface="+mn-lt"/>
              </a:rPr>
              <a:t> This stacked chart shows the time it takes for each agent to answer a call, as well as the average time it takes for each agent in each department to answer a call.</a:t>
            </a:r>
            <a:br>
              <a:rPr lang="en-US" sz="1800" b="0" i="0" dirty="0">
                <a:solidFill>
                  <a:srgbClr val="1F1F1F"/>
                </a:solidFill>
                <a:effectLst/>
                <a:latin typeface="+mn-lt"/>
              </a:rPr>
            </a:br>
            <a:r>
              <a:rPr lang="en-US" sz="1800" b="0" i="0" dirty="0">
                <a:solidFill>
                  <a:srgbClr val="1F1F1F"/>
                </a:solidFill>
                <a:effectLst/>
                <a:latin typeface="+mn-lt"/>
              </a:rPr>
              <a:t>6.</a:t>
            </a:r>
            <a:r>
              <a:rPr lang="en-US" sz="1800" b="1" i="0" dirty="0">
                <a:solidFill>
                  <a:srgbClr val="1F1F1F"/>
                </a:solidFill>
                <a:effectLst/>
                <a:latin typeface="+mn-lt"/>
              </a:rPr>
              <a:t>Average customer satisfaction rating: </a:t>
            </a:r>
            <a:r>
              <a:rPr lang="en-US" sz="1800" b="0" i="0" dirty="0">
                <a:solidFill>
                  <a:srgbClr val="1F1F1F"/>
                </a:solidFill>
                <a:effectLst/>
                <a:latin typeface="+mn-lt"/>
              </a:rPr>
              <a:t>This graph shows the average customer satisfaction rating for each agent.</a:t>
            </a:r>
            <a:br>
              <a:rPr lang="en-US" sz="1800" b="0" i="0" dirty="0">
                <a:solidFill>
                  <a:srgbClr val="1F1F1F"/>
                </a:solidFill>
                <a:effectLst/>
                <a:latin typeface="+mn-lt"/>
              </a:rPr>
            </a:br>
            <a:r>
              <a:rPr lang="en-US" sz="1800" b="0" i="0" dirty="0">
                <a:solidFill>
                  <a:srgbClr val="1F1F1F"/>
                </a:solidFill>
                <a:effectLst/>
                <a:latin typeface="+mn-lt"/>
              </a:rPr>
              <a:t>7.</a:t>
            </a:r>
            <a:r>
              <a:rPr lang="en-US" sz="1800" b="1" i="0" dirty="0">
                <a:solidFill>
                  <a:srgbClr val="1F1F1F"/>
                </a:solidFill>
                <a:effectLst/>
                <a:latin typeface="+mn-lt"/>
              </a:rPr>
              <a:t>Average talk duration of agent department-wise: </a:t>
            </a:r>
            <a:r>
              <a:rPr lang="en-US" sz="1800" b="0" i="0" dirty="0">
                <a:solidFill>
                  <a:srgbClr val="1F1F1F"/>
                </a:solidFill>
                <a:effectLst/>
                <a:latin typeface="+mn-lt"/>
              </a:rPr>
              <a:t>This stacked chart shows the average time each agent spends resolving customer queries, broken down by department.</a:t>
            </a:r>
            <a:br>
              <a:rPr lang="en-US" sz="1800" b="0" i="0" dirty="0">
                <a:solidFill>
                  <a:srgbClr val="1F1F1F"/>
                </a:solidFill>
                <a:effectLst/>
                <a:latin typeface="+mn-lt"/>
              </a:rPr>
            </a:br>
            <a:br>
              <a:rPr lang="en-IN" sz="1800" dirty="0"/>
            </a:br>
            <a:br>
              <a:rPr lang="en-IN" sz="2000" dirty="0"/>
            </a:br>
            <a:endParaRPr lang="en-IN" sz="2000" b="1" dirty="0"/>
          </a:p>
        </p:txBody>
      </p:sp>
    </p:spTree>
    <p:extLst>
      <p:ext uri="{BB962C8B-B14F-4D97-AF65-F5344CB8AC3E}">
        <p14:creationId xmlns:p14="http://schemas.microsoft.com/office/powerpoint/2010/main" val="8118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661B-5114-AE03-430E-705E61131165}"/>
              </a:ext>
            </a:extLst>
          </p:cNvPr>
          <p:cNvSpPr>
            <a:spLocks noGrp="1"/>
          </p:cNvSpPr>
          <p:nvPr>
            <p:ph type="title"/>
          </p:nvPr>
        </p:nvSpPr>
        <p:spPr>
          <a:xfrm>
            <a:off x="0" y="65314"/>
            <a:ext cx="11347450" cy="4030825"/>
          </a:xfrm>
        </p:spPr>
        <p:txBody>
          <a:bodyPr>
            <a:normAutofit/>
          </a:bodyPr>
          <a:lstStyle/>
          <a:p>
            <a:endParaRPr lang="en-IN" dirty="0"/>
          </a:p>
        </p:txBody>
      </p:sp>
      <p:sp>
        <p:nvSpPr>
          <p:cNvPr id="3" name="Text Placeholder 2">
            <a:extLst>
              <a:ext uri="{FF2B5EF4-FFF2-40B4-BE49-F238E27FC236}">
                <a16:creationId xmlns:a16="http://schemas.microsoft.com/office/drawing/2014/main" id="{3081D7B6-CB19-164C-BA48-F646846D1141}"/>
              </a:ext>
            </a:extLst>
          </p:cNvPr>
          <p:cNvSpPr>
            <a:spLocks noGrp="1"/>
          </p:cNvSpPr>
          <p:nvPr>
            <p:ph type="body" idx="1"/>
          </p:nvPr>
        </p:nvSpPr>
        <p:spPr>
          <a:xfrm>
            <a:off x="93306" y="4861249"/>
            <a:ext cx="11254145" cy="2146041"/>
          </a:xfrm>
        </p:spPr>
        <p:txBody>
          <a:bodyPr>
            <a:normAutofit/>
          </a:bodyPr>
          <a:lstStyle/>
          <a:p>
            <a:r>
              <a:rPr lang="en-IN" sz="1800" b="1" dirty="0">
                <a:solidFill>
                  <a:schemeClr val="tx1"/>
                </a:solidFill>
              </a:rPr>
              <a:t>1.Customer Satisfaction Rating 1/2/3/4 /5 </a:t>
            </a:r>
            <a:r>
              <a:rPr lang="en-IN" sz="1800" dirty="0">
                <a:solidFill>
                  <a:schemeClr val="tx1"/>
                </a:solidFill>
              </a:rPr>
              <a:t>– These gauge charts tell about the how many customers give Customer Rating 1 to 5 They help Companies to Analyse to Focus more on which Customers .</a:t>
            </a:r>
          </a:p>
          <a:p>
            <a:r>
              <a:rPr lang="en-IN" sz="1800" dirty="0">
                <a:solidFill>
                  <a:schemeClr val="tx1"/>
                </a:solidFill>
              </a:rPr>
              <a:t>2.</a:t>
            </a:r>
            <a:r>
              <a:rPr lang="en-IN" sz="1800" b="1" dirty="0">
                <a:solidFill>
                  <a:schemeClr val="tx1"/>
                </a:solidFill>
              </a:rPr>
              <a:t>Call Answered Average Customer Rating By Agent </a:t>
            </a:r>
            <a:r>
              <a:rPr lang="en-IN" sz="1800" dirty="0">
                <a:solidFill>
                  <a:schemeClr val="tx1"/>
                </a:solidFill>
              </a:rPr>
              <a:t>– By this stacked Chart we analyse is there any effect the  customers who more call Answered on Customer Satisfaction Rating.</a:t>
            </a:r>
          </a:p>
          <a:p>
            <a:r>
              <a:rPr lang="en-IN" sz="1800" dirty="0">
                <a:solidFill>
                  <a:schemeClr val="tx1"/>
                </a:solidFill>
              </a:rPr>
              <a:t>3.</a:t>
            </a:r>
            <a:r>
              <a:rPr lang="en-IN" sz="1800" b="1" dirty="0">
                <a:solidFill>
                  <a:schemeClr val="tx1"/>
                </a:solidFill>
              </a:rPr>
              <a:t>Average Customer Satisfaction Rating By Agent And Department-</a:t>
            </a:r>
            <a:r>
              <a:rPr lang="en-IN" sz="1800" dirty="0">
                <a:solidFill>
                  <a:schemeClr val="tx1"/>
                </a:solidFill>
              </a:rPr>
              <a:t> This Stacked Chart tell About Customer Satisfaction Rating Of Each Agent Department Wise BY help of this We Analyse the Problem in particular department queries and it also help us to Analyse agent wise efficiency of Call Department Wise.</a:t>
            </a:r>
            <a:endParaRPr lang="en-IN" sz="1800" b="1" dirty="0">
              <a:solidFill>
                <a:schemeClr val="tx1"/>
              </a:solidFill>
            </a:endParaRPr>
          </a:p>
          <a:p>
            <a:endParaRPr lang="en-IN" dirty="0">
              <a:solidFill>
                <a:schemeClr val="tx1"/>
              </a:solidFill>
            </a:endParaRPr>
          </a:p>
          <a:p>
            <a:endParaRPr lang="en-IN" dirty="0"/>
          </a:p>
        </p:txBody>
      </p:sp>
      <p:pic>
        <p:nvPicPr>
          <p:cNvPr id="5" name="Picture 4">
            <a:extLst>
              <a:ext uri="{FF2B5EF4-FFF2-40B4-BE49-F238E27FC236}">
                <a16:creationId xmlns:a16="http://schemas.microsoft.com/office/drawing/2014/main" id="{B670B5E4-6CC3-1385-94F0-898832FAD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7282"/>
            <a:ext cx="12027158" cy="4599991"/>
          </a:xfrm>
          <a:prstGeom prst="rect">
            <a:avLst/>
          </a:prstGeom>
        </p:spPr>
      </p:pic>
    </p:spTree>
    <p:extLst>
      <p:ext uri="{BB962C8B-B14F-4D97-AF65-F5344CB8AC3E}">
        <p14:creationId xmlns:p14="http://schemas.microsoft.com/office/powerpoint/2010/main" val="143102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EA39-1D90-82DA-7858-25301F3B3CFE}"/>
              </a:ext>
            </a:extLst>
          </p:cNvPr>
          <p:cNvSpPr>
            <a:spLocks noGrp="1"/>
          </p:cNvSpPr>
          <p:nvPr>
            <p:ph type="title"/>
          </p:nvPr>
        </p:nvSpPr>
        <p:spPr>
          <a:xfrm>
            <a:off x="223935" y="4851919"/>
            <a:ext cx="10868607" cy="962900"/>
          </a:xfrm>
        </p:spPr>
        <p:txBody>
          <a:bodyPr>
            <a:normAutofit/>
          </a:bodyPr>
          <a:lstStyle/>
          <a:p>
            <a:r>
              <a:rPr lang="en-US" sz="2400" b="0" i="0" dirty="0">
                <a:solidFill>
                  <a:srgbClr val="1F1F1F"/>
                </a:solidFill>
                <a:effectLst/>
                <a:latin typeface="Google Sans"/>
              </a:rPr>
              <a:t>This graph shows how many calls were resolved in each department, categorized by customer satisfaction rating.</a:t>
            </a:r>
            <a:endParaRPr lang="en-IN" sz="2400" dirty="0"/>
          </a:p>
        </p:txBody>
      </p:sp>
      <p:pic>
        <p:nvPicPr>
          <p:cNvPr id="3" name="Content Placeholder 28">
            <a:extLst>
              <a:ext uri="{FF2B5EF4-FFF2-40B4-BE49-F238E27FC236}">
                <a16:creationId xmlns:a16="http://schemas.microsoft.com/office/drawing/2014/main" id="{3C258B51-C000-2DDE-924C-98DC347E1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289248"/>
            <a:ext cx="11691257" cy="4288005"/>
          </a:xfrm>
          <a:prstGeom prst="rect">
            <a:avLst/>
          </a:prstGeom>
        </p:spPr>
      </p:pic>
    </p:spTree>
    <p:extLst>
      <p:ext uri="{BB962C8B-B14F-4D97-AF65-F5344CB8AC3E}">
        <p14:creationId xmlns:p14="http://schemas.microsoft.com/office/powerpoint/2010/main" val="250671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EA39-1D90-82DA-7858-25301F3B3CFE}"/>
              </a:ext>
            </a:extLst>
          </p:cNvPr>
          <p:cNvSpPr>
            <a:spLocks noGrp="1"/>
          </p:cNvSpPr>
          <p:nvPr>
            <p:ph type="title"/>
          </p:nvPr>
        </p:nvSpPr>
        <p:spPr>
          <a:xfrm>
            <a:off x="223935" y="4851919"/>
            <a:ext cx="10868607" cy="962900"/>
          </a:xfrm>
        </p:spPr>
        <p:txBody>
          <a:bodyPr>
            <a:normAutofit/>
          </a:bodyPr>
          <a:lstStyle/>
          <a:p>
            <a:r>
              <a:rPr lang="en-IN" sz="2400" b="1" dirty="0"/>
              <a:t>This Graph Shows Department Wise Call Answered in Each Department and another pie chart shows in out of total call answered How many Call Queries Resolved.</a:t>
            </a:r>
          </a:p>
        </p:txBody>
      </p:sp>
      <p:pic>
        <p:nvPicPr>
          <p:cNvPr id="5" name="Picture 4">
            <a:extLst>
              <a:ext uri="{FF2B5EF4-FFF2-40B4-BE49-F238E27FC236}">
                <a16:creationId xmlns:a16="http://schemas.microsoft.com/office/drawing/2014/main" id="{45D6EAEE-901E-15FC-E839-10FDBB435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9" y="401218"/>
            <a:ext cx="11092542" cy="4450701"/>
          </a:xfrm>
          <a:prstGeom prst="rect">
            <a:avLst/>
          </a:prstGeom>
        </p:spPr>
      </p:pic>
    </p:spTree>
    <p:extLst>
      <p:ext uri="{BB962C8B-B14F-4D97-AF65-F5344CB8AC3E}">
        <p14:creationId xmlns:p14="http://schemas.microsoft.com/office/powerpoint/2010/main" val="29725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TotalTime>
  <Words>392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Call Centre Data Analysis on POWER BI Dashboard</vt:lpstr>
      <vt:lpstr>  1.Overall Customer Satisfaction Rating- Shows total satisfaction rating of all customers  2. Average speed of answers in seconds: This gauge chart shows the average time it takes for each agent to answer a call. 3.Average talk duration in seconds: This gauge chart shows the average time each agent spends on each call with a customer. 4.Call resolved vs. call unresolved: This gauge chart shows the total number of calls answered by customers vs. the number of calls where the customer's query was resolved. 5.Average speed of answer in seconds by agent and department: This stacked chart shows the time it takes for each agent to answer a call, as well as the average time it takes for each agent in each department to answer a call. 6.Average customer satisfaction rating: This graph shows the average customer satisfaction rating for each agent. 7.Average talk duration of agent department-wise: This stacked chart shows the average time each agent spends resolving customer queries, broken down by department.   </vt:lpstr>
      <vt:lpstr>PowerPoint Presentation</vt:lpstr>
      <vt:lpstr>This graph shows how many calls were resolved in each department, categorized by customer satisfaction rating.</vt:lpstr>
      <vt:lpstr>This Graph Shows Department Wise Call Answered in Each Department and another pie chart shows in out of total call answered How many Call Queries Resolved.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1.Overall Customer Satisfaction Rating- Shows total satisfaction rating of all customers  2. Average speed of answers in seconds: This gauge chart shows the average time it takes for each agent to answer a call. 3.Average talk duration in seconds: This gauge chart shows the average time each agent spends on each call with a customer. 4.Call resolved vs. call unresolved: This gauge chart shows the total number of calls answered by customers vs. the number of calls where the customer's query was resolved. 5.Average speed of answer in seconds by agent and department: This stacked chart shows the time it takes for each agent to answer a call, as well as the average time it takes for each agent in each department to answer a call. 6.Average customer satisfaction rating: This graph shows the average customer satisfaction rating for each agent. 7.Average talk duration of agent department-wise: This stacked chart shows the average time each agent spends resolving customer queries, broken down by department.</dc:title>
  <dc:creator>vi shal sharma</dc:creator>
  <cp:lastModifiedBy>vi shal sharma</cp:lastModifiedBy>
  <cp:revision>2</cp:revision>
  <dcterms:created xsi:type="dcterms:W3CDTF">2023-11-10T16:46:59Z</dcterms:created>
  <dcterms:modified xsi:type="dcterms:W3CDTF">2023-11-10T18:08:04Z</dcterms:modified>
</cp:coreProperties>
</file>