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317" r:id="rId2"/>
    <p:sldId id="318" r:id="rId3"/>
    <p:sldId id="319" r:id="rId4"/>
    <p:sldId id="320" r:id="rId5"/>
    <p:sldId id="321" r:id="rId6"/>
    <p:sldId id="322" r:id="rId7"/>
    <p:sldId id="339" r:id="rId8"/>
    <p:sldId id="326" r:id="rId9"/>
    <p:sldId id="324" r:id="rId10"/>
    <p:sldId id="327" r:id="rId11"/>
    <p:sldId id="330" r:id="rId12"/>
    <p:sldId id="340" r:id="rId13"/>
    <p:sldId id="341" r:id="rId14"/>
    <p:sldId id="342" r:id="rId15"/>
    <p:sldId id="343" r:id="rId16"/>
    <p:sldId id="345" r:id="rId17"/>
    <p:sldId id="351" r:id="rId18"/>
    <p:sldId id="352" r:id="rId19"/>
    <p:sldId id="356" r:id="rId20"/>
    <p:sldId id="357" r:id="rId21"/>
    <p:sldId id="336" r:id="rId22"/>
    <p:sldId id="358" r:id="rId23"/>
    <p:sldId id="360" r:id="rId24"/>
    <p:sldId id="344" r:id="rId25"/>
    <p:sldId id="325" r:id="rId26"/>
    <p:sldId id="338" r:id="rId27"/>
    <p:sldId id="33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06" autoAdjust="0"/>
    <p:restoredTop sz="94696"/>
  </p:normalViewPr>
  <p:slideViewPr>
    <p:cSldViewPr snapToGrid="0" snapToObjects="1">
      <p:cViewPr>
        <p:scale>
          <a:sx n="81" d="100"/>
          <a:sy n="81" d="100"/>
        </p:scale>
        <p:origin x="-228"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14-03-2024</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14-03-2024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B6589C56-92CE-47B2-ACB2-4F555ABA3A72}" type="datetime1">
              <a:rPr lang="en-US" smtClean="0"/>
              <a:pPr/>
              <a:t>3/14/2024</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7A0F58B1-DF52-4F70-B763-700FC8E9FEA0}" type="datetime1">
              <a:rPr lang="en-US" smtClean="0"/>
              <a:pPr/>
              <a:t>3/14/2024</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CFD87FA2-9D0A-48BA-8A36-22DA4A1EC439}" type="datetime1">
              <a:rPr lang="en-US" smtClean="0"/>
              <a:pPr/>
              <a:t>3/14/2024</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0FE34AB2-DC36-478B-AB99-42055C145F48}" type="datetime1">
              <a:rPr lang="en-US" smtClean="0"/>
              <a:pPr/>
              <a:t>3/14/2024</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4DADFD8A-3890-4F1F-B12B-D681F9110C31}" type="datetime1">
              <a:rPr lang="en-US" smtClean="0"/>
              <a:pPr/>
              <a:t>3/14/2024</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88206B72-FD0C-4718-AF10-7BB8D430169A}" type="datetime1">
              <a:rPr lang="en-US" smtClean="0"/>
              <a:pPr/>
              <a:t>3/14/2024</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06CAF295-340C-4891-B250-3853F7357173}" type="datetime1">
              <a:rPr lang="en-US" smtClean="0"/>
              <a:pPr/>
              <a:t>3/14/2024</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80B584F0-01E0-40D7-8F57-047FE452AF4F}" type="datetime1">
              <a:rPr lang="en-US" smtClean="0"/>
              <a:pPr/>
              <a:t>3/14/2024</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7AD3A4AA-E395-466A-A7A4-6B7D85D26E0C}" type="datetime1">
              <a:rPr lang="en-US" smtClean="0"/>
              <a:pPr/>
              <a:t>3/14/2024</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76B93B69-3894-4C77-B995-7BDB70807655}" type="datetime1">
              <a:rPr lang="en-US" smtClean="0"/>
              <a:pPr/>
              <a:t>3/14/2024</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196EE046-EB2A-4FB4-8D5F-BBE901205507}" type="datetime1">
              <a:rPr lang="en-US" smtClean="0"/>
              <a:pPr/>
              <a:t>3/14/2024</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3/14/2024</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719ED99B-DBC5-4426-BBC6-8BBB2E2998D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000" b="1" dirty="0">
                <a:solidFill>
                  <a:schemeClr val="bg1"/>
                </a:solidFill>
                <a:latin typeface="Times New Roman" panose="02020603050405020304" pitchFamily="18" charset="0"/>
                <a:cs typeface="Times New Roman" panose="02020603050405020304" pitchFamily="18" charset="0"/>
              </a:rPr>
              <a:t>School of Mechanical Engineering</a:t>
            </a:r>
          </a:p>
          <a:p>
            <a:pPr fontAlgn="base"/>
            <a:r>
              <a:rPr lang="en-IN" sz="2000" b="1" dirty="0">
                <a:solidFill>
                  <a:schemeClr val="bg1"/>
                </a:solidFill>
                <a:latin typeface="Times New Roman" panose="02020603050405020304" pitchFamily="18" charset="0"/>
                <a:cs typeface="Times New Roman" panose="02020603050405020304" pitchFamily="18" charset="0"/>
              </a:rPr>
              <a:t>   </a:t>
            </a:r>
          </a:p>
          <a:p>
            <a:pPr fontAlgn="base"/>
            <a:r>
              <a:rPr lang="en-IN" sz="1500" b="1" dirty="0">
                <a:solidFill>
                  <a:schemeClr val="bg1"/>
                </a:solidFill>
                <a:latin typeface="Times New Roman" panose="02020603050405020304" pitchFamily="18" charset="0"/>
                <a:cs typeface="Times New Roman" panose="02020603050405020304" pitchFamily="18" charset="0"/>
              </a:rPr>
              <a:t>Course Code:                                                           Course Name: </a:t>
            </a:r>
            <a:r>
              <a:rPr lang="en-IN" sz="1600" b="1" dirty="0">
                <a:solidFill>
                  <a:schemeClr val="bg1"/>
                </a:solidFill>
                <a:effectLst/>
                <a:latin typeface="Calibri" panose="020F0502020204030204" pitchFamily="34" charset="0"/>
                <a:ea typeface="Calibri" panose="020F0502020204030204" pitchFamily="34" charset="0"/>
              </a:rPr>
              <a:t>Engineering Design and Prototyping</a:t>
            </a:r>
            <a:r>
              <a:rPr lang="en-IN" sz="1600" dirty="0">
                <a:solidFill>
                  <a:schemeClr val="bg1"/>
                </a:solidFill>
                <a:effectLst/>
              </a:rPr>
              <a:t> </a:t>
            </a:r>
            <a:endParaRPr lang="en-IN" sz="1500" b="1" dirty="0">
              <a:solidFill>
                <a:schemeClr val="bg1"/>
              </a:solidFill>
              <a:latin typeface="Times New Roman" panose="02020603050405020304" pitchFamily="18" charset="0"/>
              <a:cs typeface="Times New Roman" panose="02020603050405020304" pitchFamily="18" charset="0"/>
            </a:endParaRP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Faculty Name</a:t>
            </a:r>
            <a:r>
              <a:rPr kumimoji="0" lang="en-IN" altLang="zh-CN"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a:t>
            </a:r>
            <a:r>
              <a:rPr kumimoji="0" lang="en-IN" altLang="zh-CN" sz="1600" b="1" i="0" u="none" strike="noStrike" kern="1200" cap="none" spc="0" normalizeH="0" noProof="0" dirty="0" smtClean="0">
                <a:ln>
                  <a:noFill/>
                </a:ln>
                <a:solidFill>
                  <a:schemeClr val="bg1"/>
                </a:solidFill>
                <a:effectLst/>
                <a:uLnTx/>
                <a:uFillTx/>
                <a:latin typeface="Times New Roman" pitchFamily="18" charset="0"/>
                <a:ea typeface="+mj-ea"/>
                <a:cs typeface="Times New Roman" pitchFamily="18" charset="0"/>
              </a:rPr>
              <a:t> Dinesh Kumar</a:t>
            </a:r>
            <a:r>
              <a:rPr kumimoji="0" lang="en-IN" altLang="zh-CN" sz="1600" b="1" i="0" u="none" strike="noStrike" kern="1200" cap="none" spc="0" normalizeH="0" baseline="0" noProof="0" dirty="0" smtClean="0">
                <a:ln>
                  <a:noFill/>
                </a:ln>
                <a:solidFill>
                  <a:schemeClr val="bg1"/>
                </a:solidFill>
                <a:effectLst/>
                <a:uLnTx/>
                <a:uFillTx/>
                <a:latin typeface="Times New Roman" pitchFamily="18" charset="0"/>
                <a:ea typeface="+mj-ea"/>
                <a:cs typeface="Times New Roman" pitchFamily="18" charset="0"/>
              </a:rPr>
              <a:t>                                                                          </a:t>
            </a:r>
            <a:r>
              <a:rPr kumimoji="0" lang="en-IN" altLang="zh-CN" sz="1600" b="1"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Program Name: B.Tech First Year 	</a:t>
            </a:r>
            <a:r>
              <a:rPr kumimoji="0" lang="en-IN" altLang="zh-CN" sz="1600" b="1" i="0" u="none" strike="noStrike" kern="1200" cap="none" spc="0" normalizeH="0" baseline="0" noProof="0" dirty="0">
                <a:ln>
                  <a:noFill/>
                </a:ln>
                <a:solidFill>
                  <a:schemeClr val="bg1"/>
                </a:solidFill>
                <a:effectLst/>
                <a:uLnTx/>
                <a:uFillTx/>
                <a:latin typeface="Tinos"/>
                <a:ea typeface="+mj-ea"/>
                <a:cs typeface="+mj-cs"/>
              </a:rPr>
              <a:t>				     		</a:t>
            </a:r>
            <a:endParaRPr lang="zh-CN" altLang="en-US" sz="16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xmlns=""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Rectangle 5"/>
          <p:cNvSpPr/>
          <p:nvPr/>
        </p:nvSpPr>
        <p:spPr>
          <a:xfrm>
            <a:off x="3048000" y="1834551"/>
            <a:ext cx="6096000" cy="2554545"/>
          </a:xfrm>
          <a:prstGeom prst="rect">
            <a:avLst/>
          </a:prstGeom>
        </p:spPr>
        <p:txBody>
          <a:bodyPr>
            <a:spAutoFit/>
          </a:bodyPr>
          <a:lstStyle/>
          <a:p>
            <a:pPr algn="ctr">
              <a:buFont typeface="Monotype Sorts" pitchFamily="2" charset="2"/>
              <a:buNone/>
              <a:defRPr/>
            </a:pPr>
            <a:endParaRPr lang="en-US" sz="4000" b="1" u="sng" dirty="0">
              <a:solidFill>
                <a:srgbClr val="FF0000"/>
              </a:solidFill>
            </a:endParaRPr>
          </a:p>
          <a:p>
            <a:pPr algn="ctr">
              <a:buFont typeface="Monotype Sorts" pitchFamily="2" charset="2"/>
              <a:buNone/>
              <a:defRPr/>
            </a:pPr>
            <a:endParaRPr lang="en-US" sz="4000" b="1" dirty="0">
              <a:solidFill>
                <a:srgbClr val="FF0000"/>
              </a:solidFill>
            </a:endParaRPr>
          </a:p>
          <a:p>
            <a:pPr algn="ctr">
              <a:buFont typeface="Monotype Sorts" pitchFamily="2" charset="2"/>
              <a:buNone/>
              <a:defRPr/>
            </a:pPr>
            <a:r>
              <a:rPr lang="en-US" sz="4000" b="1" dirty="0">
                <a:solidFill>
                  <a:srgbClr val="FF0000"/>
                </a:solidFill>
              </a:rPr>
              <a:t>Projection and Multi-View Drawing</a:t>
            </a:r>
          </a:p>
        </p:txBody>
      </p:sp>
    </p:spTree>
    <p:extLst>
      <p:ext uri="{BB962C8B-B14F-4D97-AF65-F5344CB8AC3E}">
        <p14:creationId xmlns:p14="http://schemas.microsoft.com/office/powerpoint/2010/main" val="4059215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Different Views &amp; Notations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7"/>
          <p:cNvSpPr/>
          <p:nvPr/>
        </p:nvSpPr>
        <p:spPr>
          <a:xfrm>
            <a:off x="741488" y="1177428"/>
            <a:ext cx="6096000" cy="1569660"/>
          </a:xfrm>
          <a:prstGeom prst="rect">
            <a:avLst/>
          </a:prstGeom>
        </p:spPr>
        <p:txBody>
          <a:bodyPr>
            <a:spAutoFit/>
          </a:bodyPr>
          <a:lstStyle/>
          <a:p>
            <a:r>
              <a:rPr lang="en-US" sz="2400" dirty="0"/>
              <a:t>– </a:t>
            </a:r>
            <a:r>
              <a:rPr lang="en-US" sz="2400" i="1" dirty="0"/>
              <a:t>Front View (FV) – Projected on VP</a:t>
            </a:r>
            <a:br>
              <a:rPr lang="en-US" sz="2400" i="1" dirty="0"/>
            </a:br>
            <a:r>
              <a:rPr lang="en-US" sz="2400" dirty="0"/>
              <a:t>– </a:t>
            </a:r>
            <a:r>
              <a:rPr lang="en-US" sz="2400" i="1" dirty="0"/>
              <a:t>Top View (TV) – Projected on HP</a:t>
            </a:r>
            <a:br>
              <a:rPr lang="en-US" sz="2400" i="1" dirty="0"/>
            </a:br>
            <a:r>
              <a:rPr lang="en-US" sz="2400" dirty="0"/>
              <a:t>– </a:t>
            </a:r>
            <a:r>
              <a:rPr lang="en-US" sz="2400" i="1" dirty="0"/>
              <a:t>Side View (SV) – Projected on PP</a:t>
            </a:r>
            <a:r>
              <a:rPr lang="en-US" sz="2400" dirty="0"/>
              <a:t> </a:t>
            </a:r>
            <a:br>
              <a:rPr lang="en-US" sz="2400" dirty="0"/>
            </a:br>
            <a:endParaRPr lang="en-US" sz="2400" dirty="0"/>
          </a:p>
        </p:txBody>
      </p:sp>
      <p:pic>
        <p:nvPicPr>
          <p:cNvPr id="34817" name="Picture 1"/>
          <p:cNvPicPr>
            <a:picLocks noChangeAspect="1" noChangeArrowheads="1"/>
          </p:cNvPicPr>
          <p:nvPr/>
        </p:nvPicPr>
        <p:blipFill>
          <a:blip r:embed="rId3"/>
          <a:srcRect/>
          <a:stretch>
            <a:fillRect/>
          </a:stretch>
        </p:blipFill>
        <p:spPr bwMode="auto">
          <a:xfrm>
            <a:off x="559558" y="2747088"/>
            <a:ext cx="6005015" cy="3162393"/>
          </a:xfrm>
          <a:prstGeom prst="rect">
            <a:avLst/>
          </a:prstGeom>
          <a:noFill/>
          <a:ln w="9525">
            <a:noFill/>
            <a:miter lim="800000"/>
            <a:headEnd/>
            <a:tailEnd/>
          </a:ln>
          <a:effectLst/>
        </p:spPr>
      </p:pic>
      <p:pic>
        <p:nvPicPr>
          <p:cNvPr id="34818" name="Picture 2" descr="C:\Users\sv\Documents\maxresdefault.jpg"/>
          <p:cNvPicPr>
            <a:picLocks noChangeAspect="1" noChangeArrowheads="1"/>
          </p:cNvPicPr>
          <p:nvPr/>
        </p:nvPicPr>
        <p:blipFill>
          <a:blip r:embed="rId4"/>
          <a:srcRect/>
          <a:stretch>
            <a:fillRect/>
          </a:stretch>
        </p:blipFill>
        <p:spPr bwMode="auto">
          <a:xfrm>
            <a:off x="6974021" y="1108072"/>
            <a:ext cx="5163326" cy="2904371"/>
          </a:xfrm>
          <a:prstGeom prst="rect">
            <a:avLst/>
          </a:prstGeom>
          <a:noFill/>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Projection systems </a:t>
            </a:r>
            <a:br>
              <a:rPr lang="en-US" sz="2800" b="1" dirty="0">
                <a:solidFill>
                  <a:schemeClr val="bg1"/>
                </a:solidFill>
              </a:rPr>
            </a:br>
            <a:endParaRPr lang="en-US" sz="2800" b="1" dirty="0">
              <a:solidFill>
                <a:schemeClr val="bg1"/>
              </a:solidFill>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Rectangle 5"/>
          <p:cNvSpPr/>
          <p:nvPr/>
        </p:nvSpPr>
        <p:spPr>
          <a:xfrm>
            <a:off x="559548" y="1299772"/>
            <a:ext cx="4694836" cy="1938992"/>
          </a:xfrm>
          <a:prstGeom prst="rect">
            <a:avLst/>
          </a:prstGeom>
        </p:spPr>
        <p:txBody>
          <a:bodyPr wrap="square">
            <a:spAutoFit/>
          </a:bodyPr>
          <a:lstStyle/>
          <a:p>
            <a:pPr marL="342900" indent="-342900">
              <a:buAutoNum type="arabicPeriod"/>
            </a:pPr>
            <a:r>
              <a:rPr lang="en-US" sz="2000" dirty="0"/>
              <a:t>First angle system</a:t>
            </a:r>
          </a:p>
          <a:p>
            <a:pPr marL="342900" indent="-342900"/>
            <a:r>
              <a:rPr lang="en-US" sz="2000" dirty="0"/>
              <a:t>       - European countries</a:t>
            </a:r>
            <a:br>
              <a:rPr lang="en-US" sz="2000" dirty="0"/>
            </a:br>
            <a:r>
              <a:rPr lang="en-US" sz="2000" dirty="0"/>
              <a:t>- ISO standard </a:t>
            </a:r>
          </a:p>
          <a:p>
            <a:pPr marL="342900" indent="-342900"/>
            <a:r>
              <a:rPr lang="en-US" sz="2000" dirty="0"/>
              <a:t>2. Third angle system   </a:t>
            </a:r>
            <a:br>
              <a:rPr lang="en-US" sz="2000" dirty="0"/>
            </a:br>
            <a:r>
              <a:rPr lang="en-US" sz="2000" dirty="0"/>
              <a:t>- Canada, USA, Japan, Thailand </a:t>
            </a:r>
            <a:br>
              <a:rPr lang="en-US" sz="2000" dirty="0"/>
            </a:br>
            <a:endParaRPr lang="en-US" sz="2000" dirty="0"/>
          </a:p>
        </p:txBody>
      </p:sp>
      <p:sp>
        <p:nvSpPr>
          <p:cNvPr id="33793" name="Rectangle 1"/>
          <p:cNvSpPr>
            <a:spLocks noChangeArrowheads="1"/>
          </p:cNvSpPr>
          <p:nvPr/>
        </p:nvSpPr>
        <p:spPr bwMode="auto">
          <a:xfrm>
            <a:off x="2906964" y="1296560"/>
            <a:ext cx="584124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strike="noStrike" cap="none" normalizeH="0" baseline="0" dirty="0">
                <a:ln>
                  <a:noFill/>
                </a:ln>
                <a:solidFill>
                  <a:srgbClr val="000000"/>
                </a:solidFill>
                <a:effectLst/>
                <a:ea typeface="Calibri" pitchFamily="34" charset="0"/>
                <a:cs typeface="Times New Roman" pitchFamily="18" charset="0"/>
              </a:rPr>
              <a:t>( SETUP:-OBSERVER----OBJECT----PLANE OF PROJECTION)</a:t>
            </a:r>
            <a:endParaRPr kumimoji="0" lang="en-US" b="0" i="0" strike="noStrike" cap="none" normalizeH="0" baseline="0" dirty="0">
              <a:ln>
                <a:noFill/>
              </a:ln>
              <a:solidFill>
                <a:schemeClr val="tx1"/>
              </a:solidFill>
              <a:effectLst/>
              <a:cs typeface="Arial" pitchFamily="34" charset="0"/>
            </a:endParaRPr>
          </a:p>
        </p:txBody>
      </p:sp>
      <p:sp>
        <p:nvSpPr>
          <p:cNvPr id="8" name="Rectangle 1"/>
          <p:cNvSpPr>
            <a:spLocks noChangeArrowheads="1"/>
          </p:cNvSpPr>
          <p:nvPr/>
        </p:nvSpPr>
        <p:spPr bwMode="auto">
          <a:xfrm>
            <a:off x="2922884" y="2213248"/>
            <a:ext cx="5841249"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0" i="0" strike="noStrike" cap="none" normalizeH="0" baseline="0" dirty="0">
                <a:ln>
                  <a:noFill/>
                </a:ln>
                <a:solidFill>
                  <a:srgbClr val="000000"/>
                </a:solidFill>
                <a:effectLst/>
                <a:ea typeface="Calibri" pitchFamily="34" charset="0"/>
                <a:cs typeface="Times New Roman" pitchFamily="18" charset="0"/>
              </a:rPr>
              <a:t>( SETUP:-OBSERVER----</a:t>
            </a:r>
            <a:r>
              <a:rPr lang="en-US" dirty="0">
                <a:solidFill>
                  <a:srgbClr val="000000"/>
                </a:solidFill>
                <a:ea typeface="Calibri" pitchFamily="34" charset="0"/>
                <a:cs typeface="Times New Roman" pitchFamily="18" charset="0"/>
              </a:rPr>
              <a:t>PLANE OF PROJECTION</a:t>
            </a:r>
            <a:r>
              <a:rPr kumimoji="0" lang="en-US" b="0" i="0" strike="noStrike" cap="none" normalizeH="0" baseline="0" dirty="0">
                <a:ln>
                  <a:noFill/>
                </a:ln>
                <a:solidFill>
                  <a:srgbClr val="000000"/>
                </a:solidFill>
                <a:effectLst/>
                <a:ea typeface="Calibri" pitchFamily="34" charset="0"/>
                <a:cs typeface="Times New Roman" pitchFamily="18" charset="0"/>
              </a:rPr>
              <a:t>----OBJECT)</a:t>
            </a:r>
            <a:endParaRPr kumimoji="0" lang="en-US" b="0" i="0" strike="noStrike" cap="none" normalizeH="0" baseline="0" dirty="0">
              <a:ln>
                <a:noFill/>
              </a:ln>
              <a:solidFill>
                <a:schemeClr val="tx1"/>
              </a:solidFill>
              <a:effectLst/>
              <a:cs typeface="Arial" pitchFamily="34" charset="0"/>
            </a:endParaRPr>
          </a:p>
        </p:txBody>
      </p:sp>
      <p:pic>
        <p:nvPicPr>
          <p:cNvPr id="33794" name="Picture 2"/>
          <p:cNvPicPr>
            <a:picLocks noChangeAspect="1" noChangeArrowheads="1"/>
          </p:cNvPicPr>
          <p:nvPr/>
        </p:nvPicPr>
        <p:blipFill>
          <a:blip r:embed="rId3"/>
          <a:srcRect/>
          <a:stretch>
            <a:fillRect/>
          </a:stretch>
        </p:blipFill>
        <p:spPr bwMode="auto">
          <a:xfrm>
            <a:off x="1684541" y="2910744"/>
            <a:ext cx="5330400" cy="3513585"/>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First Angle Projection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2769" name="Picture 17"/>
          <p:cNvPicPr>
            <a:picLocks noChangeAspect="1" noChangeArrowheads="1"/>
          </p:cNvPicPr>
          <p:nvPr/>
        </p:nvPicPr>
        <p:blipFill>
          <a:blip r:embed="rId3"/>
          <a:srcRect/>
          <a:stretch>
            <a:fillRect/>
          </a:stretch>
        </p:blipFill>
        <p:spPr bwMode="auto">
          <a:xfrm>
            <a:off x="204716" y="3234520"/>
            <a:ext cx="6332561" cy="3125344"/>
          </a:xfrm>
          <a:prstGeom prst="rect">
            <a:avLst/>
          </a:prstGeom>
          <a:noFill/>
          <a:ln w="9525">
            <a:noFill/>
            <a:miter lim="800000"/>
            <a:headEnd/>
            <a:tailEnd/>
          </a:ln>
        </p:spPr>
      </p:pic>
      <p:sp>
        <p:nvSpPr>
          <p:cNvPr id="32770" name="Rectangle 2"/>
          <p:cNvSpPr>
            <a:spLocks noChangeArrowheads="1"/>
          </p:cNvSpPr>
          <p:nvPr/>
        </p:nvSpPr>
        <p:spPr bwMode="auto">
          <a:xfrm>
            <a:off x="204720" y="1078193"/>
            <a:ext cx="6318909"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sng" strike="noStrike" cap="none" normalizeH="0" baseline="0" dirty="0">
                <a:ln>
                  <a:noFill/>
                </a:ln>
                <a:solidFill>
                  <a:srgbClr val="000000"/>
                </a:solidFill>
                <a:effectLst/>
                <a:ea typeface="Calibri" pitchFamily="34" charset="0"/>
                <a:cs typeface="Times New Roman" pitchFamily="18" charset="0"/>
              </a:rPr>
              <a:t>ROTATION OF PLANES:-</a:t>
            </a:r>
            <a:endParaRPr kumimoji="0" lang="en-US" sz="1400" b="1"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ea typeface="Calibri" pitchFamily="34" charset="0"/>
                <a:cs typeface="Times New Roman" pitchFamily="18" charset="0"/>
              </a:rPr>
              <a:t>When the projection of an object has been made on the various planes they are brought together on a single sheet of paper by rotating the planes.</a:t>
            </a:r>
            <a:endParaRPr kumimoji="0" lang="en-US" sz="1400" b="1"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ea typeface="Calibri" pitchFamily="34" charset="0"/>
                <a:cs typeface="Times New Roman" pitchFamily="18" charset="0"/>
              </a:rPr>
              <a:t>The standard practice of rotation of planes is to be keeping the VP fixed &amp; to rotate the HP &amp; PP in clock wise direction away from the object so that they may come in line with VP. The 1</a:t>
            </a:r>
            <a:r>
              <a:rPr kumimoji="0" lang="en-US" sz="1400" b="1" i="0" u="none" strike="noStrike" cap="none" normalizeH="0" baseline="30000" dirty="0">
                <a:ln>
                  <a:noFill/>
                </a:ln>
                <a:solidFill>
                  <a:srgbClr val="000000"/>
                </a:solidFill>
                <a:effectLst/>
                <a:ea typeface="Calibri" pitchFamily="34" charset="0"/>
                <a:cs typeface="Times New Roman" pitchFamily="18" charset="0"/>
              </a:rPr>
              <a:t>st</a:t>
            </a:r>
            <a:r>
              <a:rPr kumimoji="0" lang="en-US" sz="1400" b="1" i="0" u="none" strike="noStrike" cap="none" normalizeH="0" baseline="0" dirty="0">
                <a:ln>
                  <a:noFill/>
                </a:ln>
                <a:solidFill>
                  <a:srgbClr val="000000"/>
                </a:solidFill>
                <a:effectLst/>
                <a:ea typeface="Calibri" pitchFamily="34" charset="0"/>
                <a:cs typeface="Times New Roman" pitchFamily="18" charset="0"/>
              </a:rPr>
              <a:t> &amp; 3</a:t>
            </a:r>
            <a:r>
              <a:rPr kumimoji="0" lang="en-US" sz="1400" b="1" i="0" u="none" strike="noStrike" cap="none" normalizeH="0" baseline="30000" dirty="0">
                <a:ln>
                  <a:noFill/>
                </a:ln>
                <a:solidFill>
                  <a:srgbClr val="000000"/>
                </a:solidFill>
                <a:effectLst/>
                <a:ea typeface="Calibri" pitchFamily="34" charset="0"/>
                <a:cs typeface="Times New Roman" pitchFamily="18" charset="0"/>
              </a:rPr>
              <a:t>rd</a:t>
            </a:r>
            <a:r>
              <a:rPr kumimoji="0" lang="en-US" sz="1400" b="1" i="0" u="none" strike="noStrike" cap="none" normalizeH="0" baseline="0" dirty="0">
                <a:ln>
                  <a:noFill/>
                </a:ln>
                <a:solidFill>
                  <a:srgbClr val="000000"/>
                </a:solidFill>
                <a:effectLst/>
                <a:ea typeface="Calibri" pitchFamily="34" charset="0"/>
                <a:cs typeface="Times New Roman" pitchFamily="18" charset="0"/>
              </a:rPr>
              <a:t> quadrant opened out while rotating the plane.</a:t>
            </a:r>
            <a:endParaRPr kumimoji="0" lang="en-US" sz="1400" b="1"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sng" strike="noStrike" cap="none" normalizeH="0" baseline="0" dirty="0">
                <a:ln>
                  <a:noFill/>
                </a:ln>
                <a:solidFill>
                  <a:srgbClr val="FF0000"/>
                </a:solidFill>
                <a:effectLst/>
                <a:ea typeface="Calibri" pitchFamily="34" charset="0"/>
                <a:cs typeface="Times New Roman" pitchFamily="18" charset="0"/>
              </a:rPr>
              <a:t>NOTE:-</a:t>
            </a:r>
            <a:r>
              <a:rPr kumimoji="0" lang="en-US" sz="1400" b="1" i="0" u="none" strike="noStrike" cap="none" normalizeH="0" baseline="0" dirty="0">
                <a:ln>
                  <a:noFill/>
                </a:ln>
                <a:solidFill>
                  <a:srgbClr val="000000"/>
                </a:solidFill>
                <a:effectLst/>
                <a:ea typeface="Calibri" pitchFamily="34" charset="0"/>
                <a:cs typeface="Times New Roman" pitchFamily="18" charset="0"/>
              </a:rPr>
              <a:t>2</a:t>
            </a:r>
            <a:r>
              <a:rPr kumimoji="0" lang="en-US" sz="1400" b="1" i="0" u="none" strike="noStrike" cap="none" normalizeH="0" baseline="30000" dirty="0">
                <a:ln>
                  <a:noFill/>
                </a:ln>
                <a:solidFill>
                  <a:srgbClr val="000000"/>
                </a:solidFill>
                <a:effectLst/>
                <a:ea typeface="Calibri" pitchFamily="34" charset="0"/>
                <a:cs typeface="Times New Roman" pitchFamily="18" charset="0"/>
              </a:rPr>
              <a:t>ND</a:t>
            </a:r>
            <a:r>
              <a:rPr kumimoji="0" lang="en-US" sz="1400" b="1" i="0" u="none" strike="noStrike" cap="none" normalizeH="0" baseline="0" dirty="0">
                <a:ln>
                  <a:noFill/>
                </a:ln>
                <a:solidFill>
                  <a:srgbClr val="000000"/>
                </a:solidFill>
                <a:effectLst/>
                <a:ea typeface="Calibri" pitchFamily="34" charset="0"/>
                <a:cs typeface="Times New Roman" pitchFamily="18" charset="0"/>
              </a:rPr>
              <a:t> &amp; 4</a:t>
            </a:r>
            <a:r>
              <a:rPr kumimoji="0" lang="en-US" sz="1400" b="1" i="0" u="none" strike="noStrike" cap="none" normalizeH="0" baseline="30000" dirty="0">
                <a:ln>
                  <a:noFill/>
                </a:ln>
                <a:solidFill>
                  <a:srgbClr val="000000"/>
                </a:solidFill>
                <a:effectLst/>
                <a:ea typeface="Calibri" pitchFamily="34" charset="0"/>
                <a:cs typeface="Times New Roman" pitchFamily="18" charset="0"/>
              </a:rPr>
              <a:t>TH</a:t>
            </a:r>
            <a:r>
              <a:rPr kumimoji="0" lang="en-US" sz="1400" b="1" i="0" u="none" strike="noStrike" cap="none" normalizeH="0" baseline="0" dirty="0">
                <a:ln>
                  <a:noFill/>
                </a:ln>
                <a:solidFill>
                  <a:srgbClr val="000000"/>
                </a:solidFill>
                <a:effectLst/>
                <a:ea typeface="Calibri" pitchFamily="34" charset="0"/>
                <a:cs typeface="Times New Roman" pitchFamily="18" charset="0"/>
              </a:rPr>
              <a:t> quadrant are not used since the FV &amp; TV come(projected)on the same side of </a:t>
            </a:r>
            <a:r>
              <a:rPr kumimoji="0" lang="en-US" sz="1400" b="1" i="0" u="none" strike="noStrike" cap="none" normalizeH="0" baseline="0" dirty="0" err="1">
                <a:ln>
                  <a:noFill/>
                </a:ln>
                <a:solidFill>
                  <a:srgbClr val="000000"/>
                </a:solidFill>
                <a:effectLst/>
                <a:ea typeface="Calibri" pitchFamily="34" charset="0"/>
                <a:cs typeface="Times New Roman" pitchFamily="18" charset="0"/>
              </a:rPr>
              <a:t>xy</a:t>
            </a:r>
            <a:r>
              <a:rPr kumimoji="0" lang="en-US" sz="1400" b="1" i="0" u="none" strike="noStrike" cap="none" normalizeH="0" baseline="0" dirty="0">
                <a:ln>
                  <a:noFill/>
                </a:ln>
                <a:solidFill>
                  <a:srgbClr val="000000"/>
                </a:solidFill>
                <a:effectLst/>
                <a:ea typeface="Calibri" pitchFamily="34" charset="0"/>
                <a:cs typeface="Times New Roman" pitchFamily="18" charset="0"/>
              </a:rPr>
              <a:t> line &amp; may overlap the view (FV &amp; TV).so 2</a:t>
            </a:r>
            <a:r>
              <a:rPr kumimoji="0" lang="en-US" sz="1400" b="1" i="0" u="none" strike="noStrike" cap="none" normalizeH="0" baseline="30000" dirty="0">
                <a:ln>
                  <a:noFill/>
                </a:ln>
                <a:solidFill>
                  <a:srgbClr val="000000"/>
                </a:solidFill>
                <a:effectLst/>
                <a:ea typeface="Calibri" pitchFamily="34" charset="0"/>
                <a:cs typeface="Times New Roman" pitchFamily="18" charset="0"/>
              </a:rPr>
              <a:t>nd</a:t>
            </a:r>
            <a:r>
              <a:rPr kumimoji="0" lang="en-US" sz="1400" b="1" i="0" u="none" strike="noStrike" cap="none" normalizeH="0" baseline="0" dirty="0">
                <a:ln>
                  <a:noFill/>
                </a:ln>
                <a:solidFill>
                  <a:srgbClr val="000000"/>
                </a:solidFill>
                <a:effectLst/>
                <a:ea typeface="Calibri" pitchFamily="34" charset="0"/>
                <a:cs typeface="Times New Roman" pitchFamily="18" charset="0"/>
              </a:rPr>
              <a:t> &amp; 4</a:t>
            </a:r>
            <a:r>
              <a:rPr kumimoji="0" lang="en-US" sz="1400" b="1" i="0" u="none" strike="noStrike" cap="none" normalizeH="0" baseline="30000" dirty="0">
                <a:ln>
                  <a:noFill/>
                </a:ln>
                <a:solidFill>
                  <a:srgbClr val="000000"/>
                </a:solidFill>
                <a:effectLst/>
                <a:ea typeface="Calibri" pitchFamily="34" charset="0"/>
                <a:cs typeface="Times New Roman" pitchFamily="18" charset="0"/>
              </a:rPr>
              <a:t>th</a:t>
            </a:r>
            <a:r>
              <a:rPr kumimoji="0" lang="en-US" sz="1400" b="1" i="0" u="none" strike="noStrike" cap="none" normalizeH="0" baseline="0" dirty="0">
                <a:ln>
                  <a:noFill/>
                </a:ln>
                <a:solidFill>
                  <a:srgbClr val="000000"/>
                </a:solidFill>
                <a:effectLst/>
                <a:ea typeface="Calibri" pitchFamily="34" charset="0"/>
                <a:cs typeface="Times New Roman" pitchFamily="18" charset="0"/>
              </a:rPr>
              <a:t> angles are not used In engineering drawing.</a:t>
            </a:r>
            <a:endParaRPr kumimoji="0" lang="en-US" sz="1400" b="1" i="0" u="none" strike="noStrike" cap="none" normalizeH="0" baseline="0" dirty="0">
              <a:ln>
                <a:noFill/>
              </a:ln>
              <a:solidFill>
                <a:schemeClr val="tx1"/>
              </a:solidFill>
              <a:effectLst/>
              <a:cs typeface="Arial" pitchFamily="34" charset="0"/>
            </a:endParaRPr>
          </a:p>
        </p:txBody>
      </p:sp>
      <p:pic>
        <p:nvPicPr>
          <p:cNvPr id="32771" name="Picture 3"/>
          <p:cNvPicPr>
            <a:picLocks noChangeAspect="1" noChangeArrowheads="1"/>
          </p:cNvPicPr>
          <p:nvPr/>
        </p:nvPicPr>
        <p:blipFill>
          <a:blip r:embed="rId4"/>
          <a:srcRect/>
          <a:stretch>
            <a:fillRect/>
          </a:stretch>
        </p:blipFill>
        <p:spPr bwMode="auto">
          <a:xfrm>
            <a:off x="6838436" y="1050897"/>
            <a:ext cx="5212548" cy="3510321"/>
          </a:xfrm>
          <a:prstGeom prst="rect">
            <a:avLst/>
          </a:prstGeom>
          <a:noFill/>
          <a:ln w="9525">
            <a:noFill/>
            <a:miter lim="800000"/>
            <a:headEnd/>
            <a:tailEnd/>
          </a:ln>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Third Angle Projection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1747" name="Picture 19"/>
          <p:cNvPicPr>
            <a:picLocks noChangeAspect="1" noChangeArrowheads="1"/>
          </p:cNvPicPr>
          <p:nvPr/>
        </p:nvPicPr>
        <p:blipFill>
          <a:blip r:embed="rId3"/>
          <a:srcRect/>
          <a:stretch>
            <a:fillRect/>
          </a:stretch>
        </p:blipFill>
        <p:spPr bwMode="auto">
          <a:xfrm>
            <a:off x="191071" y="1064543"/>
            <a:ext cx="6318911" cy="5131541"/>
          </a:xfrm>
          <a:prstGeom prst="rect">
            <a:avLst/>
          </a:prstGeom>
          <a:noFill/>
          <a:ln w="9525">
            <a:noFill/>
            <a:miter lim="800000"/>
            <a:headEnd/>
            <a:tailEnd/>
          </a:ln>
        </p:spPr>
      </p:pic>
      <p:pic>
        <p:nvPicPr>
          <p:cNvPr id="31748" name="Picture 4"/>
          <p:cNvPicPr>
            <a:picLocks noChangeAspect="1" noChangeArrowheads="1"/>
          </p:cNvPicPr>
          <p:nvPr/>
        </p:nvPicPr>
        <p:blipFill>
          <a:blip r:embed="rId4"/>
          <a:srcRect/>
          <a:stretch>
            <a:fillRect/>
          </a:stretch>
        </p:blipFill>
        <p:spPr bwMode="auto">
          <a:xfrm>
            <a:off x="6636430" y="1078191"/>
            <a:ext cx="5405438" cy="3261797"/>
          </a:xfrm>
          <a:prstGeom prst="rect">
            <a:avLst/>
          </a:prstGeom>
          <a:noFill/>
          <a:ln w="9525">
            <a:noFill/>
            <a:miter lim="800000"/>
            <a:headEnd/>
            <a:tailEnd/>
          </a:ln>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First Angle vs. Third Angle Projection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graphicFrame>
        <p:nvGraphicFramePr>
          <p:cNvPr id="8" name="Table 7"/>
          <p:cNvGraphicFramePr>
            <a:graphicFrameLocks noGrp="1"/>
          </p:cNvGraphicFramePr>
          <p:nvPr/>
        </p:nvGraphicFramePr>
        <p:xfrm>
          <a:off x="177408" y="1232841"/>
          <a:ext cx="4039750" cy="4819650"/>
        </p:xfrm>
        <a:graphic>
          <a:graphicData uri="http://schemas.openxmlformats.org/drawingml/2006/table">
            <a:tbl>
              <a:tblPr/>
              <a:tblGrid>
                <a:gridCol w="2052148">
                  <a:extLst>
                    <a:ext uri="{9D8B030D-6E8A-4147-A177-3AD203B41FA5}">
                      <a16:colId xmlns:a16="http://schemas.microsoft.com/office/drawing/2014/main" xmlns="" val="20000"/>
                    </a:ext>
                  </a:extLst>
                </a:gridCol>
                <a:gridCol w="1987602">
                  <a:extLst>
                    <a:ext uri="{9D8B030D-6E8A-4147-A177-3AD203B41FA5}">
                      <a16:colId xmlns:a16="http://schemas.microsoft.com/office/drawing/2014/main" xmlns="" val="20001"/>
                    </a:ext>
                  </a:extLst>
                </a:gridCol>
              </a:tblGrid>
              <a:tr h="186290">
                <a:tc>
                  <a:txBody>
                    <a:bodyPr/>
                    <a:lstStyle/>
                    <a:p>
                      <a:pPr marL="0" marR="0" algn="ctr">
                        <a:lnSpc>
                          <a:spcPct val="115000"/>
                        </a:lnSpc>
                        <a:spcBef>
                          <a:spcPts val="0"/>
                        </a:spcBef>
                        <a:spcAft>
                          <a:spcPts val="0"/>
                        </a:spcAft>
                      </a:pPr>
                      <a:r>
                        <a:rPr lang="en-US" sz="1100" b="1" dirty="0">
                          <a:latin typeface="Calibri"/>
                          <a:ea typeface="Calibri"/>
                          <a:cs typeface="Times New Roman"/>
                        </a:rPr>
                        <a:t>   </a:t>
                      </a:r>
                      <a:r>
                        <a:rPr lang="en-US" sz="1100" b="1" u="sng" dirty="0">
                          <a:latin typeface="Calibri"/>
                          <a:ea typeface="Calibri"/>
                          <a:cs typeface="Times New Roman"/>
                        </a:rPr>
                        <a:t>1</a:t>
                      </a:r>
                      <a:r>
                        <a:rPr lang="en-US" sz="1100" b="1" u="sng" baseline="30000" dirty="0">
                          <a:latin typeface="Calibri"/>
                          <a:ea typeface="Calibri"/>
                          <a:cs typeface="Times New Roman"/>
                        </a:rPr>
                        <a:t>ST</a:t>
                      </a:r>
                      <a:r>
                        <a:rPr lang="en-US" sz="1100" b="1" u="sng" dirty="0">
                          <a:latin typeface="Calibri"/>
                          <a:ea typeface="Calibri"/>
                          <a:cs typeface="Times New Roman"/>
                        </a:rPr>
                        <a:t> ANGLE OF PROJECTION</a:t>
                      </a: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b="1" u="sng">
                          <a:latin typeface="Calibri"/>
                          <a:ea typeface="Calibri"/>
                          <a:cs typeface="Times New Roman"/>
                        </a:rPr>
                        <a:t>3RD ANGLE OF PROJECTION</a:t>
                      </a: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661540">
                <a:tc>
                  <a:txBody>
                    <a:bodyPr/>
                    <a:lstStyle/>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is kept in the 1</a:t>
                      </a:r>
                      <a:r>
                        <a:rPr lang="en-US" sz="1100" baseline="30000" dirty="0">
                          <a:latin typeface="Calibri"/>
                          <a:ea typeface="Calibri"/>
                          <a:cs typeface="Times New Roman"/>
                        </a:rPr>
                        <a:t>st</a:t>
                      </a:r>
                      <a:r>
                        <a:rPr lang="en-US" sz="1100" dirty="0">
                          <a:latin typeface="Calibri"/>
                          <a:ea typeface="Calibri"/>
                          <a:cs typeface="Times New Roman"/>
                        </a:rPr>
                        <a:t> quadrant.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lies in between the observer &amp; the  Plane of projection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is assumed to be Non-transparent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 In this method, when the views are drawn in their relative position, the plan comes below the FV/elevation or the TV drawn below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left side view is drawn to the right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right side view is drawn to the left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This method of projection is used In European Countries &amp; bureau of Indian standard is adopted </a:t>
                      </a:r>
                      <a:r>
                        <a:rPr lang="en-US" sz="1100" dirty="0" err="1">
                          <a:latin typeface="Calibri"/>
                          <a:ea typeface="Calibri"/>
                          <a:cs typeface="Times New Roman"/>
                        </a:rPr>
                        <a:t>w.e.f</a:t>
                      </a:r>
                      <a:r>
                        <a:rPr lang="en-US" sz="1100" dirty="0">
                          <a:latin typeface="Calibri"/>
                          <a:ea typeface="Calibri"/>
                          <a:cs typeface="Times New Roman"/>
                        </a:rPr>
                        <a:t>. 1981.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object is assumed to keep in 3</a:t>
                      </a:r>
                      <a:r>
                        <a:rPr lang="en-US" sz="1100" baseline="30000" dirty="0">
                          <a:latin typeface="Calibri"/>
                          <a:ea typeface="Calibri"/>
                          <a:cs typeface="Times New Roman"/>
                        </a:rPr>
                        <a:t>rd</a:t>
                      </a:r>
                      <a:r>
                        <a:rPr lang="en-US" sz="1100" dirty="0">
                          <a:latin typeface="Calibri"/>
                          <a:ea typeface="Calibri"/>
                          <a:cs typeface="Times New Roman"/>
                        </a:rPr>
                        <a:t> quadrant.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lies between the observer and the object.</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plane of projection is assumed to be transparent </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In this method, when the views are drawn in their relative position, the plan comes above the elevation or TV is drawn above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left side view is drawn to the left side of the FV.</a:t>
                      </a:r>
                    </a:p>
                    <a:p>
                      <a:pPr marL="342900" marR="0" lvl="0" indent="-342900" algn="just">
                        <a:lnSpc>
                          <a:spcPct val="115000"/>
                        </a:lnSpc>
                        <a:spcBef>
                          <a:spcPts val="0"/>
                        </a:spcBef>
                        <a:spcAft>
                          <a:spcPts val="0"/>
                        </a:spcAft>
                        <a:buFont typeface="Wingdings"/>
                        <a:buChar char=""/>
                      </a:pPr>
                      <a:r>
                        <a:rPr lang="en-US" sz="1100" dirty="0">
                          <a:latin typeface="Calibri"/>
                          <a:ea typeface="Calibri"/>
                          <a:cs typeface="Times New Roman"/>
                        </a:rPr>
                        <a:t>The right side view is drawn to the right side Of the FV.</a:t>
                      </a:r>
                    </a:p>
                    <a:p>
                      <a:pPr marL="342900" marR="0" lvl="0" indent="-342900" algn="just">
                        <a:lnSpc>
                          <a:spcPct val="115000"/>
                        </a:lnSpc>
                        <a:spcBef>
                          <a:spcPts val="0"/>
                        </a:spcBef>
                        <a:spcAft>
                          <a:spcPts val="1000"/>
                        </a:spcAft>
                        <a:buFont typeface="Wingdings"/>
                        <a:buChar char=""/>
                      </a:pPr>
                      <a:r>
                        <a:rPr lang="en-US" sz="1100" dirty="0">
                          <a:latin typeface="Calibri"/>
                          <a:ea typeface="Calibri"/>
                          <a:cs typeface="Times New Roman"/>
                        </a:rPr>
                        <a:t>This method of projection is used In U.S.A &amp; other countries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65537" name="Picture 1"/>
          <p:cNvPicPr>
            <a:picLocks noChangeAspect="1" noChangeArrowheads="1"/>
          </p:cNvPicPr>
          <p:nvPr/>
        </p:nvPicPr>
        <p:blipFill>
          <a:blip r:embed="rId3"/>
          <a:srcRect/>
          <a:stretch>
            <a:fillRect/>
          </a:stretch>
        </p:blipFill>
        <p:spPr bwMode="auto">
          <a:xfrm>
            <a:off x="4445473" y="1164601"/>
            <a:ext cx="3797772" cy="2946341"/>
          </a:xfrm>
          <a:prstGeom prst="rect">
            <a:avLst/>
          </a:prstGeom>
          <a:noFill/>
          <a:ln w="9525">
            <a:noFill/>
            <a:miter lim="800000"/>
            <a:headEnd/>
            <a:tailEnd/>
          </a:ln>
        </p:spPr>
      </p:pic>
      <p:pic>
        <p:nvPicPr>
          <p:cNvPr id="65538" name="Picture 2"/>
          <p:cNvPicPr>
            <a:picLocks noChangeAspect="1" noChangeArrowheads="1"/>
          </p:cNvPicPr>
          <p:nvPr/>
        </p:nvPicPr>
        <p:blipFill>
          <a:blip r:embed="rId4"/>
          <a:srcRect/>
          <a:stretch>
            <a:fillRect/>
          </a:stretch>
        </p:blipFill>
        <p:spPr bwMode="auto">
          <a:xfrm>
            <a:off x="8393373" y="1164601"/>
            <a:ext cx="3744031" cy="2945981"/>
          </a:xfrm>
          <a:prstGeom prst="rect">
            <a:avLst/>
          </a:prstGeom>
          <a:noFill/>
          <a:ln w="9525">
            <a:noFill/>
            <a:miter lim="800000"/>
            <a:headEnd/>
            <a:tailEnd/>
          </a:ln>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Projection Symbols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4513" name="Picture 1"/>
          <p:cNvPicPr>
            <a:picLocks noChangeAspect="1" noChangeArrowheads="1"/>
          </p:cNvPicPr>
          <p:nvPr/>
        </p:nvPicPr>
        <p:blipFill>
          <a:blip r:embed="rId3"/>
          <a:srcRect/>
          <a:stretch>
            <a:fillRect/>
          </a:stretch>
        </p:blipFill>
        <p:spPr bwMode="auto">
          <a:xfrm>
            <a:off x="701808" y="1392072"/>
            <a:ext cx="6688273" cy="4776716"/>
          </a:xfrm>
          <a:prstGeom prst="rect">
            <a:avLst/>
          </a:prstGeom>
          <a:noFill/>
          <a:ln w="9525">
            <a:noFill/>
            <a:miter lim="800000"/>
            <a:headEnd/>
            <a:tailEnd/>
          </a:ln>
          <a:effectLst/>
        </p:spPr>
      </p:pic>
      <p:sp>
        <p:nvSpPr>
          <p:cNvPr id="9" name="Rectangle 8"/>
          <p:cNvSpPr/>
          <p:nvPr/>
        </p:nvSpPr>
        <p:spPr>
          <a:xfrm>
            <a:off x="7356148" y="1631851"/>
            <a:ext cx="4681182" cy="1200329"/>
          </a:xfrm>
          <a:prstGeom prst="rect">
            <a:avLst/>
          </a:prstGeom>
        </p:spPr>
        <p:txBody>
          <a:bodyPr wrap="square">
            <a:spAutoFit/>
          </a:bodyPr>
          <a:lstStyle/>
          <a:p>
            <a:pPr algn="just">
              <a:buFont typeface="Wingdings" pitchFamily="2" charset="2"/>
              <a:buChar char="v"/>
            </a:pPr>
            <a:r>
              <a:rPr lang="en-US" sz="2400" dirty="0"/>
              <a:t>The front view &amp; side view of a frustum of cone are used to show the symbol for projection method</a:t>
            </a:r>
          </a:p>
        </p:txBody>
      </p:sp>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Viewing the object-Visualizing views</a:t>
            </a:r>
            <a:endParaRPr kumimoji="0" lang="en-IN" sz="32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Rectangle 3"/>
          <p:cNvSpPr txBox="1">
            <a:spLocks noChangeArrowheads="1"/>
          </p:cNvSpPr>
          <p:nvPr/>
        </p:nvSpPr>
        <p:spPr>
          <a:xfrm>
            <a:off x="627797" y="1378413"/>
            <a:ext cx="11341290" cy="4817671"/>
          </a:xfrm>
          <a:prstGeom prst="rect">
            <a:avLst/>
          </a:prstGeom>
        </p:spPr>
        <p:txBody>
          <a:bodyPr/>
          <a:lstStyle/>
          <a:p>
            <a:pPr lvl="0" algn="just">
              <a:lnSpc>
                <a:spcPct val="90000"/>
              </a:lnSpc>
              <a:spcBef>
                <a:spcPts val="1000"/>
              </a:spcBef>
              <a:defRPr/>
            </a:pPr>
            <a:endParaRPr lang="en-US" sz="1600" dirty="0"/>
          </a:p>
        </p:txBody>
      </p:sp>
      <p:pic>
        <p:nvPicPr>
          <p:cNvPr id="4" name="Picture 4" descr="multiview 2">
            <a:extLst>
              <a:ext uri="{FF2B5EF4-FFF2-40B4-BE49-F238E27FC236}">
                <a16:creationId xmlns:a16="http://schemas.microsoft.com/office/drawing/2014/main" xmlns="" id="{6DF82A19-BE43-E288-BAC2-6BD61797E23B}"/>
              </a:ext>
            </a:extLst>
          </p:cNvPr>
          <p:cNvPicPr>
            <a:picLocks noChangeAspect="1" noChangeArrowheads="1"/>
          </p:cNvPicPr>
          <p:nvPr/>
        </p:nvPicPr>
        <p:blipFill>
          <a:blip r:embed="rId3"/>
          <a:srcRect l="13472" t="18750" r="8061" b="16667"/>
          <a:stretch>
            <a:fillRect/>
          </a:stretch>
        </p:blipFill>
        <p:spPr bwMode="auto">
          <a:xfrm>
            <a:off x="1982578" y="1368888"/>
            <a:ext cx="7099452" cy="3794826"/>
          </a:xfrm>
          <a:prstGeom prst="rect">
            <a:avLst/>
          </a:prstGeom>
          <a:noFill/>
        </p:spPr>
      </p:pic>
      <p:sp>
        <p:nvSpPr>
          <p:cNvPr id="8" name="TextBox 7">
            <a:extLst>
              <a:ext uri="{FF2B5EF4-FFF2-40B4-BE49-F238E27FC236}">
                <a16:creationId xmlns:a16="http://schemas.microsoft.com/office/drawing/2014/main" xmlns="" id="{6A109151-C218-3B75-A546-04B4515161BF}"/>
              </a:ext>
            </a:extLst>
          </p:cNvPr>
          <p:cNvSpPr txBox="1"/>
          <p:nvPr/>
        </p:nvSpPr>
        <p:spPr>
          <a:xfrm>
            <a:off x="2725615" y="5156421"/>
            <a:ext cx="6098344" cy="646331"/>
          </a:xfrm>
          <a:prstGeom prst="rect">
            <a:avLst/>
          </a:prstGeom>
          <a:noFill/>
        </p:spPr>
        <p:txBody>
          <a:bodyPr wrap="square">
            <a:spAutoFit/>
          </a:bodyPr>
          <a:lstStyle/>
          <a:p>
            <a:pPr>
              <a:spcBef>
                <a:spcPct val="50000"/>
              </a:spcBef>
            </a:pPr>
            <a:r>
              <a:rPr lang="en-US" sz="1800" b="1" dirty="0"/>
              <a:t>Notice how each view appears when looking directly at that view of the object.</a:t>
            </a:r>
          </a:p>
        </p:txBody>
      </p:sp>
    </p:spTree>
    <p:extLst>
      <p:ext uri="{BB962C8B-B14F-4D97-AF65-F5344CB8AC3E}">
        <p14:creationId xmlns:p14="http://schemas.microsoft.com/office/powerpoint/2010/main" val="134761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t>3 View Drawing </a:t>
            </a:r>
            <a:br>
              <a:rPr lang="en-US" sz="2800" b="1" dirty="0"/>
            </a:br>
            <a:r>
              <a:rPr lang="en-US" sz="2800" b="1" i="1" dirty="0"/>
              <a:t>Most Commonly Used Views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4" descr="Alphabet of Lines - Sketching Activity 001"/>
          <p:cNvPicPr>
            <a:picLocks noChangeAspect="1" noChangeArrowheads="1"/>
          </p:cNvPicPr>
          <p:nvPr/>
        </p:nvPicPr>
        <p:blipFill>
          <a:blip r:embed="rId3"/>
          <a:srcRect b="13885"/>
          <a:stretch>
            <a:fillRect/>
          </a:stretch>
        </p:blipFill>
        <p:spPr bwMode="auto">
          <a:xfrm>
            <a:off x="4730949" y="1524000"/>
            <a:ext cx="5410200" cy="4425950"/>
          </a:xfrm>
          <a:prstGeom prst="rect">
            <a:avLst/>
          </a:prstGeom>
          <a:noFill/>
        </p:spPr>
      </p:pic>
      <p:sp>
        <p:nvSpPr>
          <p:cNvPr id="9" name="Text Box 5"/>
          <p:cNvSpPr txBox="1">
            <a:spLocks noChangeArrowheads="1"/>
          </p:cNvSpPr>
          <p:nvPr/>
        </p:nvSpPr>
        <p:spPr bwMode="auto">
          <a:xfrm>
            <a:off x="1835349" y="1981200"/>
            <a:ext cx="2743200" cy="2289175"/>
          </a:xfrm>
          <a:prstGeom prst="rect">
            <a:avLst/>
          </a:prstGeom>
          <a:noFill/>
          <a:ln w="9525">
            <a:noFill/>
            <a:miter lim="800000"/>
            <a:headEnd/>
            <a:tailEnd/>
          </a:ln>
          <a:effectLst/>
        </p:spPr>
        <p:txBody>
          <a:bodyPr>
            <a:spAutoFit/>
          </a:bodyPr>
          <a:lstStyle/>
          <a:p>
            <a:pPr>
              <a:spcBef>
                <a:spcPct val="50000"/>
              </a:spcBef>
            </a:pPr>
            <a:r>
              <a:rPr lang="en-US" sz="3600" b="1"/>
              <a:t>Front View</a:t>
            </a:r>
          </a:p>
          <a:p>
            <a:pPr>
              <a:spcBef>
                <a:spcPct val="50000"/>
              </a:spcBef>
            </a:pPr>
            <a:r>
              <a:rPr lang="en-US" sz="3600" b="1"/>
              <a:t>Top View</a:t>
            </a:r>
          </a:p>
          <a:p>
            <a:pPr>
              <a:spcBef>
                <a:spcPct val="50000"/>
              </a:spcBef>
            </a:pPr>
            <a:r>
              <a:rPr lang="en-US" sz="3600" b="1"/>
              <a:t>Side View</a:t>
            </a:r>
          </a:p>
        </p:txBody>
      </p:sp>
      <p:sp>
        <p:nvSpPr>
          <p:cNvPr id="10" name="Text Box 7"/>
          <p:cNvSpPr txBox="1">
            <a:spLocks noChangeArrowheads="1"/>
          </p:cNvSpPr>
          <p:nvPr/>
        </p:nvSpPr>
        <p:spPr bwMode="auto">
          <a:xfrm>
            <a:off x="1987749" y="4572000"/>
            <a:ext cx="2133600" cy="1735138"/>
          </a:xfrm>
          <a:prstGeom prst="rect">
            <a:avLst/>
          </a:prstGeom>
          <a:noFill/>
          <a:ln w="9525">
            <a:noFill/>
            <a:miter lim="800000"/>
            <a:headEnd/>
            <a:tailEnd/>
          </a:ln>
          <a:effectLst/>
        </p:spPr>
        <p:txBody>
          <a:bodyPr>
            <a:spAutoFit/>
          </a:bodyPr>
          <a:lstStyle/>
          <a:p>
            <a:pPr>
              <a:spcBef>
                <a:spcPct val="50000"/>
              </a:spcBef>
            </a:pPr>
            <a:r>
              <a:rPr lang="en-US" sz="2400" b="1" i="1"/>
              <a:t>Color code can help to visualize</a:t>
            </a:r>
          </a:p>
          <a:p>
            <a:pPr>
              <a:spcBef>
                <a:spcPct val="50000"/>
              </a:spcBef>
            </a:pPr>
            <a:endParaRPr lang="en-US" sz="2400"/>
          </a:p>
        </p:txBody>
      </p:sp>
    </p:spTree>
    <p:extLst>
      <p:ext uri="{BB962C8B-B14F-4D97-AF65-F5344CB8AC3E}">
        <p14:creationId xmlns:p14="http://schemas.microsoft.com/office/powerpoint/2010/main" val="2597675191"/>
      </p:ext>
    </p:extLst>
  </p:cSld>
  <p:clrMapOvr>
    <a:masterClrMapping/>
  </p:clrMapOvr>
  <mc:AlternateContent xmlns:mc="http://schemas.openxmlformats.org/markup-compatibility/2006" xmlns:p14="http://schemas.microsoft.com/office/powerpoint/2010/main">
    <mc:Choice Requires="p14">
      <p:transition spd="slow" p14:dur="2000" advTm="33225"/>
    </mc:Choice>
    <mc:Fallback xmlns="">
      <p:transition spd="slow" advTm="332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dirty="0"/>
              <a:t>Duplicate Views are Unnecessary</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4" descr="multiview 4"/>
          <p:cNvPicPr>
            <a:picLocks noChangeAspect="1" noChangeArrowheads="1"/>
          </p:cNvPicPr>
          <p:nvPr/>
        </p:nvPicPr>
        <p:blipFill>
          <a:blip r:embed="rId3"/>
          <a:srcRect b="15860"/>
          <a:stretch>
            <a:fillRect/>
          </a:stretch>
        </p:blipFill>
        <p:spPr bwMode="auto">
          <a:xfrm>
            <a:off x="2312151" y="1371600"/>
            <a:ext cx="4462463" cy="3200400"/>
          </a:xfrm>
          <a:prstGeom prst="rect">
            <a:avLst/>
          </a:prstGeom>
          <a:noFill/>
        </p:spPr>
      </p:pic>
      <p:pic>
        <p:nvPicPr>
          <p:cNvPr id="9" name="Picture 5" descr="multiview 3"/>
          <p:cNvPicPr>
            <a:picLocks noChangeAspect="1" noChangeArrowheads="1"/>
          </p:cNvPicPr>
          <p:nvPr/>
        </p:nvPicPr>
        <p:blipFill>
          <a:blip r:embed="rId4"/>
          <a:srcRect b="17294"/>
          <a:stretch>
            <a:fillRect/>
          </a:stretch>
        </p:blipFill>
        <p:spPr bwMode="auto">
          <a:xfrm>
            <a:off x="6731751" y="2209800"/>
            <a:ext cx="4535488" cy="2057400"/>
          </a:xfrm>
          <a:prstGeom prst="rect">
            <a:avLst/>
          </a:prstGeom>
          <a:noFill/>
        </p:spPr>
      </p:pic>
      <p:sp>
        <p:nvSpPr>
          <p:cNvPr id="10" name="Text Box 6"/>
          <p:cNvSpPr txBox="1">
            <a:spLocks noChangeArrowheads="1"/>
          </p:cNvSpPr>
          <p:nvPr/>
        </p:nvSpPr>
        <p:spPr bwMode="auto">
          <a:xfrm>
            <a:off x="2540751" y="5029200"/>
            <a:ext cx="8534400" cy="1190625"/>
          </a:xfrm>
          <a:prstGeom prst="rect">
            <a:avLst/>
          </a:prstGeom>
          <a:noFill/>
          <a:ln w="9525">
            <a:noFill/>
            <a:miter lim="800000"/>
            <a:headEnd/>
            <a:tailEnd/>
          </a:ln>
          <a:effectLst/>
        </p:spPr>
        <p:txBody>
          <a:bodyPr>
            <a:spAutoFit/>
          </a:bodyPr>
          <a:lstStyle/>
          <a:p>
            <a:pPr algn="ctr">
              <a:spcBef>
                <a:spcPct val="50000"/>
              </a:spcBef>
            </a:pPr>
            <a:r>
              <a:rPr lang="en-US" sz="3600" b="1"/>
              <a:t>Only 2 views are needed for these examples</a:t>
            </a:r>
          </a:p>
        </p:txBody>
      </p:sp>
    </p:spTree>
    <p:extLst>
      <p:ext uri="{BB962C8B-B14F-4D97-AF65-F5344CB8AC3E}">
        <p14:creationId xmlns:p14="http://schemas.microsoft.com/office/powerpoint/2010/main" val="1716221124"/>
      </p:ext>
    </p:extLst>
  </p:cSld>
  <p:clrMapOvr>
    <a:masterClrMapping/>
  </p:clrMapOvr>
  <mc:AlternateContent xmlns:mc="http://schemas.openxmlformats.org/markup-compatibility/2006" xmlns:p14="http://schemas.microsoft.com/office/powerpoint/2010/main">
    <mc:Choice Requires="p14">
      <p:transition spd="slow" p14:dur="2000" advTm="33225"/>
    </mc:Choice>
    <mc:Fallback xmlns="">
      <p:transition spd="slow" advTm="33225"/>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5688" y="3636"/>
            <a:ext cx="12192001" cy="6854364"/>
            <a:chOff x="-1" y="-16453"/>
            <a:chExt cx="12192001" cy="6854364"/>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grpSp>
      <p:sp>
        <p:nvSpPr>
          <p:cNvPr id="12" name="Title 1"/>
          <p:cNvSpPr txBox="1">
            <a:spLocks/>
          </p:cNvSpPr>
          <p:nvPr/>
        </p:nvSpPr>
        <p:spPr>
          <a:xfrm>
            <a:off x="1920256" y="274639"/>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			View Alignments </a:t>
            </a:r>
          </a:p>
        </p:txBody>
      </p:sp>
      <p:sp>
        <p:nvSpPr>
          <p:cNvPr id="13" name="Content Placeholder 2"/>
          <p:cNvSpPr txBox="1">
            <a:spLocks/>
          </p:cNvSpPr>
          <p:nvPr/>
        </p:nvSpPr>
        <p:spPr>
          <a:xfrm>
            <a:off x="1844056" y="1322965"/>
            <a:ext cx="4096328" cy="4525963"/>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In orthographic projections, the views are aligned such that each point on the object is lined up with itself all three views.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Each view shows two dimensions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Top: width and depth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Front: height and width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Right side: height and depth</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7" name="Group 66"/>
          <p:cNvGrpSpPr/>
          <p:nvPr/>
        </p:nvGrpSpPr>
        <p:grpSpPr>
          <a:xfrm>
            <a:off x="6825021" y="4105562"/>
            <a:ext cx="1228438" cy="1228438"/>
            <a:chOff x="1981200" y="5334000"/>
            <a:chExt cx="1228438" cy="1228438"/>
          </a:xfrm>
        </p:grpSpPr>
        <p:grpSp>
          <p:nvGrpSpPr>
            <p:cNvPr id="68" name="Group 4"/>
            <p:cNvGrpSpPr/>
            <p:nvPr/>
          </p:nvGrpSpPr>
          <p:grpSpPr>
            <a:xfrm>
              <a:off x="1981200" y="5334000"/>
              <a:ext cx="1228438" cy="1228438"/>
              <a:chOff x="1981200" y="5334000"/>
              <a:chExt cx="1228438" cy="1228438"/>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l="12243" t="66397" r="61187" b="15690"/>
              <a:stretch/>
            </p:blipFill>
            <p:spPr>
              <a:xfrm>
                <a:off x="1981200" y="5334000"/>
                <a:ext cx="1228438" cy="1228438"/>
              </a:xfrm>
              <a:prstGeom prst="rect">
                <a:avLst/>
              </a:prstGeom>
            </p:spPr>
          </p:pic>
          <p:sp>
            <p:nvSpPr>
              <p:cNvPr id="71" name="Rectangle 70"/>
              <p:cNvSpPr/>
              <p:nvPr/>
            </p:nvSpPr>
            <p:spPr>
              <a:xfrm>
                <a:off x="2210954" y="6096000"/>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Rectangle 68"/>
            <p:cNvSpPr/>
            <p:nvPr/>
          </p:nvSpPr>
          <p:spPr>
            <a:xfrm>
              <a:off x="2800925" y="5546437"/>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8853743" y="1381559"/>
            <a:ext cx="1626754" cy="1644073"/>
            <a:chOff x="6981537" y="3886200"/>
            <a:chExt cx="1626754" cy="1644073"/>
          </a:xfrm>
        </p:grpSpPr>
        <p:pic>
          <p:nvPicPr>
            <p:cNvPr id="73" name="Picture 72"/>
            <p:cNvPicPr>
              <a:picLocks noChangeAspect="1"/>
            </p:cNvPicPr>
            <p:nvPr/>
          </p:nvPicPr>
          <p:blipFill rotWithShape="1">
            <a:blip r:embed="rId3">
              <a:extLst>
                <a:ext uri="{28A0092B-C50C-407E-A947-70E740481C1C}">
                  <a14:useLocalDpi xmlns:a14="http://schemas.microsoft.com/office/drawing/2010/main" val="0"/>
                </a:ext>
              </a:extLst>
            </a:blip>
            <a:srcRect l="58191" t="31111" r="7248" b="44916"/>
            <a:stretch/>
          </p:blipFill>
          <p:spPr>
            <a:xfrm>
              <a:off x="7010400" y="3886200"/>
              <a:ext cx="1597891" cy="1644073"/>
            </a:xfrm>
            <a:prstGeom prst="rect">
              <a:avLst/>
            </a:prstGeom>
          </p:spPr>
        </p:pic>
        <p:sp>
          <p:nvSpPr>
            <p:cNvPr id="74" name="Rectangle 73"/>
            <p:cNvSpPr/>
            <p:nvPr/>
          </p:nvSpPr>
          <p:spPr>
            <a:xfrm>
              <a:off x="7100456" y="5036127"/>
              <a:ext cx="223982" cy="2851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7809345" y="4687454"/>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8305800" y="4828309"/>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839369" y="4191000"/>
              <a:ext cx="208969" cy="2274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981537" y="4163289"/>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9219545" y="3960090"/>
            <a:ext cx="1191491" cy="1373910"/>
            <a:chOff x="4821382" y="5188527"/>
            <a:chExt cx="1191491" cy="1373910"/>
          </a:xfrm>
        </p:grpSpPr>
        <p:pic>
          <p:nvPicPr>
            <p:cNvPr id="80" name="Picture 79"/>
            <p:cNvPicPr>
              <a:picLocks noChangeAspect="1"/>
            </p:cNvPicPr>
            <p:nvPr/>
          </p:nvPicPr>
          <p:blipFill rotWithShape="1">
            <a:blip r:embed="rId3">
              <a:extLst>
                <a:ext uri="{28A0092B-C50C-407E-A947-70E740481C1C}">
                  <a14:useLocalDpi xmlns:a14="http://schemas.microsoft.com/office/drawing/2010/main" val="0"/>
                </a:ext>
              </a:extLst>
            </a:blip>
            <a:srcRect l="58990" t="66263" r="15239" b="15825"/>
            <a:stretch/>
          </p:blipFill>
          <p:spPr>
            <a:xfrm>
              <a:off x="4821382" y="5334000"/>
              <a:ext cx="1191491" cy="1228437"/>
            </a:xfrm>
            <a:prstGeom prst="rect">
              <a:avLst/>
            </a:prstGeom>
          </p:spPr>
        </p:pic>
        <p:sp>
          <p:nvSpPr>
            <p:cNvPr id="81" name="Rectangle 80"/>
            <p:cNvSpPr/>
            <p:nvPr/>
          </p:nvSpPr>
          <p:spPr>
            <a:xfrm>
              <a:off x="5599544" y="5851237"/>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5029200" y="5188527"/>
              <a:ext cx="361373" cy="4502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6852732" y="2501896"/>
            <a:ext cx="1200727" cy="1226127"/>
            <a:chOff x="2438400" y="3674918"/>
            <a:chExt cx="1200727" cy="1226127"/>
          </a:xfrm>
        </p:grpSpPr>
        <p:pic>
          <p:nvPicPr>
            <p:cNvPr id="84" name="Picture 83"/>
            <p:cNvPicPr>
              <a:picLocks noChangeAspect="1"/>
            </p:cNvPicPr>
            <p:nvPr/>
          </p:nvPicPr>
          <p:blipFill rotWithShape="1">
            <a:blip r:embed="rId3">
              <a:extLst>
                <a:ext uri="{28A0092B-C50C-407E-A947-70E740481C1C}">
                  <a14:useLocalDpi xmlns:a14="http://schemas.microsoft.com/office/drawing/2010/main" val="0"/>
                </a:ext>
              </a:extLst>
            </a:blip>
            <a:srcRect l="12642" t="36667" r="61387" b="45455"/>
            <a:stretch/>
          </p:blipFill>
          <p:spPr>
            <a:xfrm>
              <a:off x="2438400" y="3674918"/>
              <a:ext cx="1200727" cy="1226127"/>
            </a:xfrm>
            <a:prstGeom prst="rect">
              <a:avLst/>
            </a:prstGeom>
          </p:spPr>
        </p:pic>
        <p:sp>
          <p:nvSpPr>
            <p:cNvPr id="85" name="Rectangle 84"/>
            <p:cNvSpPr/>
            <p:nvPr/>
          </p:nvSpPr>
          <p:spPr>
            <a:xfrm>
              <a:off x="2971800" y="3886200"/>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3090719" y="4313600"/>
              <a:ext cx="548408" cy="5010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TextBox 86"/>
          <p:cNvSpPr txBox="1"/>
          <p:nvPr/>
        </p:nvSpPr>
        <p:spPr>
          <a:xfrm>
            <a:off x="8534911" y="2628468"/>
            <a:ext cx="410537" cy="369332"/>
          </a:xfrm>
          <a:prstGeom prst="rect">
            <a:avLst/>
          </a:prstGeom>
          <a:noFill/>
        </p:spPr>
        <p:txBody>
          <a:bodyPr wrap="square" rtlCol="0">
            <a:spAutoFit/>
          </a:bodyPr>
          <a:lstStyle/>
          <a:p>
            <a:r>
              <a:rPr lang="en-US" dirty="0"/>
              <a:t>A</a:t>
            </a:r>
          </a:p>
        </p:txBody>
      </p:sp>
      <p:sp>
        <p:nvSpPr>
          <p:cNvPr id="88" name="TextBox 87"/>
          <p:cNvSpPr txBox="1"/>
          <p:nvPr/>
        </p:nvSpPr>
        <p:spPr>
          <a:xfrm>
            <a:off x="6586032" y="4981047"/>
            <a:ext cx="410537" cy="369332"/>
          </a:xfrm>
          <a:prstGeom prst="rect">
            <a:avLst/>
          </a:prstGeom>
          <a:noFill/>
        </p:spPr>
        <p:txBody>
          <a:bodyPr wrap="square" rtlCol="0">
            <a:spAutoFit/>
          </a:bodyPr>
          <a:lstStyle/>
          <a:p>
            <a:r>
              <a:rPr lang="en-US" dirty="0"/>
              <a:t>A</a:t>
            </a:r>
          </a:p>
        </p:txBody>
      </p:sp>
      <p:sp>
        <p:nvSpPr>
          <p:cNvPr id="89" name="TextBox 88"/>
          <p:cNvSpPr txBox="1"/>
          <p:nvPr/>
        </p:nvSpPr>
        <p:spPr>
          <a:xfrm>
            <a:off x="8939589" y="4965807"/>
            <a:ext cx="410537" cy="369332"/>
          </a:xfrm>
          <a:prstGeom prst="rect">
            <a:avLst/>
          </a:prstGeom>
          <a:noFill/>
        </p:spPr>
        <p:txBody>
          <a:bodyPr wrap="square" rtlCol="0">
            <a:spAutoFit/>
          </a:bodyPr>
          <a:lstStyle/>
          <a:p>
            <a:r>
              <a:rPr lang="en-US" dirty="0"/>
              <a:t>A</a:t>
            </a:r>
          </a:p>
        </p:txBody>
      </p:sp>
      <p:sp>
        <p:nvSpPr>
          <p:cNvPr id="90" name="TextBox 89"/>
          <p:cNvSpPr txBox="1"/>
          <p:nvPr/>
        </p:nvSpPr>
        <p:spPr>
          <a:xfrm>
            <a:off x="6578411" y="3411215"/>
            <a:ext cx="410537" cy="369332"/>
          </a:xfrm>
          <a:prstGeom prst="rect">
            <a:avLst/>
          </a:prstGeom>
          <a:noFill/>
        </p:spPr>
        <p:txBody>
          <a:bodyPr wrap="square" rtlCol="0">
            <a:spAutoFit/>
          </a:bodyPr>
          <a:lstStyle/>
          <a:p>
            <a:r>
              <a:rPr lang="en-US" dirty="0"/>
              <a:t>A</a:t>
            </a:r>
          </a:p>
        </p:txBody>
      </p:sp>
      <p:sp>
        <p:nvSpPr>
          <p:cNvPr id="91" name="Oval 90"/>
          <p:cNvSpPr/>
          <p:nvPr/>
        </p:nvSpPr>
        <p:spPr>
          <a:xfrm>
            <a:off x="8824878" y="2735345"/>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12144" y="5214618"/>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6828816" y="3630718"/>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9179319" y="5230312"/>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Connector 94"/>
          <p:cNvCxnSpPr/>
          <p:nvPr/>
        </p:nvCxnSpPr>
        <p:spPr>
          <a:xfrm flipV="1">
            <a:off x="6866456" y="3712208"/>
            <a:ext cx="0" cy="156362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870873" y="5275832"/>
            <a:ext cx="2367175" cy="2882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9981839" y="2057547"/>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9768517" y="4058114"/>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V="1">
            <a:off x="8030410" y="3122992"/>
            <a:ext cx="0" cy="967513"/>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973673" y="3046596"/>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7954819" y="4052522"/>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9563248" y="2060426"/>
            <a:ext cx="410537" cy="369332"/>
          </a:xfrm>
          <a:prstGeom prst="rect">
            <a:avLst/>
          </a:prstGeom>
          <a:noFill/>
        </p:spPr>
        <p:txBody>
          <a:bodyPr wrap="square" rtlCol="0">
            <a:spAutoFit/>
          </a:bodyPr>
          <a:lstStyle/>
          <a:p>
            <a:r>
              <a:rPr lang="en-US" dirty="0"/>
              <a:t>B</a:t>
            </a:r>
          </a:p>
        </p:txBody>
      </p:sp>
      <p:sp>
        <p:nvSpPr>
          <p:cNvPr id="103" name="TextBox 102"/>
          <p:cNvSpPr txBox="1"/>
          <p:nvPr/>
        </p:nvSpPr>
        <p:spPr>
          <a:xfrm>
            <a:off x="7695114" y="3712398"/>
            <a:ext cx="410537" cy="369332"/>
          </a:xfrm>
          <a:prstGeom prst="rect">
            <a:avLst/>
          </a:prstGeom>
          <a:noFill/>
        </p:spPr>
        <p:txBody>
          <a:bodyPr wrap="square" rtlCol="0">
            <a:spAutoFit/>
          </a:bodyPr>
          <a:lstStyle/>
          <a:p>
            <a:r>
              <a:rPr lang="en-US" dirty="0"/>
              <a:t>B</a:t>
            </a:r>
          </a:p>
        </p:txBody>
      </p:sp>
      <p:sp>
        <p:nvSpPr>
          <p:cNvPr id="104" name="TextBox 103"/>
          <p:cNvSpPr txBox="1"/>
          <p:nvPr/>
        </p:nvSpPr>
        <p:spPr>
          <a:xfrm>
            <a:off x="7992174" y="2788980"/>
            <a:ext cx="410537" cy="369332"/>
          </a:xfrm>
          <a:prstGeom prst="rect">
            <a:avLst/>
          </a:prstGeom>
          <a:noFill/>
        </p:spPr>
        <p:txBody>
          <a:bodyPr wrap="square" rtlCol="0">
            <a:spAutoFit/>
          </a:bodyPr>
          <a:lstStyle/>
          <a:p>
            <a:r>
              <a:rPr lang="en-US" dirty="0"/>
              <a:t>B</a:t>
            </a:r>
          </a:p>
        </p:txBody>
      </p:sp>
      <p:sp>
        <p:nvSpPr>
          <p:cNvPr id="105" name="TextBox 104"/>
          <p:cNvSpPr txBox="1"/>
          <p:nvPr/>
        </p:nvSpPr>
        <p:spPr>
          <a:xfrm>
            <a:off x="9516792" y="4059032"/>
            <a:ext cx="410537" cy="369332"/>
          </a:xfrm>
          <a:prstGeom prst="rect">
            <a:avLst/>
          </a:prstGeom>
          <a:noFill/>
        </p:spPr>
        <p:txBody>
          <a:bodyPr wrap="square" rtlCol="0">
            <a:spAutoFit/>
          </a:bodyPr>
          <a:lstStyle/>
          <a:p>
            <a:r>
              <a:rPr lang="en-US" dirty="0"/>
              <a:t>B</a:t>
            </a:r>
          </a:p>
        </p:txBody>
      </p:sp>
      <p:cxnSp>
        <p:nvCxnSpPr>
          <p:cNvPr id="106" name="Straight Connector 105"/>
          <p:cNvCxnSpPr/>
          <p:nvPr/>
        </p:nvCxnSpPr>
        <p:spPr>
          <a:xfrm>
            <a:off x="8012546" y="4115155"/>
            <a:ext cx="1809130" cy="0"/>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6475105" y="4117829"/>
            <a:ext cx="358452" cy="1151662"/>
            <a:chOff x="5002766" y="2457466"/>
            <a:chExt cx="358452" cy="1151662"/>
          </a:xfrm>
        </p:grpSpPr>
        <p:cxnSp>
          <p:nvCxnSpPr>
            <p:cNvPr id="108" name="Straight Connector 107"/>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0428535" y="4117829"/>
            <a:ext cx="358452" cy="1151662"/>
            <a:chOff x="5002766" y="2457466"/>
            <a:chExt cx="358452" cy="1151662"/>
          </a:xfrm>
        </p:grpSpPr>
        <p:cxnSp>
          <p:nvCxnSpPr>
            <p:cNvPr id="112" name="Straight Connector 111"/>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rot="5400000">
            <a:off x="7255971" y="4934357"/>
            <a:ext cx="358452" cy="1151662"/>
            <a:chOff x="5002766" y="2457466"/>
            <a:chExt cx="358452" cy="1151662"/>
          </a:xfrm>
        </p:grpSpPr>
        <p:cxnSp>
          <p:nvCxnSpPr>
            <p:cNvPr id="116" name="Straight Connector 115"/>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rot="5400000">
            <a:off x="7276343" y="1707010"/>
            <a:ext cx="358452" cy="1151662"/>
            <a:chOff x="5002766" y="2457466"/>
            <a:chExt cx="358452" cy="1151662"/>
          </a:xfrm>
        </p:grpSpPr>
        <p:cxnSp>
          <p:nvCxnSpPr>
            <p:cNvPr id="120" name="Straight Connector 119"/>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6485423" y="2532024"/>
            <a:ext cx="358452" cy="1151662"/>
            <a:chOff x="5002766" y="2457466"/>
            <a:chExt cx="358452" cy="1151662"/>
          </a:xfrm>
        </p:grpSpPr>
        <p:cxnSp>
          <p:nvCxnSpPr>
            <p:cNvPr id="124" name="Straight Connector 123"/>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rot="5400000">
            <a:off x="9634653" y="4943784"/>
            <a:ext cx="358452" cy="1151662"/>
            <a:chOff x="5002766" y="2457466"/>
            <a:chExt cx="358452" cy="1151662"/>
          </a:xfrm>
        </p:grpSpPr>
        <p:cxnSp>
          <p:nvCxnSpPr>
            <p:cNvPr id="128" name="Straight Connector 127"/>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131" name="TextBox 130"/>
          <p:cNvSpPr txBox="1"/>
          <p:nvPr/>
        </p:nvSpPr>
        <p:spPr>
          <a:xfrm rot="16200000">
            <a:off x="6021270" y="4455460"/>
            <a:ext cx="967110" cy="369332"/>
          </a:xfrm>
          <a:prstGeom prst="rect">
            <a:avLst/>
          </a:prstGeom>
          <a:noFill/>
        </p:spPr>
        <p:txBody>
          <a:bodyPr wrap="square" rtlCol="0">
            <a:spAutoFit/>
          </a:bodyPr>
          <a:lstStyle/>
          <a:p>
            <a:r>
              <a:rPr lang="en-US" dirty="0"/>
              <a:t>Height</a:t>
            </a:r>
          </a:p>
        </p:txBody>
      </p:sp>
      <p:sp>
        <p:nvSpPr>
          <p:cNvPr id="132" name="TextBox 131"/>
          <p:cNvSpPr txBox="1"/>
          <p:nvPr/>
        </p:nvSpPr>
        <p:spPr>
          <a:xfrm>
            <a:off x="7070160" y="1993604"/>
            <a:ext cx="967110" cy="369332"/>
          </a:xfrm>
          <a:prstGeom prst="rect">
            <a:avLst/>
          </a:prstGeom>
          <a:noFill/>
        </p:spPr>
        <p:txBody>
          <a:bodyPr wrap="square" rtlCol="0">
            <a:spAutoFit/>
          </a:bodyPr>
          <a:lstStyle/>
          <a:p>
            <a:r>
              <a:rPr lang="en-US" dirty="0"/>
              <a:t>Width</a:t>
            </a:r>
          </a:p>
        </p:txBody>
      </p:sp>
      <p:sp>
        <p:nvSpPr>
          <p:cNvPr id="133" name="TextBox 132"/>
          <p:cNvSpPr txBox="1"/>
          <p:nvPr/>
        </p:nvSpPr>
        <p:spPr>
          <a:xfrm rot="16200000">
            <a:off x="6033700" y="2870835"/>
            <a:ext cx="967110" cy="369332"/>
          </a:xfrm>
          <a:prstGeom prst="rect">
            <a:avLst/>
          </a:prstGeom>
          <a:noFill/>
        </p:spPr>
        <p:txBody>
          <a:bodyPr wrap="square" rtlCol="0">
            <a:spAutoFit/>
          </a:bodyPr>
          <a:lstStyle/>
          <a:p>
            <a:r>
              <a:rPr lang="en-US" dirty="0"/>
              <a:t>Depth</a:t>
            </a:r>
          </a:p>
        </p:txBody>
      </p:sp>
      <p:grpSp>
        <p:nvGrpSpPr>
          <p:cNvPr id="134" name="Group 133"/>
          <p:cNvGrpSpPr/>
          <p:nvPr/>
        </p:nvGrpSpPr>
        <p:grpSpPr>
          <a:xfrm>
            <a:off x="9680820" y="1219200"/>
            <a:ext cx="1189095" cy="556556"/>
            <a:chOff x="7786685" y="1219200"/>
            <a:chExt cx="1189095" cy="556556"/>
          </a:xfrm>
        </p:grpSpPr>
        <p:cxnSp>
          <p:nvCxnSpPr>
            <p:cNvPr id="135" name="Straight Connector 134"/>
            <p:cNvCxnSpPr/>
            <p:nvPr/>
          </p:nvCxnSpPr>
          <p:spPr>
            <a:xfrm flipV="1">
              <a:off x="7786685" y="1219200"/>
              <a:ext cx="370790" cy="2147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7984071" y="1326570"/>
              <a:ext cx="745934" cy="449186"/>
            </a:xfrm>
            <a:prstGeom prst="straightConnector1">
              <a:avLst/>
            </a:prstGeom>
            <a:ln w="127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rot="1885454">
              <a:off x="8008670" y="1319250"/>
              <a:ext cx="967110" cy="369332"/>
            </a:xfrm>
            <a:prstGeom prst="rect">
              <a:avLst/>
            </a:prstGeom>
            <a:noFill/>
          </p:spPr>
          <p:txBody>
            <a:bodyPr wrap="square" rtlCol="0">
              <a:spAutoFit/>
            </a:bodyPr>
            <a:lstStyle/>
            <a:p>
              <a:r>
                <a:rPr lang="en-US" dirty="0"/>
                <a:t>Width</a:t>
              </a:r>
            </a:p>
          </p:txBody>
        </p:sp>
      </p:grpSp>
      <p:grpSp>
        <p:nvGrpSpPr>
          <p:cNvPr id="138" name="Group 137"/>
          <p:cNvGrpSpPr/>
          <p:nvPr/>
        </p:nvGrpSpPr>
        <p:grpSpPr>
          <a:xfrm>
            <a:off x="9285535" y="2802180"/>
            <a:ext cx="1590931" cy="626820"/>
            <a:chOff x="7391400" y="2802180"/>
            <a:chExt cx="1590931" cy="626820"/>
          </a:xfrm>
        </p:grpSpPr>
        <p:cxnSp>
          <p:nvCxnSpPr>
            <p:cNvPr id="139" name="Straight Connector 138"/>
            <p:cNvCxnSpPr/>
            <p:nvPr/>
          </p:nvCxnSpPr>
          <p:spPr>
            <a:xfrm flipH="1" flipV="1">
              <a:off x="8544610" y="2802180"/>
              <a:ext cx="260574" cy="1497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flipV="1">
              <a:off x="7391400" y="3025632"/>
              <a:ext cx="712172" cy="40336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972080" y="2895600"/>
              <a:ext cx="704230" cy="457200"/>
            </a:xfrm>
            <a:prstGeom prst="straightConnector1">
              <a:avLst/>
            </a:prstGeom>
            <a:ln w="127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rot="19500951">
              <a:off x="8015221" y="2970996"/>
              <a:ext cx="967110" cy="369332"/>
            </a:xfrm>
            <a:prstGeom prst="rect">
              <a:avLst/>
            </a:prstGeom>
            <a:noFill/>
          </p:spPr>
          <p:txBody>
            <a:bodyPr wrap="square" rtlCol="0">
              <a:spAutoFit/>
            </a:bodyPr>
            <a:lstStyle/>
            <a:p>
              <a:r>
                <a:rPr lang="en-US" dirty="0"/>
                <a:t>Depth</a:t>
              </a:r>
            </a:p>
          </p:txBody>
        </p:sp>
      </p:grpSp>
    </p:spTree>
    <p:extLst>
      <p:ext uri="{BB962C8B-B14F-4D97-AF65-F5344CB8AC3E}">
        <p14:creationId xmlns:p14="http://schemas.microsoft.com/office/powerpoint/2010/main" val="3595754207"/>
      </p:ext>
    </p:extLst>
  </p:cSld>
  <p:clrMapOvr>
    <a:masterClrMapping/>
  </p:clrMapOvr>
  <mc:AlternateContent xmlns:mc="http://schemas.openxmlformats.org/markup-compatibility/2006" xmlns:p14="http://schemas.microsoft.com/office/powerpoint/2010/main">
    <mc:Choice Requires="p14">
      <p:transition spd="slow" p14:dur="2000" advTm="69597"/>
    </mc:Choice>
    <mc:Fallback xmlns="">
      <p:transition spd="slow" advTm="69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anim calcmode="lin" valueType="num">
                                      <p:cBhvr additive="base">
                                        <p:cTn id="1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 calcmode="lin" valueType="num">
                                      <p:cBhvr additive="base">
                                        <p:cTn id="1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ppt_x"/>
                                          </p:val>
                                        </p:tav>
                                        <p:tav tm="100000">
                                          <p:val>
                                            <p:strVal val="#ppt_x"/>
                                          </p:val>
                                        </p:tav>
                                      </p:tavLst>
                                    </p:anim>
                                    <p:anim calcmode="lin" valueType="num">
                                      <p:cBhvr additive="base">
                                        <p:cTn id="26" dur="500" fill="hold"/>
                                        <p:tgtEl>
                                          <p:spTgt spid="9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anim calcmode="lin" valueType="num">
                                      <p:cBhvr additive="base">
                                        <p:cTn id="29" dur="500" fill="hold"/>
                                        <p:tgtEl>
                                          <p:spTgt spid="87"/>
                                        </p:tgtEl>
                                        <p:attrNameLst>
                                          <p:attrName>ppt_x</p:attrName>
                                        </p:attrNameLst>
                                      </p:cBhvr>
                                      <p:tavLst>
                                        <p:tav tm="0">
                                          <p:val>
                                            <p:strVal val="#ppt_x"/>
                                          </p:val>
                                        </p:tav>
                                        <p:tav tm="100000">
                                          <p:val>
                                            <p:strVal val="#ppt_x"/>
                                          </p:val>
                                        </p:tav>
                                      </p:tavLst>
                                    </p:anim>
                                    <p:anim calcmode="lin" valueType="num">
                                      <p:cBhvr additive="base">
                                        <p:cTn id="30" dur="500" fill="hold"/>
                                        <p:tgtEl>
                                          <p:spTgt spid="8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anim calcmode="lin" valueType="num">
                                      <p:cBhvr additive="base">
                                        <p:cTn id="34" dur="500" fill="hold"/>
                                        <p:tgtEl>
                                          <p:spTgt spid="92"/>
                                        </p:tgtEl>
                                        <p:attrNameLst>
                                          <p:attrName>ppt_x</p:attrName>
                                        </p:attrNameLst>
                                      </p:cBhvr>
                                      <p:tavLst>
                                        <p:tav tm="0">
                                          <p:val>
                                            <p:strVal val="#ppt_x"/>
                                          </p:val>
                                        </p:tav>
                                        <p:tav tm="100000">
                                          <p:val>
                                            <p:strVal val="#ppt_x"/>
                                          </p:val>
                                        </p:tav>
                                      </p:tavLst>
                                    </p:anim>
                                    <p:anim calcmode="lin" valueType="num">
                                      <p:cBhvr additive="base">
                                        <p:cTn id="35" dur="500" fill="hold"/>
                                        <p:tgtEl>
                                          <p:spTgt spid="9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500" fill="hold"/>
                                        <p:tgtEl>
                                          <p:spTgt spid="88"/>
                                        </p:tgtEl>
                                        <p:attrNameLst>
                                          <p:attrName>ppt_x</p:attrName>
                                        </p:attrNameLst>
                                      </p:cBhvr>
                                      <p:tavLst>
                                        <p:tav tm="0">
                                          <p:val>
                                            <p:strVal val="#ppt_x"/>
                                          </p:val>
                                        </p:tav>
                                        <p:tav tm="100000">
                                          <p:val>
                                            <p:strVal val="#ppt_x"/>
                                          </p:val>
                                        </p:tav>
                                      </p:tavLst>
                                    </p:anim>
                                    <p:anim calcmode="lin" valueType="num">
                                      <p:cBhvr additive="base">
                                        <p:cTn id="39" dur="500" fill="hold"/>
                                        <p:tgtEl>
                                          <p:spTgt spid="88"/>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down)">
                                      <p:cBhvr>
                                        <p:cTn id="43" dur="1000"/>
                                        <p:tgtEl>
                                          <p:spTgt spid="95"/>
                                        </p:tgtEl>
                                      </p:cBhvr>
                                    </p:animEffec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wipe(left)">
                                      <p:cBhvr>
                                        <p:cTn id="52" dur="1000"/>
                                        <p:tgtEl>
                                          <p:spTgt spid="96"/>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9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97"/>
                                        </p:tgtEl>
                                        <p:attrNameLst>
                                          <p:attrName>style.visibility</p:attrName>
                                        </p:attrNameLst>
                                      </p:cBhvr>
                                      <p:to>
                                        <p:strVal val="visible"/>
                                      </p:to>
                                    </p:set>
                                    <p:anim calcmode="lin" valueType="num">
                                      <p:cBhvr additive="base">
                                        <p:cTn id="61" dur="500" fill="hold"/>
                                        <p:tgtEl>
                                          <p:spTgt spid="97"/>
                                        </p:tgtEl>
                                        <p:attrNameLst>
                                          <p:attrName>ppt_x</p:attrName>
                                        </p:attrNameLst>
                                      </p:cBhvr>
                                      <p:tavLst>
                                        <p:tav tm="0">
                                          <p:val>
                                            <p:strVal val="#ppt_x"/>
                                          </p:val>
                                        </p:tav>
                                        <p:tav tm="100000">
                                          <p:val>
                                            <p:strVal val="#ppt_x"/>
                                          </p:val>
                                        </p:tav>
                                      </p:tavLst>
                                    </p:anim>
                                    <p:anim calcmode="lin" valueType="num">
                                      <p:cBhvr additive="base">
                                        <p:cTn id="62" dur="500" fill="hold"/>
                                        <p:tgtEl>
                                          <p:spTgt spid="9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 calcmode="lin" valueType="num">
                                      <p:cBhvr additive="base">
                                        <p:cTn id="65" dur="500" fill="hold"/>
                                        <p:tgtEl>
                                          <p:spTgt spid="102"/>
                                        </p:tgtEl>
                                        <p:attrNameLst>
                                          <p:attrName>ppt_x</p:attrName>
                                        </p:attrNameLst>
                                      </p:cBhvr>
                                      <p:tavLst>
                                        <p:tav tm="0">
                                          <p:val>
                                            <p:strVal val="#ppt_x"/>
                                          </p:val>
                                        </p:tav>
                                        <p:tav tm="100000">
                                          <p:val>
                                            <p:strVal val="#ppt_x"/>
                                          </p:val>
                                        </p:tav>
                                      </p:tavLst>
                                    </p:anim>
                                    <p:anim calcmode="lin" valueType="num">
                                      <p:cBhvr additive="base">
                                        <p:cTn id="66" dur="500" fill="hold"/>
                                        <p:tgtEl>
                                          <p:spTgt spid="102"/>
                                        </p:tgtEl>
                                        <p:attrNameLst>
                                          <p:attrName>ppt_y</p:attrName>
                                        </p:attrNameLst>
                                      </p:cBhvr>
                                      <p:tavLst>
                                        <p:tav tm="0">
                                          <p:val>
                                            <p:strVal val="1+#ppt_h/2"/>
                                          </p:val>
                                        </p:tav>
                                        <p:tav tm="100000">
                                          <p:val>
                                            <p:strVal val="#ppt_y"/>
                                          </p:val>
                                        </p:tav>
                                      </p:tavLst>
                                    </p:anim>
                                  </p:childTnLst>
                                </p:cTn>
                              </p:par>
                            </p:childTnLst>
                          </p:cTn>
                        </p:par>
                        <p:par>
                          <p:cTn id="67" fill="hold">
                            <p:stCondLst>
                              <p:cond delay="3500"/>
                            </p:stCondLst>
                            <p:childTnLst>
                              <p:par>
                                <p:cTn id="68" presetID="2" presetClass="entr" presetSubtype="4" fill="hold" grpId="0" nodeType="afterEffect">
                                  <p:stCondLst>
                                    <p:cond delay="0"/>
                                  </p:stCondLst>
                                  <p:childTnLst>
                                    <p:set>
                                      <p:cBhvr>
                                        <p:cTn id="69" dur="1" fill="hold">
                                          <p:stCondLst>
                                            <p:cond delay="0"/>
                                          </p:stCondLst>
                                        </p:cTn>
                                        <p:tgtEl>
                                          <p:spTgt spid="101"/>
                                        </p:tgtEl>
                                        <p:attrNameLst>
                                          <p:attrName>style.visibility</p:attrName>
                                        </p:attrNameLst>
                                      </p:cBhvr>
                                      <p:to>
                                        <p:strVal val="visible"/>
                                      </p:to>
                                    </p:set>
                                    <p:anim calcmode="lin" valueType="num">
                                      <p:cBhvr additive="base">
                                        <p:cTn id="70" dur="500" fill="hold"/>
                                        <p:tgtEl>
                                          <p:spTgt spid="101"/>
                                        </p:tgtEl>
                                        <p:attrNameLst>
                                          <p:attrName>ppt_x</p:attrName>
                                        </p:attrNameLst>
                                      </p:cBhvr>
                                      <p:tavLst>
                                        <p:tav tm="0">
                                          <p:val>
                                            <p:strVal val="#ppt_x"/>
                                          </p:val>
                                        </p:tav>
                                        <p:tav tm="100000">
                                          <p:val>
                                            <p:strVal val="#ppt_x"/>
                                          </p:val>
                                        </p:tav>
                                      </p:tavLst>
                                    </p:anim>
                                    <p:anim calcmode="lin" valueType="num">
                                      <p:cBhvr additive="base">
                                        <p:cTn id="71" dur="500" fill="hold"/>
                                        <p:tgtEl>
                                          <p:spTgt spid="10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 calcmode="lin" valueType="num">
                                      <p:cBhvr additive="base">
                                        <p:cTn id="74" dur="500" fill="hold"/>
                                        <p:tgtEl>
                                          <p:spTgt spid="103"/>
                                        </p:tgtEl>
                                        <p:attrNameLst>
                                          <p:attrName>ppt_x</p:attrName>
                                        </p:attrNameLst>
                                      </p:cBhvr>
                                      <p:tavLst>
                                        <p:tav tm="0">
                                          <p:val>
                                            <p:strVal val="#ppt_x"/>
                                          </p:val>
                                        </p:tav>
                                        <p:tav tm="100000">
                                          <p:val>
                                            <p:strVal val="#ppt_x"/>
                                          </p:val>
                                        </p:tav>
                                      </p:tavLst>
                                    </p:anim>
                                    <p:anim calcmode="lin" valueType="num">
                                      <p:cBhvr additive="base">
                                        <p:cTn id="75" dur="500" fill="hold"/>
                                        <p:tgtEl>
                                          <p:spTgt spid="103"/>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2" presetClass="entr" presetSubtype="4" fill="hold" nodeType="after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wipe(down)">
                                      <p:cBhvr>
                                        <p:cTn id="79" dur="1000"/>
                                        <p:tgtEl>
                                          <p:spTgt spid="99"/>
                                        </p:tgtEl>
                                      </p:cBhvr>
                                    </p:animEffect>
                                  </p:childTnLst>
                                </p:cTn>
                              </p:par>
                            </p:childTnLst>
                          </p:cTn>
                        </p:par>
                        <p:par>
                          <p:cTn id="80" fill="hold">
                            <p:stCondLst>
                              <p:cond delay="5000"/>
                            </p:stCondLst>
                            <p:childTnLst>
                              <p:par>
                                <p:cTn id="81" presetID="1" presetClass="entr" presetSubtype="0" fill="hold" grpId="0" nodeType="after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childTnLst>
                          </p:cTn>
                        </p:par>
                        <p:par>
                          <p:cTn id="85" fill="hold">
                            <p:stCondLst>
                              <p:cond delay="5000"/>
                            </p:stCondLst>
                            <p:childTnLst>
                              <p:par>
                                <p:cTn id="86" presetID="22" presetClass="entr" presetSubtype="8" fill="hold" nodeType="afterEffect">
                                  <p:stCondLst>
                                    <p:cond delay="0"/>
                                  </p:stCondLst>
                                  <p:childTnLst>
                                    <p:set>
                                      <p:cBhvr>
                                        <p:cTn id="87" dur="1" fill="hold">
                                          <p:stCondLst>
                                            <p:cond delay="0"/>
                                          </p:stCondLst>
                                        </p:cTn>
                                        <p:tgtEl>
                                          <p:spTgt spid="106"/>
                                        </p:tgtEl>
                                        <p:attrNameLst>
                                          <p:attrName>style.visibility</p:attrName>
                                        </p:attrNameLst>
                                      </p:cBhvr>
                                      <p:to>
                                        <p:strVal val="visible"/>
                                      </p:to>
                                    </p:set>
                                    <p:animEffect transition="in" filter="wipe(left)">
                                      <p:cBhvr>
                                        <p:cTn id="88" dur="1000"/>
                                        <p:tgtEl>
                                          <p:spTgt spid="106"/>
                                        </p:tgtEl>
                                      </p:cBhvr>
                                    </p:animEffect>
                                  </p:childTnLst>
                                </p:cTn>
                              </p:par>
                            </p:childTnLst>
                          </p:cTn>
                        </p:par>
                        <p:par>
                          <p:cTn id="89" fill="hold">
                            <p:stCondLst>
                              <p:cond delay="6000"/>
                            </p:stCondLst>
                            <p:childTnLst>
                              <p:par>
                                <p:cTn id="90" presetID="1" presetClass="entr" presetSubtype="0" fill="hold" grpId="0" nodeType="afterEffect">
                                  <p:stCondLst>
                                    <p:cond delay="0"/>
                                  </p:stCondLst>
                                  <p:childTnLst>
                                    <p:set>
                                      <p:cBhvr>
                                        <p:cTn id="91" dur="1" fill="hold">
                                          <p:stCondLst>
                                            <p:cond delay="0"/>
                                          </p:stCondLst>
                                        </p:cTn>
                                        <p:tgtEl>
                                          <p:spTgt spid="9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childTnLst>
                                </p:cTn>
                              </p:par>
                            </p:childTnLst>
                          </p:cTn>
                        </p:par>
                        <p:par>
                          <p:cTn id="94" fill="hold">
                            <p:stCondLst>
                              <p:cond delay="6000"/>
                            </p:stCondLst>
                            <p:childTnLst>
                              <p:par>
                                <p:cTn id="95" presetID="1" presetClass="exit" presetSubtype="0" fill="hold" grpId="1" nodeType="afterEffect">
                                  <p:stCondLst>
                                    <p:cond delay="0"/>
                                  </p:stCondLst>
                                  <p:childTnLst>
                                    <p:set>
                                      <p:cBhvr>
                                        <p:cTn id="96" dur="1" fill="hold">
                                          <p:stCondLst>
                                            <p:cond delay="0"/>
                                          </p:stCondLst>
                                        </p:cTn>
                                        <p:tgtEl>
                                          <p:spTgt spid="102"/>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0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0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05"/>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10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9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00"/>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0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98"/>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9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95"/>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9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6"/>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94"/>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89"/>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9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4"/>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13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4"/>
                                        </p:tgtEl>
                                        <p:attrNameLst>
                                          <p:attrName>style.visibility</p:attrName>
                                        </p:attrNameLst>
                                      </p:cBhvr>
                                      <p:to>
                                        <p:strVal val="visible"/>
                                      </p:to>
                                    </p:set>
                                  </p:childTnLst>
                                </p:cTn>
                              </p:par>
                            </p:childTnLst>
                          </p:cTn>
                        </p:par>
                        <p:par>
                          <p:cTn id="143" fill="hold">
                            <p:stCondLst>
                              <p:cond delay="6000"/>
                            </p:stCondLst>
                            <p:childTnLst>
                              <p:par>
                                <p:cTn id="144" presetID="1" presetClass="entr" presetSubtype="0" fill="hold" nodeType="afterEffect">
                                  <p:stCondLst>
                                    <p:cond delay="0"/>
                                  </p:stCondLst>
                                  <p:childTnLst>
                                    <p:set>
                                      <p:cBhvr>
                                        <p:cTn id="145" dur="1" fill="hold">
                                          <p:stCondLst>
                                            <p:cond delay="0"/>
                                          </p:stCondLst>
                                        </p:cTn>
                                        <p:tgtEl>
                                          <p:spTgt spid="115"/>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07"/>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31"/>
                                        </p:tgtEl>
                                        <p:attrNameLst>
                                          <p:attrName>style.visibility</p:attrName>
                                        </p:attrNameLst>
                                      </p:cBhvr>
                                      <p:to>
                                        <p:strVal val="visible"/>
                                      </p:to>
                                    </p:set>
                                  </p:childTnLst>
                                </p:cTn>
                              </p:par>
                            </p:childTnLst>
                          </p:cTn>
                        </p:par>
                        <p:par>
                          <p:cTn id="150" fill="hold">
                            <p:stCondLst>
                              <p:cond delay="6000"/>
                            </p:stCondLst>
                            <p:childTnLst>
                              <p:par>
                                <p:cTn id="151" presetID="1" presetClass="entr" presetSubtype="0" fill="hold" grpId="0" nodeType="afterEffect">
                                  <p:stCondLst>
                                    <p:cond delay="0"/>
                                  </p:stCondLst>
                                  <p:childTnLst>
                                    <p:set>
                                      <p:cBhvr>
                                        <p:cTn id="152" dur="1" fill="hold">
                                          <p:stCondLst>
                                            <p:cond delay="0"/>
                                          </p:stCondLst>
                                        </p:cTn>
                                        <p:tgtEl>
                                          <p:spTgt spid="13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3"/>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1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8" grpId="0"/>
      <p:bldP spid="88" grpId="1"/>
      <p:bldP spid="89" grpId="0"/>
      <p:bldP spid="89" grpId="1"/>
      <p:bldP spid="90" grpId="0"/>
      <p:bldP spid="90" grpId="1"/>
      <p:bldP spid="91" grpId="0" animBg="1"/>
      <p:bldP spid="91" grpId="1" animBg="1"/>
      <p:bldP spid="92" grpId="0" animBg="1"/>
      <p:bldP spid="92" grpId="1" animBg="1"/>
      <p:bldP spid="93" grpId="0" animBg="1"/>
      <p:bldP spid="93" grpId="1" animBg="1"/>
      <p:bldP spid="94" grpId="0" animBg="1"/>
      <p:bldP spid="94" grpId="1" animBg="1"/>
      <p:bldP spid="97" grpId="0" animBg="1"/>
      <p:bldP spid="97" grpId="1" animBg="1"/>
      <p:bldP spid="98" grpId="0" animBg="1"/>
      <p:bldP spid="98" grpId="1" animBg="1"/>
      <p:bldP spid="100" grpId="0" animBg="1"/>
      <p:bldP spid="100" grpId="1" animBg="1"/>
      <p:bldP spid="101" grpId="0" animBg="1"/>
      <p:bldP spid="101" grpId="1" animBg="1"/>
      <p:bldP spid="102" grpId="0"/>
      <p:bldP spid="102" grpId="1"/>
      <p:bldP spid="102" grpId="2"/>
      <p:bldP spid="103" grpId="0"/>
      <p:bldP spid="103" grpId="1"/>
      <p:bldP spid="104" grpId="0"/>
      <p:bldP spid="104" grpId="1"/>
      <p:bldP spid="105" grpId="0"/>
      <p:bldP spid="105" grpId="1"/>
      <p:bldP spid="131" grpId="0"/>
      <p:bldP spid="132" grpId="0"/>
      <p:bldP spid="133" grpId="0"/>
    </p:bldLst>
  </p:timing>
  <p:extLst>
    <p:ext uri="{E180D4A7-C9FB-4DFB-919C-405C955672EB}">
      <p14:showEvtLst xmlns:p14="http://schemas.microsoft.com/office/powerpoint/2010/main">
        <p14:playEvt time="1506" objId="8"/>
        <p14:triggerEvt type="onClick" time="1506" objId="8"/>
        <p14:stopEvt time="69597" objId="8"/>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Prerequisite/Recapitulations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846161" y="2088111"/>
            <a:ext cx="4367284" cy="1200329"/>
          </a:xfrm>
          <a:prstGeom prst="rect">
            <a:avLst/>
          </a:prstGeom>
          <a:noFill/>
        </p:spPr>
        <p:txBody>
          <a:bodyPr wrap="square" rtlCol="0">
            <a:spAutoFit/>
          </a:bodyPr>
          <a:lstStyle/>
          <a:p>
            <a:pPr>
              <a:buFont typeface="Arial" pitchFamily="34" charset="0"/>
              <a:buChar char="•"/>
            </a:pPr>
            <a:r>
              <a:rPr lang="en-US" sz="2400" b="1" dirty="0"/>
              <a:t>Basics of Engineering Graphics</a:t>
            </a:r>
          </a:p>
          <a:p>
            <a:pPr>
              <a:buFont typeface="Arial" pitchFamily="34" charset="0"/>
              <a:buChar char="•"/>
            </a:pPr>
            <a:r>
              <a:rPr lang="en-US" sz="2400" b="1" dirty="0"/>
              <a:t>Drawing, Sketching</a:t>
            </a:r>
          </a:p>
          <a:p>
            <a:endParaRPr lang="en-US" sz="2400" dirty="0"/>
          </a:p>
        </p:txBody>
      </p:sp>
    </p:spTree>
    <p:extLst>
      <p:ext uri="{BB962C8B-B14F-4D97-AF65-F5344CB8AC3E}">
        <p14:creationId xmlns:p14="http://schemas.microsoft.com/office/powerpoint/2010/main" val="7310703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p:nvPr/>
        </p:nvGrpSpPr>
        <p:grpSpPr>
          <a:xfrm>
            <a:off x="5688" y="3636"/>
            <a:ext cx="12192001" cy="6854364"/>
            <a:chOff x="-1" y="-16453"/>
            <a:chExt cx="12192001" cy="6854364"/>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grpSp>
      <p:sp>
        <p:nvSpPr>
          <p:cNvPr id="12" name="Title 1"/>
          <p:cNvSpPr txBox="1">
            <a:spLocks/>
          </p:cNvSpPr>
          <p:nvPr/>
        </p:nvSpPr>
        <p:spPr>
          <a:xfrm>
            <a:off x="1920256" y="274639"/>
            <a:ext cx="8229600" cy="1143000"/>
          </a:xfrm>
          <a:prstGeom prst="rect">
            <a:avLst/>
          </a:prstGeom>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			View Alignments </a:t>
            </a:r>
          </a:p>
        </p:txBody>
      </p:sp>
      <p:sp>
        <p:nvSpPr>
          <p:cNvPr id="13" name="Content Placeholder 2"/>
          <p:cNvSpPr txBox="1">
            <a:spLocks/>
          </p:cNvSpPr>
          <p:nvPr/>
        </p:nvSpPr>
        <p:spPr>
          <a:xfrm>
            <a:off x="1844056" y="1322965"/>
            <a:ext cx="4096328" cy="4525963"/>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In orthographic projections, the views are aligned such that each point on the object is lined up with itself all three views.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schemeClr val="tx1"/>
                </a:solidFill>
                <a:effectLst/>
                <a:uLnTx/>
                <a:uFillTx/>
                <a:latin typeface="+mn-lt"/>
                <a:ea typeface="+mn-ea"/>
                <a:cs typeface="+mn-cs"/>
              </a:rPr>
              <a:t>Each view shows two dimensions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Top: width and depth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Front: height and width</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chemeClr val="tx1"/>
                </a:solidFill>
                <a:effectLst/>
                <a:uLnTx/>
                <a:uFillTx/>
                <a:latin typeface="+mn-lt"/>
                <a:ea typeface="+mn-ea"/>
                <a:cs typeface="+mn-cs"/>
              </a:rPr>
              <a:t>Right side: height and depth</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67" name="Group 66"/>
          <p:cNvGrpSpPr/>
          <p:nvPr/>
        </p:nvGrpSpPr>
        <p:grpSpPr>
          <a:xfrm>
            <a:off x="6825021" y="4105562"/>
            <a:ext cx="1228438" cy="1228438"/>
            <a:chOff x="1981200" y="5334000"/>
            <a:chExt cx="1228438" cy="1228438"/>
          </a:xfrm>
        </p:grpSpPr>
        <p:grpSp>
          <p:nvGrpSpPr>
            <p:cNvPr id="68" name="Group 4"/>
            <p:cNvGrpSpPr/>
            <p:nvPr/>
          </p:nvGrpSpPr>
          <p:grpSpPr>
            <a:xfrm>
              <a:off x="1981200" y="5334000"/>
              <a:ext cx="1228438" cy="1228438"/>
              <a:chOff x="1981200" y="5334000"/>
              <a:chExt cx="1228438" cy="1228438"/>
            </a:xfrm>
          </p:grpSpPr>
          <p:pic>
            <p:nvPicPr>
              <p:cNvPr id="70" name="Picture 69"/>
              <p:cNvPicPr>
                <a:picLocks noChangeAspect="1"/>
              </p:cNvPicPr>
              <p:nvPr/>
            </p:nvPicPr>
            <p:blipFill rotWithShape="1">
              <a:blip r:embed="rId3">
                <a:extLst>
                  <a:ext uri="{28A0092B-C50C-407E-A947-70E740481C1C}">
                    <a14:useLocalDpi xmlns:a14="http://schemas.microsoft.com/office/drawing/2010/main" val="0"/>
                  </a:ext>
                </a:extLst>
              </a:blip>
              <a:srcRect l="12243" t="66397" r="61187" b="15690"/>
              <a:stretch/>
            </p:blipFill>
            <p:spPr>
              <a:xfrm>
                <a:off x="1981200" y="5334000"/>
                <a:ext cx="1228438" cy="1228438"/>
              </a:xfrm>
              <a:prstGeom prst="rect">
                <a:avLst/>
              </a:prstGeom>
            </p:spPr>
          </p:pic>
          <p:sp>
            <p:nvSpPr>
              <p:cNvPr id="71" name="Rectangle 70"/>
              <p:cNvSpPr/>
              <p:nvPr/>
            </p:nvSpPr>
            <p:spPr>
              <a:xfrm>
                <a:off x="2210954" y="6096000"/>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9" name="Rectangle 68"/>
            <p:cNvSpPr/>
            <p:nvPr/>
          </p:nvSpPr>
          <p:spPr>
            <a:xfrm>
              <a:off x="2800925" y="5546437"/>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8853743" y="1381559"/>
            <a:ext cx="1626754" cy="1644073"/>
            <a:chOff x="6981537" y="3886200"/>
            <a:chExt cx="1626754" cy="1644073"/>
          </a:xfrm>
        </p:grpSpPr>
        <p:pic>
          <p:nvPicPr>
            <p:cNvPr id="73" name="Picture 72"/>
            <p:cNvPicPr>
              <a:picLocks noChangeAspect="1"/>
            </p:cNvPicPr>
            <p:nvPr/>
          </p:nvPicPr>
          <p:blipFill rotWithShape="1">
            <a:blip r:embed="rId3">
              <a:extLst>
                <a:ext uri="{28A0092B-C50C-407E-A947-70E740481C1C}">
                  <a14:useLocalDpi xmlns:a14="http://schemas.microsoft.com/office/drawing/2010/main" val="0"/>
                </a:ext>
              </a:extLst>
            </a:blip>
            <a:srcRect l="58191" t="31111" r="7248" b="44916"/>
            <a:stretch/>
          </p:blipFill>
          <p:spPr>
            <a:xfrm>
              <a:off x="7010400" y="3886200"/>
              <a:ext cx="1597891" cy="1644073"/>
            </a:xfrm>
            <a:prstGeom prst="rect">
              <a:avLst/>
            </a:prstGeom>
          </p:spPr>
        </p:pic>
        <p:sp>
          <p:nvSpPr>
            <p:cNvPr id="74" name="Rectangle 73"/>
            <p:cNvSpPr/>
            <p:nvPr/>
          </p:nvSpPr>
          <p:spPr>
            <a:xfrm>
              <a:off x="7100456" y="5036127"/>
              <a:ext cx="223982" cy="2851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7809345" y="4687454"/>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8305800" y="4828309"/>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7839369" y="4191000"/>
              <a:ext cx="208969" cy="2274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6981537" y="4163289"/>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9219545" y="3960090"/>
            <a:ext cx="1191491" cy="1373910"/>
            <a:chOff x="4821382" y="5188527"/>
            <a:chExt cx="1191491" cy="1373910"/>
          </a:xfrm>
        </p:grpSpPr>
        <p:pic>
          <p:nvPicPr>
            <p:cNvPr id="80" name="Picture 79"/>
            <p:cNvPicPr>
              <a:picLocks noChangeAspect="1"/>
            </p:cNvPicPr>
            <p:nvPr/>
          </p:nvPicPr>
          <p:blipFill rotWithShape="1">
            <a:blip r:embed="rId3">
              <a:extLst>
                <a:ext uri="{28A0092B-C50C-407E-A947-70E740481C1C}">
                  <a14:useLocalDpi xmlns:a14="http://schemas.microsoft.com/office/drawing/2010/main" val="0"/>
                </a:ext>
              </a:extLst>
            </a:blip>
            <a:srcRect l="58990" t="66263" r="15239" b="15825"/>
            <a:stretch/>
          </p:blipFill>
          <p:spPr>
            <a:xfrm>
              <a:off x="4821382" y="5334000"/>
              <a:ext cx="1191491" cy="1228437"/>
            </a:xfrm>
            <a:prstGeom prst="rect">
              <a:avLst/>
            </a:prstGeom>
          </p:spPr>
        </p:pic>
        <p:sp>
          <p:nvSpPr>
            <p:cNvPr id="81" name="Rectangle 80"/>
            <p:cNvSpPr/>
            <p:nvPr/>
          </p:nvSpPr>
          <p:spPr>
            <a:xfrm>
              <a:off x="5599544" y="5851237"/>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5029200" y="5188527"/>
              <a:ext cx="361373" cy="4502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6852732" y="2501896"/>
            <a:ext cx="1200727" cy="1226127"/>
            <a:chOff x="2438400" y="3674918"/>
            <a:chExt cx="1200727" cy="1226127"/>
          </a:xfrm>
        </p:grpSpPr>
        <p:pic>
          <p:nvPicPr>
            <p:cNvPr id="84" name="Picture 83"/>
            <p:cNvPicPr>
              <a:picLocks noChangeAspect="1"/>
            </p:cNvPicPr>
            <p:nvPr/>
          </p:nvPicPr>
          <p:blipFill rotWithShape="1">
            <a:blip r:embed="rId3">
              <a:extLst>
                <a:ext uri="{28A0092B-C50C-407E-A947-70E740481C1C}">
                  <a14:useLocalDpi xmlns:a14="http://schemas.microsoft.com/office/drawing/2010/main" val="0"/>
                </a:ext>
              </a:extLst>
            </a:blip>
            <a:srcRect l="12642" t="36667" r="61387" b="45455"/>
            <a:stretch/>
          </p:blipFill>
          <p:spPr>
            <a:xfrm>
              <a:off x="2438400" y="3674918"/>
              <a:ext cx="1200727" cy="1226127"/>
            </a:xfrm>
            <a:prstGeom prst="rect">
              <a:avLst/>
            </a:prstGeom>
          </p:spPr>
        </p:pic>
        <p:sp>
          <p:nvSpPr>
            <p:cNvPr id="85" name="Rectangle 84"/>
            <p:cNvSpPr/>
            <p:nvPr/>
          </p:nvSpPr>
          <p:spPr>
            <a:xfrm>
              <a:off x="2971800" y="3886200"/>
              <a:ext cx="237838"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3090719" y="4313600"/>
              <a:ext cx="548408" cy="50106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TextBox 86"/>
          <p:cNvSpPr txBox="1"/>
          <p:nvPr/>
        </p:nvSpPr>
        <p:spPr>
          <a:xfrm>
            <a:off x="8534911" y="2628468"/>
            <a:ext cx="410537" cy="369332"/>
          </a:xfrm>
          <a:prstGeom prst="rect">
            <a:avLst/>
          </a:prstGeom>
          <a:noFill/>
        </p:spPr>
        <p:txBody>
          <a:bodyPr wrap="square" rtlCol="0">
            <a:spAutoFit/>
          </a:bodyPr>
          <a:lstStyle/>
          <a:p>
            <a:r>
              <a:rPr lang="en-US" dirty="0"/>
              <a:t>A</a:t>
            </a:r>
          </a:p>
        </p:txBody>
      </p:sp>
      <p:sp>
        <p:nvSpPr>
          <p:cNvPr id="88" name="TextBox 87"/>
          <p:cNvSpPr txBox="1"/>
          <p:nvPr/>
        </p:nvSpPr>
        <p:spPr>
          <a:xfrm>
            <a:off x="6586032" y="4981047"/>
            <a:ext cx="410537" cy="369332"/>
          </a:xfrm>
          <a:prstGeom prst="rect">
            <a:avLst/>
          </a:prstGeom>
          <a:noFill/>
        </p:spPr>
        <p:txBody>
          <a:bodyPr wrap="square" rtlCol="0">
            <a:spAutoFit/>
          </a:bodyPr>
          <a:lstStyle/>
          <a:p>
            <a:r>
              <a:rPr lang="en-US" dirty="0"/>
              <a:t>A</a:t>
            </a:r>
          </a:p>
        </p:txBody>
      </p:sp>
      <p:sp>
        <p:nvSpPr>
          <p:cNvPr id="89" name="TextBox 88"/>
          <p:cNvSpPr txBox="1"/>
          <p:nvPr/>
        </p:nvSpPr>
        <p:spPr>
          <a:xfrm>
            <a:off x="8939589" y="4965807"/>
            <a:ext cx="410537" cy="369332"/>
          </a:xfrm>
          <a:prstGeom prst="rect">
            <a:avLst/>
          </a:prstGeom>
          <a:noFill/>
        </p:spPr>
        <p:txBody>
          <a:bodyPr wrap="square" rtlCol="0">
            <a:spAutoFit/>
          </a:bodyPr>
          <a:lstStyle/>
          <a:p>
            <a:r>
              <a:rPr lang="en-US" dirty="0"/>
              <a:t>A</a:t>
            </a:r>
          </a:p>
        </p:txBody>
      </p:sp>
      <p:sp>
        <p:nvSpPr>
          <p:cNvPr id="90" name="TextBox 89"/>
          <p:cNvSpPr txBox="1"/>
          <p:nvPr/>
        </p:nvSpPr>
        <p:spPr>
          <a:xfrm>
            <a:off x="6578411" y="3411215"/>
            <a:ext cx="410537" cy="369332"/>
          </a:xfrm>
          <a:prstGeom prst="rect">
            <a:avLst/>
          </a:prstGeom>
          <a:noFill/>
        </p:spPr>
        <p:txBody>
          <a:bodyPr wrap="square" rtlCol="0">
            <a:spAutoFit/>
          </a:bodyPr>
          <a:lstStyle/>
          <a:p>
            <a:r>
              <a:rPr lang="en-US" dirty="0"/>
              <a:t>A</a:t>
            </a:r>
          </a:p>
        </p:txBody>
      </p:sp>
      <p:sp>
        <p:nvSpPr>
          <p:cNvPr id="91" name="Oval 90"/>
          <p:cNvSpPr/>
          <p:nvPr/>
        </p:nvSpPr>
        <p:spPr>
          <a:xfrm>
            <a:off x="8824878" y="2735345"/>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p:cNvSpPr/>
          <p:nvPr/>
        </p:nvSpPr>
        <p:spPr>
          <a:xfrm>
            <a:off x="6812144" y="5214618"/>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6828816" y="3630718"/>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9179319" y="5230312"/>
            <a:ext cx="115455" cy="125266"/>
          </a:xfrm>
          <a:prstGeom prst="ellipse">
            <a:avLst/>
          </a:prstGeom>
          <a:noFill/>
          <a:ln w="15875"/>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5" name="Straight Connector 94"/>
          <p:cNvCxnSpPr/>
          <p:nvPr/>
        </p:nvCxnSpPr>
        <p:spPr>
          <a:xfrm flipV="1">
            <a:off x="6866456" y="3712208"/>
            <a:ext cx="0" cy="156362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6870873" y="5275832"/>
            <a:ext cx="2367175" cy="2882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97" name="Oval 96"/>
          <p:cNvSpPr/>
          <p:nvPr/>
        </p:nvSpPr>
        <p:spPr>
          <a:xfrm>
            <a:off x="9981839" y="2057547"/>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9768517" y="4058114"/>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V="1">
            <a:off x="8030410" y="3122992"/>
            <a:ext cx="0" cy="967513"/>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sp>
        <p:nvSpPr>
          <p:cNvPr id="100" name="Oval 99"/>
          <p:cNvSpPr/>
          <p:nvPr/>
        </p:nvSpPr>
        <p:spPr>
          <a:xfrm>
            <a:off x="7973673" y="3046596"/>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7954819" y="4052522"/>
            <a:ext cx="115455" cy="125266"/>
          </a:xfrm>
          <a:prstGeom prst="ellipse">
            <a:avLst/>
          </a:prstGeom>
          <a:noFill/>
          <a:ln w="158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TextBox 101"/>
          <p:cNvSpPr txBox="1"/>
          <p:nvPr/>
        </p:nvSpPr>
        <p:spPr>
          <a:xfrm>
            <a:off x="9563248" y="2060426"/>
            <a:ext cx="410537" cy="369332"/>
          </a:xfrm>
          <a:prstGeom prst="rect">
            <a:avLst/>
          </a:prstGeom>
          <a:noFill/>
        </p:spPr>
        <p:txBody>
          <a:bodyPr wrap="square" rtlCol="0">
            <a:spAutoFit/>
          </a:bodyPr>
          <a:lstStyle/>
          <a:p>
            <a:r>
              <a:rPr lang="en-US" dirty="0"/>
              <a:t>B</a:t>
            </a:r>
          </a:p>
        </p:txBody>
      </p:sp>
      <p:sp>
        <p:nvSpPr>
          <p:cNvPr id="103" name="TextBox 102"/>
          <p:cNvSpPr txBox="1"/>
          <p:nvPr/>
        </p:nvSpPr>
        <p:spPr>
          <a:xfrm>
            <a:off x="7695114" y="3712398"/>
            <a:ext cx="410537" cy="369332"/>
          </a:xfrm>
          <a:prstGeom prst="rect">
            <a:avLst/>
          </a:prstGeom>
          <a:noFill/>
        </p:spPr>
        <p:txBody>
          <a:bodyPr wrap="square" rtlCol="0">
            <a:spAutoFit/>
          </a:bodyPr>
          <a:lstStyle/>
          <a:p>
            <a:r>
              <a:rPr lang="en-US" dirty="0"/>
              <a:t>B</a:t>
            </a:r>
          </a:p>
        </p:txBody>
      </p:sp>
      <p:sp>
        <p:nvSpPr>
          <p:cNvPr id="104" name="TextBox 103"/>
          <p:cNvSpPr txBox="1"/>
          <p:nvPr/>
        </p:nvSpPr>
        <p:spPr>
          <a:xfrm>
            <a:off x="7992174" y="2788980"/>
            <a:ext cx="410537" cy="369332"/>
          </a:xfrm>
          <a:prstGeom prst="rect">
            <a:avLst/>
          </a:prstGeom>
          <a:noFill/>
        </p:spPr>
        <p:txBody>
          <a:bodyPr wrap="square" rtlCol="0">
            <a:spAutoFit/>
          </a:bodyPr>
          <a:lstStyle/>
          <a:p>
            <a:r>
              <a:rPr lang="en-US" dirty="0"/>
              <a:t>B</a:t>
            </a:r>
          </a:p>
        </p:txBody>
      </p:sp>
      <p:sp>
        <p:nvSpPr>
          <p:cNvPr id="105" name="TextBox 104"/>
          <p:cNvSpPr txBox="1"/>
          <p:nvPr/>
        </p:nvSpPr>
        <p:spPr>
          <a:xfrm>
            <a:off x="9516792" y="4059032"/>
            <a:ext cx="410537" cy="369332"/>
          </a:xfrm>
          <a:prstGeom prst="rect">
            <a:avLst/>
          </a:prstGeom>
          <a:noFill/>
        </p:spPr>
        <p:txBody>
          <a:bodyPr wrap="square" rtlCol="0">
            <a:spAutoFit/>
          </a:bodyPr>
          <a:lstStyle/>
          <a:p>
            <a:r>
              <a:rPr lang="en-US" dirty="0"/>
              <a:t>B</a:t>
            </a:r>
          </a:p>
        </p:txBody>
      </p:sp>
      <p:cxnSp>
        <p:nvCxnSpPr>
          <p:cNvPr id="106" name="Straight Connector 105"/>
          <p:cNvCxnSpPr/>
          <p:nvPr/>
        </p:nvCxnSpPr>
        <p:spPr>
          <a:xfrm>
            <a:off x="8012546" y="4115155"/>
            <a:ext cx="1809130" cy="0"/>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6475105" y="4117829"/>
            <a:ext cx="358452" cy="1151662"/>
            <a:chOff x="5002766" y="2457466"/>
            <a:chExt cx="358452" cy="1151662"/>
          </a:xfrm>
        </p:grpSpPr>
        <p:cxnSp>
          <p:nvCxnSpPr>
            <p:cNvPr id="108" name="Straight Connector 107"/>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10428535" y="4117829"/>
            <a:ext cx="358452" cy="1151662"/>
            <a:chOff x="5002766" y="2457466"/>
            <a:chExt cx="358452" cy="1151662"/>
          </a:xfrm>
        </p:grpSpPr>
        <p:cxnSp>
          <p:nvCxnSpPr>
            <p:cNvPr id="112" name="Straight Connector 111"/>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rot="5400000">
            <a:off x="7255971" y="4934357"/>
            <a:ext cx="358452" cy="1151662"/>
            <a:chOff x="5002766" y="2457466"/>
            <a:chExt cx="358452" cy="1151662"/>
          </a:xfrm>
        </p:grpSpPr>
        <p:cxnSp>
          <p:nvCxnSpPr>
            <p:cNvPr id="116" name="Straight Connector 115"/>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rot="5400000">
            <a:off x="7276343" y="1707010"/>
            <a:ext cx="358452" cy="1151662"/>
            <a:chOff x="5002766" y="2457466"/>
            <a:chExt cx="358452" cy="1151662"/>
          </a:xfrm>
        </p:grpSpPr>
        <p:cxnSp>
          <p:nvCxnSpPr>
            <p:cNvPr id="120" name="Straight Connector 119"/>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6485423" y="2532024"/>
            <a:ext cx="358452" cy="1151662"/>
            <a:chOff x="5002766" y="2457466"/>
            <a:chExt cx="358452" cy="1151662"/>
          </a:xfrm>
        </p:grpSpPr>
        <p:cxnSp>
          <p:nvCxnSpPr>
            <p:cNvPr id="124" name="Straight Connector 123"/>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rot="5400000">
            <a:off x="9634653" y="4943784"/>
            <a:ext cx="358452" cy="1151662"/>
            <a:chOff x="5002766" y="2457466"/>
            <a:chExt cx="358452" cy="1151662"/>
          </a:xfrm>
        </p:grpSpPr>
        <p:cxnSp>
          <p:nvCxnSpPr>
            <p:cNvPr id="128" name="Straight Connector 127"/>
            <p:cNvCxnSpPr/>
            <p:nvPr/>
          </p:nvCxnSpPr>
          <p:spPr>
            <a:xfrm flipH="1">
              <a:off x="5002766" y="2457466"/>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H="1">
              <a:off x="5003550" y="3609128"/>
              <a:ext cx="35766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flipH="1">
              <a:off x="5181600" y="2457467"/>
              <a:ext cx="784" cy="1150912"/>
            </a:xfrm>
            <a:prstGeom prst="straightConnector1">
              <a:avLst/>
            </a:prstGeom>
            <a:ln w="9525">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grpSp>
      <p:sp>
        <p:nvSpPr>
          <p:cNvPr id="131" name="TextBox 130"/>
          <p:cNvSpPr txBox="1"/>
          <p:nvPr/>
        </p:nvSpPr>
        <p:spPr>
          <a:xfrm rot="16200000">
            <a:off x="6021270" y="4455460"/>
            <a:ext cx="967110" cy="369332"/>
          </a:xfrm>
          <a:prstGeom prst="rect">
            <a:avLst/>
          </a:prstGeom>
          <a:noFill/>
        </p:spPr>
        <p:txBody>
          <a:bodyPr wrap="square" rtlCol="0">
            <a:spAutoFit/>
          </a:bodyPr>
          <a:lstStyle/>
          <a:p>
            <a:r>
              <a:rPr lang="en-US" dirty="0"/>
              <a:t>Height</a:t>
            </a:r>
          </a:p>
        </p:txBody>
      </p:sp>
      <p:sp>
        <p:nvSpPr>
          <p:cNvPr id="132" name="TextBox 131"/>
          <p:cNvSpPr txBox="1"/>
          <p:nvPr/>
        </p:nvSpPr>
        <p:spPr>
          <a:xfrm>
            <a:off x="7070160" y="1993604"/>
            <a:ext cx="967110" cy="369332"/>
          </a:xfrm>
          <a:prstGeom prst="rect">
            <a:avLst/>
          </a:prstGeom>
          <a:noFill/>
        </p:spPr>
        <p:txBody>
          <a:bodyPr wrap="square" rtlCol="0">
            <a:spAutoFit/>
          </a:bodyPr>
          <a:lstStyle/>
          <a:p>
            <a:r>
              <a:rPr lang="en-US" dirty="0"/>
              <a:t>Width</a:t>
            </a:r>
          </a:p>
        </p:txBody>
      </p:sp>
      <p:sp>
        <p:nvSpPr>
          <p:cNvPr id="133" name="TextBox 132"/>
          <p:cNvSpPr txBox="1"/>
          <p:nvPr/>
        </p:nvSpPr>
        <p:spPr>
          <a:xfrm rot="16200000">
            <a:off x="6033700" y="2870835"/>
            <a:ext cx="967110" cy="369332"/>
          </a:xfrm>
          <a:prstGeom prst="rect">
            <a:avLst/>
          </a:prstGeom>
          <a:noFill/>
        </p:spPr>
        <p:txBody>
          <a:bodyPr wrap="square" rtlCol="0">
            <a:spAutoFit/>
          </a:bodyPr>
          <a:lstStyle/>
          <a:p>
            <a:r>
              <a:rPr lang="en-US" dirty="0"/>
              <a:t>Depth</a:t>
            </a:r>
          </a:p>
        </p:txBody>
      </p:sp>
      <p:grpSp>
        <p:nvGrpSpPr>
          <p:cNvPr id="134" name="Group 133"/>
          <p:cNvGrpSpPr/>
          <p:nvPr/>
        </p:nvGrpSpPr>
        <p:grpSpPr>
          <a:xfrm>
            <a:off x="9680820" y="1219200"/>
            <a:ext cx="1189095" cy="556556"/>
            <a:chOff x="7786685" y="1219200"/>
            <a:chExt cx="1189095" cy="556556"/>
          </a:xfrm>
        </p:grpSpPr>
        <p:cxnSp>
          <p:nvCxnSpPr>
            <p:cNvPr id="135" name="Straight Connector 134"/>
            <p:cNvCxnSpPr/>
            <p:nvPr/>
          </p:nvCxnSpPr>
          <p:spPr>
            <a:xfrm flipV="1">
              <a:off x="7786685" y="1219200"/>
              <a:ext cx="370790" cy="2147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7984071" y="1326570"/>
              <a:ext cx="745934" cy="449186"/>
            </a:xfrm>
            <a:prstGeom prst="straightConnector1">
              <a:avLst/>
            </a:prstGeom>
            <a:ln w="127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37" name="TextBox 136"/>
            <p:cNvSpPr txBox="1"/>
            <p:nvPr/>
          </p:nvSpPr>
          <p:spPr>
            <a:xfrm rot="1885454">
              <a:off x="8008670" y="1319250"/>
              <a:ext cx="967110" cy="369332"/>
            </a:xfrm>
            <a:prstGeom prst="rect">
              <a:avLst/>
            </a:prstGeom>
            <a:noFill/>
          </p:spPr>
          <p:txBody>
            <a:bodyPr wrap="square" rtlCol="0">
              <a:spAutoFit/>
            </a:bodyPr>
            <a:lstStyle/>
            <a:p>
              <a:r>
                <a:rPr lang="en-US" dirty="0"/>
                <a:t>Width</a:t>
              </a:r>
            </a:p>
          </p:txBody>
        </p:sp>
      </p:grpSp>
      <p:grpSp>
        <p:nvGrpSpPr>
          <p:cNvPr id="138" name="Group 137"/>
          <p:cNvGrpSpPr/>
          <p:nvPr/>
        </p:nvGrpSpPr>
        <p:grpSpPr>
          <a:xfrm>
            <a:off x="9285535" y="2802180"/>
            <a:ext cx="1590931" cy="626820"/>
            <a:chOff x="7391400" y="2802180"/>
            <a:chExt cx="1590931" cy="626820"/>
          </a:xfrm>
        </p:grpSpPr>
        <p:cxnSp>
          <p:nvCxnSpPr>
            <p:cNvPr id="139" name="Straight Connector 138"/>
            <p:cNvCxnSpPr/>
            <p:nvPr/>
          </p:nvCxnSpPr>
          <p:spPr>
            <a:xfrm flipH="1" flipV="1">
              <a:off x="8544610" y="2802180"/>
              <a:ext cx="260574" cy="14979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flipV="1">
              <a:off x="7391400" y="3025632"/>
              <a:ext cx="712172" cy="40336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972080" y="2895600"/>
              <a:ext cx="704230" cy="457200"/>
            </a:xfrm>
            <a:prstGeom prst="straightConnector1">
              <a:avLst/>
            </a:prstGeom>
            <a:ln w="12700">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a:xfrm rot="19500951">
              <a:off x="8015221" y="2970996"/>
              <a:ext cx="967110" cy="369332"/>
            </a:xfrm>
            <a:prstGeom prst="rect">
              <a:avLst/>
            </a:prstGeom>
            <a:noFill/>
          </p:spPr>
          <p:txBody>
            <a:bodyPr wrap="square" rtlCol="0">
              <a:spAutoFit/>
            </a:bodyPr>
            <a:lstStyle/>
            <a:p>
              <a:r>
                <a:rPr lang="en-US" dirty="0"/>
                <a:t>Depth</a:t>
              </a:r>
            </a:p>
          </p:txBody>
        </p:sp>
      </p:grpSp>
    </p:spTree>
    <p:extLst>
      <p:ext uri="{BB962C8B-B14F-4D97-AF65-F5344CB8AC3E}">
        <p14:creationId xmlns:p14="http://schemas.microsoft.com/office/powerpoint/2010/main" val="1149734902"/>
      </p:ext>
    </p:extLst>
  </p:cSld>
  <p:clrMapOvr>
    <a:masterClrMapping/>
  </p:clrMapOvr>
  <mc:AlternateContent xmlns:mc="http://schemas.openxmlformats.org/markup-compatibility/2006" xmlns:p14="http://schemas.microsoft.com/office/powerpoint/2010/main">
    <mc:Choice Requires="p14">
      <p:transition spd="slow" p14:dur="2000" advTm="69597"/>
    </mc:Choice>
    <mc:Fallback xmlns="">
      <p:transition spd="slow" advTm="695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anim calcmode="lin" valueType="num">
                                      <p:cBhvr additive="base">
                                        <p:cTn id="1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 calcmode="lin" valueType="num">
                                      <p:cBhvr additive="base">
                                        <p:cTn id="15"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anim calcmode="lin" valueType="num">
                                      <p:cBhvr additive="base">
                                        <p:cTn id="19" dur="500" fill="hold"/>
                                        <p:tgtEl>
                                          <p:spTgt spid="1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1"/>
                                        </p:tgtEl>
                                        <p:attrNameLst>
                                          <p:attrName>style.visibility</p:attrName>
                                        </p:attrNameLst>
                                      </p:cBhvr>
                                      <p:to>
                                        <p:strVal val="visible"/>
                                      </p:to>
                                    </p:set>
                                    <p:anim calcmode="lin" valueType="num">
                                      <p:cBhvr additive="base">
                                        <p:cTn id="25" dur="500" fill="hold"/>
                                        <p:tgtEl>
                                          <p:spTgt spid="91"/>
                                        </p:tgtEl>
                                        <p:attrNameLst>
                                          <p:attrName>ppt_x</p:attrName>
                                        </p:attrNameLst>
                                      </p:cBhvr>
                                      <p:tavLst>
                                        <p:tav tm="0">
                                          <p:val>
                                            <p:strVal val="#ppt_x"/>
                                          </p:val>
                                        </p:tav>
                                        <p:tav tm="100000">
                                          <p:val>
                                            <p:strVal val="#ppt_x"/>
                                          </p:val>
                                        </p:tav>
                                      </p:tavLst>
                                    </p:anim>
                                    <p:anim calcmode="lin" valueType="num">
                                      <p:cBhvr additive="base">
                                        <p:cTn id="26" dur="500" fill="hold"/>
                                        <p:tgtEl>
                                          <p:spTgt spid="9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anim calcmode="lin" valueType="num">
                                      <p:cBhvr additive="base">
                                        <p:cTn id="29" dur="500" fill="hold"/>
                                        <p:tgtEl>
                                          <p:spTgt spid="87"/>
                                        </p:tgtEl>
                                        <p:attrNameLst>
                                          <p:attrName>ppt_x</p:attrName>
                                        </p:attrNameLst>
                                      </p:cBhvr>
                                      <p:tavLst>
                                        <p:tav tm="0">
                                          <p:val>
                                            <p:strVal val="#ppt_x"/>
                                          </p:val>
                                        </p:tav>
                                        <p:tav tm="100000">
                                          <p:val>
                                            <p:strVal val="#ppt_x"/>
                                          </p:val>
                                        </p:tav>
                                      </p:tavLst>
                                    </p:anim>
                                    <p:anim calcmode="lin" valueType="num">
                                      <p:cBhvr additive="base">
                                        <p:cTn id="30" dur="500" fill="hold"/>
                                        <p:tgtEl>
                                          <p:spTgt spid="87"/>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92"/>
                                        </p:tgtEl>
                                        <p:attrNameLst>
                                          <p:attrName>style.visibility</p:attrName>
                                        </p:attrNameLst>
                                      </p:cBhvr>
                                      <p:to>
                                        <p:strVal val="visible"/>
                                      </p:to>
                                    </p:set>
                                    <p:anim calcmode="lin" valueType="num">
                                      <p:cBhvr additive="base">
                                        <p:cTn id="34" dur="500" fill="hold"/>
                                        <p:tgtEl>
                                          <p:spTgt spid="92"/>
                                        </p:tgtEl>
                                        <p:attrNameLst>
                                          <p:attrName>ppt_x</p:attrName>
                                        </p:attrNameLst>
                                      </p:cBhvr>
                                      <p:tavLst>
                                        <p:tav tm="0">
                                          <p:val>
                                            <p:strVal val="#ppt_x"/>
                                          </p:val>
                                        </p:tav>
                                        <p:tav tm="100000">
                                          <p:val>
                                            <p:strVal val="#ppt_x"/>
                                          </p:val>
                                        </p:tav>
                                      </p:tavLst>
                                    </p:anim>
                                    <p:anim calcmode="lin" valueType="num">
                                      <p:cBhvr additive="base">
                                        <p:cTn id="35" dur="500" fill="hold"/>
                                        <p:tgtEl>
                                          <p:spTgt spid="9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88"/>
                                        </p:tgtEl>
                                        <p:attrNameLst>
                                          <p:attrName>style.visibility</p:attrName>
                                        </p:attrNameLst>
                                      </p:cBhvr>
                                      <p:to>
                                        <p:strVal val="visible"/>
                                      </p:to>
                                    </p:set>
                                    <p:anim calcmode="lin" valueType="num">
                                      <p:cBhvr additive="base">
                                        <p:cTn id="38" dur="500" fill="hold"/>
                                        <p:tgtEl>
                                          <p:spTgt spid="88"/>
                                        </p:tgtEl>
                                        <p:attrNameLst>
                                          <p:attrName>ppt_x</p:attrName>
                                        </p:attrNameLst>
                                      </p:cBhvr>
                                      <p:tavLst>
                                        <p:tav tm="0">
                                          <p:val>
                                            <p:strVal val="#ppt_x"/>
                                          </p:val>
                                        </p:tav>
                                        <p:tav tm="100000">
                                          <p:val>
                                            <p:strVal val="#ppt_x"/>
                                          </p:val>
                                        </p:tav>
                                      </p:tavLst>
                                    </p:anim>
                                    <p:anim calcmode="lin" valueType="num">
                                      <p:cBhvr additive="base">
                                        <p:cTn id="39" dur="500" fill="hold"/>
                                        <p:tgtEl>
                                          <p:spTgt spid="88"/>
                                        </p:tgtEl>
                                        <p:attrNameLst>
                                          <p:attrName>ppt_y</p:attrName>
                                        </p:attrNameLst>
                                      </p:cBhvr>
                                      <p:tavLst>
                                        <p:tav tm="0">
                                          <p:val>
                                            <p:strVal val="1+#ppt_h/2"/>
                                          </p:val>
                                        </p:tav>
                                        <p:tav tm="100000">
                                          <p:val>
                                            <p:strVal val="#ppt_y"/>
                                          </p:val>
                                        </p:tav>
                                      </p:tavLst>
                                    </p:anim>
                                  </p:childTnLst>
                                </p:cTn>
                              </p:par>
                            </p:childTnLst>
                          </p:cTn>
                        </p:par>
                        <p:par>
                          <p:cTn id="40" fill="hold">
                            <p:stCondLst>
                              <p:cond delay="1000"/>
                            </p:stCondLst>
                            <p:childTnLst>
                              <p:par>
                                <p:cTn id="41" presetID="22" presetClass="entr" presetSubtype="4" fill="hold" nodeType="after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down)">
                                      <p:cBhvr>
                                        <p:cTn id="43" dur="1000"/>
                                        <p:tgtEl>
                                          <p:spTgt spid="95"/>
                                        </p:tgtEl>
                                      </p:cBhvr>
                                    </p:animEffec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wipe(left)">
                                      <p:cBhvr>
                                        <p:cTn id="52" dur="1000"/>
                                        <p:tgtEl>
                                          <p:spTgt spid="96"/>
                                        </p:tgtEl>
                                      </p:cBhvr>
                                    </p:animEffect>
                                  </p:childTnLst>
                                </p:cTn>
                              </p:par>
                            </p:childTnLst>
                          </p:cTn>
                        </p:par>
                        <p:par>
                          <p:cTn id="53" fill="hold">
                            <p:stCondLst>
                              <p:cond delay="3000"/>
                            </p:stCondLst>
                            <p:childTnLst>
                              <p:par>
                                <p:cTn id="54" presetID="1" presetClass="entr" presetSubtype="0" fill="hold" grpId="0" nodeType="afterEffect">
                                  <p:stCondLst>
                                    <p:cond delay="0"/>
                                  </p:stCondLst>
                                  <p:childTnLst>
                                    <p:set>
                                      <p:cBhvr>
                                        <p:cTn id="55" dur="1" fill="hold">
                                          <p:stCondLst>
                                            <p:cond delay="0"/>
                                          </p:stCondLst>
                                        </p:cTn>
                                        <p:tgtEl>
                                          <p:spTgt spid="9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97"/>
                                        </p:tgtEl>
                                        <p:attrNameLst>
                                          <p:attrName>style.visibility</p:attrName>
                                        </p:attrNameLst>
                                      </p:cBhvr>
                                      <p:to>
                                        <p:strVal val="visible"/>
                                      </p:to>
                                    </p:set>
                                    <p:anim calcmode="lin" valueType="num">
                                      <p:cBhvr additive="base">
                                        <p:cTn id="61" dur="500" fill="hold"/>
                                        <p:tgtEl>
                                          <p:spTgt spid="97"/>
                                        </p:tgtEl>
                                        <p:attrNameLst>
                                          <p:attrName>ppt_x</p:attrName>
                                        </p:attrNameLst>
                                      </p:cBhvr>
                                      <p:tavLst>
                                        <p:tav tm="0">
                                          <p:val>
                                            <p:strVal val="#ppt_x"/>
                                          </p:val>
                                        </p:tav>
                                        <p:tav tm="100000">
                                          <p:val>
                                            <p:strVal val="#ppt_x"/>
                                          </p:val>
                                        </p:tav>
                                      </p:tavLst>
                                    </p:anim>
                                    <p:anim calcmode="lin" valueType="num">
                                      <p:cBhvr additive="base">
                                        <p:cTn id="62" dur="500" fill="hold"/>
                                        <p:tgtEl>
                                          <p:spTgt spid="9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 calcmode="lin" valueType="num">
                                      <p:cBhvr additive="base">
                                        <p:cTn id="65" dur="500" fill="hold"/>
                                        <p:tgtEl>
                                          <p:spTgt spid="102"/>
                                        </p:tgtEl>
                                        <p:attrNameLst>
                                          <p:attrName>ppt_x</p:attrName>
                                        </p:attrNameLst>
                                      </p:cBhvr>
                                      <p:tavLst>
                                        <p:tav tm="0">
                                          <p:val>
                                            <p:strVal val="#ppt_x"/>
                                          </p:val>
                                        </p:tav>
                                        <p:tav tm="100000">
                                          <p:val>
                                            <p:strVal val="#ppt_x"/>
                                          </p:val>
                                        </p:tav>
                                      </p:tavLst>
                                    </p:anim>
                                    <p:anim calcmode="lin" valueType="num">
                                      <p:cBhvr additive="base">
                                        <p:cTn id="66" dur="500" fill="hold"/>
                                        <p:tgtEl>
                                          <p:spTgt spid="102"/>
                                        </p:tgtEl>
                                        <p:attrNameLst>
                                          <p:attrName>ppt_y</p:attrName>
                                        </p:attrNameLst>
                                      </p:cBhvr>
                                      <p:tavLst>
                                        <p:tav tm="0">
                                          <p:val>
                                            <p:strVal val="1+#ppt_h/2"/>
                                          </p:val>
                                        </p:tav>
                                        <p:tav tm="100000">
                                          <p:val>
                                            <p:strVal val="#ppt_y"/>
                                          </p:val>
                                        </p:tav>
                                      </p:tavLst>
                                    </p:anim>
                                  </p:childTnLst>
                                </p:cTn>
                              </p:par>
                            </p:childTnLst>
                          </p:cTn>
                        </p:par>
                        <p:par>
                          <p:cTn id="67" fill="hold">
                            <p:stCondLst>
                              <p:cond delay="3500"/>
                            </p:stCondLst>
                            <p:childTnLst>
                              <p:par>
                                <p:cTn id="68" presetID="2" presetClass="entr" presetSubtype="4" fill="hold" grpId="0" nodeType="afterEffect">
                                  <p:stCondLst>
                                    <p:cond delay="0"/>
                                  </p:stCondLst>
                                  <p:childTnLst>
                                    <p:set>
                                      <p:cBhvr>
                                        <p:cTn id="69" dur="1" fill="hold">
                                          <p:stCondLst>
                                            <p:cond delay="0"/>
                                          </p:stCondLst>
                                        </p:cTn>
                                        <p:tgtEl>
                                          <p:spTgt spid="101"/>
                                        </p:tgtEl>
                                        <p:attrNameLst>
                                          <p:attrName>style.visibility</p:attrName>
                                        </p:attrNameLst>
                                      </p:cBhvr>
                                      <p:to>
                                        <p:strVal val="visible"/>
                                      </p:to>
                                    </p:set>
                                    <p:anim calcmode="lin" valueType="num">
                                      <p:cBhvr additive="base">
                                        <p:cTn id="70" dur="500" fill="hold"/>
                                        <p:tgtEl>
                                          <p:spTgt spid="101"/>
                                        </p:tgtEl>
                                        <p:attrNameLst>
                                          <p:attrName>ppt_x</p:attrName>
                                        </p:attrNameLst>
                                      </p:cBhvr>
                                      <p:tavLst>
                                        <p:tav tm="0">
                                          <p:val>
                                            <p:strVal val="#ppt_x"/>
                                          </p:val>
                                        </p:tav>
                                        <p:tav tm="100000">
                                          <p:val>
                                            <p:strVal val="#ppt_x"/>
                                          </p:val>
                                        </p:tav>
                                      </p:tavLst>
                                    </p:anim>
                                    <p:anim calcmode="lin" valueType="num">
                                      <p:cBhvr additive="base">
                                        <p:cTn id="71" dur="500" fill="hold"/>
                                        <p:tgtEl>
                                          <p:spTgt spid="10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3"/>
                                        </p:tgtEl>
                                        <p:attrNameLst>
                                          <p:attrName>style.visibility</p:attrName>
                                        </p:attrNameLst>
                                      </p:cBhvr>
                                      <p:to>
                                        <p:strVal val="visible"/>
                                      </p:to>
                                    </p:set>
                                    <p:anim calcmode="lin" valueType="num">
                                      <p:cBhvr additive="base">
                                        <p:cTn id="74" dur="500" fill="hold"/>
                                        <p:tgtEl>
                                          <p:spTgt spid="103"/>
                                        </p:tgtEl>
                                        <p:attrNameLst>
                                          <p:attrName>ppt_x</p:attrName>
                                        </p:attrNameLst>
                                      </p:cBhvr>
                                      <p:tavLst>
                                        <p:tav tm="0">
                                          <p:val>
                                            <p:strVal val="#ppt_x"/>
                                          </p:val>
                                        </p:tav>
                                        <p:tav tm="100000">
                                          <p:val>
                                            <p:strVal val="#ppt_x"/>
                                          </p:val>
                                        </p:tav>
                                      </p:tavLst>
                                    </p:anim>
                                    <p:anim calcmode="lin" valueType="num">
                                      <p:cBhvr additive="base">
                                        <p:cTn id="75" dur="500" fill="hold"/>
                                        <p:tgtEl>
                                          <p:spTgt spid="103"/>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2" presetClass="entr" presetSubtype="4" fill="hold" nodeType="afterEffect">
                                  <p:stCondLst>
                                    <p:cond delay="0"/>
                                  </p:stCondLst>
                                  <p:childTnLst>
                                    <p:set>
                                      <p:cBhvr>
                                        <p:cTn id="78" dur="1" fill="hold">
                                          <p:stCondLst>
                                            <p:cond delay="0"/>
                                          </p:stCondLst>
                                        </p:cTn>
                                        <p:tgtEl>
                                          <p:spTgt spid="99"/>
                                        </p:tgtEl>
                                        <p:attrNameLst>
                                          <p:attrName>style.visibility</p:attrName>
                                        </p:attrNameLst>
                                      </p:cBhvr>
                                      <p:to>
                                        <p:strVal val="visible"/>
                                      </p:to>
                                    </p:set>
                                    <p:animEffect transition="in" filter="wipe(down)">
                                      <p:cBhvr>
                                        <p:cTn id="79" dur="1000"/>
                                        <p:tgtEl>
                                          <p:spTgt spid="99"/>
                                        </p:tgtEl>
                                      </p:cBhvr>
                                    </p:animEffect>
                                  </p:childTnLst>
                                </p:cTn>
                              </p:par>
                            </p:childTnLst>
                          </p:cTn>
                        </p:par>
                        <p:par>
                          <p:cTn id="80" fill="hold">
                            <p:stCondLst>
                              <p:cond delay="5000"/>
                            </p:stCondLst>
                            <p:childTnLst>
                              <p:par>
                                <p:cTn id="81" presetID="1" presetClass="entr" presetSubtype="0" fill="hold" grpId="0" nodeType="after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0"/>
                                        </p:tgtEl>
                                        <p:attrNameLst>
                                          <p:attrName>style.visibility</p:attrName>
                                        </p:attrNameLst>
                                      </p:cBhvr>
                                      <p:to>
                                        <p:strVal val="visible"/>
                                      </p:to>
                                    </p:set>
                                  </p:childTnLst>
                                </p:cTn>
                              </p:par>
                            </p:childTnLst>
                          </p:cTn>
                        </p:par>
                        <p:par>
                          <p:cTn id="85" fill="hold">
                            <p:stCondLst>
                              <p:cond delay="5000"/>
                            </p:stCondLst>
                            <p:childTnLst>
                              <p:par>
                                <p:cTn id="86" presetID="22" presetClass="entr" presetSubtype="8" fill="hold" nodeType="afterEffect">
                                  <p:stCondLst>
                                    <p:cond delay="0"/>
                                  </p:stCondLst>
                                  <p:childTnLst>
                                    <p:set>
                                      <p:cBhvr>
                                        <p:cTn id="87" dur="1" fill="hold">
                                          <p:stCondLst>
                                            <p:cond delay="0"/>
                                          </p:stCondLst>
                                        </p:cTn>
                                        <p:tgtEl>
                                          <p:spTgt spid="106"/>
                                        </p:tgtEl>
                                        <p:attrNameLst>
                                          <p:attrName>style.visibility</p:attrName>
                                        </p:attrNameLst>
                                      </p:cBhvr>
                                      <p:to>
                                        <p:strVal val="visible"/>
                                      </p:to>
                                    </p:set>
                                    <p:animEffect transition="in" filter="wipe(left)">
                                      <p:cBhvr>
                                        <p:cTn id="88" dur="1000"/>
                                        <p:tgtEl>
                                          <p:spTgt spid="106"/>
                                        </p:tgtEl>
                                      </p:cBhvr>
                                    </p:animEffect>
                                  </p:childTnLst>
                                </p:cTn>
                              </p:par>
                            </p:childTnLst>
                          </p:cTn>
                        </p:par>
                        <p:par>
                          <p:cTn id="89" fill="hold">
                            <p:stCondLst>
                              <p:cond delay="6000"/>
                            </p:stCondLst>
                            <p:childTnLst>
                              <p:par>
                                <p:cTn id="90" presetID="1" presetClass="entr" presetSubtype="0" fill="hold" grpId="0" nodeType="afterEffect">
                                  <p:stCondLst>
                                    <p:cond delay="0"/>
                                  </p:stCondLst>
                                  <p:childTnLst>
                                    <p:set>
                                      <p:cBhvr>
                                        <p:cTn id="91" dur="1" fill="hold">
                                          <p:stCondLst>
                                            <p:cond delay="0"/>
                                          </p:stCondLst>
                                        </p:cTn>
                                        <p:tgtEl>
                                          <p:spTgt spid="9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05"/>
                                        </p:tgtEl>
                                        <p:attrNameLst>
                                          <p:attrName>style.visibility</p:attrName>
                                        </p:attrNameLst>
                                      </p:cBhvr>
                                      <p:to>
                                        <p:strVal val="visible"/>
                                      </p:to>
                                    </p:set>
                                  </p:childTnLst>
                                </p:cTn>
                              </p:par>
                            </p:childTnLst>
                          </p:cTn>
                        </p:par>
                        <p:par>
                          <p:cTn id="94" fill="hold">
                            <p:stCondLst>
                              <p:cond delay="6000"/>
                            </p:stCondLst>
                            <p:childTnLst>
                              <p:par>
                                <p:cTn id="95" presetID="1" presetClass="exit" presetSubtype="0" fill="hold" grpId="1" nodeType="afterEffect">
                                  <p:stCondLst>
                                    <p:cond delay="0"/>
                                  </p:stCondLst>
                                  <p:childTnLst>
                                    <p:set>
                                      <p:cBhvr>
                                        <p:cTn id="96" dur="1" fill="hold">
                                          <p:stCondLst>
                                            <p:cond delay="0"/>
                                          </p:stCondLst>
                                        </p:cTn>
                                        <p:tgtEl>
                                          <p:spTgt spid="102"/>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0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0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05"/>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102"/>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9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00"/>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0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98"/>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97"/>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01"/>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91"/>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95"/>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9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6"/>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94"/>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89"/>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92"/>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04"/>
                                        </p:tgtEl>
                                        <p:attrNameLst>
                                          <p:attrName>style.visibility</p:attrName>
                                        </p:attrNameLst>
                                      </p:cBhvr>
                                      <p:to>
                                        <p:strVal val="hidden"/>
                                      </p:to>
                                    </p:set>
                                  </p:childTnLst>
                                </p:cTn>
                              </p:par>
                              <p:par>
                                <p:cTn id="139" presetID="1" presetClass="entr" presetSubtype="0" fill="hold" nodeType="withEffect">
                                  <p:stCondLst>
                                    <p:cond delay="0"/>
                                  </p:stCondLst>
                                  <p:childTnLst>
                                    <p:set>
                                      <p:cBhvr>
                                        <p:cTn id="140" dur="1" fill="hold">
                                          <p:stCondLst>
                                            <p:cond delay="0"/>
                                          </p:stCondLst>
                                        </p:cTn>
                                        <p:tgtEl>
                                          <p:spTgt spid="138"/>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34"/>
                                        </p:tgtEl>
                                        <p:attrNameLst>
                                          <p:attrName>style.visibility</p:attrName>
                                        </p:attrNameLst>
                                      </p:cBhvr>
                                      <p:to>
                                        <p:strVal val="visible"/>
                                      </p:to>
                                    </p:set>
                                  </p:childTnLst>
                                </p:cTn>
                              </p:par>
                            </p:childTnLst>
                          </p:cTn>
                        </p:par>
                        <p:par>
                          <p:cTn id="143" fill="hold">
                            <p:stCondLst>
                              <p:cond delay="6000"/>
                            </p:stCondLst>
                            <p:childTnLst>
                              <p:par>
                                <p:cTn id="144" presetID="1" presetClass="entr" presetSubtype="0" fill="hold" nodeType="afterEffect">
                                  <p:stCondLst>
                                    <p:cond delay="0"/>
                                  </p:stCondLst>
                                  <p:childTnLst>
                                    <p:set>
                                      <p:cBhvr>
                                        <p:cTn id="145" dur="1" fill="hold">
                                          <p:stCondLst>
                                            <p:cond delay="0"/>
                                          </p:stCondLst>
                                        </p:cTn>
                                        <p:tgtEl>
                                          <p:spTgt spid="115"/>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07"/>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31"/>
                                        </p:tgtEl>
                                        <p:attrNameLst>
                                          <p:attrName>style.visibility</p:attrName>
                                        </p:attrNameLst>
                                      </p:cBhvr>
                                      <p:to>
                                        <p:strVal val="visible"/>
                                      </p:to>
                                    </p:set>
                                  </p:childTnLst>
                                </p:cTn>
                              </p:par>
                            </p:childTnLst>
                          </p:cTn>
                        </p:par>
                        <p:par>
                          <p:cTn id="150" fill="hold">
                            <p:stCondLst>
                              <p:cond delay="6000"/>
                            </p:stCondLst>
                            <p:childTnLst>
                              <p:par>
                                <p:cTn id="151" presetID="1" presetClass="entr" presetSubtype="0" fill="hold" grpId="0" nodeType="afterEffect">
                                  <p:stCondLst>
                                    <p:cond delay="0"/>
                                  </p:stCondLst>
                                  <p:childTnLst>
                                    <p:set>
                                      <p:cBhvr>
                                        <p:cTn id="152" dur="1" fill="hold">
                                          <p:stCondLst>
                                            <p:cond delay="0"/>
                                          </p:stCondLst>
                                        </p:cTn>
                                        <p:tgtEl>
                                          <p:spTgt spid="13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33"/>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1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88" grpId="0"/>
      <p:bldP spid="88" grpId="1"/>
      <p:bldP spid="89" grpId="0"/>
      <p:bldP spid="89" grpId="1"/>
      <p:bldP spid="90" grpId="0"/>
      <p:bldP spid="90" grpId="1"/>
      <p:bldP spid="91" grpId="0" animBg="1"/>
      <p:bldP spid="91" grpId="1" animBg="1"/>
      <p:bldP spid="92" grpId="0" animBg="1"/>
      <p:bldP spid="92" grpId="1" animBg="1"/>
      <p:bldP spid="93" grpId="0" animBg="1"/>
      <p:bldP spid="93" grpId="1" animBg="1"/>
      <p:bldP spid="94" grpId="0" animBg="1"/>
      <p:bldP spid="94" grpId="1" animBg="1"/>
      <p:bldP spid="97" grpId="0" animBg="1"/>
      <p:bldP spid="97" grpId="1" animBg="1"/>
      <p:bldP spid="98" grpId="0" animBg="1"/>
      <p:bldP spid="98" grpId="1" animBg="1"/>
      <p:bldP spid="100" grpId="0" animBg="1"/>
      <p:bldP spid="100" grpId="1" animBg="1"/>
      <p:bldP spid="101" grpId="0" animBg="1"/>
      <p:bldP spid="101" grpId="1" animBg="1"/>
      <p:bldP spid="102" grpId="0"/>
      <p:bldP spid="102" grpId="1"/>
      <p:bldP spid="102" grpId="2"/>
      <p:bldP spid="103" grpId="0"/>
      <p:bldP spid="103" grpId="1"/>
      <p:bldP spid="104" grpId="0"/>
      <p:bldP spid="104" grpId="1"/>
      <p:bldP spid="105" grpId="0"/>
      <p:bldP spid="105" grpId="1"/>
      <p:bldP spid="131" grpId="0"/>
      <p:bldP spid="132" grpId="0"/>
      <p:bldP spid="133" grpId="0"/>
    </p:bldLst>
  </p:timing>
  <p:extLst>
    <p:ext uri="{E180D4A7-C9FB-4DFB-919C-405C955672EB}">
      <p14:showEvtLst xmlns:p14="http://schemas.microsoft.com/office/powerpoint/2010/main">
        <p14:playEvt time="1506" objId="8"/>
        <p14:triggerEvt type="onClick" time="1506" objId="8"/>
        <p14:stopEvt time="69597" objId="8"/>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Multi-View Drawings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Rectangle 3"/>
          <p:cNvSpPr txBox="1">
            <a:spLocks noChangeArrowheads="1"/>
          </p:cNvSpPr>
          <p:nvPr/>
        </p:nvSpPr>
        <p:spPr>
          <a:xfrm>
            <a:off x="627797" y="1378413"/>
            <a:ext cx="11341290" cy="4817671"/>
          </a:xfrm>
          <a:prstGeom prst="rect">
            <a:avLst/>
          </a:prstGeom>
        </p:spPr>
        <p:txBody>
          <a:bodyPr/>
          <a:lstStyle/>
          <a:p>
            <a:pPr marL="228600" lvl="0" indent="-228600" algn="just">
              <a:lnSpc>
                <a:spcPct val="90000"/>
              </a:lnSpc>
              <a:spcBef>
                <a:spcPts val="1000"/>
              </a:spcBef>
              <a:buFont typeface="Arial" panose="020B0604020202020204" pitchFamily="34" charset="0"/>
              <a:buChar char="•"/>
              <a:defRPr/>
            </a:pPr>
            <a:endParaRPr lang="en-US" sz="1600" dirty="0"/>
          </a:p>
          <a:p>
            <a:pPr eaLnBrk="0" hangingPunct="0">
              <a:spcAft>
                <a:spcPct val="20000"/>
              </a:spcAft>
              <a:buClr>
                <a:schemeClr val="tx2"/>
              </a:buClr>
              <a:buFont typeface="Arial" charset="0"/>
              <a:buNone/>
            </a:pPr>
            <a:r>
              <a:rPr lang="en-US" sz="1600" dirty="0"/>
              <a:t>A </a:t>
            </a:r>
            <a:r>
              <a:rPr lang="en-US" sz="1600" b="1" i="1" dirty="0" err="1"/>
              <a:t>multiview</a:t>
            </a:r>
            <a:r>
              <a:rPr lang="en-US" sz="1600" b="1" i="1" dirty="0"/>
              <a:t> drawing</a:t>
            </a:r>
            <a:r>
              <a:rPr lang="en-US" sz="1600" dirty="0"/>
              <a:t> is one that shows two or more two-dimensional views of a three-dimensional object.</a:t>
            </a:r>
          </a:p>
          <a:p>
            <a:pPr eaLnBrk="0" hangingPunct="0">
              <a:spcAft>
                <a:spcPct val="20000"/>
              </a:spcAft>
              <a:buClr>
                <a:schemeClr val="tx2"/>
              </a:buClr>
              <a:buFont typeface="Arial" charset="0"/>
              <a:buNone/>
            </a:pPr>
            <a:endParaRPr lang="en-US" sz="1600" dirty="0"/>
          </a:p>
          <a:p>
            <a:pPr eaLnBrk="0" hangingPunct="0">
              <a:spcAft>
                <a:spcPct val="20000"/>
              </a:spcAft>
              <a:buClr>
                <a:schemeClr val="tx2"/>
              </a:buClr>
              <a:buFont typeface="Arial" charset="0"/>
              <a:buNone/>
            </a:pPr>
            <a:r>
              <a:rPr lang="en-US" sz="1600" b="1" i="1" dirty="0"/>
              <a:t>Multiview drawings</a:t>
            </a:r>
            <a:r>
              <a:rPr lang="en-US" sz="1600" dirty="0"/>
              <a:t> provide the shape description of an object. When combined with dimensions, </a:t>
            </a:r>
            <a:r>
              <a:rPr lang="en-US" sz="1600" dirty="0" err="1"/>
              <a:t>multiview</a:t>
            </a:r>
            <a:r>
              <a:rPr lang="en-US" sz="1600" dirty="0"/>
              <a:t> drawings serve as the main form of communication between designers and manufacturers</a:t>
            </a:r>
          </a:p>
        </p:txBody>
      </p:sp>
      <p:pic>
        <p:nvPicPr>
          <p:cNvPr id="2" name="Picture 3" descr="step 5b">
            <a:extLst>
              <a:ext uri="{FF2B5EF4-FFF2-40B4-BE49-F238E27FC236}">
                <a16:creationId xmlns:a16="http://schemas.microsoft.com/office/drawing/2014/main" xmlns="" id="{0C9F4F9D-ED3F-0B72-FDBB-02D5D9CA67FB}"/>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67421" y="2550642"/>
            <a:ext cx="4428634" cy="3645442"/>
          </a:xfrm>
          <a:prstGeom prst="rect">
            <a:avLst/>
          </a:prstGeom>
          <a:noFill/>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5" y="0"/>
            <a:ext cx="10687051" cy="1033112"/>
          </a:xfrm>
          <a:prstGeom prst="rect">
            <a:avLst/>
          </a:prstGeom>
          <a:solidFill>
            <a:srgbClr val="C00000"/>
          </a:solidFill>
        </p:spPr>
        <p:txBody>
          <a:bodyPr/>
          <a:lstStyle/>
          <a:p>
            <a:pPr lvl="0" algn="ctr">
              <a:lnSpc>
                <a:spcPct val="90000"/>
              </a:lnSpc>
              <a:spcBef>
                <a:spcPct val="0"/>
              </a:spcBef>
              <a:defRPr/>
            </a:pPr>
            <a:r>
              <a:rPr lang="en-US" sz="3200" b="1">
                <a:solidFill>
                  <a:schemeClr val="bg1"/>
                </a:solidFill>
              </a:rPr>
              <a:t>Multi-View Drawings</a:t>
            </a:r>
            <a:endParaRPr lang="en-US" sz="3200" b="1" dirty="0">
              <a:solidFill>
                <a:schemeClr val="bg1"/>
              </a:solidFill>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2043113" y="1585913"/>
            <a:ext cx="8105775" cy="3686175"/>
          </a:xfrm>
          <a:prstGeom prst="rect">
            <a:avLst/>
          </a:prstGeom>
          <a:noFill/>
          <a:ln w="9525">
            <a:noFill/>
            <a:miter lim="800000"/>
            <a:headEnd/>
            <a:tailEnd/>
          </a:ln>
          <a:effectLst/>
        </p:spPr>
      </p:pic>
    </p:spTree>
    <p:extLst>
      <p:ext uri="{BB962C8B-B14F-4D97-AF65-F5344CB8AC3E}">
        <p14:creationId xmlns:p14="http://schemas.microsoft.com/office/powerpoint/2010/main" val="39530646"/>
      </p:ext>
    </p:extLst>
  </p:cSld>
  <p:clrMapOvr>
    <a:masterClrMapping/>
  </p:clrMapOvr>
  <mc:AlternateContent xmlns:mc="http://schemas.openxmlformats.org/markup-compatibility/2006" xmlns:p14="http://schemas.microsoft.com/office/powerpoint/2010/main">
    <mc:Choice Requires="p14">
      <p:transition spd="slow" p14:dur="2000" advTm="67666"/>
    </mc:Choice>
    <mc:Fallback xmlns="">
      <p:transition spd="slow" advTm="67666"/>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5" y="0"/>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Summary</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396921" y="1471205"/>
            <a:ext cx="6397689" cy="444627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811662" y="1284065"/>
            <a:ext cx="5146548" cy="3183431"/>
          </a:xfrm>
          <a:prstGeom prst="rect">
            <a:avLst/>
          </a:prstGeom>
          <a:noFill/>
          <a:ln w="9525">
            <a:noFill/>
            <a:miter lim="800000"/>
            <a:headEnd/>
            <a:tailEnd/>
          </a:ln>
          <a:effectLst/>
        </p:spPr>
      </p:pic>
    </p:spTree>
    <p:extLst>
      <p:ext uri="{BB962C8B-B14F-4D97-AF65-F5344CB8AC3E}">
        <p14:creationId xmlns:p14="http://schemas.microsoft.com/office/powerpoint/2010/main" val="2852035492"/>
      </p:ext>
    </p:extLst>
  </p:cSld>
  <p:clrMapOvr>
    <a:masterClrMapping/>
  </p:clrMapOvr>
  <mc:AlternateContent xmlns:mc="http://schemas.openxmlformats.org/markup-compatibility/2006" xmlns:p14="http://schemas.microsoft.com/office/powerpoint/2010/main">
    <mc:Choice Requires="p14">
      <p:transition spd="slow" p14:dur="2000" advTm="67666"/>
    </mc:Choice>
    <mc:Fallback xmlns="">
      <p:transition spd="slow" advTm="6766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Summary</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Rectangle 3"/>
          <p:cNvSpPr txBox="1">
            <a:spLocks noChangeArrowheads="1"/>
          </p:cNvSpPr>
          <p:nvPr/>
        </p:nvSpPr>
        <p:spPr>
          <a:xfrm>
            <a:off x="627797" y="1378413"/>
            <a:ext cx="11341290" cy="4817671"/>
          </a:xfrm>
          <a:prstGeom prst="rect">
            <a:avLst/>
          </a:prstGeom>
        </p:spPr>
        <p:txBody>
          <a:bodyPr/>
          <a:lstStyle/>
          <a:p>
            <a:pPr marL="228600" lvl="0" indent="-228600" algn="just">
              <a:lnSpc>
                <a:spcPct val="90000"/>
              </a:lnSpc>
              <a:spcBef>
                <a:spcPts val="1000"/>
              </a:spcBef>
              <a:buFont typeface="Arial" panose="020B0604020202020204" pitchFamily="34" charset="0"/>
              <a:buChar char="•"/>
              <a:defRPr/>
            </a:pPr>
            <a:endParaRPr lang="en-US" sz="1600" dirty="0"/>
          </a:p>
          <a:p>
            <a:pPr marL="228600" indent="-228600" algn="just">
              <a:lnSpc>
                <a:spcPct val="90000"/>
              </a:lnSpc>
              <a:spcBef>
                <a:spcPts val="1000"/>
              </a:spcBef>
              <a:buFont typeface="Arial" panose="020B0604020202020204" pitchFamily="34" charset="0"/>
              <a:buChar char="•"/>
              <a:defRPr/>
            </a:pPr>
            <a:r>
              <a:rPr lang="en-US" sz="1600" dirty="0"/>
              <a:t>A projection is defined as representation of an object on a two dimensional plane. The following are the elements to be considered while obtaining a projection.</a:t>
            </a:r>
          </a:p>
          <a:p>
            <a:pPr marL="228600" indent="-228600" algn="just">
              <a:lnSpc>
                <a:spcPct val="90000"/>
              </a:lnSpc>
              <a:spcBef>
                <a:spcPts val="1000"/>
              </a:spcBef>
              <a:defRPr/>
            </a:pPr>
            <a:r>
              <a:rPr lang="en-US" sz="1600" dirty="0"/>
              <a:t>             The object </a:t>
            </a:r>
          </a:p>
          <a:p>
            <a:pPr marL="228600" indent="-228600" algn="just">
              <a:lnSpc>
                <a:spcPct val="90000"/>
              </a:lnSpc>
              <a:spcBef>
                <a:spcPts val="1000"/>
              </a:spcBef>
              <a:defRPr/>
            </a:pPr>
            <a:r>
              <a:rPr lang="en-US" sz="1600" dirty="0"/>
              <a:t>             The plane of projection</a:t>
            </a:r>
          </a:p>
          <a:p>
            <a:pPr marL="228600" indent="-228600" algn="just">
              <a:lnSpc>
                <a:spcPct val="90000"/>
              </a:lnSpc>
              <a:spcBef>
                <a:spcPts val="1000"/>
              </a:spcBef>
              <a:defRPr/>
            </a:pPr>
            <a:r>
              <a:rPr lang="en-US" sz="1600" dirty="0"/>
              <a:t>             The point of sight and</a:t>
            </a:r>
          </a:p>
          <a:p>
            <a:pPr marL="228600" indent="-228600" algn="just">
              <a:lnSpc>
                <a:spcPct val="90000"/>
              </a:lnSpc>
              <a:spcBef>
                <a:spcPts val="1000"/>
              </a:spcBef>
              <a:defRPr/>
            </a:pPr>
            <a:r>
              <a:rPr lang="en-US" sz="1600" dirty="0"/>
              <a:t>             The ray of sight 	</a:t>
            </a:r>
          </a:p>
          <a:p>
            <a:pPr marL="228600" indent="-228600" algn="just">
              <a:lnSpc>
                <a:spcPct val="90000"/>
              </a:lnSpc>
              <a:spcBef>
                <a:spcPts val="1000"/>
              </a:spcBef>
              <a:buFont typeface="Arial" panose="020B0604020202020204" pitchFamily="34" charset="0"/>
              <a:buChar char="•"/>
              <a:defRPr/>
            </a:pPr>
            <a:r>
              <a:rPr lang="en-US" sz="1600" dirty="0"/>
              <a:t>When drawing the orthographic projection the following items should be invariable exist.</a:t>
            </a:r>
          </a:p>
          <a:p>
            <a:pPr marL="228600" indent="-228600" algn="just">
              <a:lnSpc>
                <a:spcPct val="90000"/>
              </a:lnSpc>
              <a:spcBef>
                <a:spcPts val="1000"/>
              </a:spcBef>
              <a:defRPr/>
            </a:pPr>
            <a:r>
              <a:rPr lang="en-US" sz="1600" dirty="0"/>
              <a:t>             The object to be projected.</a:t>
            </a:r>
          </a:p>
          <a:p>
            <a:pPr marL="228600" indent="-228600" algn="just">
              <a:lnSpc>
                <a:spcPct val="90000"/>
              </a:lnSpc>
              <a:spcBef>
                <a:spcPts val="1000"/>
              </a:spcBef>
              <a:defRPr/>
            </a:pPr>
            <a:r>
              <a:rPr lang="en-US" sz="1600" dirty="0"/>
              <a:t>             The projectors </a:t>
            </a:r>
          </a:p>
          <a:p>
            <a:pPr marL="228600" indent="-228600" algn="just">
              <a:lnSpc>
                <a:spcPct val="90000"/>
              </a:lnSpc>
              <a:spcBef>
                <a:spcPts val="1000"/>
              </a:spcBef>
              <a:defRPr/>
            </a:pPr>
            <a:r>
              <a:rPr lang="en-US" sz="1600" dirty="0"/>
              <a:t>             The plane of projection</a:t>
            </a:r>
          </a:p>
          <a:p>
            <a:pPr marL="228600" indent="-228600" algn="just">
              <a:lnSpc>
                <a:spcPct val="90000"/>
              </a:lnSpc>
              <a:spcBef>
                <a:spcPts val="1000"/>
              </a:spcBef>
              <a:defRPr/>
            </a:pPr>
            <a:r>
              <a:rPr lang="en-US" sz="1600" dirty="0"/>
              <a:t>             The observer’s eye or station point</a:t>
            </a:r>
          </a:p>
          <a:p>
            <a:pPr marL="228600" indent="-228600" algn="just">
              <a:lnSpc>
                <a:spcPct val="90000"/>
              </a:lnSpc>
              <a:spcBef>
                <a:spcPts val="1000"/>
              </a:spcBef>
              <a:buFont typeface="Arial" pitchFamily="34" charset="0"/>
              <a:buChar char="•"/>
              <a:defRPr/>
            </a:pPr>
            <a:r>
              <a:rPr lang="en-US" sz="1600" dirty="0"/>
              <a:t>2ND &amp; 4TH quadrant are not used since the FV &amp; TV come(projected)on the same side of </a:t>
            </a:r>
            <a:r>
              <a:rPr lang="en-US" sz="1600" dirty="0" err="1"/>
              <a:t>xy</a:t>
            </a:r>
            <a:r>
              <a:rPr lang="en-US" sz="1600" dirty="0"/>
              <a:t> line &amp; may overlap the view (FV &amp; TV).so 2nd &amp; 4th angles are not used In engineering drawing</a:t>
            </a:r>
          </a:p>
          <a:p>
            <a:pPr marL="228600" indent="-228600" algn="just">
              <a:lnSpc>
                <a:spcPct val="90000"/>
              </a:lnSpc>
              <a:spcBef>
                <a:spcPts val="1000"/>
              </a:spcBef>
              <a:defRPr/>
            </a:pPr>
            <a:endParaRPr lang="en-US" sz="1600" dirty="0"/>
          </a:p>
        </p:txBody>
      </p:sp>
    </p:spTree>
    <p:extLst>
      <p:ext uri="{BB962C8B-B14F-4D97-AF65-F5344CB8AC3E}">
        <p14:creationId xmlns:p14="http://schemas.microsoft.com/office/powerpoint/2010/main" val="2993803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Questions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Rectangle 10"/>
          <p:cNvSpPr/>
          <p:nvPr/>
        </p:nvSpPr>
        <p:spPr>
          <a:xfrm>
            <a:off x="996286" y="1992573"/>
            <a:ext cx="10890914" cy="3139321"/>
          </a:xfrm>
          <a:prstGeom prst="rect">
            <a:avLst/>
          </a:prstGeom>
        </p:spPr>
        <p:txBody>
          <a:bodyPr wrap="square">
            <a:spAutoFit/>
          </a:bodyPr>
          <a:lstStyle/>
          <a:p>
            <a:endParaRPr lang="en-US" dirty="0"/>
          </a:p>
          <a:p>
            <a:pPr>
              <a:buFont typeface="Wingdings" pitchFamily="2" charset="2"/>
              <a:buChar char="v"/>
            </a:pPr>
            <a:r>
              <a:rPr lang="en-US" b="1" dirty="0">
                <a:solidFill>
                  <a:srgbClr val="FF0000"/>
                </a:solidFill>
              </a:rPr>
              <a:t>How do you explain Orthographic Projection?</a:t>
            </a:r>
          </a:p>
          <a:p>
            <a:endParaRPr lang="en-US" b="1" dirty="0">
              <a:solidFill>
                <a:srgbClr val="FF0000"/>
              </a:solidFill>
            </a:endParaRPr>
          </a:p>
          <a:p>
            <a:pPr>
              <a:buFont typeface="Wingdings" pitchFamily="2" charset="2"/>
              <a:buChar char="v"/>
            </a:pPr>
            <a:r>
              <a:rPr lang="en-US" b="1" dirty="0">
                <a:solidFill>
                  <a:srgbClr val="FF0000"/>
                </a:solidFill>
              </a:rPr>
              <a:t>Why second and fourth angle projections are not used?</a:t>
            </a:r>
          </a:p>
          <a:p>
            <a:endParaRPr lang="en-US" b="1" dirty="0">
              <a:solidFill>
                <a:srgbClr val="FF0000"/>
              </a:solidFill>
            </a:endParaRPr>
          </a:p>
          <a:p>
            <a:pPr>
              <a:buFont typeface="Wingdings" pitchFamily="2" charset="2"/>
              <a:buChar char="v"/>
            </a:pPr>
            <a:r>
              <a:rPr lang="en-US" b="1" dirty="0">
                <a:solidFill>
                  <a:srgbClr val="FF0000"/>
                </a:solidFill>
              </a:rPr>
              <a:t>Differentiate first and third angle projection on the basis of placement of different views with respect to reference plane?</a:t>
            </a:r>
          </a:p>
          <a:p>
            <a:endParaRPr lang="en-US" b="1" dirty="0">
              <a:solidFill>
                <a:srgbClr val="FF0000"/>
              </a:solidFill>
            </a:endParaRPr>
          </a:p>
          <a:p>
            <a:pPr>
              <a:buFont typeface="Wingdings" pitchFamily="2" charset="2"/>
              <a:buChar char="v"/>
            </a:pPr>
            <a:r>
              <a:rPr lang="en-US" b="1" dirty="0">
                <a:solidFill>
                  <a:srgbClr val="FF0000"/>
                </a:solidFill>
              </a:rPr>
              <a:t>Why do we use multi-views in engineering design?</a:t>
            </a:r>
          </a:p>
          <a:p>
            <a:endParaRPr lang="en-US" dirty="0"/>
          </a:p>
          <a:p>
            <a:endParaRPr lang="en-US" dirty="0"/>
          </a:p>
        </p:txBody>
      </p:sp>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References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p:cNvSpPr txBox="1"/>
          <p:nvPr/>
        </p:nvSpPr>
        <p:spPr>
          <a:xfrm>
            <a:off x="532234" y="1678682"/>
            <a:ext cx="11314023" cy="1938992"/>
          </a:xfrm>
          <a:prstGeom prst="rect">
            <a:avLst/>
          </a:prstGeom>
          <a:noFill/>
        </p:spPr>
        <p:txBody>
          <a:bodyPr wrap="square" rtlCol="0">
            <a:spAutoFit/>
          </a:bodyPr>
          <a:lstStyle/>
          <a:p>
            <a:pPr>
              <a:buFont typeface="Courier New" pitchFamily="49" charset="0"/>
              <a:buChar char="o"/>
            </a:pPr>
            <a:r>
              <a:rPr lang="en-US" sz="2400" b="1" dirty="0">
                <a:solidFill>
                  <a:schemeClr val="tx2">
                    <a:shade val="85000"/>
                    <a:satMod val="150000"/>
                  </a:schemeClr>
                </a:solidFill>
              </a:rPr>
              <a:t> Engineering Drawing by N. D. Bhatt and V. M. Panchal</a:t>
            </a:r>
          </a:p>
          <a:p>
            <a:endParaRPr lang="en-US" sz="2400" b="1" dirty="0">
              <a:solidFill>
                <a:schemeClr val="tx2">
                  <a:shade val="85000"/>
                  <a:satMod val="150000"/>
                </a:schemeClr>
              </a:solidFill>
            </a:endParaRPr>
          </a:p>
          <a:p>
            <a:pPr>
              <a:buFont typeface="Courier New" pitchFamily="49" charset="0"/>
              <a:buChar char="o"/>
            </a:pPr>
            <a:r>
              <a:rPr lang="en-US" sz="2400" b="1" dirty="0">
                <a:solidFill>
                  <a:schemeClr val="tx2">
                    <a:shade val="85000"/>
                    <a:satMod val="150000"/>
                  </a:schemeClr>
                </a:solidFill>
              </a:rPr>
              <a:t> Engineering Graphics by K. C. John</a:t>
            </a:r>
          </a:p>
          <a:p>
            <a:endParaRPr lang="en-US" sz="2400" b="1" dirty="0">
              <a:solidFill>
                <a:schemeClr val="tx2">
                  <a:shade val="85000"/>
                  <a:satMod val="150000"/>
                </a:schemeClr>
              </a:solidFill>
            </a:endParaRPr>
          </a:p>
          <a:p>
            <a:pPr>
              <a:buFont typeface="Courier New" pitchFamily="49" charset="0"/>
              <a:buChar char="o"/>
            </a:pPr>
            <a:r>
              <a:rPr lang="en-US" sz="2400" b="1" dirty="0">
                <a:solidFill>
                  <a:schemeClr val="tx2">
                    <a:shade val="85000"/>
                    <a:satMod val="150000"/>
                  </a:schemeClr>
                </a:solidFill>
              </a:rPr>
              <a:t> NPTEL</a:t>
            </a:r>
            <a:endParaRPr lang="en-US" sz="2400" b="1" dirty="0">
              <a:solidFill>
                <a:srgbClr val="FF0000"/>
              </a:solidFill>
            </a:endParaRPr>
          </a:p>
        </p:txBody>
      </p:sp>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endParaRPr lang="en-US" sz="2800" b="1" dirty="0">
              <a:solidFill>
                <a:schemeClr val="bg1"/>
              </a:solidFill>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p:cNvSpPr txBox="1"/>
          <p:nvPr/>
        </p:nvSpPr>
        <p:spPr>
          <a:xfrm>
            <a:off x="2251862" y="2797778"/>
            <a:ext cx="7820167" cy="1569660"/>
          </a:xfrm>
          <a:prstGeom prst="rect">
            <a:avLst/>
          </a:prstGeom>
          <a:noFill/>
        </p:spPr>
        <p:txBody>
          <a:bodyPr wrap="square" rtlCol="0">
            <a:spAutoFit/>
          </a:bodyPr>
          <a:lstStyle/>
          <a:p>
            <a:pPr algn="ctr"/>
            <a:r>
              <a:rPr lang="en-US" sz="9600" b="1" dirty="0">
                <a:solidFill>
                  <a:srgbClr val="92D050"/>
                </a:solidFill>
              </a:rPr>
              <a:t>Thank You</a:t>
            </a:r>
          </a:p>
        </p:txBody>
      </p:sp>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Objectives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p:cNvSpPr txBox="1"/>
          <p:nvPr/>
        </p:nvSpPr>
        <p:spPr>
          <a:xfrm>
            <a:off x="272943" y="1173694"/>
            <a:ext cx="6591881" cy="3508653"/>
          </a:xfrm>
          <a:prstGeom prst="rect">
            <a:avLst/>
          </a:prstGeom>
          <a:noFill/>
        </p:spPr>
        <p:txBody>
          <a:bodyPr wrap="square" rtlCol="0">
            <a:spAutoFit/>
          </a:bodyPr>
          <a:lstStyle/>
          <a:p>
            <a:r>
              <a:rPr lang="en-US" sz="2400" dirty="0"/>
              <a:t>To acquire knowledge about:</a:t>
            </a:r>
          </a:p>
          <a:p>
            <a:pPr>
              <a:buFont typeface="Wingdings" pitchFamily="2" charset="2"/>
              <a:buChar char="v"/>
            </a:pPr>
            <a:r>
              <a:rPr lang="en-US" sz="2200" dirty="0"/>
              <a:t>Introduction to Projection</a:t>
            </a:r>
          </a:p>
          <a:p>
            <a:endParaRPr lang="en-US" sz="2200" dirty="0"/>
          </a:p>
          <a:p>
            <a:pPr>
              <a:buFont typeface="Wingdings" pitchFamily="2" charset="2"/>
              <a:buChar char="v"/>
            </a:pPr>
            <a:r>
              <a:rPr lang="en-US" sz="2200" dirty="0"/>
              <a:t>Types of Projection</a:t>
            </a:r>
          </a:p>
          <a:p>
            <a:endParaRPr lang="en-US" sz="2200" dirty="0"/>
          </a:p>
          <a:p>
            <a:pPr>
              <a:buFont typeface="Wingdings" pitchFamily="2" charset="2"/>
              <a:buChar char="v"/>
            </a:pPr>
            <a:r>
              <a:rPr lang="en-US" sz="2200" dirty="0"/>
              <a:t>Orthographic Projection</a:t>
            </a:r>
          </a:p>
          <a:p>
            <a:endParaRPr lang="en-US" sz="2200" dirty="0"/>
          </a:p>
          <a:p>
            <a:pPr>
              <a:buFont typeface="Wingdings" pitchFamily="2" charset="2"/>
              <a:buChar char="v"/>
            </a:pPr>
            <a:r>
              <a:rPr lang="en-US" sz="2200" dirty="0"/>
              <a:t>Projection Symbols</a:t>
            </a:r>
          </a:p>
          <a:p>
            <a:endParaRPr lang="en-US" sz="2200" dirty="0"/>
          </a:p>
          <a:p>
            <a:pPr>
              <a:buFont typeface="Wingdings" pitchFamily="2" charset="2"/>
              <a:buChar char="v"/>
            </a:pPr>
            <a:r>
              <a:rPr lang="en-US" sz="2200" dirty="0"/>
              <a:t>Multi-View Drawings</a:t>
            </a:r>
            <a:endParaRPr lang="en-US" dirty="0"/>
          </a:p>
        </p:txBody>
      </p:sp>
    </p:spTree>
    <p:extLst>
      <p:ext uri="{BB962C8B-B14F-4D97-AF65-F5344CB8AC3E}">
        <p14:creationId xmlns:p14="http://schemas.microsoft.com/office/powerpoint/2010/main" val="1207085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Introduction to Projection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1027"/>
          <p:cNvSpPr txBox="1">
            <a:spLocks noChangeArrowheads="1"/>
          </p:cNvSpPr>
          <p:nvPr/>
        </p:nvSpPr>
        <p:spPr>
          <a:xfrm>
            <a:off x="-2" y="1177464"/>
            <a:ext cx="6005017" cy="5018619"/>
          </a:xfrm>
          <a:prstGeom prst="rect">
            <a:avLst/>
          </a:prstGeom>
        </p:spPr>
        <p:txBody>
          <a:bodyPr/>
          <a:lstStyle/>
          <a:p>
            <a:pPr marL="228600" lvl="0" indent="-228600" algn="just">
              <a:lnSpc>
                <a:spcPct val="90000"/>
              </a:lnSpc>
              <a:spcBef>
                <a:spcPts val="1000"/>
              </a:spcBef>
              <a:buFont typeface="Arial" pitchFamily="34" charset="0"/>
              <a:buChar char="•"/>
              <a:defRPr/>
            </a:pPr>
            <a:r>
              <a:rPr lang="en-US" sz="2000" dirty="0"/>
              <a:t>Any kind of representation of an object on a paper, screen or similar surface by drawing or by photography is called the projection of that object.</a:t>
            </a:r>
          </a:p>
          <a:p>
            <a:pPr marL="228600" lvl="0" indent="-228600" algn="just">
              <a:lnSpc>
                <a:spcPct val="90000"/>
              </a:lnSpc>
              <a:spcBef>
                <a:spcPts val="1000"/>
              </a:spcBef>
              <a:buFont typeface="Arial" pitchFamily="34" charset="0"/>
              <a:buChar char="•"/>
              <a:defRPr/>
            </a:pPr>
            <a:r>
              <a:rPr lang="en-US" sz="2000" dirty="0"/>
              <a:t>Or, when ray of sights (projectors) are drawn from the eyes of the observer and are extended to fall on a plane of projection the object is said to be projected the image obtained is called projection. The size of image depends upon the position of the plane with respect to the object.</a:t>
            </a:r>
          </a:p>
          <a:p>
            <a:pPr marL="228600" lvl="0" indent="-228600" algn="just">
              <a:lnSpc>
                <a:spcPct val="90000"/>
              </a:lnSpc>
              <a:spcBef>
                <a:spcPts val="1000"/>
              </a:spcBef>
              <a:buFont typeface="Arial" pitchFamily="34" charset="0"/>
              <a:buChar char="•"/>
              <a:defRPr/>
            </a:pPr>
            <a:r>
              <a:rPr lang="en-US" sz="2000" b="1" dirty="0"/>
              <a:t>PROJECTORS: </a:t>
            </a:r>
            <a:r>
              <a:rPr lang="en-US" sz="2000" dirty="0"/>
              <a:t>The imaginary line from block (object) to the plane is called projectors.</a:t>
            </a:r>
          </a:p>
          <a:p>
            <a:pPr marL="228600" lvl="0" indent="-228600" algn="just">
              <a:lnSpc>
                <a:spcPct val="90000"/>
              </a:lnSpc>
              <a:spcBef>
                <a:spcPts val="1000"/>
              </a:spcBef>
              <a:buFont typeface="Arial" pitchFamily="34" charset="0"/>
              <a:buChar char="•"/>
              <a:defRPr/>
            </a:pPr>
            <a:r>
              <a:rPr lang="en-US" sz="2000" b="1" dirty="0"/>
              <a:t>PLANE: </a:t>
            </a:r>
            <a:r>
              <a:rPr lang="en-US" sz="2000" dirty="0"/>
              <a:t>The flat surface (such as a sheet of paper) is a plane.</a:t>
            </a:r>
          </a:p>
          <a:p>
            <a:pPr marL="228600" lvl="0" indent="-228600" algn="just">
              <a:lnSpc>
                <a:spcPct val="90000"/>
              </a:lnSpc>
              <a:spcBef>
                <a:spcPts val="1000"/>
              </a:spcBef>
              <a:buFont typeface="Arial" pitchFamily="34" charset="0"/>
              <a:buChar char="•"/>
              <a:defRPr/>
            </a:pPr>
            <a:r>
              <a:rPr lang="en-US" sz="2000" b="1" dirty="0"/>
              <a:t>PLANE OF PROJECTION</a:t>
            </a:r>
            <a:r>
              <a:rPr lang="en-US" sz="2000" dirty="0"/>
              <a:t>: The plane which is used for the purpose of projection is called plane of projection.</a:t>
            </a:r>
          </a:p>
          <a:p>
            <a:pPr marL="228600" indent="-228600" algn="just">
              <a:lnSpc>
                <a:spcPct val="90000"/>
              </a:lnSpc>
              <a:spcBef>
                <a:spcPts val="1000"/>
              </a:spcBef>
              <a:defRPr/>
            </a:pPr>
            <a:r>
              <a:rPr lang="en-US" sz="2000" dirty="0"/>
              <a:t/>
            </a:r>
            <a:br>
              <a:rPr lang="en-US" sz="2000" dirty="0"/>
            </a:br>
            <a:endParaRPr kumimoji="0" lang="en-US" sz="2000" b="0" i="0" u="none" strike="noStrike" kern="1200" cap="none" spc="0" normalizeH="0" baseline="0" noProof="0" dirty="0">
              <a:ln>
                <a:noFill/>
              </a:ln>
              <a:effectLst/>
              <a:uLnTx/>
              <a:uFillTx/>
              <a:latin typeface="+mn-lt"/>
              <a:ea typeface="+mn-ea"/>
              <a:cs typeface="+mn-cs"/>
            </a:endParaRPr>
          </a:p>
        </p:txBody>
      </p:sp>
      <p:pic>
        <p:nvPicPr>
          <p:cNvPr id="41986" name="Picture 2"/>
          <p:cNvPicPr>
            <a:picLocks noChangeAspect="1" noChangeArrowheads="1"/>
          </p:cNvPicPr>
          <p:nvPr/>
        </p:nvPicPr>
        <p:blipFill>
          <a:blip r:embed="rId3"/>
          <a:srcRect/>
          <a:stretch>
            <a:fillRect/>
          </a:stretch>
        </p:blipFill>
        <p:spPr bwMode="auto">
          <a:xfrm>
            <a:off x="6238446" y="1053480"/>
            <a:ext cx="5830718" cy="3183144"/>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Types of Projection</a:t>
            </a:r>
          </a:p>
          <a:p>
            <a:pPr algn="ctr" fontAlgn="base"/>
            <a:r>
              <a:rPr lang="en-US" sz="2800" b="1" dirty="0">
                <a:solidFill>
                  <a:schemeClr val="bg1"/>
                </a:solidFill>
                <a:latin typeface="Times New Roman" panose="02020603050405020304" pitchFamily="18" charset="0"/>
                <a:cs typeface="Times New Roman" panose="02020603050405020304" pitchFamily="18" charset="0"/>
              </a:rPr>
              <a:t/>
            </a:r>
            <a:br>
              <a:rPr lang="en-US" sz="2800" b="1" dirty="0">
                <a:solidFill>
                  <a:schemeClr val="bg1"/>
                </a:solidFill>
                <a:latin typeface="Times New Roman" panose="02020603050405020304" pitchFamily="18" charset="0"/>
                <a:cs typeface="Times New Roman" panose="02020603050405020304" pitchFamily="18" charset="0"/>
              </a:rPr>
            </a:b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40961" name="Picture 1"/>
          <p:cNvPicPr>
            <a:picLocks noChangeAspect="1" noChangeArrowheads="1"/>
          </p:cNvPicPr>
          <p:nvPr/>
        </p:nvPicPr>
        <p:blipFill>
          <a:blip r:embed="rId3"/>
          <a:srcRect/>
          <a:stretch>
            <a:fillRect/>
          </a:stretch>
        </p:blipFill>
        <p:spPr bwMode="auto">
          <a:xfrm>
            <a:off x="81856" y="1203608"/>
            <a:ext cx="8325133" cy="5034424"/>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View comparison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9937" name="Picture 1"/>
          <p:cNvPicPr>
            <a:picLocks noChangeAspect="1" noChangeArrowheads="1"/>
          </p:cNvPicPr>
          <p:nvPr/>
        </p:nvPicPr>
        <p:blipFill>
          <a:blip r:embed="rId3"/>
          <a:srcRect/>
          <a:stretch>
            <a:fillRect/>
          </a:stretch>
        </p:blipFill>
        <p:spPr bwMode="auto">
          <a:xfrm>
            <a:off x="109162" y="1108072"/>
            <a:ext cx="8251635" cy="5274755"/>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Orthographic Projection</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37889" name="Rectangle 1"/>
          <p:cNvSpPr>
            <a:spLocks noChangeArrowheads="1"/>
          </p:cNvSpPr>
          <p:nvPr/>
        </p:nvSpPr>
        <p:spPr bwMode="auto">
          <a:xfrm>
            <a:off x="0" y="1255594"/>
            <a:ext cx="11627893"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rgbClr val="000000"/>
                </a:solidFill>
                <a:effectLst/>
                <a:ea typeface="Calibri" pitchFamily="34" charset="0"/>
                <a:cs typeface="Times New Roman" pitchFamily="18" charset="0"/>
              </a:rPr>
              <a:t>When projectors are parallel to each other and perpendicular to the plane is called orthographic projection</a:t>
            </a:r>
            <a:endParaRPr lang="en-US" sz="2400" dirty="0">
              <a:ea typeface="Calibri"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q"/>
              <a:tabLst/>
            </a:pPr>
            <a:r>
              <a:rPr kumimoji="0" lang="en-US" sz="2400" b="0" i="0" u="none" strike="noStrike" cap="none" normalizeH="0" baseline="0" dirty="0">
                <a:ln>
                  <a:noFill/>
                </a:ln>
                <a:solidFill>
                  <a:srgbClr val="000000"/>
                </a:solidFill>
                <a:effectLst/>
                <a:ea typeface="Calibri" pitchFamily="34" charset="0"/>
                <a:cs typeface="Times New Roman" pitchFamily="18" charset="0"/>
              </a:rPr>
              <a:t>Or, Ortho means perpendicular right angles graphics means right angle drawing</a:t>
            </a:r>
          </a:p>
          <a:p>
            <a:pPr algn="just" fontAlgn="base">
              <a:spcBef>
                <a:spcPct val="0"/>
              </a:spcBef>
              <a:spcAft>
                <a:spcPct val="0"/>
              </a:spcAft>
              <a:buFont typeface="Wingdings" pitchFamily="2" charset="2"/>
              <a:buChar char="q"/>
            </a:pPr>
            <a:r>
              <a:rPr lang="en-US" sz="2400" dirty="0"/>
              <a:t>a technical drawing in which different views of an object are projected on different reference planes observing perpendicular to respective reference plane    </a:t>
            </a:r>
            <a:br>
              <a:rPr lang="en-US" sz="2400" dirty="0"/>
            </a:br>
            <a:endParaRPr kumimoji="0" lang="en-US" sz="2400" b="0" i="0" u="none" strike="noStrike" cap="none" normalizeH="0" baseline="0" dirty="0">
              <a:ln>
                <a:noFill/>
              </a:ln>
              <a:solidFill>
                <a:schemeClr val="tx1"/>
              </a:solidFill>
              <a:effectLst/>
              <a:cs typeface="Arial" pitchFamily="34" charset="0"/>
            </a:endParaRPr>
          </a:p>
        </p:txBody>
      </p:sp>
      <p:pic>
        <p:nvPicPr>
          <p:cNvPr id="2" name="Picture 1"/>
          <p:cNvPicPr>
            <a:picLocks noChangeAspect="1" noChangeArrowheads="1"/>
          </p:cNvPicPr>
          <p:nvPr/>
        </p:nvPicPr>
        <p:blipFill>
          <a:blip r:embed="rId3"/>
          <a:srcRect/>
          <a:stretch>
            <a:fillRect/>
          </a:stretch>
        </p:blipFill>
        <p:spPr bwMode="auto">
          <a:xfrm>
            <a:off x="266120" y="3319552"/>
            <a:ext cx="5957248" cy="3053090"/>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Orthographic Drawing</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36867" name="Picture 3"/>
          <p:cNvPicPr>
            <a:picLocks noChangeAspect="1" noChangeArrowheads="1"/>
          </p:cNvPicPr>
          <p:nvPr/>
        </p:nvPicPr>
        <p:blipFill>
          <a:blip r:embed="rId3"/>
          <a:srcRect/>
          <a:stretch>
            <a:fillRect/>
          </a:stretch>
        </p:blipFill>
        <p:spPr bwMode="auto">
          <a:xfrm>
            <a:off x="177403" y="1149016"/>
            <a:ext cx="8598107" cy="5076661"/>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lvl="0" algn="ctr">
              <a:lnSpc>
                <a:spcPct val="90000"/>
              </a:lnSpc>
              <a:spcBef>
                <a:spcPct val="0"/>
              </a:spcBef>
              <a:defRPr/>
            </a:pPr>
            <a:r>
              <a:rPr lang="en-US" sz="2800" b="1" dirty="0">
                <a:solidFill>
                  <a:schemeClr val="bg1"/>
                </a:solidFill>
              </a:rPr>
              <a:t>Reference Planes</a:t>
            </a:r>
          </a:p>
        </p:txBody>
      </p:sp>
      <p:sp>
        <p:nvSpPr>
          <p:cNvPr id="5" name="Title 1">
            <a:extLst>
              <a:ext uri="{FF2B5EF4-FFF2-40B4-BE49-F238E27FC236}">
                <a16:creationId xmlns:a16="http://schemas.microsoft.com/office/drawing/2014/main" xmlns=""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xmlns=""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8" name="Rectangle 7"/>
          <p:cNvSpPr/>
          <p:nvPr/>
        </p:nvSpPr>
        <p:spPr>
          <a:xfrm>
            <a:off x="736978" y="1081892"/>
            <a:ext cx="4899548" cy="1569660"/>
          </a:xfrm>
          <a:prstGeom prst="rect">
            <a:avLst/>
          </a:prstGeom>
        </p:spPr>
        <p:txBody>
          <a:bodyPr wrap="square">
            <a:spAutoFit/>
          </a:bodyPr>
          <a:lstStyle/>
          <a:p>
            <a:pPr>
              <a:buFont typeface="Wingdings" pitchFamily="2" charset="2"/>
              <a:buChar char="q"/>
            </a:pPr>
            <a:r>
              <a:rPr lang="en-US" sz="2400" dirty="0"/>
              <a:t>Horizontal Plane (HP)</a:t>
            </a:r>
          </a:p>
          <a:p>
            <a:pPr>
              <a:buFont typeface="Wingdings" pitchFamily="2" charset="2"/>
              <a:buChar char="q"/>
            </a:pPr>
            <a:r>
              <a:rPr lang="en-US" sz="2400" dirty="0"/>
              <a:t>Vertical Plane (VP)</a:t>
            </a:r>
          </a:p>
          <a:p>
            <a:pPr>
              <a:buFont typeface="Wingdings" pitchFamily="2" charset="2"/>
              <a:buChar char="q"/>
            </a:pPr>
            <a:r>
              <a:rPr lang="en-US" sz="2400" dirty="0"/>
              <a:t>Side or Profile Plane (PP) </a:t>
            </a:r>
            <a:br>
              <a:rPr lang="en-US" sz="2400" dirty="0"/>
            </a:br>
            <a:endParaRPr lang="en-US" sz="2400" dirty="0"/>
          </a:p>
        </p:txBody>
      </p:sp>
      <p:pic>
        <p:nvPicPr>
          <p:cNvPr id="35841" name="Picture 1"/>
          <p:cNvPicPr>
            <a:picLocks noChangeAspect="1" noChangeArrowheads="1"/>
          </p:cNvPicPr>
          <p:nvPr/>
        </p:nvPicPr>
        <p:blipFill>
          <a:blip r:embed="rId3"/>
          <a:srcRect/>
          <a:stretch>
            <a:fillRect/>
          </a:stretch>
        </p:blipFill>
        <p:spPr bwMode="auto">
          <a:xfrm>
            <a:off x="474829" y="2322719"/>
            <a:ext cx="5844084" cy="4031522"/>
          </a:xfrm>
          <a:prstGeom prst="rect">
            <a:avLst/>
          </a:prstGeom>
          <a:noFill/>
          <a:ln w="9525">
            <a:noFill/>
            <a:miter lim="800000"/>
            <a:headEnd/>
            <a:tailEnd/>
          </a:ln>
          <a:effectLst/>
        </p:spPr>
      </p:pic>
    </p:spTree>
    <p:extLst>
      <p:ext uri="{BB962C8B-B14F-4D97-AF65-F5344CB8AC3E}">
        <p14:creationId xmlns:p14="http://schemas.microsoft.com/office/powerpoint/2010/main" val="7193817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5257</TotalTime>
  <Words>937</Words>
  <Application>Microsoft Office PowerPoint</Application>
  <PresentationFormat>Custom</PresentationFormat>
  <Paragraphs>183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HP</cp:lastModifiedBy>
  <cp:revision>257</cp:revision>
  <dcterms:created xsi:type="dcterms:W3CDTF">2020-05-05T09:43:45Z</dcterms:created>
  <dcterms:modified xsi:type="dcterms:W3CDTF">2024-03-14T13:08:25Z</dcterms:modified>
</cp:coreProperties>
</file>