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317" r:id="rId2"/>
    <p:sldId id="319" r:id="rId3"/>
    <p:sldId id="320" r:id="rId4"/>
    <p:sldId id="321" r:id="rId5"/>
    <p:sldId id="322" r:id="rId6"/>
    <p:sldId id="324" r:id="rId7"/>
    <p:sldId id="325" r:id="rId8"/>
    <p:sldId id="367" r:id="rId9"/>
    <p:sldId id="326" r:id="rId10"/>
    <p:sldId id="343" r:id="rId11"/>
    <p:sldId id="344" r:id="rId12"/>
    <p:sldId id="345" r:id="rId13"/>
    <p:sldId id="348" r:id="rId14"/>
    <p:sldId id="347" r:id="rId15"/>
    <p:sldId id="327" r:id="rId16"/>
    <p:sldId id="328" r:id="rId17"/>
    <p:sldId id="341" r:id="rId18"/>
    <p:sldId id="333" r:id="rId19"/>
    <p:sldId id="334" r:id="rId20"/>
    <p:sldId id="335" r:id="rId21"/>
    <p:sldId id="358" r:id="rId22"/>
    <p:sldId id="357" r:id="rId23"/>
    <p:sldId id="356" r:id="rId24"/>
    <p:sldId id="355" r:id="rId25"/>
    <p:sldId id="354" r:id="rId26"/>
    <p:sldId id="353" r:id="rId27"/>
    <p:sldId id="352" r:id="rId28"/>
    <p:sldId id="351" r:id="rId29"/>
    <p:sldId id="350" r:id="rId30"/>
    <p:sldId id="349" r:id="rId31"/>
    <p:sldId id="359" r:id="rId32"/>
    <p:sldId id="360" r:id="rId33"/>
    <p:sldId id="361" r:id="rId34"/>
    <p:sldId id="362" r:id="rId35"/>
    <p:sldId id="363" r:id="rId36"/>
    <p:sldId id="364" r:id="rId37"/>
    <p:sldId id="365" r:id="rId38"/>
    <p:sldId id="366" r:id="rId39"/>
    <p:sldId id="323" r:id="rId40"/>
    <p:sldId id="329"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209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96"/>
  </p:normalViewPr>
  <p:slideViewPr>
    <p:cSldViewPr snapToGrid="0" snapToObjects="1">
      <p:cViewPr varScale="1">
        <p:scale>
          <a:sx n="56" d="100"/>
          <a:sy n="56" d="100"/>
        </p:scale>
        <p:origin x="1004" y="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47659CB-BF84-F74F-95EB-6F953048C7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a:extLst>
              <a:ext uri="{FF2B5EF4-FFF2-40B4-BE49-F238E27FC236}">
                <a16:creationId xmlns:a16="http://schemas.microsoft.com/office/drawing/2014/main" id="{2B7085A3-07F8-A34F-9A0B-6F4694CDA1E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6DA5B50-FE66-4811-A7C0-F2204DDD6E2E}" type="datetime1">
              <a:rPr lang="en-IN" smtClean="0"/>
              <a:pPr/>
              <a:t>19-02-2024</a:t>
            </a:fld>
            <a:endParaRPr lang="en-US"/>
          </a:p>
        </p:txBody>
      </p:sp>
      <p:sp>
        <p:nvSpPr>
          <p:cNvPr id="4" name="Footer Placeholder 3">
            <a:extLst>
              <a:ext uri="{FF2B5EF4-FFF2-40B4-BE49-F238E27FC236}">
                <a16:creationId xmlns:a16="http://schemas.microsoft.com/office/drawing/2014/main" id="{AFA908EB-DD7C-3B4A-A7DF-2AF619263EC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CB1C41E-5188-D247-8003-4D23BEC7A96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A92BAF-94A5-4240-A2BF-E6524060C5D1}" type="slidenum">
              <a:rPr lang="en-US" smtClean="0"/>
              <a:pPr/>
              <a:t>‹#›</a:t>
            </a:fld>
            <a:endParaRPr lang="en-US"/>
          </a:p>
        </p:txBody>
      </p:sp>
    </p:spTree>
    <p:extLst>
      <p:ext uri="{BB962C8B-B14F-4D97-AF65-F5344CB8AC3E}">
        <p14:creationId xmlns:p14="http://schemas.microsoft.com/office/powerpoint/2010/main" val="2351061773"/>
      </p:ext>
    </p:extLst>
  </p:cSld>
  <p:clrMap bg1="lt1" tx1="dk1" bg2="lt2" tx2="dk2" accent1="accent1" accent2="accent2" accent3="accent3" accent4="accent4" accent5="accent5" accent6="accent6" hlink="hlink" folHlink="folHlink"/>
  <p:hf sldNum="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t>School of …………</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8C690E-70AB-4958-AB81-B252725AC6AD}" type="datetime1">
              <a:rPr lang="en-IN" smtClean="0"/>
              <a:pPr/>
              <a:t>19-02-2024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DDEA72-A9DA-0241-B584-7E6AEC2B0F1F}" type="slidenum">
              <a:rPr lang="en-US" smtClean="0"/>
              <a:pPr/>
              <a:t>‹#›</a:t>
            </a:fld>
            <a:endParaRPr lang="en-US"/>
          </a:p>
        </p:txBody>
      </p:sp>
    </p:spTree>
    <p:extLst>
      <p:ext uri="{BB962C8B-B14F-4D97-AF65-F5344CB8AC3E}">
        <p14:creationId xmlns:p14="http://schemas.microsoft.com/office/powerpoint/2010/main" val="444403577"/>
      </p:ext>
    </p:extLst>
  </p:cSld>
  <p:clrMap bg1="lt1" tx1="dk1" bg2="lt2" tx2="dk2" accent1="accent1" accent2="accent2" accent3="accent3" accent4="accent4" accent5="accent5" accent6="accent6" hlink="hlink" folHlink="folHlink"/>
  <p:hf sldNum="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A51A5-507D-7240-9F56-DD7EA04A7C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C527D8-0F25-C74A-A33A-50E2C4ECC7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87DB8D-2085-BA4F-BAA0-77C9844548D8}"/>
              </a:ext>
            </a:extLst>
          </p:cNvPr>
          <p:cNvSpPr>
            <a:spLocks noGrp="1"/>
          </p:cNvSpPr>
          <p:nvPr>
            <p:ph type="dt" sz="half" idx="10"/>
          </p:nvPr>
        </p:nvSpPr>
        <p:spPr/>
        <p:txBody>
          <a:bodyPr/>
          <a:lstStyle/>
          <a:p>
            <a:fld id="{B6589C56-92CE-47B2-ACB2-4F555ABA3A72}" type="datetime1">
              <a:rPr lang="en-US" smtClean="0"/>
              <a:pPr/>
              <a:t>2/19/2024</a:t>
            </a:fld>
            <a:endParaRPr lang="en-US"/>
          </a:p>
        </p:txBody>
      </p:sp>
      <p:sp>
        <p:nvSpPr>
          <p:cNvPr id="5" name="Footer Placeholder 4">
            <a:extLst>
              <a:ext uri="{FF2B5EF4-FFF2-40B4-BE49-F238E27FC236}">
                <a16:creationId xmlns:a16="http://schemas.microsoft.com/office/drawing/2014/main" id="{E314435B-1C12-E548-9938-754F28F1CF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445A2-F60F-8B4C-8CF6-5D16442B9D5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279454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0795C-9FBC-E649-BC83-1E0949D057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C366DD0-31C0-B144-B38B-DD81A100ABA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741D1B-40DA-2741-A4B3-7EAAD6A42A09}"/>
              </a:ext>
            </a:extLst>
          </p:cNvPr>
          <p:cNvSpPr>
            <a:spLocks noGrp="1"/>
          </p:cNvSpPr>
          <p:nvPr>
            <p:ph type="dt" sz="half" idx="10"/>
          </p:nvPr>
        </p:nvSpPr>
        <p:spPr/>
        <p:txBody>
          <a:bodyPr/>
          <a:lstStyle/>
          <a:p>
            <a:fld id="{7A0F58B1-DF52-4F70-B763-700FC8E9FEA0}" type="datetime1">
              <a:rPr lang="en-US" smtClean="0"/>
              <a:pPr/>
              <a:t>2/19/2024</a:t>
            </a:fld>
            <a:endParaRPr lang="en-US"/>
          </a:p>
        </p:txBody>
      </p:sp>
      <p:sp>
        <p:nvSpPr>
          <p:cNvPr id="5" name="Footer Placeholder 4">
            <a:extLst>
              <a:ext uri="{FF2B5EF4-FFF2-40B4-BE49-F238E27FC236}">
                <a16:creationId xmlns:a16="http://schemas.microsoft.com/office/drawing/2014/main" id="{B43DE584-0159-E747-A6DC-AA897D1EC4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4B54D-88D0-5843-AB57-7A4A6194ECB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092495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F6ED751-46A5-E944-BFD1-6418997625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F849067-FF63-A545-B8AB-1D4C2EB8116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8A832E-7C18-E844-AD16-385329DD3693}"/>
              </a:ext>
            </a:extLst>
          </p:cNvPr>
          <p:cNvSpPr>
            <a:spLocks noGrp="1"/>
          </p:cNvSpPr>
          <p:nvPr>
            <p:ph type="dt" sz="half" idx="10"/>
          </p:nvPr>
        </p:nvSpPr>
        <p:spPr/>
        <p:txBody>
          <a:bodyPr/>
          <a:lstStyle/>
          <a:p>
            <a:fld id="{CFD87FA2-9D0A-48BA-8A36-22DA4A1EC439}" type="datetime1">
              <a:rPr lang="en-US" smtClean="0"/>
              <a:pPr/>
              <a:t>2/19/2024</a:t>
            </a:fld>
            <a:endParaRPr lang="en-US"/>
          </a:p>
        </p:txBody>
      </p:sp>
      <p:sp>
        <p:nvSpPr>
          <p:cNvPr id="5" name="Footer Placeholder 4">
            <a:extLst>
              <a:ext uri="{FF2B5EF4-FFF2-40B4-BE49-F238E27FC236}">
                <a16:creationId xmlns:a16="http://schemas.microsoft.com/office/drawing/2014/main" id="{87ED703F-ADE5-7446-B855-CC8642245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BBEDA4-FFEC-2D4E-8187-CE601486227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684810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FA42D-0166-F145-BD9D-8B3F9DD65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7C57CD-2153-2947-8A7E-E315EC1F1F2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1A5E5-6204-D748-9A98-B9C434AF00B0}"/>
              </a:ext>
            </a:extLst>
          </p:cNvPr>
          <p:cNvSpPr>
            <a:spLocks noGrp="1"/>
          </p:cNvSpPr>
          <p:nvPr>
            <p:ph type="dt" sz="half" idx="10"/>
          </p:nvPr>
        </p:nvSpPr>
        <p:spPr/>
        <p:txBody>
          <a:bodyPr/>
          <a:lstStyle/>
          <a:p>
            <a:fld id="{0FE34AB2-DC36-478B-AB99-42055C145F48}" type="datetime1">
              <a:rPr lang="en-US" smtClean="0"/>
              <a:pPr/>
              <a:t>2/19/2024</a:t>
            </a:fld>
            <a:endParaRPr lang="en-US"/>
          </a:p>
        </p:txBody>
      </p:sp>
      <p:sp>
        <p:nvSpPr>
          <p:cNvPr id="5" name="Footer Placeholder 4">
            <a:extLst>
              <a:ext uri="{FF2B5EF4-FFF2-40B4-BE49-F238E27FC236}">
                <a16:creationId xmlns:a16="http://schemas.microsoft.com/office/drawing/2014/main" id="{2AA08948-513D-EE42-BC00-37C518792D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B9B26-AAA6-5349-A5C1-4C2138338CE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51970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9FFC2-AB03-DB42-9BD8-B22278234E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00DE38-3033-9F47-AA4C-8B5E13B4D79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317132D-85B2-7949-AF1E-F8BE8D429DA4}"/>
              </a:ext>
            </a:extLst>
          </p:cNvPr>
          <p:cNvSpPr>
            <a:spLocks noGrp="1"/>
          </p:cNvSpPr>
          <p:nvPr>
            <p:ph type="dt" sz="half" idx="10"/>
          </p:nvPr>
        </p:nvSpPr>
        <p:spPr/>
        <p:txBody>
          <a:bodyPr/>
          <a:lstStyle/>
          <a:p>
            <a:fld id="{4DADFD8A-3890-4F1F-B12B-D681F9110C31}" type="datetime1">
              <a:rPr lang="en-US" smtClean="0"/>
              <a:pPr/>
              <a:t>2/19/2024</a:t>
            </a:fld>
            <a:endParaRPr lang="en-US"/>
          </a:p>
        </p:txBody>
      </p:sp>
      <p:sp>
        <p:nvSpPr>
          <p:cNvPr id="5" name="Footer Placeholder 4">
            <a:extLst>
              <a:ext uri="{FF2B5EF4-FFF2-40B4-BE49-F238E27FC236}">
                <a16:creationId xmlns:a16="http://schemas.microsoft.com/office/drawing/2014/main" id="{A9D7402D-FCC8-324B-9252-6DB27CF535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C1BD5-59DB-F841-84E8-7C615B4D5FDA}"/>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138305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97CB5-04AC-B145-8DFB-EB6410E6EE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1F8E368-D415-204B-ACAA-F2A7CF20C40A}"/>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17E3FC-7CBB-1247-A715-756F7891E86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BD3D62-50EC-C044-98A5-8700F758EE6D}"/>
              </a:ext>
            </a:extLst>
          </p:cNvPr>
          <p:cNvSpPr>
            <a:spLocks noGrp="1"/>
          </p:cNvSpPr>
          <p:nvPr>
            <p:ph type="dt" sz="half" idx="10"/>
          </p:nvPr>
        </p:nvSpPr>
        <p:spPr/>
        <p:txBody>
          <a:bodyPr/>
          <a:lstStyle/>
          <a:p>
            <a:fld id="{88206B72-FD0C-4718-AF10-7BB8D430169A}" type="datetime1">
              <a:rPr lang="en-US" smtClean="0"/>
              <a:pPr/>
              <a:t>2/19/2024</a:t>
            </a:fld>
            <a:endParaRPr lang="en-US"/>
          </a:p>
        </p:txBody>
      </p:sp>
      <p:sp>
        <p:nvSpPr>
          <p:cNvPr id="6" name="Footer Placeholder 5">
            <a:extLst>
              <a:ext uri="{FF2B5EF4-FFF2-40B4-BE49-F238E27FC236}">
                <a16:creationId xmlns:a16="http://schemas.microsoft.com/office/drawing/2014/main" id="{8A2EAB96-574C-E141-B587-FE77CA3AF0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7F35D1-150B-B64E-B84A-2048D42BD991}"/>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2781012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7533F-17AF-804A-A825-268C243B3BF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E659667-F4B2-D34A-84DB-2D0B3B7E9E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43CC843-ECAB-E845-A911-4684E763558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B39753F-B4DE-CE4B-B215-45927F9B7F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0267AF6-C258-E74A-972A-43ACAF121BC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3AB73E8-AA99-9D44-B73A-36DAB298DB66}"/>
              </a:ext>
            </a:extLst>
          </p:cNvPr>
          <p:cNvSpPr>
            <a:spLocks noGrp="1"/>
          </p:cNvSpPr>
          <p:nvPr>
            <p:ph type="dt" sz="half" idx="10"/>
          </p:nvPr>
        </p:nvSpPr>
        <p:spPr/>
        <p:txBody>
          <a:bodyPr/>
          <a:lstStyle/>
          <a:p>
            <a:fld id="{06CAF295-340C-4891-B250-3853F7357173}" type="datetime1">
              <a:rPr lang="en-US" smtClean="0"/>
              <a:pPr/>
              <a:t>2/19/2024</a:t>
            </a:fld>
            <a:endParaRPr lang="en-US"/>
          </a:p>
        </p:txBody>
      </p:sp>
      <p:sp>
        <p:nvSpPr>
          <p:cNvPr id="8" name="Footer Placeholder 7">
            <a:extLst>
              <a:ext uri="{FF2B5EF4-FFF2-40B4-BE49-F238E27FC236}">
                <a16:creationId xmlns:a16="http://schemas.microsoft.com/office/drawing/2014/main" id="{B0067D41-A024-DF40-9456-B595B1820A0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22720FB-7B0C-3744-BA3E-16919C38CFAE}"/>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740336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F3F3C-AADB-6B41-A93A-646C80736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5F44714-C02E-224F-9D69-9FD099B1B610}"/>
              </a:ext>
            </a:extLst>
          </p:cNvPr>
          <p:cNvSpPr>
            <a:spLocks noGrp="1"/>
          </p:cNvSpPr>
          <p:nvPr>
            <p:ph type="dt" sz="half" idx="10"/>
          </p:nvPr>
        </p:nvSpPr>
        <p:spPr/>
        <p:txBody>
          <a:bodyPr/>
          <a:lstStyle/>
          <a:p>
            <a:fld id="{80B584F0-01E0-40D7-8F57-047FE452AF4F}" type="datetime1">
              <a:rPr lang="en-US" smtClean="0"/>
              <a:pPr/>
              <a:t>2/19/2024</a:t>
            </a:fld>
            <a:endParaRPr lang="en-US"/>
          </a:p>
        </p:txBody>
      </p:sp>
      <p:sp>
        <p:nvSpPr>
          <p:cNvPr id="4" name="Footer Placeholder 3">
            <a:extLst>
              <a:ext uri="{FF2B5EF4-FFF2-40B4-BE49-F238E27FC236}">
                <a16:creationId xmlns:a16="http://schemas.microsoft.com/office/drawing/2014/main" id="{6428516B-7AA2-444C-8C23-2484FBA986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EB44E81-FED1-6D4E-AA56-C90660548A49}"/>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882812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B9069D-ACC1-2846-BB69-0C25ABE4128B}"/>
              </a:ext>
            </a:extLst>
          </p:cNvPr>
          <p:cNvSpPr>
            <a:spLocks noGrp="1"/>
          </p:cNvSpPr>
          <p:nvPr>
            <p:ph type="dt" sz="half" idx="10"/>
          </p:nvPr>
        </p:nvSpPr>
        <p:spPr/>
        <p:txBody>
          <a:bodyPr/>
          <a:lstStyle/>
          <a:p>
            <a:fld id="{7AD3A4AA-E395-466A-A7A4-6B7D85D26E0C}" type="datetime1">
              <a:rPr lang="en-US" smtClean="0"/>
              <a:pPr/>
              <a:t>2/19/2024</a:t>
            </a:fld>
            <a:endParaRPr lang="en-US"/>
          </a:p>
        </p:txBody>
      </p:sp>
      <p:sp>
        <p:nvSpPr>
          <p:cNvPr id="3" name="Footer Placeholder 2">
            <a:extLst>
              <a:ext uri="{FF2B5EF4-FFF2-40B4-BE49-F238E27FC236}">
                <a16:creationId xmlns:a16="http://schemas.microsoft.com/office/drawing/2014/main" id="{167E34F7-C671-004D-809D-FAA835295E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9B55E6A-D1AE-1B44-AE7B-9AA711C28798}"/>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507050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9681E-D7B2-6449-AF06-3270CDE660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82A3C9-366D-3940-BC0B-0CFC920333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953DC75-2188-D14F-8B64-470BD51712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FC69DD6-BF4D-1F43-9CC6-5D52D2316455}"/>
              </a:ext>
            </a:extLst>
          </p:cNvPr>
          <p:cNvSpPr>
            <a:spLocks noGrp="1"/>
          </p:cNvSpPr>
          <p:nvPr>
            <p:ph type="dt" sz="half" idx="10"/>
          </p:nvPr>
        </p:nvSpPr>
        <p:spPr/>
        <p:txBody>
          <a:bodyPr/>
          <a:lstStyle/>
          <a:p>
            <a:fld id="{76B93B69-3894-4C77-B995-7BDB70807655}" type="datetime1">
              <a:rPr lang="en-US" smtClean="0"/>
              <a:pPr/>
              <a:t>2/19/2024</a:t>
            </a:fld>
            <a:endParaRPr lang="en-US"/>
          </a:p>
        </p:txBody>
      </p:sp>
      <p:sp>
        <p:nvSpPr>
          <p:cNvPr id="6" name="Footer Placeholder 5">
            <a:extLst>
              <a:ext uri="{FF2B5EF4-FFF2-40B4-BE49-F238E27FC236}">
                <a16:creationId xmlns:a16="http://schemas.microsoft.com/office/drawing/2014/main" id="{B8346F58-8566-B14B-9E2D-ADD0E3195D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B0B562-EE07-E941-B226-A14AAE532392}"/>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0826329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8EB8B-69D9-6A4D-9AB7-AFFFB081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3FAE5A-CA14-1A43-91AA-DCAA4B553B7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9E1AAA7-3BF0-344A-88DF-721AE46FD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43809F0-5FCF-8B4E-A9EF-F54690804129}"/>
              </a:ext>
            </a:extLst>
          </p:cNvPr>
          <p:cNvSpPr>
            <a:spLocks noGrp="1"/>
          </p:cNvSpPr>
          <p:nvPr>
            <p:ph type="dt" sz="half" idx="10"/>
          </p:nvPr>
        </p:nvSpPr>
        <p:spPr/>
        <p:txBody>
          <a:bodyPr/>
          <a:lstStyle/>
          <a:p>
            <a:fld id="{196EE046-EB2A-4FB4-8D5F-BBE901205507}" type="datetime1">
              <a:rPr lang="en-US" smtClean="0"/>
              <a:pPr/>
              <a:t>2/19/2024</a:t>
            </a:fld>
            <a:endParaRPr lang="en-US"/>
          </a:p>
        </p:txBody>
      </p:sp>
      <p:sp>
        <p:nvSpPr>
          <p:cNvPr id="6" name="Footer Placeholder 5">
            <a:extLst>
              <a:ext uri="{FF2B5EF4-FFF2-40B4-BE49-F238E27FC236}">
                <a16:creationId xmlns:a16="http://schemas.microsoft.com/office/drawing/2014/main" id="{59E36D1F-45BA-FA43-9565-4D8F779528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31EC5-CE1A-2F4E-AB06-9D0E90530CE7}"/>
              </a:ext>
            </a:extLst>
          </p:cNvPr>
          <p:cNvSpPr>
            <a:spLocks noGrp="1"/>
          </p:cNvSpPr>
          <p:nvPr>
            <p:ph type="sldNum" sz="quarter" idx="12"/>
          </p:nvPr>
        </p:nvSpPr>
        <p:spPr/>
        <p:txBody>
          <a:bodyPr/>
          <a:lstStyle/>
          <a:p>
            <a:fld id="{0DB3F5DA-0F3F-FF46-BDE9-7495294E9A04}" type="slidenum">
              <a:rPr lang="en-US" smtClean="0"/>
              <a:pPr/>
              <a:t>‹#›</a:t>
            </a:fld>
            <a:endParaRPr lang="en-US"/>
          </a:p>
        </p:txBody>
      </p:sp>
    </p:spTree>
    <p:extLst>
      <p:ext uri="{BB962C8B-B14F-4D97-AF65-F5344CB8AC3E}">
        <p14:creationId xmlns:p14="http://schemas.microsoft.com/office/powerpoint/2010/main" val="32112713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6000"/>
            <a:lum/>
            <a:extLst>
              <a:ext uri="{BEBA8EAE-BF5A-486C-A8C5-ECC9F3942E4B}">
                <a14:imgProps xmlns:a14="http://schemas.microsoft.com/office/drawing/2010/main">
                  <a14:imgLayer>
                    <a14:imgEffect>
                      <a14:sharpenSoften amount="100000"/>
                    </a14:imgEffect>
                    <a14:imgEffect>
                      <a14:brightnessContrast bright="-23000" contrast="11000"/>
                    </a14:imgEffect>
                  </a14:imgLayer>
                </a14:imgProps>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329BE7-407A-964A-8517-6D42CF674F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97E2056-654E-8345-A333-D4E1EA3412D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FC04D6-869A-864D-95B4-1005B9A7CC4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62BA8A-BF79-426D-BD2A-1233791274C1}" type="datetime1">
              <a:rPr lang="en-US" smtClean="0"/>
              <a:pPr/>
              <a:t>2/19/2024</a:t>
            </a:fld>
            <a:endParaRPr lang="en-US"/>
          </a:p>
        </p:txBody>
      </p:sp>
      <p:sp>
        <p:nvSpPr>
          <p:cNvPr id="5" name="Footer Placeholder 4">
            <a:extLst>
              <a:ext uri="{FF2B5EF4-FFF2-40B4-BE49-F238E27FC236}">
                <a16:creationId xmlns:a16="http://schemas.microsoft.com/office/drawing/2014/main" id="{BD2A2738-A23A-F74B-92DF-8746BC7CD0B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72659A-8EA6-A843-9183-BBE98959F8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B3F5DA-0F3F-FF46-BDE9-7495294E9A04}" type="slidenum">
              <a:rPr lang="en-US" smtClean="0"/>
              <a:pPr/>
              <a:t>‹#›</a:t>
            </a:fld>
            <a:endParaRPr lang="en-US"/>
          </a:p>
        </p:txBody>
      </p:sp>
    </p:spTree>
    <p:extLst>
      <p:ext uri="{BB962C8B-B14F-4D97-AF65-F5344CB8AC3E}">
        <p14:creationId xmlns:p14="http://schemas.microsoft.com/office/powerpoint/2010/main" val="5000724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data-flair.training/blogs/python-functions/"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9.xml.rels><?xml version="1.0" encoding="UTF-8" standalone="yes"?>
<Relationships xmlns="http://schemas.openxmlformats.org/package/2006/relationships"><Relationship Id="rId3" Type="http://schemas.openxmlformats.org/officeDocument/2006/relationships/hyperlink" Target="https://data-flair.training/blogs/methods-in-python-programming/" TargetMode="External"/><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hyperlink" Target="https://pynative.com/python-object-oriented-programming-oop-exercise/#h-oop-exercise-1-create-a-class-with-instance-attributes"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pynative.com/python-object-oriented-programming-oop-exercise/#h-oop-exercise-3-create-a-child-class-bus-that-will-inherit-all-of-the-variables-and-methods-of-the-vehicle-class" TargetMode="External"/><Relationship Id="rId4" Type="http://schemas.openxmlformats.org/officeDocument/2006/relationships/hyperlink" Target="https://pynative.com/python-object-oriented-programming-oop-exercise/#h-oop-exercise-2-create-a-vehicle-class-without-any-variables-and-methods"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hyperlink" Target="https://en.wikipedia.org/wiki/Inheritance_(object-oriented_programming)" TargetMode="External"/><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hyperlink" Target="https://www.programiz.com/python-programming/inheritance" TargetMode="External"/><Relationship Id="rId4" Type="http://schemas.openxmlformats.org/officeDocument/2006/relationships/hyperlink" Target="https://www.studytonight.com/python/types-of-inheritance"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ED99B-DBC5-4426-BBC6-8BBB2E2998D2}"/>
              </a:ext>
            </a:extLst>
          </p:cNvPr>
          <p:cNvSpPr txBox="1">
            <a:spLocks noChangeArrowheads="1"/>
          </p:cNvSpPr>
          <p:nvPr/>
        </p:nvSpPr>
        <p:spPr>
          <a:xfrm>
            <a:off x="1504949" y="-16454"/>
            <a:ext cx="10687051" cy="1170883"/>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Name of the School: School of computer science and engineering </a:t>
            </a:r>
          </a:p>
          <a:p>
            <a:pPr fontAlgn="base"/>
            <a:r>
              <a:rPr lang="en-IN" sz="2800" b="1" dirty="0">
                <a:solidFill>
                  <a:schemeClr val="bg1"/>
                </a:solidFill>
                <a:latin typeface="Times New Roman" panose="02020603050405020304" pitchFamily="18" charset="0"/>
                <a:cs typeface="Times New Roman" panose="02020603050405020304" pitchFamily="18" charset="0"/>
              </a:rPr>
              <a:t>    Course Code: OOP                                    Course Name: E2UC201</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311BE22-15C4-49E9-92D6-1535F166D04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Faculty Name: </a:t>
            </a:r>
            <a:r>
              <a:rPr lang="en-IN" altLang="zh-CN" sz="2400" b="1" dirty="0">
                <a:solidFill>
                  <a:schemeClr val="bg1"/>
                </a:solidFill>
                <a:latin typeface="Tinos"/>
                <a:ea typeface="+mj-ea"/>
                <a:cs typeface="+mj-cs"/>
              </a:rPr>
              <a:t>Rahul Anjana                                                          </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r>
              <a:rPr kumimoji="0" lang="en-IN" altLang="zh-CN" sz="2400" b="1" i="0" u="none" strike="noStrike" kern="1200" cap="none" spc="0" normalizeH="0" baseline="0" noProof="0" dirty="0" err="1">
                <a:ln>
                  <a:noFill/>
                </a:ln>
                <a:solidFill>
                  <a:schemeClr val="bg1"/>
                </a:solidFill>
                <a:effectLst/>
                <a:uLnTx/>
                <a:uFillTx/>
                <a:latin typeface="Tinos"/>
                <a:ea typeface="+mj-ea"/>
                <a:cs typeface="+mj-cs"/>
              </a:rPr>
              <a:t>Programe</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Name: </a:t>
            </a:r>
            <a:r>
              <a:rPr kumimoji="0" lang="en-IN" altLang="zh-CN" sz="2400" b="1" i="0" u="none" strike="noStrike" kern="1200" cap="none" spc="0" normalizeH="0" baseline="0" noProof="0" dirty="0" err="1">
                <a:ln>
                  <a:noFill/>
                </a:ln>
                <a:solidFill>
                  <a:schemeClr val="bg1"/>
                </a:solidFill>
                <a:effectLst/>
                <a:uLnTx/>
                <a:uFillTx/>
                <a:latin typeface="Tinos"/>
                <a:ea typeface="+mj-ea"/>
                <a:cs typeface="+mj-cs"/>
              </a:rPr>
              <a:t>B.Tech</a:t>
            </a: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8" name="Picture 7">
            <a:extLst>
              <a:ext uri="{FF2B5EF4-FFF2-40B4-BE49-F238E27FC236}">
                <a16:creationId xmlns:a16="http://schemas.microsoft.com/office/drawing/2014/main" id="{4A7D3D7F-37FF-43C2-AB10-6A15E1541F32}"/>
              </a:ext>
            </a:extLst>
          </p:cNvPr>
          <p:cNvPicPr>
            <a:picLocks noChangeAspect="1"/>
          </p:cNvPicPr>
          <p:nvPr/>
        </p:nvPicPr>
        <p:blipFill>
          <a:blip r:embed="rId2"/>
          <a:stretch>
            <a:fillRect/>
          </a:stretch>
        </p:blipFill>
        <p:spPr>
          <a:xfrm>
            <a:off x="0" y="21647"/>
            <a:ext cx="1504949" cy="1023587"/>
          </a:xfrm>
          <a:prstGeom prst="rect">
            <a:avLst/>
          </a:prstGeom>
        </p:spPr>
      </p:pic>
      <p:sp>
        <p:nvSpPr>
          <p:cNvPr id="6" name="TextBox 5">
            <a:extLst>
              <a:ext uri="{FF2B5EF4-FFF2-40B4-BE49-F238E27FC236}">
                <a16:creationId xmlns:a16="http://schemas.microsoft.com/office/drawing/2014/main" id="{7938415B-9138-40A8-9E17-54906A209D78}"/>
              </a:ext>
            </a:extLst>
          </p:cNvPr>
          <p:cNvSpPr txBox="1"/>
          <p:nvPr/>
        </p:nvSpPr>
        <p:spPr>
          <a:xfrm>
            <a:off x="2059806" y="1805107"/>
            <a:ext cx="7667124" cy="1815882"/>
          </a:xfrm>
          <a:prstGeom prst="rect">
            <a:avLst/>
          </a:prstGeom>
          <a:noFill/>
        </p:spPr>
        <p:txBody>
          <a:bodyPr wrap="square">
            <a:spAutoFit/>
          </a:bodyPr>
          <a:lstStyle/>
          <a:p>
            <a:r>
              <a:rPr lang="en-IN" sz="2800" b="1" dirty="0">
                <a:latin typeface="Times New Roman" panose="02020603050405020304" pitchFamily="18" charset="0"/>
                <a:cs typeface="Times New Roman" panose="02020603050405020304" pitchFamily="18" charset="0"/>
              </a:rPr>
              <a:t>Topic: Inheritance and Exception Handling</a:t>
            </a:r>
          </a:p>
          <a:p>
            <a:endParaRPr lang="en-IN" sz="2800" b="1" dirty="0">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a:p>
            <a:endParaRPr lang="en-IN" sz="2800" dirty="0"/>
          </a:p>
        </p:txBody>
      </p:sp>
    </p:spTree>
    <p:extLst>
      <p:ext uri="{BB962C8B-B14F-4D97-AF65-F5344CB8AC3E}">
        <p14:creationId xmlns:p14="http://schemas.microsoft.com/office/powerpoint/2010/main" val="40592159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BBC325-AA6A-9FBF-07A1-4736F945E1D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20B1C6B-B2D9-D898-E7F6-7C7C7F0F7680}"/>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Continue</a:t>
            </a:r>
          </a:p>
        </p:txBody>
      </p:sp>
      <p:sp>
        <p:nvSpPr>
          <p:cNvPr id="5" name="Title 1">
            <a:extLst>
              <a:ext uri="{FF2B5EF4-FFF2-40B4-BE49-F238E27FC236}">
                <a16:creationId xmlns:a16="http://schemas.microsoft.com/office/drawing/2014/main" id="{421AD18C-1913-0056-5D3A-1DE6D64F4269}"/>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A9B22D50-0657-38E5-81BE-3F925AC8B17B}"/>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3AEE8648-AEA3-7E95-3707-E0741DA6587A}"/>
              </a:ext>
            </a:extLst>
          </p:cNvPr>
          <p:cNvSpPr txBox="1"/>
          <p:nvPr/>
        </p:nvSpPr>
        <p:spPr>
          <a:xfrm>
            <a:off x="3048952" y="2604611"/>
            <a:ext cx="6552247" cy="1200329"/>
          </a:xfrm>
          <a:prstGeom prst="rect">
            <a:avLst/>
          </a:prstGeom>
          <a:noFill/>
        </p:spPr>
        <p:txBody>
          <a:bodyPr wrap="square">
            <a:spAutoFit/>
          </a:bodyPr>
          <a:lstStyle/>
          <a:p>
            <a:pPr lvl="1"/>
            <a:r>
              <a:rPr lang="en-US" altLang="en-US" dirty="0">
                <a:latin typeface="Times New Roman" panose="02020603050405020304" pitchFamily="18" charset="0"/>
                <a:cs typeface="Times New Roman" panose="02020603050405020304" pitchFamily="18" charset="0"/>
              </a:rPr>
              <a:t>New object classes can easily be  defined in addition to these built-in data-types.</a:t>
            </a:r>
          </a:p>
          <a:p>
            <a:r>
              <a:rPr lang="en-US" altLang="en-US" dirty="0">
                <a:latin typeface="Times New Roman" panose="02020603050405020304" pitchFamily="18" charset="0"/>
                <a:cs typeface="Times New Roman" panose="02020603050405020304" pitchFamily="18" charset="0"/>
              </a:rPr>
              <a:t>         In fact, programming in Python is typically done in an object   oriented 	fashion.</a:t>
            </a:r>
          </a:p>
        </p:txBody>
      </p:sp>
    </p:spTree>
    <p:extLst>
      <p:ext uri="{BB962C8B-B14F-4D97-AF65-F5344CB8AC3E}">
        <p14:creationId xmlns:p14="http://schemas.microsoft.com/office/powerpoint/2010/main" val="23137759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57A31-6D03-CA4D-0A39-F9ACA3999DEA}"/>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DAF3DDC-8B8C-EF60-771E-A0F8BCEFD5E6}"/>
              </a:ext>
            </a:extLst>
          </p:cNvPr>
          <p:cNvSpPr txBox="1">
            <a:spLocks noChangeArrowheads="1"/>
          </p:cNvSpPr>
          <p:nvPr/>
        </p:nvSpPr>
        <p:spPr>
          <a:xfrm>
            <a:off x="1335879" y="-16453"/>
            <a:ext cx="10687051" cy="1033112"/>
          </a:xfrm>
          <a:prstGeom prst="rect">
            <a:avLst/>
          </a:prstGeom>
          <a:solidFill>
            <a:srgbClr val="C00000"/>
          </a:solidFill>
        </p:spPr>
        <p:txBody>
          <a:bodyPr/>
          <a:lstStyle/>
          <a:p>
            <a:pPr algn="ctr" fontAlgn="base"/>
            <a:r>
              <a:rPr lang="en-US"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Class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94933DF-D6B7-D160-769E-F1B6DA5F482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1F167EC8-2E83-E851-56A5-4F1EECFF3A67}"/>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2AD6666A-2C4C-32D0-4EEA-C13CE659DCAA}"/>
              </a:ext>
            </a:extLst>
          </p:cNvPr>
          <p:cNvSpPr txBox="1"/>
          <p:nvPr/>
        </p:nvSpPr>
        <p:spPr>
          <a:xfrm>
            <a:off x="3048952" y="2604611"/>
            <a:ext cx="6552247" cy="2517612"/>
          </a:xfrm>
          <a:prstGeom prst="rect">
            <a:avLst/>
          </a:prstGeom>
          <a:noFill/>
        </p:spPr>
        <p:txBody>
          <a:bodyPr wrap="square">
            <a:spAutoFit/>
          </a:bodyPr>
          <a:lstStyle/>
          <a:p>
            <a:pPr>
              <a:lnSpc>
                <a:spcPct val="90000"/>
              </a:lnSpc>
            </a:pPr>
            <a:r>
              <a:rPr lang="en-US" altLang="en-US" dirty="0">
                <a:latin typeface="Times New Roman" panose="02020603050405020304" pitchFamily="18" charset="0"/>
                <a:cs typeface="Times New Roman" panose="02020603050405020304" pitchFamily="18" charset="0"/>
              </a:rPr>
              <a:t>A </a:t>
            </a:r>
            <a:r>
              <a:rPr lang="en-US" altLang="en-US" i="1" dirty="0">
                <a:solidFill>
                  <a:schemeClr val="accent2"/>
                </a:solidFill>
                <a:latin typeface="Times New Roman" panose="02020603050405020304" pitchFamily="18" charset="0"/>
                <a:cs typeface="Times New Roman" panose="02020603050405020304" pitchFamily="18" charset="0"/>
              </a:rPr>
              <a:t>class </a:t>
            </a:r>
            <a:r>
              <a:rPr lang="en-US" altLang="en-US" dirty="0">
                <a:latin typeface="Times New Roman" panose="02020603050405020304" pitchFamily="18" charset="0"/>
                <a:cs typeface="Times New Roman" panose="02020603050405020304" pitchFamily="18" charset="0"/>
              </a:rPr>
              <a:t>is a special data type which defines how to build a certain kind of object.</a:t>
            </a: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The </a:t>
            </a:r>
            <a:r>
              <a:rPr lang="en-US" altLang="en-US" i="1" dirty="0">
                <a:solidFill>
                  <a:schemeClr val="accent2"/>
                </a:solidFill>
                <a:latin typeface="Times New Roman" panose="02020603050405020304" pitchFamily="18" charset="0"/>
                <a:cs typeface="Times New Roman" panose="02020603050405020304" pitchFamily="18" charset="0"/>
              </a:rPr>
              <a:t>class</a:t>
            </a:r>
            <a:r>
              <a:rPr lang="en-US" altLang="en-US" dirty="0">
                <a:latin typeface="Times New Roman" panose="02020603050405020304" pitchFamily="18" charset="0"/>
                <a:cs typeface="Times New Roman" panose="02020603050405020304" pitchFamily="18" charset="0"/>
              </a:rPr>
              <a:t> also stores some data items that are shared by all the instances of this class.</a:t>
            </a: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i="1" dirty="0">
                <a:solidFill>
                  <a:schemeClr val="accent2"/>
                </a:solidFill>
                <a:latin typeface="Times New Roman" panose="02020603050405020304" pitchFamily="18" charset="0"/>
                <a:cs typeface="Times New Roman" panose="02020603050405020304" pitchFamily="18" charset="0"/>
              </a:rPr>
              <a:t>Instances </a:t>
            </a:r>
            <a:r>
              <a:rPr lang="en-US" altLang="en-US" dirty="0">
                <a:latin typeface="Times New Roman" panose="02020603050405020304" pitchFamily="18" charset="0"/>
                <a:cs typeface="Times New Roman" panose="02020603050405020304" pitchFamily="18" charset="0"/>
              </a:rPr>
              <a:t>are objects that are created which follow the definition given inside of the class.</a:t>
            </a:r>
          </a:p>
          <a:p>
            <a:pPr lvl="1"/>
            <a:endParaRPr lang="en-US" altLang="en-US" sz="2800" dirty="0"/>
          </a:p>
        </p:txBody>
      </p:sp>
    </p:spTree>
    <p:extLst>
      <p:ext uri="{BB962C8B-B14F-4D97-AF65-F5344CB8AC3E}">
        <p14:creationId xmlns:p14="http://schemas.microsoft.com/office/powerpoint/2010/main" val="47050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79CF7-1C50-B12B-0C0D-DCD760961F4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CCB0710-2AF1-CC1D-396A-344E1083962A}"/>
              </a:ext>
            </a:extLst>
          </p:cNvPr>
          <p:cNvSpPr txBox="1">
            <a:spLocks noChangeArrowheads="1"/>
          </p:cNvSpPr>
          <p:nvPr/>
        </p:nvSpPr>
        <p:spPr>
          <a:xfrm>
            <a:off x="1335879" y="20089"/>
            <a:ext cx="10687051" cy="1033112"/>
          </a:xfrm>
          <a:prstGeom prst="rect">
            <a:avLst/>
          </a:prstGeom>
          <a:solidFill>
            <a:srgbClr val="C00000"/>
          </a:solidFill>
        </p:spPr>
        <p:txBody>
          <a:bodyPr/>
          <a:lstStyle/>
          <a:p>
            <a:pPr algn="ctr" fontAlgn="base"/>
            <a:r>
              <a:rPr lang="en-US"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Continue…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DA110DB-8D3F-A297-FCAE-59EABF7ECEC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B28DCF1-0326-0CE2-4B1A-DCADBE552DF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501C70D-BE39-AB71-968C-DBDB6A6652DF}"/>
              </a:ext>
            </a:extLst>
          </p:cNvPr>
          <p:cNvSpPr txBox="1"/>
          <p:nvPr/>
        </p:nvSpPr>
        <p:spPr>
          <a:xfrm>
            <a:off x="3048952" y="2604611"/>
            <a:ext cx="6552247" cy="1520416"/>
          </a:xfrm>
          <a:prstGeom prst="rect">
            <a:avLst/>
          </a:prstGeom>
          <a:noFill/>
        </p:spPr>
        <p:txBody>
          <a:bodyPr wrap="square">
            <a:spAutoFit/>
          </a:bodyPr>
          <a:lstStyle/>
          <a:p>
            <a:pPr>
              <a:lnSpc>
                <a:spcPct val="90000"/>
              </a:lnSpc>
            </a:pPr>
            <a:r>
              <a:rPr lang="en-US" altLang="en-US" dirty="0">
                <a:latin typeface="Times New Roman" panose="02020603050405020304" pitchFamily="18" charset="0"/>
                <a:cs typeface="Times New Roman" panose="02020603050405020304" pitchFamily="18" charset="0"/>
              </a:rPr>
              <a:t>Python doesn’t use separate class interface definitions as in some languages.</a:t>
            </a:r>
          </a:p>
          <a:p>
            <a:pPr>
              <a:lnSpc>
                <a:spcPct val="90000"/>
              </a:lnSpc>
            </a:pPr>
            <a:endParaRPr lang="en-US" altLang="en-US" dirty="0">
              <a:latin typeface="Times New Roman" panose="02020603050405020304" pitchFamily="18" charset="0"/>
              <a:cs typeface="Times New Roman" panose="02020603050405020304" pitchFamily="18" charset="0"/>
            </a:endParaRPr>
          </a:p>
          <a:p>
            <a:pPr>
              <a:lnSpc>
                <a:spcPct val="90000"/>
              </a:lnSpc>
            </a:pPr>
            <a:r>
              <a:rPr lang="en-US" altLang="en-US" dirty="0">
                <a:latin typeface="Times New Roman" panose="02020603050405020304" pitchFamily="18" charset="0"/>
                <a:cs typeface="Times New Roman" panose="02020603050405020304" pitchFamily="18" charset="0"/>
              </a:rPr>
              <a:t>You just define the class and then use it</a:t>
            </a:r>
          </a:p>
          <a:p>
            <a:pPr lvl="1"/>
            <a:endParaRPr lang="en-US" altLang="en-US" sz="2800" dirty="0"/>
          </a:p>
        </p:txBody>
      </p:sp>
    </p:spTree>
    <p:extLst>
      <p:ext uri="{BB962C8B-B14F-4D97-AF65-F5344CB8AC3E}">
        <p14:creationId xmlns:p14="http://schemas.microsoft.com/office/powerpoint/2010/main" val="8041692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464DB-B8FA-4B5F-6D4E-FBA461CB445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AD7543C-1CE7-7585-F3F2-1FCB69B0BFC5}"/>
              </a:ext>
            </a:extLst>
          </p:cNvPr>
          <p:cNvSpPr txBox="1">
            <a:spLocks noChangeArrowheads="1"/>
          </p:cNvSpPr>
          <p:nvPr/>
        </p:nvSpPr>
        <p:spPr>
          <a:xfrm>
            <a:off x="1335879" y="-16453"/>
            <a:ext cx="10687051" cy="1033112"/>
          </a:xfrm>
          <a:prstGeom prst="rect">
            <a:avLst/>
          </a:prstGeom>
          <a:solidFill>
            <a:srgbClr val="C00000"/>
          </a:solidFill>
        </p:spPr>
        <p:txBody>
          <a:bodyPr/>
          <a:lstStyle/>
          <a:p>
            <a:pPr algn="ctr" fontAlgn="base"/>
            <a:r>
              <a:rPr lang="en-US"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Methods in Classes</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97E5B7F-D522-44B4-B149-D153716970E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43BA8235-2F32-3ECC-A15C-7122D39E10F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722437E-8DEF-BE9D-B961-35C154F6C429}"/>
              </a:ext>
            </a:extLst>
          </p:cNvPr>
          <p:cNvSpPr txBox="1"/>
          <p:nvPr/>
        </p:nvSpPr>
        <p:spPr>
          <a:xfrm>
            <a:off x="3048952" y="2604611"/>
            <a:ext cx="6552247" cy="2893100"/>
          </a:xfrm>
          <a:prstGeom prst="rect">
            <a:avLst/>
          </a:prstGeom>
          <a:noFill/>
        </p:spPr>
        <p:txBody>
          <a:bodyPr wrap="square">
            <a:spAutoFit/>
          </a:bodyPr>
          <a:lstStyle/>
          <a:p>
            <a:r>
              <a:rPr lang="en-US" altLang="en-US" dirty="0">
                <a:latin typeface="Times New Roman" panose="02020603050405020304" pitchFamily="18" charset="0"/>
                <a:cs typeface="Times New Roman" panose="02020603050405020304" pitchFamily="18" charset="0"/>
              </a:rPr>
              <a:t>Define a </a:t>
            </a:r>
            <a:r>
              <a:rPr lang="en-US" altLang="en-US" i="1" dirty="0">
                <a:solidFill>
                  <a:schemeClr val="accent2"/>
                </a:solidFill>
                <a:latin typeface="Times New Roman" panose="02020603050405020304" pitchFamily="18" charset="0"/>
                <a:cs typeface="Times New Roman" panose="02020603050405020304" pitchFamily="18" charset="0"/>
              </a:rPr>
              <a:t>method </a:t>
            </a:r>
            <a:r>
              <a:rPr lang="en-US" altLang="en-US" dirty="0">
                <a:latin typeface="Times New Roman" panose="02020603050405020304" pitchFamily="18" charset="0"/>
                <a:cs typeface="Times New Roman" panose="02020603050405020304" pitchFamily="18" charset="0"/>
              </a:rPr>
              <a:t>in a </a:t>
            </a:r>
            <a:r>
              <a:rPr lang="en-US" altLang="en-US" i="1" dirty="0">
                <a:solidFill>
                  <a:schemeClr val="accent2"/>
                </a:solidFill>
                <a:latin typeface="Times New Roman" panose="02020603050405020304" pitchFamily="18" charset="0"/>
                <a:cs typeface="Times New Roman" panose="02020603050405020304" pitchFamily="18" charset="0"/>
              </a:rPr>
              <a:t>class </a:t>
            </a:r>
            <a:r>
              <a:rPr lang="en-US" altLang="en-US" dirty="0">
                <a:latin typeface="Times New Roman" panose="02020603050405020304" pitchFamily="18" charset="0"/>
                <a:cs typeface="Times New Roman" panose="02020603050405020304" pitchFamily="18" charset="0"/>
              </a:rPr>
              <a:t>by including function definitions within the scope of the class block.</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There must be a special first argument </a:t>
            </a:r>
            <a:r>
              <a:rPr lang="en-US" altLang="en-US" b="1" i="1" dirty="0">
                <a:solidFill>
                  <a:schemeClr val="accent2"/>
                </a:solidFill>
                <a:latin typeface="Times New Roman" panose="02020603050405020304" pitchFamily="18" charset="0"/>
                <a:cs typeface="Times New Roman" panose="02020603050405020304" pitchFamily="18" charset="0"/>
              </a:rPr>
              <a:t>self</a:t>
            </a:r>
            <a:r>
              <a:rPr lang="en-US" altLang="en-US" i="1" dirty="0">
                <a:solidFill>
                  <a:schemeClr val="accent2"/>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 </a:t>
            </a:r>
            <a:r>
              <a:rPr lang="en-US" altLang="en-US" i="1" u="sng" dirty="0">
                <a:latin typeface="Times New Roman" panose="02020603050405020304" pitchFamily="18" charset="0"/>
                <a:cs typeface="Times New Roman" panose="02020603050405020304" pitchFamily="18" charset="0"/>
              </a:rPr>
              <a:t>all</a:t>
            </a:r>
            <a:r>
              <a:rPr lang="en-US" altLang="en-US" dirty="0">
                <a:latin typeface="Times New Roman" panose="02020603050405020304" pitchFamily="18" charset="0"/>
                <a:cs typeface="Times New Roman" panose="02020603050405020304" pitchFamily="18" charset="0"/>
              </a:rPr>
              <a:t> of method definitions which gets bound to the calling instance.</a:t>
            </a:r>
          </a:p>
          <a:p>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There is usually a special method called </a:t>
            </a:r>
            <a:r>
              <a:rPr lang="en-US" altLang="en-US" b="1" i="1" dirty="0">
                <a:solidFill>
                  <a:schemeClr val="accent2"/>
                </a:solidFill>
                <a:latin typeface="Times New Roman" panose="02020603050405020304" pitchFamily="18" charset="0"/>
                <a:cs typeface="Times New Roman" panose="02020603050405020304" pitchFamily="18" charset="0"/>
              </a:rPr>
              <a:t>__</a:t>
            </a:r>
            <a:r>
              <a:rPr lang="en-US" altLang="en-US" b="1" i="1" dirty="0" err="1">
                <a:solidFill>
                  <a:schemeClr val="accent2"/>
                </a:solidFill>
                <a:latin typeface="Times New Roman" panose="02020603050405020304" pitchFamily="18" charset="0"/>
                <a:cs typeface="Times New Roman" panose="02020603050405020304" pitchFamily="18" charset="0"/>
              </a:rPr>
              <a:t>init</a:t>
            </a:r>
            <a:r>
              <a:rPr lang="en-US" altLang="en-US" b="1" i="1" dirty="0">
                <a:solidFill>
                  <a:schemeClr val="accent2"/>
                </a:solidFill>
                <a:latin typeface="Times New Roman" panose="02020603050405020304" pitchFamily="18" charset="0"/>
                <a:cs typeface="Times New Roman" panose="02020603050405020304" pitchFamily="18" charset="0"/>
              </a:rPr>
              <a:t>__</a:t>
            </a:r>
            <a:r>
              <a:rPr lang="en-US" altLang="en-US" i="1" dirty="0">
                <a:solidFill>
                  <a:schemeClr val="accent2"/>
                </a:solidFill>
                <a:latin typeface="Times New Roman" panose="02020603050405020304" pitchFamily="18" charset="0"/>
                <a:cs typeface="Times New Roman" panose="02020603050405020304" pitchFamily="18" charset="0"/>
              </a:rPr>
              <a:t> </a:t>
            </a:r>
            <a:r>
              <a:rPr lang="en-US" altLang="en-US" dirty="0">
                <a:latin typeface="Times New Roman" panose="02020603050405020304" pitchFamily="18" charset="0"/>
                <a:cs typeface="Times New Roman" panose="02020603050405020304" pitchFamily="18" charset="0"/>
              </a:rPr>
              <a:t>in most classes.</a:t>
            </a:r>
          </a:p>
          <a:p>
            <a:endParaRPr lang="en-US" altLang="en-US" sz="2800" dirty="0"/>
          </a:p>
          <a:p>
            <a:pPr lvl="1"/>
            <a:endParaRPr lang="en-US" altLang="en-US" sz="2800" dirty="0"/>
          </a:p>
        </p:txBody>
      </p:sp>
    </p:spTree>
    <p:extLst>
      <p:ext uri="{BB962C8B-B14F-4D97-AF65-F5344CB8AC3E}">
        <p14:creationId xmlns:p14="http://schemas.microsoft.com/office/powerpoint/2010/main" val="1563869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675981-FDA3-6311-1D5D-D99570C5A2E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E2063DA-A266-41FD-3B39-F9B704DDC238}"/>
              </a:ext>
            </a:extLst>
          </p:cNvPr>
          <p:cNvSpPr txBox="1">
            <a:spLocks noChangeArrowheads="1"/>
          </p:cNvSpPr>
          <p:nvPr/>
        </p:nvSpPr>
        <p:spPr>
          <a:xfrm>
            <a:off x="1335879" y="-16453"/>
            <a:ext cx="10687051" cy="1033112"/>
          </a:xfrm>
          <a:prstGeom prst="rect">
            <a:avLst/>
          </a:prstGeom>
          <a:solidFill>
            <a:srgbClr val="C00000"/>
          </a:solidFill>
        </p:spPr>
        <p:txBody>
          <a:bodyPr/>
          <a:lstStyle/>
          <a:p>
            <a:pPr algn="ctr" fontAlgn="base"/>
            <a:r>
              <a:rPr lang="en-US"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A simple class def: </a:t>
            </a:r>
            <a:r>
              <a:rPr lang="en-US" altLang="en-US" sz="2800" b="1" i="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student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0C8E792-ADC4-325C-4776-1B5A1C6ED39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BE9CDFD-E52E-4D6B-B0A3-F35C3A70EEB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8A33388C-10F8-2B36-A9D4-93E6BEB7044B}"/>
              </a:ext>
            </a:extLst>
          </p:cNvPr>
          <p:cNvSpPr txBox="1"/>
          <p:nvPr/>
        </p:nvSpPr>
        <p:spPr>
          <a:xfrm>
            <a:off x="3048952" y="2604611"/>
            <a:ext cx="6552247" cy="2739211"/>
          </a:xfrm>
          <a:prstGeom prst="rect">
            <a:avLst/>
          </a:prstGeom>
          <a:noFill/>
        </p:spPr>
        <p:txBody>
          <a:bodyPr wrap="square">
            <a:spAutoFit/>
          </a:bodyPr>
          <a:lstStyle/>
          <a:p>
            <a:pPr>
              <a:buFont typeface="Symbol" panose="05050102010706020507" pitchFamily="18" charset="2"/>
              <a:buNone/>
            </a:pPr>
            <a:r>
              <a:rPr lang="en-US" altLang="en-US" dirty="0">
                <a:solidFill>
                  <a:srgbClr val="FF9933"/>
                </a:solidFill>
                <a:latin typeface="Times New Roman" panose="02020603050405020304" pitchFamily="18" charset="0"/>
                <a:cs typeface="Times New Roman" panose="02020603050405020304" pitchFamily="18" charset="0"/>
              </a:rPr>
              <a:t>class</a:t>
            </a:r>
            <a:r>
              <a:rPr lang="en-US" altLang="en-US" dirty="0">
                <a:latin typeface="Times New Roman" panose="02020603050405020304" pitchFamily="18" charset="0"/>
                <a:cs typeface="Times New Roman" panose="02020603050405020304" pitchFamily="18" charset="0"/>
              </a:rPr>
              <a:t> </a:t>
            </a:r>
            <a:r>
              <a:rPr lang="en-US" altLang="en-US" dirty="0">
                <a:solidFill>
                  <a:schemeClr val="accent2"/>
                </a:solidFill>
                <a:latin typeface="Times New Roman" panose="02020603050405020304" pitchFamily="18" charset="0"/>
                <a:cs typeface="Times New Roman" panose="02020603050405020304" pitchFamily="18" charset="0"/>
              </a:rPr>
              <a:t>student</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altLang="en-US" dirty="0">
                <a:solidFill>
                  <a:srgbClr val="008000"/>
                </a:solidFill>
                <a:latin typeface="Times New Roman" panose="02020603050405020304" pitchFamily="18" charset="0"/>
                <a:cs typeface="Times New Roman" panose="02020603050405020304" pitchFamily="18" charset="0"/>
              </a:rPr>
              <a:t>“““A class representing a student ”””</a:t>
            </a:r>
          </a:p>
          <a:p>
            <a:pPr>
              <a:buFont typeface="Symbol" panose="05050102010706020507" pitchFamily="18" charset="2"/>
              <a:buNone/>
            </a:pPr>
            <a:br>
              <a:rPr lang="en-US" altLang="en-US" dirty="0">
                <a:latin typeface="Times New Roman" panose="02020603050405020304" pitchFamily="18" charset="0"/>
                <a:cs typeface="Times New Roman" panose="02020603050405020304" pitchFamily="18" charset="0"/>
              </a:rPr>
            </a:br>
            <a:r>
              <a:rPr lang="en-US" altLang="en-US" dirty="0">
                <a:solidFill>
                  <a:srgbClr val="FF9933"/>
                </a:solidFill>
                <a:latin typeface="Times New Roman" panose="02020603050405020304" pitchFamily="18" charset="0"/>
                <a:cs typeface="Times New Roman" panose="02020603050405020304" pitchFamily="18" charset="0"/>
              </a:rPr>
              <a:t>def</a:t>
            </a:r>
            <a:r>
              <a:rPr lang="en-US" altLang="en-US" dirty="0">
                <a:latin typeface="Times New Roman" panose="02020603050405020304" pitchFamily="18" charset="0"/>
                <a:cs typeface="Times New Roman" panose="02020603050405020304" pitchFamily="18" charset="0"/>
              </a:rPr>
              <a:t> </a:t>
            </a:r>
            <a:r>
              <a:rPr lang="en-US" altLang="en-US" dirty="0">
                <a:solidFill>
                  <a:schemeClr val="accent2"/>
                </a:solidFill>
                <a:latin typeface="Times New Roman" panose="02020603050405020304" pitchFamily="18" charset="0"/>
                <a:cs typeface="Times New Roman" panose="02020603050405020304" pitchFamily="18" charset="0"/>
              </a:rPr>
              <a:t>__</a:t>
            </a:r>
            <a:r>
              <a:rPr lang="en-US" altLang="en-US" dirty="0" err="1">
                <a:solidFill>
                  <a:schemeClr val="accent2"/>
                </a:solidFill>
                <a:latin typeface="Times New Roman" panose="02020603050405020304" pitchFamily="18" charset="0"/>
                <a:cs typeface="Times New Roman" panose="02020603050405020304" pitchFamily="18" charset="0"/>
              </a:rPr>
              <a:t>init</a:t>
            </a:r>
            <a:r>
              <a:rPr lang="en-US" altLang="en-US" dirty="0">
                <a:solidFill>
                  <a:schemeClr val="accent2"/>
                </a:solidFill>
                <a:latin typeface="Times New Roman" panose="02020603050405020304" pitchFamily="18" charset="0"/>
                <a:cs typeface="Times New Roman" panose="02020603050405020304" pitchFamily="18" charset="0"/>
              </a:rPr>
              <a:t>__</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self,n,a</a:t>
            </a:r>
            <a:r>
              <a:rPr lang="en-US" altLang="en-US" dirty="0">
                <a:latin typeface="Times New Roman" panose="02020603050405020304" pitchFamily="18" charset="0"/>
                <a:cs typeface="Times New Roman" panose="02020603050405020304" pitchFamily="18" charset="0"/>
              </a:rPr>
              <a:t>):</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self.full_name</a:t>
            </a:r>
            <a:r>
              <a:rPr lang="en-US" altLang="en-US" dirty="0">
                <a:latin typeface="Times New Roman" panose="02020603050405020304" pitchFamily="18" charset="0"/>
                <a:cs typeface="Times New Roman" panose="02020603050405020304" pitchFamily="18" charset="0"/>
              </a:rPr>
              <a:t> = n</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self.age</a:t>
            </a:r>
            <a:r>
              <a:rPr lang="en-US" altLang="en-US" dirty="0">
                <a:latin typeface="Times New Roman" panose="02020603050405020304" pitchFamily="18" charset="0"/>
                <a:cs typeface="Times New Roman" panose="02020603050405020304" pitchFamily="18" charset="0"/>
              </a:rPr>
              <a:t> = a</a:t>
            </a:r>
            <a:br>
              <a:rPr lang="en-US" altLang="en-US" dirty="0">
                <a:latin typeface="Times New Roman" panose="02020603050405020304" pitchFamily="18" charset="0"/>
                <a:cs typeface="Times New Roman" panose="02020603050405020304" pitchFamily="18" charset="0"/>
              </a:rPr>
            </a:br>
            <a:r>
              <a:rPr lang="en-US" altLang="en-US" dirty="0">
                <a:solidFill>
                  <a:srgbClr val="FF9933"/>
                </a:solidFill>
                <a:latin typeface="Times New Roman" panose="02020603050405020304" pitchFamily="18" charset="0"/>
                <a:cs typeface="Times New Roman" panose="02020603050405020304" pitchFamily="18" charset="0"/>
              </a:rPr>
              <a:t>def</a:t>
            </a:r>
            <a:r>
              <a:rPr lang="en-US" altLang="en-US" dirty="0">
                <a:latin typeface="Times New Roman" panose="02020603050405020304" pitchFamily="18" charset="0"/>
                <a:cs typeface="Times New Roman" panose="02020603050405020304" pitchFamily="18" charset="0"/>
              </a:rPr>
              <a:t> </a:t>
            </a:r>
            <a:r>
              <a:rPr lang="en-US" altLang="en-US" dirty="0" err="1">
                <a:solidFill>
                  <a:schemeClr val="accent2"/>
                </a:solidFill>
                <a:latin typeface="Times New Roman" panose="02020603050405020304" pitchFamily="18" charset="0"/>
                <a:cs typeface="Times New Roman" panose="02020603050405020304" pitchFamily="18" charset="0"/>
              </a:rPr>
              <a:t>get_age</a:t>
            </a:r>
            <a:r>
              <a:rPr lang="en-US" altLang="en-US" dirty="0">
                <a:latin typeface="Times New Roman" panose="02020603050405020304" pitchFamily="18" charset="0"/>
                <a:cs typeface="Times New Roman" panose="02020603050405020304" pitchFamily="18" charset="0"/>
              </a:rPr>
              <a:t>(self):</a:t>
            </a:r>
            <a:br>
              <a:rPr lang="en-US" altLang="en-US" dirty="0">
                <a:latin typeface="Times New Roman" panose="02020603050405020304" pitchFamily="18" charset="0"/>
                <a:cs typeface="Times New Roman" panose="02020603050405020304" pitchFamily="18" charset="0"/>
              </a:rPr>
            </a:br>
            <a:r>
              <a:rPr lang="en-US" altLang="en-US" dirty="0">
                <a:latin typeface="Times New Roman" panose="02020603050405020304" pitchFamily="18" charset="0"/>
                <a:cs typeface="Times New Roman" panose="02020603050405020304" pitchFamily="18" charset="0"/>
              </a:rPr>
              <a:t>    </a:t>
            </a:r>
            <a:r>
              <a:rPr lang="en-US" altLang="en-US" dirty="0">
                <a:solidFill>
                  <a:srgbClr val="FF9933"/>
                </a:solidFill>
                <a:latin typeface="Times New Roman" panose="02020603050405020304" pitchFamily="18" charset="0"/>
                <a:cs typeface="Times New Roman" panose="02020603050405020304" pitchFamily="18" charset="0"/>
              </a:rPr>
              <a:t>return</a:t>
            </a: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self.age</a:t>
            </a:r>
            <a:endParaRPr lang="en-US" altLang="en-US" dirty="0">
              <a:latin typeface="Times New Roman" panose="02020603050405020304" pitchFamily="18" charset="0"/>
              <a:cs typeface="Times New Roman" panose="02020603050405020304" pitchFamily="18" charset="0"/>
            </a:endParaRPr>
          </a:p>
          <a:p>
            <a:pPr lvl="1"/>
            <a:endParaRPr lang="en-US" altLang="en-US" sz="2800" dirty="0"/>
          </a:p>
        </p:txBody>
      </p:sp>
    </p:spTree>
    <p:extLst>
      <p:ext uri="{BB962C8B-B14F-4D97-AF65-F5344CB8AC3E}">
        <p14:creationId xmlns:p14="http://schemas.microsoft.com/office/powerpoint/2010/main" val="11061034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Types of Inheritance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pic>
        <p:nvPicPr>
          <p:cNvPr id="2" name="Content Placeholder 5">
            <a:extLst>
              <a:ext uri="{FF2B5EF4-FFF2-40B4-BE49-F238E27FC236}">
                <a16:creationId xmlns:a16="http://schemas.microsoft.com/office/drawing/2014/main" id="{BAB24D86-0F94-E188-3BCB-955A5215FC2C}"/>
              </a:ext>
            </a:extLst>
          </p:cNvPr>
          <p:cNvPicPr>
            <a:picLocks noChangeAspect="1"/>
          </p:cNvPicPr>
          <p:nvPr/>
        </p:nvPicPr>
        <p:blipFill rotWithShape="1">
          <a:blip r:embed="rId3">
            <a:extLst>
              <a:ext uri="{28A0092B-C50C-407E-A947-70E740481C1C}">
                <a14:useLocalDpi xmlns:a14="http://schemas.microsoft.com/office/drawing/2010/main" val="0"/>
              </a:ext>
            </a:extLst>
          </a:blip>
          <a:srcRect l="4717" r="13208"/>
          <a:stretch/>
        </p:blipFill>
        <p:spPr>
          <a:xfrm>
            <a:off x="2526030" y="1611844"/>
            <a:ext cx="6629400" cy="4229100"/>
          </a:xfrm>
          <a:prstGeom prst="rect">
            <a:avLst/>
          </a:prstGeom>
        </p:spPr>
      </p:pic>
    </p:spTree>
    <p:extLst>
      <p:ext uri="{BB962C8B-B14F-4D97-AF65-F5344CB8AC3E}">
        <p14:creationId xmlns:p14="http://schemas.microsoft.com/office/powerpoint/2010/main" val="3039175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3200" b="1" dirty="0">
                <a:solidFill>
                  <a:schemeClr val="bg1"/>
                </a:solidFill>
                <a:latin typeface="Times New Roman" panose="02020603050405020304" pitchFamily="18" charset="0"/>
                <a:cs typeface="Times New Roman" panose="02020603050405020304" pitchFamily="18" charset="0"/>
              </a:rPr>
              <a:t>Continue…</a:t>
            </a:r>
            <a:endParaRPr lang="en-IN" sz="32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96AED7E-1DB1-674D-179B-64025B2D3A49}"/>
              </a:ext>
            </a:extLst>
          </p:cNvPr>
          <p:cNvSpPr txBox="1"/>
          <p:nvPr/>
        </p:nvSpPr>
        <p:spPr>
          <a:xfrm>
            <a:off x="3048953" y="2050614"/>
            <a:ext cx="6097904" cy="2862322"/>
          </a:xfrm>
          <a:prstGeom prst="rect">
            <a:avLst/>
          </a:prstGeom>
          <a:noFill/>
        </p:spPr>
        <p:txBody>
          <a:bodyPr wrap="square">
            <a:spAutoFit/>
          </a:bodyPr>
          <a:lstStyle/>
          <a:p>
            <a:pPr>
              <a:defRPr/>
            </a:pPr>
            <a:r>
              <a:rPr lang="en-US" dirty="0">
                <a:solidFill>
                  <a:srgbClr val="444444"/>
                </a:solidFill>
                <a:latin typeface="Times New Roman" panose="02020603050405020304" pitchFamily="18" charset="0"/>
                <a:cs typeface="Times New Roman" panose="02020603050405020304" pitchFamily="18" charset="0"/>
              </a:rPr>
              <a:t>Python Single Inheritance</a:t>
            </a:r>
          </a:p>
          <a:p>
            <a:pPr marL="0" indent="0">
              <a:buFont typeface="Wingdings" panose="05000000000000000000" pitchFamily="2" charset="2"/>
              <a:buNone/>
              <a:defRPr/>
            </a:pPr>
            <a:r>
              <a:rPr lang="en-US" dirty="0">
                <a:solidFill>
                  <a:srgbClr val="444444"/>
                </a:solidFill>
                <a:latin typeface="Times New Roman" panose="02020603050405020304" pitchFamily="18" charset="0"/>
                <a:cs typeface="Times New Roman" panose="02020603050405020304" pitchFamily="18" charset="0"/>
              </a:rPr>
              <a:t>	A single Python inheritance is when a single class 	inherits from a class.</a:t>
            </a:r>
          </a:p>
          <a:p>
            <a:pPr>
              <a:defRPr/>
            </a:pPr>
            <a:r>
              <a:rPr lang="en-US" dirty="0">
                <a:latin typeface="Times New Roman" panose="02020603050405020304" pitchFamily="18" charset="0"/>
                <a:cs typeface="Times New Roman" panose="02020603050405020304" pitchFamily="18" charset="0"/>
              </a:rPr>
              <a:t>Python Multiple Inheritance</a:t>
            </a:r>
          </a:p>
          <a:p>
            <a:pPr marL="0" indent="0">
              <a:buFont typeface="Wingdings" panose="05000000000000000000" pitchFamily="2" charset="2"/>
              <a:buNone/>
              <a:defRPr/>
            </a:pPr>
            <a:r>
              <a:rPr lang="en-US" dirty="0">
                <a:latin typeface="Times New Roman" panose="02020603050405020304" pitchFamily="18" charset="0"/>
                <a:cs typeface="Times New Roman" panose="02020603050405020304" pitchFamily="18" charset="0"/>
              </a:rPr>
              <a:t>	Multiple Python inheritance are when multiple 	python classes inherit from a class.</a:t>
            </a:r>
          </a:p>
          <a:p>
            <a:pPr>
              <a:defRPr/>
            </a:pPr>
            <a:r>
              <a:rPr lang="en-US" dirty="0">
                <a:latin typeface="Times New Roman" panose="02020603050405020304" pitchFamily="18" charset="0"/>
                <a:cs typeface="Times New Roman" panose="02020603050405020304" pitchFamily="18" charset="0"/>
              </a:rPr>
              <a:t>Python Multilevel Inheritance 			When one class inherits from another, which in turn 	inherits from another, it is multilevel python 	inheritance.</a:t>
            </a:r>
          </a:p>
        </p:txBody>
      </p:sp>
    </p:spTree>
    <p:extLst>
      <p:ext uri="{BB962C8B-B14F-4D97-AF65-F5344CB8AC3E}">
        <p14:creationId xmlns:p14="http://schemas.microsoft.com/office/powerpoint/2010/main" val="846924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79145-A4C5-945C-C63E-736CCE38CA5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ED59289-36F0-5869-86A9-408AE78A9F1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Continue…</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8414B9F-F4BA-1BD9-3D7F-C80A3F6484E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42501F9-75AB-0E81-1462-5B5C85799BAA}"/>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FE9853D-AC70-3951-43E4-1F4802193DE7}"/>
              </a:ext>
            </a:extLst>
          </p:cNvPr>
          <p:cNvSpPr txBox="1"/>
          <p:nvPr/>
        </p:nvSpPr>
        <p:spPr>
          <a:xfrm>
            <a:off x="3048953" y="2050614"/>
            <a:ext cx="6097904" cy="1754326"/>
          </a:xfrm>
          <a:prstGeom prst="rect">
            <a:avLst/>
          </a:prstGeom>
          <a:noFill/>
        </p:spPr>
        <p:txBody>
          <a:bodyPr wrap="square">
            <a:spAutoFit/>
          </a:bodyPr>
          <a:lstStyle/>
          <a:p>
            <a:pPr>
              <a:defRPr/>
            </a:pPr>
            <a:r>
              <a:rPr lang="en-US" dirty="0">
                <a:solidFill>
                  <a:srgbClr val="444444"/>
                </a:solidFill>
                <a:latin typeface="Times New Roman" panose="02020603050405020304" pitchFamily="18" charset="0"/>
                <a:cs typeface="Times New Roman" panose="02020603050405020304" pitchFamily="18" charset="0"/>
              </a:rPr>
              <a:t>Python </a:t>
            </a:r>
            <a:r>
              <a:rPr lang="en-US" dirty="0" err="1">
                <a:solidFill>
                  <a:srgbClr val="444444"/>
                </a:solidFill>
                <a:latin typeface="Times New Roman" panose="02020603050405020304" pitchFamily="18" charset="0"/>
                <a:cs typeface="Times New Roman" panose="02020603050405020304" pitchFamily="18" charset="0"/>
              </a:rPr>
              <a:t>Hierarichal</a:t>
            </a:r>
            <a:r>
              <a:rPr lang="en-US" dirty="0">
                <a:solidFill>
                  <a:srgbClr val="444444"/>
                </a:solidFill>
                <a:latin typeface="Times New Roman" panose="02020603050405020304" pitchFamily="18" charset="0"/>
                <a:cs typeface="Times New Roman" panose="02020603050405020304" pitchFamily="18" charset="0"/>
              </a:rPr>
              <a:t> Inheritance</a:t>
            </a:r>
          </a:p>
          <a:p>
            <a:pPr marL="0" indent="0">
              <a:buFont typeface="Wingdings" panose="05000000000000000000" pitchFamily="2" charset="2"/>
              <a:buNone/>
              <a:defRPr/>
            </a:pPr>
            <a:r>
              <a:rPr lang="en-US" dirty="0">
                <a:solidFill>
                  <a:srgbClr val="444444"/>
                </a:solidFill>
                <a:latin typeface="Times New Roman" panose="02020603050405020304" pitchFamily="18" charset="0"/>
                <a:cs typeface="Times New Roman" panose="02020603050405020304" pitchFamily="18" charset="0"/>
              </a:rPr>
              <a:t>	A base class inherited by more than one derive 	class.</a:t>
            </a:r>
          </a:p>
          <a:p>
            <a:pPr>
              <a:defRPr/>
            </a:pPr>
            <a:r>
              <a:rPr lang="en-US" dirty="0">
                <a:latin typeface="Times New Roman" panose="02020603050405020304" pitchFamily="18" charset="0"/>
                <a:cs typeface="Times New Roman" panose="02020603050405020304" pitchFamily="18" charset="0"/>
              </a:rPr>
              <a:t>Python Hybrid Inheritance</a:t>
            </a:r>
          </a:p>
          <a:p>
            <a:pPr marL="0" indent="0">
              <a:buFont typeface="Wingdings" panose="05000000000000000000" pitchFamily="2" charset="2"/>
              <a:buNone/>
              <a:defRPr/>
            </a:pPr>
            <a:r>
              <a:rPr lang="en-US" dirty="0">
                <a:latin typeface="Times New Roman" panose="02020603050405020304" pitchFamily="18" charset="0"/>
                <a:cs typeface="Times New Roman" panose="02020603050405020304" pitchFamily="18" charset="0"/>
              </a:rPr>
              <a:t>	This Inheritance is combination of two or more than 	two inheritance..</a:t>
            </a:r>
          </a:p>
        </p:txBody>
      </p:sp>
    </p:spTree>
    <p:extLst>
      <p:ext uri="{BB962C8B-B14F-4D97-AF65-F5344CB8AC3E}">
        <p14:creationId xmlns:p14="http://schemas.microsoft.com/office/powerpoint/2010/main" val="23905567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47EA3-E77B-642E-CE6F-868C7DB2955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68BA8CB4-8E72-AB77-0263-D1D2F63DF68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Python Inheritance Super Function – Super()</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CEF3D018-AA19-F955-0335-3CE4FB2EE721}"/>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3614544-0F4A-CFE9-0128-786696E649BC}"/>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60F64E7-DF87-2D67-3CEF-4AEB726904C0}"/>
              </a:ext>
            </a:extLst>
          </p:cNvPr>
          <p:cNvSpPr txBox="1"/>
          <p:nvPr/>
        </p:nvSpPr>
        <p:spPr>
          <a:xfrm>
            <a:off x="3048953" y="2050614"/>
            <a:ext cx="6097904" cy="1200329"/>
          </a:xfrm>
          <a:prstGeom prst="rect">
            <a:avLst/>
          </a:prstGeom>
          <a:noFill/>
        </p:spPr>
        <p:txBody>
          <a:bodyPr wrap="square">
            <a:spAutoFit/>
          </a:bodyPr>
          <a:lstStyle/>
          <a:p>
            <a:r>
              <a:rPr lang="en-US" altLang="en-US" dirty="0">
                <a:latin typeface="Tahoma" panose="020B0604030504040204" pitchFamily="34" charset="0"/>
                <a:ea typeface="Tahoma" panose="020B0604030504040204" pitchFamily="34" charset="0"/>
                <a:cs typeface="Tahoma" panose="020B0604030504040204" pitchFamily="34" charset="0"/>
              </a:rPr>
              <a:t>With inheritance, the super() </a:t>
            </a:r>
            <a:r>
              <a:rPr lang="en-US" altLang="en-US" b="1" dirty="0">
                <a:latin typeface="Tahoma" panose="020B0604030504040204" pitchFamily="34" charset="0"/>
                <a:ea typeface="Tahoma" panose="020B0604030504040204" pitchFamily="34" charset="0"/>
                <a:cs typeface="Tahoma" panose="020B0604030504040204" pitchFamily="34" charset="0"/>
                <a:hlinkClick r:id="rId3"/>
              </a:rPr>
              <a:t>function in python</a:t>
            </a:r>
            <a:r>
              <a:rPr lang="en-US" altLang="en-US" dirty="0">
                <a:latin typeface="Tahoma" panose="020B0604030504040204" pitchFamily="34" charset="0"/>
                <a:ea typeface="Tahoma" panose="020B0604030504040204" pitchFamily="34" charset="0"/>
                <a:cs typeface="Tahoma" panose="020B0604030504040204" pitchFamily="34" charset="0"/>
                <a:hlinkClick r:id="rId3"/>
              </a:rPr>
              <a:t> </a:t>
            </a:r>
            <a:r>
              <a:rPr lang="en-US" altLang="en-US" dirty="0">
                <a:latin typeface="Tahoma" panose="020B0604030504040204" pitchFamily="34" charset="0"/>
                <a:ea typeface="Tahoma" panose="020B0604030504040204" pitchFamily="34" charset="0"/>
                <a:cs typeface="Tahoma" panose="020B0604030504040204" pitchFamily="34" charset="0"/>
              </a:rPr>
              <a:t>actually comes in quite handy. It allows us to call a method from the parent class. Let’s define a new class for this.</a:t>
            </a:r>
          </a:p>
        </p:txBody>
      </p:sp>
      <p:pic>
        <p:nvPicPr>
          <p:cNvPr id="2" name="Picture 6">
            <a:extLst>
              <a:ext uri="{FF2B5EF4-FFF2-40B4-BE49-F238E27FC236}">
                <a16:creationId xmlns:a16="http://schemas.microsoft.com/office/drawing/2014/main" id="{E7027359-676F-E884-7453-894B7B41774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57550" y="3111186"/>
            <a:ext cx="6718300" cy="318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357153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8CBED-904F-2F95-160B-22D8F644630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2D297CB8-E785-3A87-EC26-9FE7B830DF3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Python override method</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89B4B46B-9E0C-DA70-5382-8404259A839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59A3CE02-0AEC-D92F-CC6D-A9531E68C88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856CEE8-82BE-3A12-61D0-4EE31D1B0BEE}"/>
              </a:ext>
            </a:extLst>
          </p:cNvPr>
          <p:cNvSpPr txBox="1"/>
          <p:nvPr/>
        </p:nvSpPr>
        <p:spPr>
          <a:xfrm>
            <a:off x="3048953" y="2050614"/>
            <a:ext cx="6097904" cy="1200329"/>
          </a:xfrm>
          <a:prstGeom prst="rect">
            <a:avLst/>
          </a:prstGeom>
          <a:noFill/>
        </p:spPr>
        <p:txBody>
          <a:bodyPr wrap="square">
            <a:spAutoFit/>
          </a:bodyPr>
          <a:lstStyle/>
          <a:p>
            <a:r>
              <a:rPr lang="en-US" altLang="en-US" dirty="0">
                <a:solidFill>
                  <a:srgbClr val="444444"/>
                </a:solidFill>
                <a:latin typeface="Times New Roman" panose="02020603050405020304" pitchFamily="18" charset="0"/>
                <a:cs typeface="Times New Roman" panose="02020603050405020304" pitchFamily="18" charset="0"/>
              </a:rPr>
              <a:t>A subclass may change the functionality of a </a:t>
            </a:r>
            <a:r>
              <a:rPr lang="en-US" altLang="en-US" b="1" dirty="0">
                <a:solidFill>
                  <a:srgbClr val="65ABF6"/>
                </a:solidFill>
                <a:latin typeface="Times New Roman" panose="02020603050405020304" pitchFamily="18" charset="0"/>
                <a:cs typeface="Times New Roman" panose="02020603050405020304" pitchFamily="18" charset="0"/>
                <a:hlinkClick r:id="rId3"/>
              </a:rPr>
              <a:t>Python method</a:t>
            </a:r>
            <a:r>
              <a:rPr lang="en-US" altLang="en-US" dirty="0">
                <a:solidFill>
                  <a:srgbClr val="444444"/>
                </a:solidFill>
                <a:latin typeface="Times New Roman" panose="02020603050405020304" pitchFamily="18" charset="0"/>
                <a:cs typeface="Times New Roman" panose="02020603050405020304" pitchFamily="18" charset="0"/>
              </a:rPr>
              <a:t> in the superclass. It does so by redefining it. This is termed python method overriding. Lets see this Python Method Overriding Example.</a:t>
            </a:r>
            <a:endParaRPr lang="en-US" altLang="en-US" dirty="0">
              <a:latin typeface="Times New Roman" panose="02020603050405020304" pitchFamily="18" charset="0"/>
              <a:cs typeface="Times New Roman" panose="02020603050405020304" pitchFamily="18" charset="0"/>
            </a:endParaRPr>
          </a:p>
        </p:txBody>
      </p:sp>
      <p:pic>
        <p:nvPicPr>
          <p:cNvPr id="2" name="Picture 5">
            <a:extLst>
              <a:ext uri="{FF2B5EF4-FFF2-40B4-BE49-F238E27FC236}">
                <a16:creationId xmlns:a16="http://schemas.microsoft.com/office/drawing/2014/main" id="{0847640B-382E-51F8-3ABA-E5A6650774EF}"/>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0720" y="3429000"/>
            <a:ext cx="4965700"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2853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1C2B435-4D68-4B76-AC1D-F593F1F4CC6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Objectives</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4AE9E8CD-590E-4751-A074-6DE11C8DFF1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4907ECC-6CF1-4198-9BE1-C543A70E46EA}"/>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E6AB059-A04A-418B-55AC-EABC006076D5}"/>
              </a:ext>
            </a:extLst>
          </p:cNvPr>
          <p:cNvSpPr txBox="1"/>
          <p:nvPr/>
        </p:nvSpPr>
        <p:spPr>
          <a:xfrm>
            <a:off x="3048953" y="2373333"/>
            <a:ext cx="6097904" cy="2585323"/>
          </a:xfrm>
          <a:prstGeom prst="rect">
            <a:avLst/>
          </a:prstGeom>
          <a:noFill/>
        </p:spPr>
        <p:txBody>
          <a:bodyPr wrap="square">
            <a:spAutoFit/>
          </a:bodyPr>
          <a:lstStyle/>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Learn about Inheritance in Object Oriented Programming.</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Underscore the importance of inheritance and its various types.</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Learn to implement inheritance through a python program.</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Understand Method Overriding and super() functions in the world of Object Oriented Programming.</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Understand what exceptions are.</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Understand how to use try / except blocks to catch exceptions </a:t>
            </a:r>
          </a:p>
          <a:p>
            <a:pPr algn="l">
              <a:buFont typeface="Arial" panose="020B0604020202020204" pitchFamily="34" charset="0"/>
              <a:buChar char="•"/>
            </a:pPr>
            <a:r>
              <a:rPr lang="en-US" b="0" i="0" dirty="0">
                <a:solidFill>
                  <a:srgbClr val="202124"/>
                </a:solidFill>
                <a:effectLst/>
                <a:latin typeface="Times New Roman" panose="02020603050405020304" pitchFamily="18" charset="0"/>
                <a:cs typeface="Times New Roman" panose="02020603050405020304" pitchFamily="18" charset="0"/>
              </a:rPr>
              <a:t>Understand how to raise exceptions.</a:t>
            </a:r>
          </a:p>
          <a:p>
            <a:pPr algn="l">
              <a:buFont typeface="Arial" panose="020B0604020202020204" pitchFamily="34" charset="0"/>
              <a:buChar char="•"/>
            </a:pPr>
            <a:endParaRPr lang="en-US" b="0" i="0" dirty="0">
              <a:solidFill>
                <a:srgbClr val="202124"/>
              </a:solidFill>
              <a:effectLst/>
              <a:latin typeface="Google Sans"/>
            </a:endParaRPr>
          </a:p>
        </p:txBody>
      </p:sp>
    </p:spTree>
    <p:extLst>
      <p:ext uri="{BB962C8B-B14F-4D97-AF65-F5344CB8AC3E}">
        <p14:creationId xmlns:p14="http://schemas.microsoft.com/office/powerpoint/2010/main" val="12070859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025FB7-0CB8-D722-8118-3C4E2427F1A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5E3BD6E-0FD8-2F08-5675-3B531F39930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Abstraction</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A86EB43-A76D-FE60-F080-713840EAFDB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D0F8A29E-0706-58C3-7011-116D2D602F6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BE7F3812-1D80-E870-7457-152727C1BA09}"/>
              </a:ext>
            </a:extLst>
          </p:cNvPr>
          <p:cNvSpPr txBox="1"/>
          <p:nvPr/>
        </p:nvSpPr>
        <p:spPr>
          <a:xfrm>
            <a:off x="3048953" y="2050614"/>
            <a:ext cx="6097904" cy="1754326"/>
          </a:xfrm>
          <a:prstGeom prst="rect">
            <a:avLst/>
          </a:prstGeom>
          <a:noFill/>
        </p:spPr>
        <p:txBody>
          <a:bodyPr wrap="square">
            <a:spAutoFit/>
          </a:bodyPr>
          <a:lstStyle/>
          <a:p>
            <a:pPr>
              <a:defRPr/>
            </a:pPr>
            <a:r>
              <a:rPr lang="en-US" dirty="0">
                <a:solidFill>
                  <a:srgbClr val="444444"/>
                </a:solidFill>
                <a:latin typeface="Times New Roman" panose="02020603050405020304" pitchFamily="18" charset="0"/>
                <a:cs typeface="Times New Roman" panose="02020603050405020304" pitchFamily="18" charset="0"/>
              </a:rPr>
              <a:t>Suppose you booked a movie ticket from </a:t>
            </a:r>
            <a:r>
              <a:rPr lang="en-US" dirty="0" err="1">
                <a:solidFill>
                  <a:srgbClr val="444444"/>
                </a:solidFill>
                <a:latin typeface="Times New Roman" panose="02020603050405020304" pitchFamily="18" charset="0"/>
                <a:cs typeface="Times New Roman" panose="02020603050405020304" pitchFamily="18" charset="0"/>
              </a:rPr>
              <a:t>bookmyshow</a:t>
            </a:r>
            <a:r>
              <a:rPr lang="en-US" dirty="0">
                <a:solidFill>
                  <a:srgbClr val="444444"/>
                </a:solidFill>
                <a:latin typeface="Times New Roman" panose="02020603050405020304" pitchFamily="18" charset="0"/>
                <a:cs typeface="Times New Roman" panose="02020603050405020304" pitchFamily="18" charset="0"/>
              </a:rPr>
              <a:t> using net banking or any other process. You don’t know the procedure of how the pin is generated or how the verification is done. This is called ‘abstraction’ from the programming aspect, It basically means you only show the implementation details of a particular process and hide the details from the user.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204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DC5D4-3E91-7F3A-9E86-18B87503313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32A88EBA-F023-5218-F173-EC6694A849AE}"/>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Exceptions Handling</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2151D388-ADE1-8A93-0EBA-BC468F21CC5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99B67AF8-8744-48BE-1C3B-8362D4890A0B}"/>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A9FDD0A6-BEB6-6B33-9768-05D14841F7BA}"/>
              </a:ext>
            </a:extLst>
          </p:cNvPr>
          <p:cNvSpPr txBox="1"/>
          <p:nvPr/>
        </p:nvSpPr>
        <p:spPr>
          <a:xfrm>
            <a:off x="3048953" y="2050614"/>
            <a:ext cx="6097904" cy="1477328"/>
          </a:xfrm>
          <a:prstGeom prst="rect">
            <a:avLst/>
          </a:prstGeom>
          <a:noFill/>
        </p:spPr>
        <p:txBody>
          <a:bodyPr wrap="square">
            <a:spAutoFit/>
          </a:bodyPr>
          <a:lstStyle/>
          <a:p>
            <a:pPr>
              <a:defRPr/>
            </a:pPr>
            <a:r>
              <a:rPr lang="en-US" altLang="en-US" sz="1800" dirty="0">
                <a:latin typeface="Times New Roman" panose="02020603050405020304" pitchFamily="18" charset="0"/>
                <a:cs typeface="Times New Roman" panose="02020603050405020304" pitchFamily="18" charset="0"/>
              </a:rPr>
              <a:t>Python provides two very important features to handle any unexpected error in your Python programs and to add debugging capabilities in them:</a:t>
            </a:r>
          </a:p>
          <a:p>
            <a:pPr>
              <a:defRPr/>
            </a:pPr>
            <a:r>
              <a:rPr lang="en-US" dirty="0">
                <a:latin typeface="Times New Roman" panose="02020603050405020304" pitchFamily="18" charset="0"/>
                <a:cs typeface="Times New Roman" panose="02020603050405020304" pitchFamily="18" charset="0"/>
              </a:rPr>
              <a:t>			Exception Handling</a:t>
            </a:r>
          </a:p>
          <a:p>
            <a:pPr>
              <a:defRPr/>
            </a:pPr>
            <a:r>
              <a:rPr lang="en-US" dirty="0">
                <a:latin typeface="Times New Roman" panose="02020603050405020304" pitchFamily="18" charset="0"/>
                <a:cs typeface="Times New Roman" panose="02020603050405020304" pitchFamily="18" charset="0"/>
              </a:rPr>
              <a:t>			Assertions</a:t>
            </a:r>
          </a:p>
        </p:txBody>
      </p:sp>
    </p:spTree>
    <p:extLst>
      <p:ext uri="{BB962C8B-B14F-4D97-AF65-F5344CB8AC3E}">
        <p14:creationId xmlns:p14="http://schemas.microsoft.com/office/powerpoint/2010/main" val="76150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CC3BA-6601-E09A-E9B0-6589635916E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BABF4DB-66AE-7866-48ED-2A491D965BE7}"/>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buFontTx/>
              <a:buNone/>
            </a:pPr>
            <a:r>
              <a:rPr lang="en-US" altLang="en-US" sz="2800" b="1" dirty="0">
                <a:solidFill>
                  <a:schemeClr val="bg1"/>
                </a:solidFill>
                <a:latin typeface="Times New Roman" panose="02020603050405020304" pitchFamily="18" charset="0"/>
                <a:cs typeface="Times New Roman" panose="02020603050405020304" pitchFamily="18" charset="0"/>
              </a:rPr>
              <a:t>What is Exception</a:t>
            </a:r>
            <a:endParaRPr lang="en-US" alt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F89F5D6-687F-6740-BA9E-D792349AA4F0}"/>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128B71B3-4683-65FA-0910-67FBDF7CA6DB}"/>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0515477F-FEBB-1923-0E0A-E21486111F62}"/>
              </a:ext>
            </a:extLst>
          </p:cNvPr>
          <p:cNvSpPr txBox="1"/>
          <p:nvPr/>
        </p:nvSpPr>
        <p:spPr>
          <a:xfrm>
            <a:off x="3048953" y="2050614"/>
            <a:ext cx="6097904" cy="2585323"/>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An exception is an event, which occurs during the execution of a program, that disrupts the normal flow of the program's instructions.</a:t>
            </a:r>
          </a:p>
          <a:p>
            <a:r>
              <a:rPr lang="en-US" altLang="en-US" sz="1800" dirty="0">
                <a:latin typeface="Times New Roman" panose="02020603050405020304" pitchFamily="18" charset="0"/>
                <a:cs typeface="Times New Roman" panose="02020603050405020304" pitchFamily="18" charset="0"/>
              </a:rPr>
              <a:t>In general, when a Python script encounters a situation that it can't cope with, it raises an exception. An exception is a Python object that represents an error.</a:t>
            </a:r>
          </a:p>
          <a:p>
            <a:r>
              <a:rPr lang="en-US" altLang="en-US" sz="1800" dirty="0">
                <a:latin typeface="Times New Roman" panose="02020603050405020304" pitchFamily="18" charset="0"/>
                <a:cs typeface="Times New Roman" panose="02020603050405020304" pitchFamily="18" charset="0"/>
              </a:rPr>
              <a:t>When a Python script raises an exception, it must either handle the exception immediately otherwise it would terminate and come out. </a:t>
            </a:r>
          </a:p>
        </p:txBody>
      </p:sp>
    </p:spTree>
    <p:extLst>
      <p:ext uri="{BB962C8B-B14F-4D97-AF65-F5344CB8AC3E}">
        <p14:creationId xmlns:p14="http://schemas.microsoft.com/office/powerpoint/2010/main" val="6752240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8786B1-6131-ED57-005D-CEF54D42F2A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DAEE5EC-48D6-CB2B-5584-46BC5FBA8EF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Handling an exception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F67C7AA-7966-4142-C874-CEBE37D4917B}"/>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CCE4CC1A-DF8E-8BF9-FE91-ECEBE2030F8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D5FC737-9BB1-6A00-0508-D17A995FDECD}"/>
              </a:ext>
            </a:extLst>
          </p:cNvPr>
          <p:cNvSpPr txBox="1"/>
          <p:nvPr/>
        </p:nvSpPr>
        <p:spPr>
          <a:xfrm>
            <a:off x="3048952" y="1026184"/>
            <a:ext cx="6540817" cy="4247317"/>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If you have some </a:t>
            </a:r>
            <a:r>
              <a:rPr lang="en-US" altLang="en-US" sz="1800" i="1" dirty="0">
                <a:latin typeface="Times New Roman" panose="02020603050405020304" pitchFamily="18" charset="0"/>
                <a:cs typeface="Times New Roman" panose="02020603050405020304" pitchFamily="18" charset="0"/>
              </a:rPr>
              <a:t>suspicious</a:t>
            </a:r>
            <a:r>
              <a:rPr lang="en-US" altLang="en-US" sz="1800" dirty="0">
                <a:latin typeface="Times New Roman" panose="02020603050405020304" pitchFamily="18" charset="0"/>
                <a:cs typeface="Times New Roman" panose="02020603050405020304" pitchFamily="18" charset="0"/>
              </a:rPr>
              <a:t> code that may raise an exception, you can defend your program by placing the suspicious code in a </a:t>
            </a:r>
            <a:r>
              <a:rPr lang="en-US" altLang="en-US" sz="1800" b="1" dirty="0">
                <a:latin typeface="Times New Roman" panose="02020603050405020304" pitchFamily="18" charset="0"/>
                <a:cs typeface="Times New Roman" panose="02020603050405020304" pitchFamily="18" charset="0"/>
              </a:rPr>
              <a:t>try:</a:t>
            </a:r>
            <a:r>
              <a:rPr lang="en-US" altLang="en-US" sz="1800" dirty="0">
                <a:latin typeface="Times New Roman" panose="02020603050405020304" pitchFamily="18" charset="0"/>
                <a:cs typeface="Times New Roman" panose="02020603050405020304" pitchFamily="18" charset="0"/>
              </a:rPr>
              <a:t> block. After the try: block, include an </a:t>
            </a:r>
            <a:r>
              <a:rPr lang="en-US" altLang="en-US" sz="1800" b="1" dirty="0">
                <a:latin typeface="Times New Roman" panose="02020603050405020304" pitchFamily="18" charset="0"/>
                <a:cs typeface="Times New Roman" panose="02020603050405020304" pitchFamily="18" charset="0"/>
              </a:rPr>
              <a:t>except:</a:t>
            </a:r>
            <a:r>
              <a:rPr lang="en-US" altLang="en-US" sz="1800" dirty="0">
                <a:latin typeface="Times New Roman" panose="02020603050405020304" pitchFamily="18" charset="0"/>
                <a:cs typeface="Times New Roman" panose="02020603050405020304" pitchFamily="18" charset="0"/>
              </a:rPr>
              <a:t> statement, followed by a block of code which handles the problem as elegantly as possible.</a:t>
            </a:r>
          </a:p>
          <a:p>
            <a:pPr>
              <a:buFontTx/>
              <a:buNone/>
            </a:pPr>
            <a:r>
              <a:rPr lang="en-US" altLang="en-US" sz="1800" b="1" dirty="0">
                <a:latin typeface="Times New Roman" panose="02020603050405020304" pitchFamily="18" charset="0"/>
                <a:cs typeface="Times New Roman" panose="02020603050405020304" pitchFamily="18" charset="0"/>
              </a:rPr>
              <a:t>Syntax:</a:t>
            </a:r>
          </a:p>
          <a:p>
            <a:pPr lvl="1">
              <a:buFontTx/>
              <a:buNone/>
            </a:pPr>
            <a:r>
              <a:rPr lang="en-US" altLang="en-US" sz="1800" dirty="0">
                <a:latin typeface="Times New Roman" panose="02020603050405020304" pitchFamily="18" charset="0"/>
                <a:cs typeface="Times New Roman" panose="02020603050405020304" pitchFamily="18" charset="0"/>
              </a:rPr>
              <a:t>try: </a:t>
            </a:r>
          </a:p>
          <a:p>
            <a:pPr lvl="1">
              <a:buFontTx/>
              <a:buNone/>
            </a:pPr>
            <a:r>
              <a:rPr lang="en-US" altLang="en-US" sz="1800" dirty="0">
                <a:latin typeface="Times New Roman" panose="02020603050405020304" pitchFamily="18" charset="0"/>
                <a:cs typeface="Times New Roman" panose="02020603050405020304" pitchFamily="18" charset="0"/>
              </a:rPr>
              <a:t>	You do your operations here;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except </a:t>
            </a:r>
            <a:r>
              <a:rPr lang="en-US" altLang="en-US" sz="1800" i="1" dirty="0">
                <a:latin typeface="Times New Roman" panose="02020603050405020304" pitchFamily="18" charset="0"/>
                <a:cs typeface="Times New Roman" panose="02020603050405020304" pitchFamily="18" charset="0"/>
              </a:rPr>
              <a:t>Exception I</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If there is </a:t>
            </a:r>
            <a:r>
              <a:rPr lang="en-US" altLang="en-US" sz="1800" dirty="0" err="1">
                <a:latin typeface="Times New Roman" panose="02020603050405020304" pitchFamily="18" charset="0"/>
                <a:cs typeface="Times New Roman" panose="02020603050405020304" pitchFamily="18" charset="0"/>
              </a:rPr>
              <a:t>ExceptionI</a:t>
            </a:r>
            <a:r>
              <a:rPr lang="en-US" altLang="en-US" sz="1800" dirty="0">
                <a:latin typeface="Times New Roman" panose="02020603050405020304" pitchFamily="18" charset="0"/>
                <a:cs typeface="Times New Roman" panose="02020603050405020304" pitchFamily="18" charset="0"/>
              </a:rPr>
              <a:t>, then execute this block. </a:t>
            </a:r>
          </a:p>
          <a:p>
            <a:pPr lvl="1">
              <a:buFontTx/>
              <a:buNone/>
            </a:pPr>
            <a:r>
              <a:rPr lang="en-US" altLang="en-US" sz="1800" dirty="0">
                <a:latin typeface="Times New Roman" panose="02020603050405020304" pitchFamily="18" charset="0"/>
                <a:cs typeface="Times New Roman" panose="02020603050405020304" pitchFamily="18" charset="0"/>
              </a:rPr>
              <a:t>except </a:t>
            </a:r>
            <a:r>
              <a:rPr lang="en-US" altLang="en-US" sz="1800" i="1" dirty="0">
                <a:latin typeface="Times New Roman" panose="02020603050405020304" pitchFamily="18" charset="0"/>
                <a:cs typeface="Times New Roman" panose="02020603050405020304" pitchFamily="18" charset="0"/>
              </a:rPr>
              <a:t>Exception II</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If there is </a:t>
            </a:r>
            <a:r>
              <a:rPr lang="en-US" altLang="en-US" sz="1800" dirty="0" err="1">
                <a:latin typeface="Times New Roman" panose="02020603050405020304" pitchFamily="18" charset="0"/>
                <a:cs typeface="Times New Roman" panose="02020603050405020304" pitchFamily="18" charset="0"/>
              </a:rPr>
              <a:t>ExceptionII</a:t>
            </a:r>
            <a:r>
              <a:rPr lang="en-US" altLang="en-US" sz="1800" dirty="0">
                <a:latin typeface="Times New Roman" panose="02020603050405020304" pitchFamily="18" charset="0"/>
                <a:cs typeface="Times New Roman" panose="02020603050405020304" pitchFamily="18" charset="0"/>
              </a:rPr>
              <a:t>, then execute this block.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else: </a:t>
            </a:r>
          </a:p>
          <a:p>
            <a:pPr lvl="1">
              <a:buFontTx/>
              <a:buNone/>
            </a:pPr>
            <a:r>
              <a:rPr lang="en-US" altLang="en-US" sz="1800" dirty="0">
                <a:latin typeface="Times New Roman" panose="02020603050405020304" pitchFamily="18" charset="0"/>
                <a:cs typeface="Times New Roman" panose="02020603050405020304" pitchFamily="18" charset="0"/>
              </a:rPr>
              <a:t>	If there is no exception then execute this block. </a:t>
            </a:r>
          </a:p>
        </p:txBody>
      </p:sp>
    </p:spTree>
    <p:extLst>
      <p:ext uri="{BB962C8B-B14F-4D97-AF65-F5344CB8AC3E}">
        <p14:creationId xmlns:p14="http://schemas.microsoft.com/office/powerpoint/2010/main" val="3686199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CADDB-D8DE-07E6-2BC9-50D0A101BD6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27119D7-B9C9-A1A7-691A-A483EB031E6C}"/>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Continue…</a:t>
            </a:r>
          </a:p>
        </p:txBody>
      </p:sp>
      <p:sp>
        <p:nvSpPr>
          <p:cNvPr id="5" name="Title 1">
            <a:extLst>
              <a:ext uri="{FF2B5EF4-FFF2-40B4-BE49-F238E27FC236}">
                <a16:creationId xmlns:a16="http://schemas.microsoft.com/office/drawing/2014/main" id="{9A4149AE-D21C-13CD-9B2B-E553495A1D2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B443964A-742B-656C-9BBA-4EF45ABBD615}"/>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5FA481E-5C56-72CF-964B-E61766844CE7}"/>
              </a:ext>
            </a:extLst>
          </p:cNvPr>
          <p:cNvSpPr txBox="1"/>
          <p:nvPr/>
        </p:nvSpPr>
        <p:spPr>
          <a:xfrm>
            <a:off x="3048953" y="2050614"/>
            <a:ext cx="6097904" cy="3139321"/>
          </a:xfrm>
          <a:prstGeom prst="rect">
            <a:avLst/>
          </a:prstGeom>
          <a:noFill/>
        </p:spPr>
        <p:txBody>
          <a:bodyPr wrap="square">
            <a:spAutoFit/>
          </a:bodyPr>
          <a:lstStyle/>
          <a:p>
            <a:pPr>
              <a:buFontTx/>
              <a:buNone/>
            </a:pPr>
            <a:r>
              <a:rPr lang="en-US" altLang="en-US" sz="1800" dirty="0">
                <a:latin typeface="Times New Roman" panose="02020603050405020304" pitchFamily="18" charset="0"/>
                <a:cs typeface="Times New Roman" panose="02020603050405020304" pitchFamily="18" charset="0"/>
              </a:rPr>
              <a:t>Here are few important points in mentioned syntax:</a:t>
            </a:r>
          </a:p>
          <a:p>
            <a:r>
              <a:rPr lang="en-US" altLang="en-US" sz="1800" dirty="0">
                <a:latin typeface="Times New Roman" panose="02020603050405020304" pitchFamily="18" charset="0"/>
                <a:cs typeface="Times New Roman" panose="02020603050405020304" pitchFamily="18" charset="0"/>
              </a:rPr>
              <a:t>A single try statement can have multiple except statements. This is useful when the try block contains statements that may throw different types of exceptions.</a:t>
            </a:r>
          </a:p>
          <a:p>
            <a:r>
              <a:rPr lang="en-US" altLang="en-US" sz="1800" dirty="0">
                <a:latin typeface="Times New Roman" panose="02020603050405020304" pitchFamily="18" charset="0"/>
                <a:cs typeface="Times New Roman" panose="02020603050405020304" pitchFamily="18" charset="0"/>
              </a:rPr>
              <a:t>You can also provide a generic except clause, which handles any exception.</a:t>
            </a:r>
          </a:p>
          <a:p>
            <a:r>
              <a:rPr lang="en-US" altLang="en-US" sz="1800" dirty="0">
                <a:latin typeface="Times New Roman" panose="02020603050405020304" pitchFamily="18" charset="0"/>
                <a:cs typeface="Times New Roman" panose="02020603050405020304" pitchFamily="18" charset="0"/>
              </a:rPr>
              <a:t>After the except clause(s), you can include an else-clause. The code in the else-block executes if the code in the try: block does not raise an exception.</a:t>
            </a:r>
          </a:p>
          <a:p>
            <a:r>
              <a:rPr lang="en-US" altLang="en-US" sz="1800" dirty="0">
                <a:latin typeface="Times New Roman" panose="02020603050405020304" pitchFamily="18" charset="0"/>
                <a:cs typeface="Times New Roman" panose="02020603050405020304" pitchFamily="18" charset="0"/>
              </a:rPr>
              <a:t>The else-block is a good place for code that does not need the try: block's protection.</a:t>
            </a:r>
          </a:p>
        </p:txBody>
      </p:sp>
    </p:spTree>
    <p:extLst>
      <p:ext uri="{BB962C8B-B14F-4D97-AF65-F5344CB8AC3E}">
        <p14:creationId xmlns:p14="http://schemas.microsoft.com/office/powerpoint/2010/main" val="23322922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96E48-B880-2D31-09C2-88375C9658F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46DCA97-96F2-2233-785B-175938C4AEBE}"/>
              </a:ext>
            </a:extLst>
          </p:cNvPr>
          <p:cNvSpPr txBox="1">
            <a:spLocks noChangeArrowheads="1"/>
          </p:cNvSpPr>
          <p:nvPr/>
        </p:nvSpPr>
        <p:spPr>
          <a:xfrm>
            <a:off x="1504945" y="-16453"/>
            <a:ext cx="10687051" cy="1033112"/>
          </a:xfrm>
          <a:prstGeom prst="rect">
            <a:avLst/>
          </a:prstGeom>
          <a:solidFill>
            <a:srgbClr val="C00000"/>
          </a:solidFill>
        </p:spPr>
        <p:txBody>
          <a:bodyPr/>
          <a:lstStyle/>
          <a:p>
            <a:pPr algn="ctr">
              <a:buFontTx/>
              <a:buNone/>
            </a:pPr>
            <a:r>
              <a:rPr lang="en-US" altLang="en-US" sz="2800" b="1" dirty="0">
                <a:solidFill>
                  <a:schemeClr val="bg1"/>
                </a:solidFill>
                <a:latin typeface="Times New Roman" panose="02020603050405020304" pitchFamily="18" charset="0"/>
                <a:cs typeface="Times New Roman" panose="02020603050405020304" pitchFamily="18" charset="0"/>
              </a:rPr>
              <a:t>Example</a:t>
            </a:r>
          </a:p>
        </p:txBody>
      </p:sp>
      <p:sp>
        <p:nvSpPr>
          <p:cNvPr id="5" name="Title 1">
            <a:extLst>
              <a:ext uri="{FF2B5EF4-FFF2-40B4-BE49-F238E27FC236}">
                <a16:creationId xmlns:a16="http://schemas.microsoft.com/office/drawing/2014/main" id="{AA011B71-9EB4-98D0-1A3E-E1741C39025E}"/>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62D34DC4-0E6E-E9FA-8D2B-5B48D5635385}"/>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5CD20E8D-A67F-054C-71A8-108979498F21}"/>
              </a:ext>
            </a:extLst>
          </p:cNvPr>
          <p:cNvSpPr txBox="1"/>
          <p:nvPr/>
        </p:nvSpPr>
        <p:spPr>
          <a:xfrm>
            <a:off x="3048953" y="2050614"/>
            <a:ext cx="6097904" cy="2862322"/>
          </a:xfrm>
          <a:prstGeom prst="rect">
            <a:avLst/>
          </a:prstGeom>
          <a:noFill/>
        </p:spPr>
        <p:txBody>
          <a:bodyPr wrap="square">
            <a:spAutoFit/>
          </a:bodyPr>
          <a:lstStyle/>
          <a:p>
            <a:pPr lvl="1">
              <a:buFontTx/>
              <a:buNone/>
            </a:pPr>
            <a:r>
              <a:rPr lang="en-US" altLang="en-US" sz="1800" dirty="0">
                <a:latin typeface="Times New Roman" panose="02020603050405020304" pitchFamily="18" charset="0"/>
                <a:cs typeface="Times New Roman" panose="02020603050405020304" pitchFamily="18" charset="0"/>
              </a:rPr>
              <a:t>try:</a:t>
            </a:r>
          </a:p>
          <a:p>
            <a:pPr lvl="1">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fh</a:t>
            </a:r>
            <a:r>
              <a:rPr lang="en-US" altLang="en-US" sz="1800" dirty="0">
                <a:latin typeface="Times New Roman" panose="02020603050405020304" pitchFamily="18" charset="0"/>
                <a:cs typeface="Times New Roman" panose="02020603050405020304" pitchFamily="18" charset="0"/>
              </a:rPr>
              <a:t> = open("</a:t>
            </a:r>
            <a:r>
              <a:rPr lang="en-US" altLang="en-US" sz="1800" dirty="0" err="1">
                <a:latin typeface="Times New Roman" panose="02020603050405020304" pitchFamily="18" charset="0"/>
                <a:cs typeface="Times New Roman" panose="02020603050405020304" pitchFamily="18" charset="0"/>
              </a:rPr>
              <a:t>testfile</a:t>
            </a:r>
            <a:r>
              <a:rPr lang="en-US" altLang="en-US" sz="1800" dirty="0">
                <a:latin typeface="Times New Roman" panose="02020603050405020304" pitchFamily="18" charset="0"/>
                <a:cs typeface="Times New Roman" panose="02020603050405020304" pitchFamily="18" charset="0"/>
              </a:rPr>
              <a:t>", "w") </a:t>
            </a:r>
          </a:p>
          <a:p>
            <a:pPr lvl="1">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fh.write</a:t>
            </a:r>
            <a:r>
              <a:rPr lang="en-US" altLang="en-US" sz="1800" dirty="0">
                <a:latin typeface="Times New Roman" panose="02020603050405020304" pitchFamily="18" charset="0"/>
                <a:cs typeface="Times New Roman" panose="02020603050405020304" pitchFamily="18" charset="0"/>
              </a:rPr>
              <a:t>("This is my test file for exception handling!!") </a:t>
            </a:r>
          </a:p>
          <a:p>
            <a:pPr lvl="1">
              <a:buFontTx/>
              <a:buNone/>
            </a:pPr>
            <a:r>
              <a:rPr lang="en-US" altLang="en-US" sz="1800" dirty="0">
                <a:latin typeface="Times New Roman" panose="02020603050405020304" pitchFamily="18" charset="0"/>
                <a:cs typeface="Times New Roman" panose="02020603050405020304" pitchFamily="18" charset="0"/>
              </a:rPr>
              <a:t>except </a:t>
            </a:r>
            <a:r>
              <a:rPr lang="en-US" altLang="en-US" sz="1800" dirty="0" err="1">
                <a:latin typeface="Times New Roman" panose="02020603050405020304" pitchFamily="18" charset="0"/>
                <a:cs typeface="Times New Roman" panose="02020603050405020304" pitchFamily="18" charset="0"/>
              </a:rPr>
              <a:t>IOError</a:t>
            </a:r>
            <a:r>
              <a:rPr lang="en-US" altLang="en-US" sz="1800" dirty="0">
                <a:latin typeface="Times New Roman" panose="02020603050405020304" pitchFamily="18" charset="0"/>
                <a:cs typeface="Times New Roman" panose="02020603050405020304" pitchFamily="18" charset="0"/>
              </a:rPr>
              <a:t>: print "Error: can\'t find file or read data" </a:t>
            </a:r>
          </a:p>
          <a:p>
            <a:pPr lvl="1">
              <a:buFontTx/>
              <a:buNone/>
            </a:pPr>
            <a:r>
              <a:rPr lang="en-US" altLang="en-US" sz="1800" dirty="0">
                <a:latin typeface="Times New Roman" panose="02020603050405020304" pitchFamily="18" charset="0"/>
                <a:cs typeface="Times New Roman" panose="02020603050405020304" pitchFamily="18" charset="0"/>
              </a:rPr>
              <a:t>else: print "Written content in the file successfully" </a:t>
            </a:r>
          </a:p>
          <a:p>
            <a:pPr lvl="1">
              <a:buFontTx/>
              <a:buNone/>
            </a:pPr>
            <a:r>
              <a:rPr lang="en-US" altLang="en-US" sz="1800" dirty="0" err="1">
                <a:latin typeface="Times New Roman" panose="02020603050405020304" pitchFamily="18" charset="0"/>
                <a:cs typeface="Times New Roman" panose="02020603050405020304" pitchFamily="18" charset="0"/>
              </a:rPr>
              <a:t>fh.close</a:t>
            </a:r>
            <a:r>
              <a:rPr lang="en-US" altLang="en-US" sz="1800" dirty="0">
                <a:latin typeface="Times New Roman" panose="02020603050405020304" pitchFamily="18" charset="0"/>
                <a:cs typeface="Times New Roman" panose="02020603050405020304" pitchFamily="18" charset="0"/>
              </a:rPr>
              <a:t>() </a:t>
            </a:r>
          </a:p>
          <a:p>
            <a:pPr lvl="1">
              <a:buFontTx/>
              <a:buNone/>
            </a:pP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This will produce following result:</a:t>
            </a:r>
          </a:p>
          <a:p>
            <a:pPr lvl="1">
              <a:buFontTx/>
              <a:buNone/>
            </a:pPr>
            <a:r>
              <a:rPr lang="en-US" altLang="en-US" sz="1800" dirty="0">
                <a:latin typeface="Times New Roman" panose="02020603050405020304" pitchFamily="18" charset="0"/>
                <a:cs typeface="Times New Roman" panose="02020603050405020304" pitchFamily="18" charset="0"/>
              </a:rPr>
              <a:t>Written content in the file successfully </a:t>
            </a:r>
          </a:p>
        </p:txBody>
      </p:sp>
    </p:spTree>
    <p:extLst>
      <p:ext uri="{BB962C8B-B14F-4D97-AF65-F5344CB8AC3E}">
        <p14:creationId xmlns:p14="http://schemas.microsoft.com/office/powerpoint/2010/main" val="34963666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A7564-0256-F980-E0CB-4ED7A232FDE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8B9CDDD-A5DB-6879-F248-DD7AD592CC5D}"/>
              </a:ext>
            </a:extLst>
          </p:cNvPr>
          <p:cNvSpPr txBox="1">
            <a:spLocks noChangeArrowheads="1"/>
          </p:cNvSpPr>
          <p:nvPr/>
        </p:nvSpPr>
        <p:spPr>
          <a:xfrm>
            <a:off x="533399" y="2597"/>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The except clause with no exceptions</a:t>
            </a:r>
          </a:p>
          <a:p>
            <a:pPr algn="ctr" fontAlgn="base"/>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D7C012F-00F1-4FD7-F37A-A495DE3BAAEF}"/>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F7FDCD5-86AE-E0F6-6157-D19FDDEC052C}"/>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E9B7F3F7-4210-4F1E-F27D-6740444F14FC}"/>
              </a:ext>
            </a:extLst>
          </p:cNvPr>
          <p:cNvSpPr txBox="1"/>
          <p:nvPr/>
        </p:nvSpPr>
        <p:spPr>
          <a:xfrm>
            <a:off x="3048953" y="2050614"/>
            <a:ext cx="6097904" cy="3693319"/>
          </a:xfrm>
          <a:prstGeom prst="rect">
            <a:avLst/>
          </a:prstGeom>
          <a:noFill/>
        </p:spPr>
        <p:txBody>
          <a:bodyPr wrap="square">
            <a:spAutoFit/>
          </a:bodyPr>
          <a:lstStyle/>
          <a:p>
            <a:pPr>
              <a:buFontTx/>
              <a:buNone/>
            </a:pPr>
            <a:r>
              <a:rPr lang="en-US" altLang="en-US" dirty="0">
                <a:latin typeface="Times New Roman" panose="02020603050405020304" pitchFamily="18" charset="0"/>
                <a:cs typeface="Times New Roman" panose="02020603050405020304" pitchFamily="18" charset="0"/>
              </a:rPr>
              <a:t>You can also use the except statement with no exceptions defined as follows:</a:t>
            </a:r>
          </a:p>
          <a:p>
            <a:pPr>
              <a:buFontTx/>
              <a:buNone/>
            </a:pPr>
            <a:endParaRPr lang="en-US" altLang="en-US" dirty="0">
              <a:latin typeface="Times New Roman" panose="02020603050405020304" pitchFamily="18" charset="0"/>
              <a:cs typeface="Times New Roman" panose="02020603050405020304" pitchFamily="18" charset="0"/>
            </a:endParaRPr>
          </a:p>
          <a:p>
            <a:pPr lvl="1">
              <a:buFontTx/>
              <a:buNone/>
            </a:pPr>
            <a:r>
              <a:rPr lang="en-US" altLang="en-US" dirty="0">
                <a:latin typeface="Times New Roman" panose="02020603050405020304" pitchFamily="18" charset="0"/>
                <a:cs typeface="Times New Roman" panose="02020603050405020304" pitchFamily="18" charset="0"/>
              </a:rPr>
              <a:t>try: </a:t>
            </a:r>
          </a:p>
          <a:p>
            <a:pPr lvl="1">
              <a:buFontTx/>
              <a:buNone/>
            </a:pPr>
            <a:r>
              <a:rPr lang="en-US" altLang="en-US" dirty="0">
                <a:latin typeface="Times New Roman" panose="02020603050405020304" pitchFamily="18" charset="0"/>
                <a:cs typeface="Times New Roman" panose="02020603050405020304" pitchFamily="18" charset="0"/>
              </a:rPr>
              <a:t>	You do your operations here; </a:t>
            </a:r>
          </a:p>
          <a:p>
            <a:pPr lvl="1">
              <a:buFontTx/>
              <a:buNone/>
            </a:pPr>
            <a:r>
              <a:rPr lang="en-US" altLang="en-US" dirty="0">
                <a:latin typeface="Times New Roman" panose="02020603050405020304" pitchFamily="18" charset="0"/>
                <a:cs typeface="Times New Roman" panose="02020603050405020304" pitchFamily="18" charset="0"/>
              </a:rPr>
              <a:t>	...................... </a:t>
            </a:r>
          </a:p>
          <a:p>
            <a:pPr lvl="1">
              <a:buFontTx/>
              <a:buNone/>
            </a:pPr>
            <a:r>
              <a:rPr lang="en-US" altLang="en-US" dirty="0">
                <a:latin typeface="Times New Roman" panose="02020603050405020304" pitchFamily="18" charset="0"/>
                <a:cs typeface="Times New Roman" panose="02020603050405020304" pitchFamily="18" charset="0"/>
              </a:rPr>
              <a:t>except: </a:t>
            </a:r>
          </a:p>
          <a:p>
            <a:pPr lvl="1">
              <a:buFontTx/>
              <a:buNone/>
            </a:pPr>
            <a:r>
              <a:rPr lang="en-US" altLang="en-US" dirty="0">
                <a:latin typeface="Times New Roman" panose="02020603050405020304" pitchFamily="18" charset="0"/>
                <a:cs typeface="Times New Roman" panose="02020603050405020304" pitchFamily="18" charset="0"/>
              </a:rPr>
              <a:t>	If there is any exception, then execute this block. ...................... </a:t>
            </a:r>
          </a:p>
          <a:p>
            <a:pPr lvl="1">
              <a:buFontTx/>
              <a:buNone/>
            </a:pPr>
            <a:r>
              <a:rPr lang="en-US" altLang="en-US" dirty="0">
                <a:latin typeface="Times New Roman" panose="02020603050405020304" pitchFamily="18" charset="0"/>
                <a:cs typeface="Times New Roman" panose="02020603050405020304" pitchFamily="18" charset="0"/>
              </a:rPr>
              <a:t>else: </a:t>
            </a:r>
          </a:p>
          <a:p>
            <a:pPr lvl="1">
              <a:buFontTx/>
              <a:buNone/>
            </a:pPr>
            <a:r>
              <a:rPr lang="en-US" altLang="en-US" dirty="0">
                <a:latin typeface="Times New Roman" panose="02020603050405020304" pitchFamily="18" charset="0"/>
                <a:cs typeface="Times New Roman" panose="02020603050405020304" pitchFamily="18" charset="0"/>
              </a:rPr>
              <a:t>	If there is no exception then execute this block. </a:t>
            </a:r>
          </a:p>
          <a:p>
            <a:pPr>
              <a:buFontTx/>
              <a:buNone/>
            </a:pPr>
            <a:r>
              <a:rPr lang="en-US" altLang="en-US" dirty="0">
                <a:latin typeface="Times New Roman" panose="02020603050405020304" pitchFamily="18" charset="0"/>
                <a:cs typeface="Times New Roman" panose="02020603050405020304" pitchFamily="18" charset="0"/>
              </a:rPr>
              <a:t>	</a:t>
            </a:r>
          </a:p>
          <a:p>
            <a:pPr>
              <a:buFontTx/>
              <a:buNone/>
            </a:pPr>
            <a:r>
              <a:rPr lang="en-US"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547902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43E7B-9B43-86D3-EC26-7E4AD5FA919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DEE91584-63D3-A14A-C239-D3D1417F2C98}"/>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Continue…</a:t>
            </a:r>
          </a:p>
        </p:txBody>
      </p:sp>
      <p:sp>
        <p:nvSpPr>
          <p:cNvPr id="5" name="Title 1">
            <a:extLst>
              <a:ext uri="{FF2B5EF4-FFF2-40B4-BE49-F238E27FC236}">
                <a16:creationId xmlns:a16="http://schemas.microsoft.com/office/drawing/2014/main" id="{202BF371-29F0-5AB0-9691-E1040673325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32B69D10-F1DD-6E4E-6E96-F17BC5D12962}"/>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1072DC72-BAF9-2821-40D1-B3AE4E4699A0}"/>
              </a:ext>
            </a:extLst>
          </p:cNvPr>
          <p:cNvSpPr txBox="1"/>
          <p:nvPr/>
        </p:nvSpPr>
        <p:spPr>
          <a:xfrm>
            <a:off x="3048953" y="2062044"/>
            <a:ext cx="6097904" cy="1477328"/>
          </a:xfrm>
          <a:prstGeom prst="rect">
            <a:avLst/>
          </a:prstGeom>
          <a:noFill/>
        </p:spPr>
        <p:txBody>
          <a:bodyPr wrap="square">
            <a:spAutoFit/>
          </a:bodyPr>
          <a:lstStyle/>
          <a:p>
            <a:pPr>
              <a:defRPr/>
            </a:pPr>
            <a:r>
              <a:rPr lang="en-US" altLang="en-US" sz="1800" dirty="0">
                <a:latin typeface="Times New Roman" panose="02020603050405020304" pitchFamily="18" charset="0"/>
                <a:cs typeface="Times New Roman" panose="02020603050405020304" pitchFamily="18" charset="0"/>
              </a:rPr>
              <a:t>This kind of a </a:t>
            </a:r>
            <a:r>
              <a:rPr lang="en-US" altLang="en-US" sz="1800" b="1" dirty="0">
                <a:latin typeface="Times New Roman" panose="02020603050405020304" pitchFamily="18" charset="0"/>
                <a:cs typeface="Times New Roman" panose="02020603050405020304" pitchFamily="18" charset="0"/>
              </a:rPr>
              <a:t>try-except</a:t>
            </a:r>
            <a:r>
              <a:rPr lang="en-US" altLang="en-US" sz="1800" dirty="0">
                <a:latin typeface="Times New Roman" panose="02020603050405020304" pitchFamily="18" charset="0"/>
                <a:cs typeface="Times New Roman" panose="02020603050405020304" pitchFamily="18" charset="0"/>
              </a:rPr>
              <a:t> statement catches all the exceptions that occur. Using this kind of try-except statement is not considered a good programming practice, though, because it catches all exceptions but does not make the programmer identify the root cause of the problem that may occur.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400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00BB2-9D3B-080F-1FE3-B72B13A3AE4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7FCE86A-B8F0-BD1F-5969-D03C6BC0EF4D}"/>
              </a:ext>
            </a:extLst>
          </p:cNvPr>
          <p:cNvSpPr txBox="1">
            <a:spLocks noChangeArrowheads="1"/>
          </p:cNvSpPr>
          <p:nvPr/>
        </p:nvSpPr>
        <p:spPr>
          <a:xfrm>
            <a:off x="1200150" y="38791"/>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Multiple Exceptions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AC7E48EB-15FD-9621-A88F-40D4EBE904C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DF965CF1-C1B2-7077-38FA-99079AAB537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3DB1FA78-CEBA-B90E-C47A-3F9B1999BD5B}"/>
              </a:ext>
            </a:extLst>
          </p:cNvPr>
          <p:cNvSpPr txBox="1"/>
          <p:nvPr/>
        </p:nvSpPr>
        <p:spPr>
          <a:xfrm>
            <a:off x="3048953" y="2050614"/>
            <a:ext cx="6097904" cy="3416320"/>
          </a:xfrm>
          <a:prstGeom prst="rect">
            <a:avLst/>
          </a:prstGeom>
          <a:noFill/>
        </p:spPr>
        <p:txBody>
          <a:bodyPr wrap="square">
            <a:spAutoFit/>
          </a:bodyPr>
          <a:lstStyle/>
          <a:p>
            <a:pPr>
              <a:buFontTx/>
              <a:buNone/>
            </a:pPr>
            <a:r>
              <a:rPr lang="en-US" altLang="en-US" sz="1800" b="1" dirty="0">
                <a:latin typeface="Times New Roman" panose="02020603050405020304" pitchFamily="18" charset="0"/>
                <a:cs typeface="Times New Roman" panose="02020603050405020304" pitchFamily="18" charset="0"/>
              </a:rPr>
              <a:t>The </a:t>
            </a:r>
            <a:r>
              <a:rPr lang="en-US" altLang="en-US" sz="1800" b="1" i="1" dirty="0">
                <a:latin typeface="Times New Roman" panose="02020603050405020304" pitchFamily="18" charset="0"/>
                <a:cs typeface="Times New Roman" panose="02020603050405020304" pitchFamily="18" charset="0"/>
              </a:rPr>
              <a:t>except</a:t>
            </a:r>
            <a:r>
              <a:rPr lang="en-US" altLang="en-US" sz="1800" b="1" dirty="0">
                <a:latin typeface="Times New Roman" panose="02020603050405020304" pitchFamily="18" charset="0"/>
                <a:cs typeface="Times New Roman" panose="02020603050405020304" pitchFamily="18" charset="0"/>
              </a:rPr>
              <a:t> clause with multiple exceptions:</a:t>
            </a:r>
          </a:p>
          <a:p>
            <a:pPr>
              <a:buFontTx/>
              <a:buNone/>
            </a:pPr>
            <a:r>
              <a:rPr lang="en-US" altLang="en-US" sz="1800" dirty="0">
                <a:latin typeface="Times New Roman" panose="02020603050405020304" pitchFamily="18" charset="0"/>
                <a:cs typeface="Times New Roman" panose="02020603050405020304" pitchFamily="18" charset="0"/>
              </a:rPr>
              <a:t>	You can also use the same </a:t>
            </a:r>
            <a:r>
              <a:rPr lang="en-US" altLang="en-US" sz="1800" i="1" dirty="0">
                <a:latin typeface="Times New Roman" panose="02020603050405020304" pitchFamily="18" charset="0"/>
                <a:cs typeface="Times New Roman" panose="02020603050405020304" pitchFamily="18" charset="0"/>
              </a:rPr>
              <a:t>except</a:t>
            </a:r>
            <a:r>
              <a:rPr lang="en-US" altLang="en-US" sz="1800" dirty="0">
                <a:latin typeface="Times New Roman" panose="02020603050405020304" pitchFamily="18" charset="0"/>
                <a:cs typeface="Times New Roman" panose="02020603050405020304" pitchFamily="18" charset="0"/>
              </a:rPr>
              <a:t> statement to handle multiple exceptions as follows:</a:t>
            </a:r>
          </a:p>
          <a:p>
            <a:pPr lvl="1">
              <a:buFontTx/>
              <a:buNone/>
            </a:pPr>
            <a:r>
              <a:rPr lang="en-US" altLang="en-US" sz="1800" dirty="0">
                <a:latin typeface="Times New Roman" panose="02020603050405020304" pitchFamily="18" charset="0"/>
                <a:cs typeface="Times New Roman" panose="02020603050405020304" pitchFamily="18" charset="0"/>
              </a:rPr>
              <a:t>try: </a:t>
            </a:r>
          </a:p>
          <a:p>
            <a:pPr lvl="1">
              <a:buFontTx/>
              <a:buNone/>
            </a:pPr>
            <a:r>
              <a:rPr lang="en-US" altLang="en-US" sz="1800" dirty="0">
                <a:latin typeface="Times New Roman" panose="02020603050405020304" pitchFamily="18" charset="0"/>
                <a:cs typeface="Times New Roman" panose="02020603050405020304" pitchFamily="18" charset="0"/>
              </a:rPr>
              <a:t>	You do your operations here;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except(Exception1[, Exception2[,...</a:t>
            </a:r>
            <a:r>
              <a:rPr lang="en-US" altLang="en-US" sz="1800" dirty="0" err="1">
                <a:latin typeface="Times New Roman" panose="02020603050405020304" pitchFamily="18" charset="0"/>
                <a:cs typeface="Times New Roman" panose="02020603050405020304" pitchFamily="18" charset="0"/>
              </a:rPr>
              <a:t>ExceptionN</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If there is any exception from the given exception list, then execute this block</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else: </a:t>
            </a:r>
          </a:p>
          <a:p>
            <a:pPr lvl="1">
              <a:buFontTx/>
              <a:buNone/>
            </a:pPr>
            <a:r>
              <a:rPr lang="en-US" altLang="en-US" sz="1800" dirty="0">
                <a:latin typeface="Times New Roman" panose="02020603050405020304" pitchFamily="18" charset="0"/>
                <a:cs typeface="Times New Roman" panose="02020603050405020304" pitchFamily="18" charset="0"/>
              </a:rPr>
              <a:t>	If there is no exception then execute this block. </a:t>
            </a:r>
          </a:p>
        </p:txBody>
      </p:sp>
    </p:spTree>
    <p:extLst>
      <p:ext uri="{BB962C8B-B14F-4D97-AF65-F5344CB8AC3E}">
        <p14:creationId xmlns:p14="http://schemas.microsoft.com/office/powerpoint/2010/main" val="22738709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721274-8241-8258-F039-E8624C3A260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B9FB344D-202E-75AC-039F-4B4F38AF18C1}"/>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The try-finally clause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D80E48E-DD43-B115-9E87-ACF8B58AA37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E9C76030-CB0C-2E3D-AA52-96C9039840F4}"/>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A16AF020-1548-4183-1547-3DA853DBFD46}"/>
              </a:ext>
            </a:extLst>
          </p:cNvPr>
          <p:cNvSpPr txBox="1"/>
          <p:nvPr/>
        </p:nvSpPr>
        <p:spPr>
          <a:xfrm>
            <a:off x="3048953" y="1259622"/>
            <a:ext cx="6097904" cy="4524315"/>
          </a:xfrm>
          <a:prstGeom prst="rect">
            <a:avLst/>
          </a:prstGeom>
          <a:noFill/>
        </p:spPr>
        <p:txBody>
          <a:bodyPr wrap="square">
            <a:spAutoFit/>
          </a:bodyPr>
          <a:lstStyle/>
          <a:p>
            <a:pPr>
              <a:buFontTx/>
              <a:buNone/>
            </a:pPr>
            <a:r>
              <a:rPr lang="en-US" altLang="en-US" sz="1800" dirty="0">
                <a:latin typeface="Times New Roman" panose="02020603050405020304" pitchFamily="18" charset="0"/>
                <a:cs typeface="Times New Roman" panose="02020603050405020304" pitchFamily="18" charset="0"/>
              </a:rPr>
              <a:t>You can use a </a:t>
            </a:r>
            <a:r>
              <a:rPr lang="en-US" altLang="en-US" sz="1800" b="1" dirty="0">
                <a:latin typeface="Times New Roman" panose="02020603050405020304" pitchFamily="18" charset="0"/>
                <a:cs typeface="Times New Roman" panose="02020603050405020304" pitchFamily="18" charset="0"/>
              </a:rPr>
              <a:t>finally:</a:t>
            </a:r>
            <a:r>
              <a:rPr lang="en-US" altLang="en-US" sz="1800" dirty="0">
                <a:latin typeface="Times New Roman" panose="02020603050405020304" pitchFamily="18" charset="0"/>
                <a:cs typeface="Times New Roman" panose="02020603050405020304" pitchFamily="18" charset="0"/>
              </a:rPr>
              <a:t> block along with a </a:t>
            </a:r>
            <a:r>
              <a:rPr lang="en-US" altLang="en-US" sz="1800" b="1" dirty="0">
                <a:latin typeface="Times New Roman" panose="02020603050405020304" pitchFamily="18" charset="0"/>
                <a:cs typeface="Times New Roman" panose="02020603050405020304" pitchFamily="18" charset="0"/>
              </a:rPr>
              <a:t>try:</a:t>
            </a:r>
            <a:r>
              <a:rPr lang="en-US" altLang="en-US" sz="1800" dirty="0">
                <a:latin typeface="Times New Roman" panose="02020603050405020304" pitchFamily="18" charset="0"/>
                <a:cs typeface="Times New Roman" panose="02020603050405020304" pitchFamily="18" charset="0"/>
              </a:rPr>
              <a:t> block. The finally block is a place to put any code that must execute, whether the try-block raised an exception or not. The syntax of the try-finally statement is this:</a:t>
            </a:r>
          </a:p>
          <a:p>
            <a:pPr>
              <a:buFontTx/>
              <a:buNone/>
            </a:pPr>
            <a:endParaRPr lang="en-US" altLang="en-US" sz="1800" dirty="0">
              <a:latin typeface="Times New Roman" panose="02020603050405020304" pitchFamily="18" charset="0"/>
              <a:cs typeface="Times New Roman" panose="02020603050405020304" pitchFamily="18" charset="0"/>
            </a:endParaRPr>
          </a:p>
          <a:p>
            <a:pPr lvl="1">
              <a:buFontTx/>
              <a:buNone/>
            </a:pPr>
            <a:r>
              <a:rPr lang="en-US" altLang="en-US" sz="1800" dirty="0">
                <a:latin typeface="Times New Roman" panose="02020603050405020304" pitchFamily="18" charset="0"/>
                <a:cs typeface="Times New Roman" panose="02020603050405020304" pitchFamily="18" charset="0"/>
              </a:rPr>
              <a:t>try: </a:t>
            </a:r>
          </a:p>
          <a:p>
            <a:pPr lvl="1">
              <a:buFontTx/>
              <a:buNone/>
            </a:pPr>
            <a:r>
              <a:rPr lang="en-US" altLang="en-US" sz="1800" dirty="0">
                <a:latin typeface="Times New Roman" panose="02020603050405020304" pitchFamily="18" charset="0"/>
                <a:cs typeface="Times New Roman" panose="02020603050405020304" pitchFamily="18" charset="0"/>
              </a:rPr>
              <a:t>	You do your operations here;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	Due to any exception, this may be skipped. </a:t>
            </a:r>
          </a:p>
          <a:p>
            <a:pPr lvl="1">
              <a:buFontTx/>
              <a:buNone/>
            </a:pPr>
            <a:r>
              <a:rPr lang="en-US" altLang="en-US" sz="1800" dirty="0">
                <a:latin typeface="Times New Roman" panose="02020603050405020304" pitchFamily="18" charset="0"/>
                <a:cs typeface="Times New Roman" panose="02020603050405020304" pitchFamily="18" charset="0"/>
              </a:rPr>
              <a:t>finally: </a:t>
            </a:r>
          </a:p>
          <a:p>
            <a:pPr lvl="1">
              <a:buFontTx/>
              <a:buNone/>
            </a:pPr>
            <a:r>
              <a:rPr lang="en-US" altLang="en-US" sz="1800" dirty="0">
                <a:latin typeface="Times New Roman" panose="02020603050405020304" pitchFamily="18" charset="0"/>
                <a:cs typeface="Times New Roman" panose="02020603050405020304" pitchFamily="18" charset="0"/>
              </a:rPr>
              <a:t>	This would always be executed.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dirty="0">
                <a:latin typeface="Times New Roman" panose="02020603050405020304" pitchFamily="18" charset="0"/>
                <a:cs typeface="Times New Roman" panose="02020603050405020304" pitchFamily="18" charset="0"/>
              </a:rPr>
              <a:t>	Note that you can provide except clause(s), or a finally clause, but not both. You can not use </a:t>
            </a:r>
            <a:r>
              <a:rPr lang="en-US" altLang="en-US" sz="1800" i="1" dirty="0">
                <a:latin typeface="Times New Roman" panose="02020603050405020304" pitchFamily="18" charset="0"/>
                <a:cs typeface="Times New Roman" panose="02020603050405020304" pitchFamily="18" charset="0"/>
              </a:rPr>
              <a:t>else</a:t>
            </a:r>
            <a:r>
              <a:rPr lang="en-US" altLang="en-US" sz="1800" dirty="0">
                <a:latin typeface="Times New Roman" panose="02020603050405020304" pitchFamily="18" charset="0"/>
                <a:cs typeface="Times New Roman" panose="02020603050405020304" pitchFamily="18" charset="0"/>
              </a:rPr>
              <a:t> clause as well along with a finally clause.</a:t>
            </a:r>
          </a:p>
        </p:txBody>
      </p:sp>
    </p:spTree>
    <p:extLst>
      <p:ext uri="{BB962C8B-B14F-4D97-AF65-F5344CB8AC3E}">
        <p14:creationId xmlns:p14="http://schemas.microsoft.com/office/powerpoint/2010/main" val="1863277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Introduction</a:t>
            </a:r>
            <a:endParaRPr lang="en-IN" sz="32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D4E0C870-56C6-D334-2BCB-E824FCC4B14D}"/>
              </a:ext>
            </a:extLst>
          </p:cNvPr>
          <p:cNvSpPr txBox="1"/>
          <p:nvPr/>
        </p:nvSpPr>
        <p:spPr>
          <a:xfrm>
            <a:off x="2068830" y="1016659"/>
            <a:ext cx="7078027" cy="2585323"/>
          </a:xfrm>
          <a:prstGeom prst="rect">
            <a:avLst/>
          </a:prstGeom>
          <a:noFill/>
        </p:spPr>
        <p:txBody>
          <a:bodyPr wrap="square">
            <a:spAutoFit/>
          </a:bodyPr>
          <a:lstStyle/>
          <a:p>
            <a:r>
              <a:rPr lang="en-US" altLang="en-US" b="1" dirty="0">
                <a:latin typeface="Times New Roman" panose="02020603050405020304" pitchFamily="18" charset="0"/>
                <a:cs typeface="Times New Roman" panose="02020603050405020304" pitchFamily="18" charset="0"/>
              </a:rPr>
              <a:t>Inheritance</a:t>
            </a:r>
            <a:r>
              <a:rPr lang="en-US" altLang="en-US" dirty="0">
                <a:latin typeface="Times New Roman" panose="02020603050405020304" pitchFamily="18" charset="0"/>
                <a:cs typeface="Times New Roman" panose="02020603050405020304" pitchFamily="18" charset="0"/>
              </a:rPr>
              <a:t>: Forming new classes based on existing ones.</a:t>
            </a:r>
          </a:p>
          <a:p>
            <a:pPr lvl="1"/>
            <a:r>
              <a:rPr lang="en-US" altLang="en-US" dirty="0">
                <a:latin typeface="Times New Roman" panose="02020603050405020304" pitchFamily="18" charset="0"/>
                <a:cs typeface="Times New Roman" panose="02020603050405020304" pitchFamily="18" charset="0"/>
              </a:rPr>
              <a:t>a way to share/</a:t>
            </a:r>
            <a:r>
              <a:rPr lang="en-US" altLang="en-US" b="1" dirty="0">
                <a:latin typeface="Times New Roman" panose="02020603050405020304" pitchFamily="18" charset="0"/>
                <a:cs typeface="Times New Roman" panose="02020603050405020304" pitchFamily="18" charset="0"/>
              </a:rPr>
              <a:t>reuse code</a:t>
            </a:r>
            <a:r>
              <a:rPr lang="en-US" altLang="en-US" dirty="0">
                <a:latin typeface="Times New Roman" panose="02020603050405020304" pitchFamily="18" charset="0"/>
                <a:cs typeface="Times New Roman" panose="02020603050405020304" pitchFamily="18" charset="0"/>
              </a:rPr>
              <a:t> between two or more classes</a:t>
            </a:r>
          </a:p>
          <a:p>
            <a:pPr lvl="1"/>
            <a:endParaRPr lang="en-US" altLang="en-US" dirty="0">
              <a:latin typeface="Times New Roman" panose="02020603050405020304" pitchFamily="18" charset="0"/>
              <a:cs typeface="Times New Roman" panose="02020603050405020304" pitchFamily="18" charset="0"/>
            </a:endParaRPr>
          </a:p>
          <a:p>
            <a:pPr lvl="1"/>
            <a:r>
              <a:rPr lang="en-US" altLang="en-US" b="1" dirty="0">
                <a:latin typeface="Times New Roman" panose="02020603050405020304" pitchFamily="18" charset="0"/>
                <a:cs typeface="Times New Roman" panose="02020603050405020304" pitchFamily="18" charset="0"/>
              </a:rPr>
              <a:t>superclass</a:t>
            </a:r>
            <a:r>
              <a:rPr lang="en-US" altLang="en-US" dirty="0">
                <a:latin typeface="Times New Roman" panose="02020603050405020304" pitchFamily="18" charset="0"/>
                <a:cs typeface="Times New Roman" panose="02020603050405020304" pitchFamily="18" charset="0"/>
              </a:rPr>
              <a:t>: Parent class being extended.</a:t>
            </a:r>
          </a:p>
          <a:p>
            <a:pPr lvl="1"/>
            <a:r>
              <a:rPr lang="en-US" altLang="en-US" b="1" dirty="0">
                <a:latin typeface="Times New Roman" panose="02020603050405020304" pitchFamily="18" charset="0"/>
                <a:cs typeface="Times New Roman" panose="02020603050405020304" pitchFamily="18" charset="0"/>
              </a:rPr>
              <a:t>subclass</a:t>
            </a:r>
            <a:r>
              <a:rPr lang="en-US" altLang="en-US" dirty="0">
                <a:latin typeface="Times New Roman" panose="02020603050405020304" pitchFamily="18" charset="0"/>
                <a:cs typeface="Times New Roman" panose="02020603050405020304" pitchFamily="18" charset="0"/>
              </a:rPr>
              <a:t>: Child class that inherits behavior from superclass.</a:t>
            </a:r>
          </a:p>
          <a:p>
            <a:pPr lvl="2"/>
            <a:r>
              <a:rPr lang="en-US" altLang="en-US" dirty="0">
                <a:latin typeface="Times New Roman" panose="02020603050405020304" pitchFamily="18" charset="0"/>
                <a:cs typeface="Times New Roman" panose="02020603050405020304" pitchFamily="18" charset="0"/>
              </a:rPr>
              <a:t>gets a copy of every field and method from superclass</a:t>
            </a:r>
          </a:p>
          <a:p>
            <a:pPr lvl="2"/>
            <a:endParaRPr lang="en-US" altLang="en-US" dirty="0">
              <a:latin typeface="Times New Roman" panose="02020603050405020304" pitchFamily="18" charset="0"/>
              <a:cs typeface="Times New Roman" panose="02020603050405020304" pitchFamily="18" charset="0"/>
            </a:endParaRPr>
          </a:p>
          <a:p>
            <a:pPr lvl="1"/>
            <a:r>
              <a:rPr lang="en-US" altLang="en-US" b="1" dirty="0">
                <a:latin typeface="Times New Roman" panose="02020603050405020304" pitchFamily="18" charset="0"/>
                <a:cs typeface="Times New Roman" panose="02020603050405020304" pitchFamily="18" charset="0"/>
              </a:rPr>
              <a:t>is-a relationship</a:t>
            </a:r>
            <a:r>
              <a:rPr lang="en-US" altLang="en-US" dirty="0">
                <a:latin typeface="Times New Roman" panose="02020603050405020304" pitchFamily="18" charset="0"/>
                <a:cs typeface="Times New Roman" panose="02020603050405020304" pitchFamily="18" charset="0"/>
              </a:rPr>
              <a:t>: Each object of the subclass also "is a(n)" object of the superclass and can be treated as one</a:t>
            </a:r>
            <a:r>
              <a:rPr lang="en-US" altLang="en-US" dirty="0"/>
              <a:t>.</a:t>
            </a:r>
          </a:p>
        </p:txBody>
      </p:sp>
      <p:pic>
        <p:nvPicPr>
          <p:cNvPr id="6" name="Picture 4" descr="employee_manuals">
            <a:extLst>
              <a:ext uri="{FF2B5EF4-FFF2-40B4-BE49-F238E27FC236}">
                <a16:creationId xmlns:a16="http://schemas.microsoft.com/office/drawing/2014/main" id="{63340658-16F0-084A-EF03-A97832EFBC7E}"/>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5280" y="3897630"/>
            <a:ext cx="3505200" cy="1943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DDDDDD"/>
                </a:solidFill>
                <a:miter lim="800000"/>
                <a:headEnd/>
                <a:tailEnd/>
              </a14:hiddenLine>
            </a:ext>
          </a:extLst>
        </p:spPr>
      </p:pic>
    </p:spTree>
    <p:extLst>
      <p:ext uri="{BB962C8B-B14F-4D97-AF65-F5344CB8AC3E}">
        <p14:creationId xmlns:p14="http://schemas.microsoft.com/office/powerpoint/2010/main" val="7193817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03EA5-64A1-7CCE-B00A-9BE169E5AE1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F5A2E54-7472-DA0F-D8F1-2C636FCBB743}"/>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Example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9A82CFDF-4FA4-7A0D-51FB-CB4B57A6871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EF8069D5-E134-4607-444E-B3E9CE192253}"/>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B8A5F97-5939-87CE-DFFD-B1557EB5BDF2}"/>
              </a:ext>
            </a:extLst>
          </p:cNvPr>
          <p:cNvSpPr txBox="1"/>
          <p:nvPr/>
        </p:nvSpPr>
        <p:spPr>
          <a:xfrm>
            <a:off x="3048953" y="2050614"/>
            <a:ext cx="6097904" cy="3139321"/>
          </a:xfrm>
          <a:prstGeom prst="rect">
            <a:avLst/>
          </a:prstGeom>
          <a:noFill/>
        </p:spPr>
        <p:txBody>
          <a:bodyPr wrap="square">
            <a:spAutoFit/>
          </a:bodyPr>
          <a:lstStyle/>
          <a:p>
            <a:pPr lvl="1">
              <a:buFontTx/>
              <a:buNone/>
            </a:pPr>
            <a:r>
              <a:rPr lang="en-US" altLang="en-US" dirty="0">
                <a:latin typeface="Times New Roman" panose="02020603050405020304" pitchFamily="18" charset="0"/>
                <a:cs typeface="Times New Roman" panose="02020603050405020304" pitchFamily="18" charset="0"/>
              </a:rPr>
              <a:t>try: </a:t>
            </a:r>
          </a:p>
          <a:p>
            <a:pPr lvl="1">
              <a:buFontTx/>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fh</a:t>
            </a:r>
            <a:r>
              <a:rPr lang="en-US" altLang="en-US" dirty="0">
                <a:latin typeface="Times New Roman" panose="02020603050405020304" pitchFamily="18" charset="0"/>
                <a:cs typeface="Times New Roman" panose="02020603050405020304" pitchFamily="18" charset="0"/>
              </a:rPr>
              <a:t> = open("</a:t>
            </a:r>
            <a:r>
              <a:rPr lang="en-US" altLang="en-US" dirty="0" err="1">
                <a:latin typeface="Times New Roman" panose="02020603050405020304" pitchFamily="18" charset="0"/>
                <a:cs typeface="Times New Roman" panose="02020603050405020304" pitchFamily="18" charset="0"/>
              </a:rPr>
              <a:t>testfile</a:t>
            </a:r>
            <a:r>
              <a:rPr lang="en-US" altLang="en-US" dirty="0">
                <a:latin typeface="Times New Roman" panose="02020603050405020304" pitchFamily="18" charset="0"/>
                <a:cs typeface="Times New Roman" panose="02020603050405020304" pitchFamily="18" charset="0"/>
              </a:rPr>
              <a:t>", "w") </a:t>
            </a:r>
          </a:p>
          <a:p>
            <a:pPr lvl="1">
              <a:buFontTx/>
              <a:buNone/>
            </a:pPr>
            <a:r>
              <a:rPr lang="en-US" altLang="en-US" dirty="0">
                <a:latin typeface="Times New Roman" panose="02020603050405020304" pitchFamily="18" charset="0"/>
                <a:cs typeface="Times New Roman" panose="02020603050405020304" pitchFamily="18" charset="0"/>
              </a:rPr>
              <a:t>	</a:t>
            </a:r>
            <a:r>
              <a:rPr lang="en-US" altLang="en-US" dirty="0" err="1">
                <a:latin typeface="Times New Roman" panose="02020603050405020304" pitchFamily="18" charset="0"/>
                <a:cs typeface="Times New Roman" panose="02020603050405020304" pitchFamily="18" charset="0"/>
              </a:rPr>
              <a:t>fh.write</a:t>
            </a:r>
            <a:r>
              <a:rPr lang="en-US" altLang="en-US" dirty="0">
                <a:latin typeface="Times New Roman" panose="02020603050405020304" pitchFamily="18" charset="0"/>
                <a:cs typeface="Times New Roman" panose="02020603050405020304" pitchFamily="18" charset="0"/>
              </a:rPr>
              <a:t>("This is my test file for exception handling!!") </a:t>
            </a:r>
          </a:p>
          <a:p>
            <a:pPr lvl="1">
              <a:buFontTx/>
              <a:buNone/>
            </a:pPr>
            <a:r>
              <a:rPr lang="en-US" altLang="en-US" dirty="0">
                <a:latin typeface="Times New Roman" panose="02020603050405020304" pitchFamily="18" charset="0"/>
                <a:cs typeface="Times New Roman" panose="02020603050405020304" pitchFamily="18" charset="0"/>
              </a:rPr>
              <a:t>finally: </a:t>
            </a:r>
          </a:p>
          <a:p>
            <a:pPr lvl="1">
              <a:buFontTx/>
              <a:buNone/>
            </a:pPr>
            <a:r>
              <a:rPr lang="en-US" altLang="en-US" dirty="0">
                <a:latin typeface="Times New Roman" panose="02020603050405020304" pitchFamily="18" charset="0"/>
                <a:cs typeface="Times New Roman" panose="02020603050405020304" pitchFamily="18" charset="0"/>
              </a:rPr>
              <a:t>	print "Error: can\'t find file or read data" </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If you do not have permission to open the file in writing mode then this will produce following result:</a:t>
            </a:r>
          </a:p>
          <a:p>
            <a:pPr>
              <a:buFontTx/>
              <a:buNone/>
            </a:pPr>
            <a:endParaRPr lang="en-US" altLang="en-US" dirty="0">
              <a:latin typeface="Times New Roman" panose="02020603050405020304" pitchFamily="18" charset="0"/>
              <a:cs typeface="Times New Roman" panose="02020603050405020304" pitchFamily="18" charset="0"/>
            </a:endParaRPr>
          </a:p>
          <a:p>
            <a:pPr>
              <a:buFontTx/>
              <a:buNone/>
            </a:pPr>
            <a:r>
              <a:rPr lang="en-US" altLang="en-US" dirty="0">
                <a:latin typeface="Times New Roman" panose="02020603050405020304" pitchFamily="18" charset="0"/>
                <a:cs typeface="Times New Roman" panose="02020603050405020304" pitchFamily="18" charset="0"/>
              </a:rPr>
              <a:t>Error: can't find file or read data </a:t>
            </a:r>
          </a:p>
        </p:txBody>
      </p:sp>
    </p:spTree>
    <p:extLst>
      <p:ext uri="{BB962C8B-B14F-4D97-AF65-F5344CB8AC3E}">
        <p14:creationId xmlns:p14="http://schemas.microsoft.com/office/powerpoint/2010/main" val="10801915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14496-5BB9-873E-4856-C8153F134C8D}"/>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A9CA7DA2-AEC9-6420-6DC8-89F9A01C5B9F}"/>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Argument of an Exception</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F9AFDA69-2F3E-8E70-EA32-A52339E56722}"/>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5C5A65AC-94E3-45E3-5CAB-337BFFFAE819}"/>
              </a:ext>
            </a:extLst>
          </p:cNvPr>
          <p:cNvPicPr>
            <a:picLocks noChangeAspect="1"/>
          </p:cNvPicPr>
          <p:nvPr/>
        </p:nvPicPr>
        <p:blipFill>
          <a:blip r:embed="rId2"/>
          <a:stretch>
            <a:fillRect/>
          </a:stretch>
        </p:blipFill>
        <p:spPr>
          <a:xfrm>
            <a:off x="0" y="2597"/>
            <a:ext cx="1504949" cy="1023587"/>
          </a:xfrm>
          <a:prstGeom prst="rect">
            <a:avLst/>
          </a:prstGeom>
        </p:spPr>
      </p:pic>
      <p:sp>
        <p:nvSpPr>
          <p:cNvPr id="6" name="TextBox 5">
            <a:extLst>
              <a:ext uri="{FF2B5EF4-FFF2-40B4-BE49-F238E27FC236}">
                <a16:creationId xmlns:a16="http://schemas.microsoft.com/office/drawing/2014/main" id="{0F1128BC-C186-59F4-1165-D6E557795659}"/>
              </a:ext>
            </a:extLst>
          </p:cNvPr>
          <p:cNvSpPr txBox="1"/>
          <p:nvPr/>
        </p:nvSpPr>
        <p:spPr>
          <a:xfrm>
            <a:off x="3048953" y="1813620"/>
            <a:ext cx="6097904" cy="3139321"/>
          </a:xfrm>
          <a:prstGeom prst="rect">
            <a:avLst/>
          </a:prstGeom>
          <a:noFill/>
        </p:spPr>
        <p:txBody>
          <a:bodyPr wrap="square">
            <a:spAutoFit/>
          </a:bodyPr>
          <a:lstStyle/>
          <a:p>
            <a:pPr>
              <a:buFontTx/>
              <a:buNone/>
            </a:pPr>
            <a:r>
              <a:rPr lang="en-US" altLang="en-US" sz="1800" dirty="0">
                <a:latin typeface="Times New Roman" panose="02020603050405020304" pitchFamily="18" charset="0"/>
                <a:cs typeface="Times New Roman" panose="02020603050405020304" pitchFamily="18" charset="0"/>
              </a:rPr>
              <a:t>An exception can have an </a:t>
            </a:r>
            <a:r>
              <a:rPr lang="en-US" altLang="en-US" sz="1800" i="1" dirty="0">
                <a:latin typeface="Times New Roman" panose="02020603050405020304" pitchFamily="18" charset="0"/>
                <a:cs typeface="Times New Roman" panose="02020603050405020304" pitchFamily="18" charset="0"/>
              </a:rPr>
              <a:t>argument</a:t>
            </a:r>
            <a:r>
              <a:rPr lang="en-US" altLang="en-US" sz="1800" dirty="0">
                <a:latin typeface="Times New Roman" panose="02020603050405020304" pitchFamily="18" charset="0"/>
                <a:cs typeface="Times New Roman" panose="02020603050405020304" pitchFamily="18" charset="0"/>
              </a:rPr>
              <a:t>, which is a value that gives additional information about the problem. The contents of the argument vary by exception. You capture an exception's argument by supplying a variable in the except clause as follows:</a:t>
            </a:r>
          </a:p>
          <a:p>
            <a:pPr>
              <a:buFontTx/>
              <a:buNone/>
            </a:pPr>
            <a:endParaRPr lang="en-US" altLang="en-US" sz="1800" dirty="0">
              <a:latin typeface="Times New Roman" panose="02020603050405020304" pitchFamily="18" charset="0"/>
              <a:cs typeface="Times New Roman" panose="02020603050405020304" pitchFamily="18" charset="0"/>
            </a:endParaRPr>
          </a:p>
          <a:p>
            <a:pPr lvl="1">
              <a:buFontTx/>
              <a:buNone/>
            </a:pPr>
            <a:r>
              <a:rPr lang="en-US" altLang="en-US" sz="1800" dirty="0">
                <a:latin typeface="Times New Roman" panose="02020603050405020304" pitchFamily="18" charset="0"/>
                <a:cs typeface="Times New Roman" panose="02020603050405020304" pitchFamily="18" charset="0"/>
              </a:rPr>
              <a:t>try: </a:t>
            </a:r>
          </a:p>
          <a:p>
            <a:pPr lvl="1">
              <a:buFontTx/>
              <a:buNone/>
            </a:pPr>
            <a:r>
              <a:rPr lang="en-US" altLang="en-US" sz="1800" dirty="0">
                <a:latin typeface="Times New Roman" panose="02020603050405020304" pitchFamily="18" charset="0"/>
                <a:cs typeface="Times New Roman" panose="02020603050405020304" pitchFamily="18" charset="0"/>
              </a:rPr>
              <a:t>	You do your operations here; </a:t>
            </a:r>
          </a:p>
          <a:p>
            <a:pPr lvl="1">
              <a:buFontTx/>
              <a:buNone/>
            </a:pPr>
            <a:r>
              <a:rPr lang="en-US" altLang="en-US" sz="1800" dirty="0">
                <a:latin typeface="Times New Roman" panose="02020603050405020304" pitchFamily="18" charset="0"/>
                <a:cs typeface="Times New Roman" panose="02020603050405020304" pitchFamily="18" charset="0"/>
              </a:rPr>
              <a:t>	...................... </a:t>
            </a:r>
          </a:p>
          <a:p>
            <a:pPr lvl="1">
              <a:buFontTx/>
              <a:buNone/>
            </a:pPr>
            <a:r>
              <a:rPr lang="en-US" altLang="en-US" sz="1800" dirty="0">
                <a:latin typeface="Times New Roman" panose="02020603050405020304" pitchFamily="18" charset="0"/>
                <a:cs typeface="Times New Roman" panose="02020603050405020304" pitchFamily="18" charset="0"/>
              </a:rPr>
              <a:t>except </a:t>
            </a:r>
            <a:r>
              <a:rPr lang="en-US" altLang="en-US" sz="1800" i="1" dirty="0" err="1">
                <a:latin typeface="Times New Roman" panose="02020603050405020304" pitchFamily="18" charset="0"/>
                <a:cs typeface="Times New Roman" panose="02020603050405020304" pitchFamily="18" charset="0"/>
              </a:rPr>
              <a:t>ExceptionType</a:t>
            </a:r>
            <a:r>
              <a:rPr lang="en-US" altLang="en-US" sz="1800" i="1" dirty="0">
                <a:latin typeface="Times New Roman" panose="02020603050405020304" pitchFamily="18" charset="0"/>
                <a:cs typeface="Times New Roman" panose="02020603050405020304" pitchFamily="18" charset="0"/>
              </a:rPr>
              <a:t>, Argument</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You can print value of Argument here... </a:t>
            </a:r>
          </a:p>
        </p:txBody>
      </p:sp>
    </p:spTree>
    <p:extLst>
      <p:ext uri="{BB962C8B-B14F-4D97-AF65-F5344CB8AC3E}">
        <p14:creationId xmlns:p14="http://schemas.microsoft.com/office/powerpoint/2010/main" val="3646508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E4189-9F0C-D46B-47ED-867EAE7ABF7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71C2B53-B9A1-8AD5-A01F-F6AE38680EBF}"/>
              </a:ext>
            </a:extLst>
          </p:cNvPr>
          <p:cNvSpPr txBox="1">
            <a:spLocks noChangeArrowheads="1"/>
          </p:cNvSpPr>
          <p:nvPr/>
        </p:nvSpPr>
        <p:spPr>
          <a:xfrm>
            <a:off x="1013459" y="20089"/>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Continue…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6EEA3FE0-49FC-3449-3557-E4707058B37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99C0092-4A93-DFD7-8688-4D1AC677A866}"/>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DDEEFB11-8712-B97F-EAF8-63D029F5B950}"/>
              </a:ext>
            </a:extLst>
          </p:cNvPr>
          <p:cNvSpPr txBox="1"/>
          <p:nvPr/>
        </p:nvSpPr>
        <p:spPr>
          <a:xfrm>
            <a:off x="3048953" y="2067759"/>
            <a:ext cx="6097904" cy="2585323"/>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If you are writing the code to handle a single exception, you can have a variable follow the name of the exception in the except statement. If you are trapping multiple exceptions, you can have a variable follow the tuple of the exception.</a:t>
            </a:r>
          </a:p>
          <a:p>
            <a:r>
              <a:rPr lang="en-US" altLang="en-US" sz="1800" dirty="0">
                <a:latin typeface="Times New Roman" panose="02020603050405020304" pitchFamily="18" charset="0"/>
                <a:cs typeface="Times New Roman" panose="02020603050405020304" pitchFamily="18" charset="0"/>
              </a:rPr>
              <a:t>This variable will receive the value of the exception mostly containing the cause of the exception. The variable can receive a single value or multiple values in the form of a tuple. This tuple usually contains the error string, the error number, and an error location.</a:t>
            </a:r>
          </a:p>
        </p:txBody>
      </p:sp>
    </p:spTree>
    <p:extLst>
      <p:ext uri="{BB962C8B-B14F-4D97-AF65-F5344CB8AC3E}">
        <p14:creationId xmlns:p14="http://schemas.microsoft.com/office/powerpoint/2010/main" val="34962566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C6951C-E9B4-7603-1D94-A14FCFC4618B}"/>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67F9A18-561C-115B-765F-8B49B58327C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Example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B531F6EE-F7C7-5AB7-F8AE-111DF8973943}"/>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A4268A1E-EEEC-A193-A7E6-32CD291DA925}"/>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CEAD3C9-A090-04F0-F8FB-E6EF92861B51}"/>
              </a:ext>
            </a:extLst>
          </p:cNvPr>
          <p:cNvSpPr txBox="1"/>
          <p:nvPr/>
        </p:nvSpPr>
        <p:spPr>
          <a:xfrm>
            <a:off x="3048953" y="1696671"/>
            <a:ext cx="6097904" cy="3693319"/>
          </a:xfrm>
          <a:prstGeom prst="rect">
            <a:avLst/>
          </a:prstGeom>
          <a:noFill/>
        </p:spPr>
        <p:txBody>
          <a:bodyPr wrap="square">
            <a:spAutoFit/>
          </a:bodyPr>
          <a:lstStyle/>
          <a:p>
            <a:pPr>
              <a:buFontTx/>
              <a:buNone/>
            </a:pPr>
            <a:r>
              <a:rPr lang="en-US" altLang="en-US" dirty="0">
                <a:latin typeface="Times New Roman" panose="02020603050405020304" pitchFamily="18" charset="0"/>
                <a:cs typeface="Times New Roman" panose="02020603050405020304" pitchFamily="18" charset="0"/>
              </a:rPr>
              <a:t>Following is an example for a single exception:</a:t>
            </a:r>
          </a:p>
          <a:p>
            <a:pPr>
              <a:buFontTx/>
              <a:buNone/>
            </a:pPr>
            <a:endParaRPr lang="en-US" altLang="en-US" dirty="0">
              <a:latin typeface="Times New Roman" panose="02020603050405020304" pitchFamily="18" charset="0"/>
              <a:cs typeface="Times New Roman" panose="02020603050405020304" pitchFamily="18" charset="0"/>
            </a:endParaRPr>
          </a:p>
          <a:p>
            <a:pPr lvl="1">
              <a:buFontTx/>
              <a:buNone/>
            </a:pPr>
            <a:r>
              <a:rPr lang="en-US" altLang="en-US" dirty="0">
                <a:latin typeface="Times New Roman" panose="02020603050405020304" pitchFamily="18" charset="0"/>
                <a:cs typeface="Times New Roman" panose="02020603050405020304" pitchFamily="18" charset="0"/>
              </a:rPr>
              <a:t>def </a:t>
            </a:r>
            <a:r>
              <a:rPr lang="en-US" altLang="en-US" dirty="0" err="1">
                <a:latin typeface="Times New Roman" panose="02020603050405020304" pitchFamily="18" charset="0"/>
                <a:cs typeface="Times New Roman" panose="02020603050405020304" pitchFamily="18" charset="0"/>
              </a:rPr>
              <a:t>temp_convert</a:t>
            </a:r>
            <a:r>
              <a:rPr lang="en-US" altLang="en-US" dirty="0">
                <a:latin typeface="Times New Roman" panose="02020603050405020304" pitchFamily="18" charset="0"/>
                <a:cs typeface="Times New Roman" panose="02020603050405020304" pitchFamily="18" charset="0"/>
              </a:rPr>
              <a:t>(var): </a:t>
            </a:r>
          </a:p>
          <a:p>
            <a:pPr lvl="1">
              <a:buFontTx/>
              <a:buNone/>
            </a:pPr>
            <a:r>
              <a:rPr lang="en-US" altLang="en-US" dirty="0">
                <a:latin typeface="Times New Roman" panose="02020603050405020304" pitchFamily="18" charset="0"/>
                <a:cs typeface="Times New Roman" panose="02020603050405020304" pitchFamily="18" charset="0"/>
              </a:rPr>
              <a:t>	try: </a:t>
            </a:r>
          </a:p>
          <a:p>
            <a:pPr lvl="1">
              <a:buFontTx/>
              <a:buNone/>
            </a:pPr>
            <a:r>
              <a:rPr lang="en-US" altLang="en-US" dirty="0">
                <a:latin typeface="Times New Roman" panose="02020603050405020304" pitchFamily="18" charset="0"/>
                <a:cs typeface="Times New Roman" panose="02020603050405020304" pitchFamily="18" charset="0"/>
              </a:rPr>
              <a:t>			return int(var) </a:t>
            </a:r>
          </a:p>
          <a:p>
            <a:pPr lvl="1">
              <a:buFontTx/>
              <a:buNone/>
            </a:pPr>
            <a:r>
              <a:rPr lang="en-US" altLang="en-US" dirty="0">
                <a:latin typeface="Times New Roman" panose="02020603050405020304" pitchFamily="18" charset="0"/>
                <a:cs typeface="Times New Roman" panose="02020603050405020304" pitchFamily="18" charset="0"/>
              </a:rPr>
              <a:t>	except </a:t>
            </a:r>
            <a:r>
              <a:rPr lang="en-US" altLang="en-US" dirty="0" err="1">
                <a:latin typeface="Times New Roman" panose="02020603050405020304" pitchFamily="18" charset="0"/>
                <a:cs typeface="Times New Roman" panose="02020603050405020304" pitchFamily="18" charset="0"/>
              </a:rPr>
              <a:t>ValueError</a:t>
            </a:r>
            <a:r>
              <a:rPr lang="en-US" altLang="en-US" dirty="0">
                <a:latin typeface="Times New Roman" panose="02020603050405020304" pitchFamily="18" charset="0"/>
                <a:cs typeface="Times New Roman" panose="02020603050405020304" pitchFamily="18" charset="0"/>
              </a:rPr>
              <a:t>, Argument: </a:t>
            </a:r>
          </a:p>
          <a:p>
            <a:pPr lvl="1">
              <a:buFontTx/>
              <a:buNone/>
            </a:pPr>
            <a:r>
              <a:rPr lang="en-US" altLang="en-US" dirty="0">
                <a:latin typeface="Times New Roman" panose="02020603050405020304" pitchFamily="18" charset="0"/>
                <a:cs typeface="Times New Roman" panose="02020603050405020304" pitchFamily="18" charset="0"/>
              </a:rPr>
              <a:t>			print "The argument does not contain numbers\n", Argument </a:t>
            </a:r>
          </a:p>
          <a:p>
            <a:pPr lvl="1">
              <a:buFontTx/>
              <a:buNone/>
            </a:pPr>
            <a:r>
              <a:rPr lang="en-US" altLang="en-US" dirty="0" err="1">
                <a:latin typeface="Times New Roman" panose="02020603050405020304" pitchFamily="18" charset="0"/>
                <a:cs typeface="Times New Roman" panose="02020603050405020304" pitchFamily="18" charset="0"/>
              </a:rPr>
              <a:t>temp_convert</a:t>
            </a:r>
            <a:r>
              <a:rPr lang="en-US" altLang="en-US" dirty="0">
                <a:latin typeface="Times New Roman" panose="02020603050405020304" pitchFamily="18" charset="0"/>
                <a:cs typeface="Times New Roman" panose="02020603050405020304" pitchFamily="18" charset="0"/>
              </a:rPr>
              <a:t>("</a:t>
            </a:r>
            <a:r>
              <a:rPr lang="en-US" altLang="en-US" dirty="0" err="1">
                <a:latin typeface="Times New Roman" panose="02020603050405020304" pitchFamily="18" charset="0"/>
                <a:cs typeface="Times New Roman" panose="02020603050405020304" pitchFamily="18" charset="0"/>
              </a:rPr>
              <a:t>xyz</a:t>
            </a:r>
            <a:r>
              <a:rPr lang="en-US" altLang="en-US" dirty="0">
                <a:latin typeface="Times New Roman" panose="02020603050405020304" pitchFamily="18" charset="0"/>
                <a:cs typeface="Times New Roman" panose="02020603050405020304" pitchFamily="18" charset="0"/>
              </a:rPr>
              <a:t>");</a:t>
            </a:r>
          </a:p>
          <a:p>
            <a:pPr lvl="1">
              <a:buFontTx/>
              <a:buNone/>
            </a:pPr>
            <a:r>
              <a:rPr lang="en-US" altLang="en-US" dirty="0">
                <a:latin typeface="Times New Roman" panose="02020603050405020304" pitchFamily="18" charset="0"/>
                <a:cs typeface="Times New Roman" panose="02020603050405020304" pitchFamily="18" charset="0"/>
              </a:rPr>
              <a:t> </a:t>
            </a:r>
          </a:p>
          <a:p>
            <a:r>
              <a:rPr lang="en-US" altLang="en-US" dirty="0">
                <a:latin typeface="Times New Roman" panose="02020603050405020304" pitchFamily="18" charset="0"/>
                <a:cs typeface="Times New Roman" panose="02020603050405020304" pitchFamily="18" charset="0"/>
              </a:rPr>
              <a:t>This would produce following result:</a:t>
            </a:r>
          </a:p>
          <a:p>
            <a:pPr lvl="1">
              <a:buFontTx/>
              <a:buNone/>
            </a:pPr>
            <a:r>
              <a:rPr lang="en-US" altLang="en-US" dirty="0">
                <a:latin typeface="Times New Roman" panose="02020603050405020304" pitchFamily="18" charset="0"/>
                <a:cs typeface="Times New Roman" panose="02020603050405020304" pitchFamily="18" charset="0"/>
              </a:rPr>
              <a:t>The argument does not contain numbers </a:t>
            </a:r>
          </a:p>
          <a:p>
            <a:pPr lvl="1">
              <a:buFontTx/>
              <a:buNone/>
            </a:pPr>
            <a:r>
              <a:rPr lang="en-US" altLang="en-US" dirty="0">
                <a:latin typeface="Times New Roman" panose="02020603050405020304" pitchFamily="18" charset="0"/>
                <a:cs typeface="Times New Roman" panose="02020603050405020304" pitchFamily="18" charset="0"/>
              </a:rPr>
              <a:t>invalid literal for int() with base 10: '</a:t>
            </a:r>
            <a:r>
              <a:rPr lang="en-US" altLang="en-US" dirty="0" err="1">
                <a:latin typeface="Times New Roman" panose="02020603050405020304" pitchFamily="18" charset="0"/>
                <a:cs typeface="Times New Roman" panose="02020603050405020304" pitchFamily="18" charset="0"/>
              </a:rPr>
              <a:t>xyz</a:t>
            </a:r>
            <a:r>
              <a:rPr lang="en-US"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1671585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92DB0-83AE-4583-F876-AC0122ED290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EDF11278-2C9C-4BCD-AA1C-3E126C91E797}"/>
              </a:ext>
            </a:extLst>
          </p:cNvPr>
          <p:cNvSpPr txBox="1">
            <a:spLocks noChangeArrowheads="1"/>
          </p:cNvSpPr>
          <p:nvPr/>
        </p:nvSpPr>
        <p:spPr>
          <a:xfrm>
            <a:off x="1504949" y="-16453"/>
            <a:ext cx="10687051" cy="1033112"/>
          </a:xfrm>
          <a:prstGeom prst="rect">
            <a:avLst/>
          </a:prstGeom>
          <a:solidFill>
            <a:srgbClr val="C00000"/>
          </a:solidFill>
        </p:spPr>
        <p:txBody>
          <a:bodyPr/>
          <a:lstStyle/>
          <a:p>
            <a:pPr algn="ctr">
              <a:buFontTx/>
              <a:buNone/>
            </a:pPr>
            <a:r>
              <a:rPr lang="en-US" altLang="en-US" sz="2800" b="1" dirty="0">
                <a:solidFill>
                  <a:schemeClr val="bg1"/>
                </a:solidFill>
                <a:latin typeface="Times New Roman" panose="02020603050405020304" pitchFamily="18" charset="0"/>
                <a:cs typeface="Times New Roman" panose="02020603050405020304" pitchFamily="18" charset="0"/>
              </a:rPr>
              <a:t>Raising an exceptions</a:t>
            </a:r>
          </a:p>
        </p:txBody>
      </p:sp>
      <p:sp>
        <p:nvSpPr>
          <p:cNvPr id="5" name="Title 1">
            <a:extLst>
              <a:ext uri="{FF2B5EF4-FFF2-40B4-BE49-F238E27FC236}">
                <a16:creationId xmlns:a16="http://schemas.microsoft.com/office/drawing/2014/main" id="{CBAD4FE6-1D71-7C10-0D65-1CCE7A7894F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8F2D2F5E-68BE-B8A7-2368-AD23F83E0714}"/>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B914D25-6D2C-1C74-B168-D719D5346DC0}"/>
              </a:ext>
            </a:extLst>
          </p:cNvPr>
          <p:cNvSpPr txBox="1"/>
          <p:nvPr/>
        </p:nvSpPr>
        <p:spPr>
          <a:xfrm>
            <a:off x="3048953" y="1669405"/>
            <a:ext cx="6097904" cy="3970318"/>
          </a:xfrm>
          <a:prstGeom prst="rect">
            <a:avLst/>
          </a:prstGeom>
          <a:noFill/>
        </p:spPr>
        <p:txBody>
          <a:bodyPr wrap="square">
            <a:spAutoFit/>
          </a:bodyPr>
          <a:lstStyle/>
          <a:p>
            <a:pPr>
              <a:buFontTx/>
              <a:buNone/>
            </a:pPr>
            <a:r>
              <a:rPr lang="en-US" altLang="en-US" sz="1800" dirty="0">
                <a:latin typeface="Times New Roman" panose="02020603050405020304" pitchFamily="18" charset="0"/>
                <a:cs typeface="Times New Roman" panose="02020603050405020304" pitchFamily="18" charset="0"/>
              </a:rPr>
              <a:t>You can raise exceptions in several ways by using the raise statement. The general syntax for the </a:t>
            </a:r>
            <a:r>
              <a:rPr lang="en-US" altLang="en-US" sz="1800" b="1" dirty="0">
                <a:latin typeface="Times New Roman" panose="02020603050405020304" pitchFamily="18" charset="0"/>
                <a:cs typeface="Times New Roman" panose="02020603050405020304" pitchFamily="18" charset="0"/>
              </a:rPr>
              <a:t>raise</a:t>
            </a:r>
            <a:r>
              <a:rPr lang="en-US" altLang="en-US" sz="1800" dirty="0">
                <a:latin typeface="Times New Roman" panose="02020603050405020304" pitchFamily="18" charset="0"/>
                <a:cs typeface="Times New Roman" panose="02020603050405020304" pitchFamily="18" charset="0"/>
              </a:rPr>
              <a:t> statement.</a:t>
            </a:r>
          </a:p>
          <a:p>
            <a:pPr>
              <a:buFontTx/>
              <a:buNone/>
            </a:pPr>
            <a:endParaRPr lang="en-US" altLang="en-US" sz="1800" dirty="0">
              <a:latin typeface="Times New Roman" panose="02020603050405020304" pitchFamily="18" charset="0"/>
              <a:cs typeface="Times New Roman" panose="02020603050405020304" pitchFamily="18" charset="0"/>
            </a:endParaRPr>
          </a:p>
          <a:p>
            <a:pPr>
              <a:buFontTx/>
              <a:buNone/>
            </a:pPr>
            <a:r>
              <a:rPr lang="en-US" altLang="en-US" sz="1800" b="1" dirty="0">
                <a:latin typeface="Times New Roman" panose="02020603050405020304" pitchFamily="18" charset="0"/>
                <a:cs typeface="Times New Roman" panose="02020603050405020304" pitchFamily="18" charset="0"/>
              </a:rPr>
              <a:t>Syntax:</a:t>
            </a:r>
          </a:p>
          <a:p>
            <a:pPr>
              <a:buFontTx/>
              <a:buNone/>
            </a:pPr>
            <a:r>
              <a:rPr lang="en-US" altLang="en-US" sz="1800" dirty="0">
                <a:latin typeface="Times New Roman" panose="02020603050405020304" pitchFamily="18" charset="0"/>
                <a:cs typeface="Times New Roman" panose="02020603050405020304" pitchFamily="18" charset="0"/>
              </a:rPr>
              <a:t>	raise [Exception [, </a:t>
            </a:r>
            <a:r>
              <a:rPr lang="en-US" altLang="en-US" sz="1800" dirty="0" err="1">
                <a:latin typeface="Times New Roman" panose="02020603050405020304" pitchFamily="18" charset="0"/>
                <a:cs typeface="Times New Roman" panose="02020603050405020304" pitchFamily="18" charset="0"/>
              </a:rPr>
              <a:t>args</a:t>
            </a:r>
            <a:r>
              <a:rPr lang="en-US" altLang="en-US" sz="1800" dirty="0">
                <a:latin typeface="Times New Roman" panose="02020603050405020304" pitchFamily="18" charset="0"/>
                <a:cs typeface="Times New Roman" panose="02020603050405020304" pitchFamily="18" charset="0"/>
              </a:rPr>
              <a:t> [, traceback]]] </a:t>
            </a:r>
          </a:p>
          <a:p>
            <a:pPr>
              <a:buFontTx/>
              <a:buNone/>
            </a:pPr>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Here </a:t>
            </a:r>
            <a:r>
              <a:rPr lang="en-US" altLang="en-US" sz="1800" i="1" dirty="0">
                <a:latin typeface="Times New Roman" panose="02020603050405020304" pitchFamily="18" charset="0"/>
                <a:cs typeface="Times New Roman" panose="02020603050405020304" pitchFamily="18" charset="0"/>
              </a:rPr>
              <a:t>Exception</a:t>
            </a:r>
            <a:r>
              <a:rPr lang="en-US" altLang="en-US" sz="1800" dirty="0">
                <a:latin typeface="Times New Roman" panose="02020603050405020304" pitchFamily="18" charset="0"/>
                <a:cs typeface="Times New Roman" panose="02020603050405020304" pitchFamily="18" charset="0"/>
              </a:rPr>
              <a:t> is the type of exception (for example, </a:t>
            </a:r>
            <a:r>
              <a:rPr lang="en-US" altLang="en-US" sz="1800" dirty="0" err="1">
                <a:latin typeface="Times New Roman" panose="02020603050405020304" pitchFamily="18" charset="0"/>
                <a:cs typeface="Times New Roman" panose="02020603050405020304" pitchFamily="18" charset="0"/>
              </a:rPr>
              <a:t>NameError</a:t>
            </a:r>
            <a:r>
              <a:rPr lang="en-US" altLang="en-US" sz="1800" dirty="0">
                <a:latin typeface="Times New Roman" panose="02020603050405020304" pitchFamily="18" charset="0"/>
                <a:cs typeface="Times New Roman" panose="02020603050405020304" pitchFamily="18" charset="0"/>
              </a:rPr>
              <a:t>) and </a:t>
            </a:r>
            <a:r>
              <a:rPr lang="en-US" altLang="en-US" sz="1800" i="1" dirty="0">
                <a:latin typeface="Times New Roman" panose="02020603050405020304" pitchFamily="18" charset="0"/>
                <a:cs typeface="Times New Roman" panose="02020603050405020304" pitchFamily="18" charset="0"/>
              </a:rPr>
              <a:t>argument</a:t>
            </a:r>
            <a:r>
              <a:rPr lang="en-US" altLang="en-US" sz="1800" dirty="0">
                <a:latin typeface="Times New Roman" panose="02020603050405020304" pitchFamily="18" charset="0"/>
                <a:cs typeface="Times New Roman" panose="02020603050405020304" pitchFamily="18" charset="0"/>
              </a:rPr>
              <a:t> is a value for the exception argument. The argument is optional; if not supplied, the exception argument is None.</a:t>
            </a:r>
          </a:p>
          <a:p>
            <a:endParaRPr lang="en-US" altLang="en-US" sz="1800" dirty="0">
              <a:latin typeface="Times New Roman" panose="02020603050405020304" pitchFamily="18" charset="0"/>
              <a:cs typeface="Times New Roman" panose="02020603050405020304" pitchFamily="18" charset="0"/>
            </a:endParaRPr>
          </a:p>
          <a:p>
            <a:r>
              <a:rPr lang="en-US" altLang="en-US" sz="1800" dirty="0">
                <a:latin typeface="Times New Roman" panose="02020603050405020304" pitchFamily="18" charset="0"/>
                <a:cs typeface="Times New Roman" panose="02020603050405020304" pitchFamily="18" charset="0"/>
              </a:rPr>
              <a:t>The final argument, traceback, is also optional (and rarely used in practice), and, if present, is the traceback object used for the exception</a:t>
            </a:r>
          </a:p>
        </p:txBody>
      </p:sp>
    </p:spTree>
    <p:extLst>
      <p:ext uri="{BB962C8B-B14F-4D97-AF65-F5344CB8AC3E}">
        <p14:creationId xmlns:p14="http://schemas.microsoft.com/office/powerpoint/2010/main" val="1441414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79BDC9-7C87-4749-B40D-E2F6B1EC7196}"/>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1B7C77F3-9584-BAD9-9249-22D5944A1079}"/>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Example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0E2C0022-9146-531D-0B7B-F9AD933294B8}"/>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D2DE5E81-E569-689D-63EA-78F9AA0740D0}"/>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27FA1C3E-E72C-2088-2105-6F68BA516E7D}"/>
              </a:ext>
            </a:extLst>
          </p:cNvPr>
          <p:cNvSpPr txBox="1"/>
          <p:nvPr/>
        </p:nvSpPr>
        <p:spPr>
          <a:xfrm>
            <a:off x="3048953" y="2466112"/>
            <a:ext cx="6097904" cy="1477328"/>
          </a:xfrm>
          <a:prstGeom prst="rect">
            <a:avLst/>
          </a:prstGeom>
          <a:noFill/>
        </p:spPr>
        <p:txBody>
          <a:bodyPr wrap="square">
            <a:spAutoFit/>
          </a:bodyPr>
          <a:lstStyle/>
          <a:p>
            <a:pPr lvl="1">
              <a:buFontTx/>
              <a:buNone/>
            </a:pPr>
            <a:r>
              <a:rPr lang="en-US" altLang="en-US" sz="1800" dirty="0">
                <a:latin typeface="Times New Roman" panose="02020603050405020304" pitchFamily="18" charset="0"/>
                <a:cs typeface="Times New Roman" panose="02020603050405020304" pitchFamily="18" charset="0"/>
              </a:rPr>
              <a:t>def </a:t>
            </a:r>
            <a:r>
              <a:rPr lang="en-US" altLang="en-US" sz="1800" dirty="0" err="1">
                <a:latin typeface="Times New Roman" panose="02020603050405020304" pitchFamily="18" charset="0"/>
                <a:cs typeface="Times New Roman" panose="02020603050405020304" pitchFamily="18" charset="0"/>
              </a:rPr>
              <a:t>functionName</a:t>
            </a:r>
            <a:r>
              <a:rPr lang="en-US" altLang="en-US" sz="1800" dirty="0">
                <a:latin typeface="Times New Roman" panose="02020603050405020304" pitchFamily="18" charset="0"/>
                <a:cs typeface="Times New Roman" panose="02020603050405020304" pitchFamily="18" charset="0"/>
              </a:rPr>
              <a:t>( level ): </a:t>
            </a:r>
          </a:p>
          <a:p>
            <a:pPr lvl="1">
              <a:buFontTx/>
              <a:buNone/>
            </a:pPr>
            <a:r>
              <a:rPr lang="en-US" altLang="en-US" sz="1800" dirty="0">
                <a:latin typeface="Times New Roman" panose="02020603050405020304" pitchFamily="18" charset="0"/>
                <a:cs typeface="Times New Roman" panose="02020603050405020304" pitchFamily="18" charset="0"/>
              </a:rPr>
              <a:t>	if level &lt; 1: </a:t>
            </a:r>
          </a:p>
          <a:p>
            <a:pPr lvl="1">
              <a:buFontTx/>
              <a:buNone/>
            </a:pPr>
            <a:r>
              <a:rPr lang="en-US" altLang="en-US" sz="1800" dirty="0">
                <a:latin typeface="Times New Roman" panose="02020603050405020304" pitchFamily="18" charset="0"/>
                <a:cs typeface="Times New Roman" panose="02020603050405020304" pitchFamily="18" charset="0"/>
              </a:rPr>
              <a:t>	raise "Invalid level!", level </a:t>
            </a:r>
          </a:p>
          <a:p>
            <a:pPr lvl="1">
              <a:buFontTx/>
              <a:buNone/>
            </a:pPr>
            <a:r>
              <a:rPr lang="en-US" altLang="en-US" sz="1800" dirty="0">
                <a:latin typeface="Times New Roman" panose="02020603050405020304" pitchFamily="18" charset="0"/>
                <a:cs typeface="Times New Roman" panose="02020603050405020304" pitchFamily="18" charset="0"/>
              </a:rPr>
              <a:t>	# The code below to this would not be executed </a:t>
            </a:r>
          </a:p>
          <a:p>
            <a:pPr lvl="1">
              <a:buFontTx/>
              <a:buNone/>
            </a:pPr>
            <a:r>
              <a:rPr lang="en-US" altLang="en-US" sz="1800" dirty="0">
                <a:latin typeface="Times New Roman" panose="02020603050405020304" pitchFamily="18" charset="0"/>
                <a:cs typeface="Times New Roman" panose="02020603050405020304" pitchFamily="18" charset="0"/>
              </a:rPr>
              <a:t>	# if we raise the exception </a:t>
            </a:r>
          </a:p>
        </p:txBody>
      </p:sp>
    </p:spTree>
    <p:extLst>
      <p:ext uri="{BB962C8B-B14F-4D97-AF65-F5344CB8AC3E}">
        <p14:creationId xmlns:p14="http://schemas.microsoft.com/office/powerpoint/2010/main" val="31749119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630EE-D4F4-1CCD-C566-CB9446C68431}"/>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0C8AAF7F-3142-C81C-15C4-47BCA2AC6F82}"/>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Continue…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B937F37-BB73-3AA8-AAF3-75CC4220C32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1D91AD4A-67DF-8D06-DBA4-768A57E7683A}"/>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43943FD-7D94-8488-0822-352593CDB8E1}"/>
              </a:ext>
            </a:extLst>
          </p:cNvPr>
          <p:cNvSpPr txBox="1"/>
          <p:nvPr/>
        </p:nvSpPr>
        <p:spPr>
          <a:xfrm>
            <a:off x="3048953" y="1850559"/>
            <a:ext cx="6097904" cy="3139321"/>
          </a:xfrm>
          <a:prstGeom prst="rect">
            <a:avLst/>
          </a:prstGeom>
          <a:noFill/>
        </p:spPr>
        <p:txBody>
          <a:bodyPr wrap="square">
            <a:spAutoFit/>
          </a:bodyPr>
          <a:lstStyle/>
          <a:p>
            <a:pPr>
              <a:buFontTx/>
              <a:buNone/>
            </a:pPr>
            <a:r>
              <a:rPr lang="en-US" altLang="en-US" b="1" dirty="0">
                <a:latin typeface="Times New Roman" panose="02020603050405020304" pitchFamily="18" charset="0"/>
                <a:cs typeface="Times New Roman" panose="02020603050405020304" pitchFamily="18" charset="0"/>
              </a:rPr>
              <a:t>Note:</a:t>
            </a:r>
            <a:r>
              <a:rPr lang="en-US" altLang="en-US" dirty="0">
                <a:latin typeface="Times New Roman" panose="02020603050405020304" pitchFamily="18" charset="0"/>
                <a:cs typeface="Times New Roman" panose="02020603050405020304" pitchFamily="18" charset="0"/>
              </a:rPr>
              <a:t> In order to catch an exception, an "except" clause must refer to the same exception thrown either class object or simple string. For example to capture above exception we must write our except clause as follows:</a:t>
            </a:r>
          </a:p>
          <a:p>
            <a:pPr>
              <a:buFontTx/>
              <a:buNone/>
            </a:pPr>
            <a:endParaRPr lang="en-US" altLang="en-US" dirty="0">
              <a:latin typeface="Times New Roman" panose="02020603050405020304" pitchFamily="18" charset="0"/>
              <a:cs typeface="Times New Roman" panose="02020603050405020304" pitchFamily="18" charset="0"/>
            </a:endParaRPr>
          </a:p>
          <a:p>
            <a:pPr lvl="1">
              <a:buFontTx/>
              <a:buNone/>
            </a:pPr>
            <a:r>
              <a:rPr lang="en-US" altLang="en-US" dirty="0">
                <a:latin typeface="Times New Roman" panose="02020603050405020304" pitchFamily="18" charset="0"/>
                <a:cs typeface="Times New Roman" panose="02020603050405020304" pitchFamily="18" charset="0"/>
              </a:rPr>
              <a:t>try: </a:t>
            </a:r>
          </a:p>
          <a:p>
            <a:pPr lvl="1">
              <a:buFontTx/>
              <a:buNone/>
            </a:pPr>
            <a:r>
              <a:rPr lang="en-US" altLang="en-US" dirty="0">
                <a:latin typeface="Times New Roman" panose="02020603050405020304" pitchFamily="18" charset="0"/>
                <a:cs typeface="Times New Roman" panose="02020603050405020304" pitchFamily="18" charset="0"/>
              </a:rPr>
              <a:t>	Business Logic here... </a:t>
            </a:r>
          </a:p>
          <a:p>
            <a:pPr lvl="1">
              <a:buFontTx/>
              <a:buNone/>
            </a:pPr>
            <a:r>
              <a:rPr lang="en-US" altLang="en-US" dirty="0">
                <a:latin typeface="Times New Roman" panose="02020603050405020304" pitchFamily="18" charset="0"/>
                <a:cs typeface="Times New Roman" panose="02020603050405020304" pitchFamily="18" charset="0"/>
              </a:rPr>
              <a:t>except "Invalid level!": </a:t>
            </a:r>
          </a:p>
          <a:p>
            <a:pPr lvl="1">
              <a:buFontTx/>
              <a:buNone/>
            </a:pPr>
            <a:r>
              <a:rPr lang="en-US" altLang="en-US" dirty="0">
                <a:latin typeface="Times New Roman" panose="02020603050405020304" pitchFamily="18" charset="0"/>
                <a:cs typeface="Times New Roman" panose="02020603050405020304" pitchFamily="18" charset="0"/>
              </a:rPr>
              <a:t>	Exception handling here... </a:t>
            </a:r>
          </a:p>
          <a:p>
            <a:pPr lvl="1">
              <a:buFontTx/>
              <a:buNone/>
            </a:pPr>
            <a:r>
              <a:rPr lang="en-US" altLang="en-US" dirty="0">
                <a:latin typeface="Times New Roman" panose="02020603050405020304" pitchFamily="18" charset="0"/>
                <a:cs typeface="Times New Roman" panose="02020603050405020304" pitchFamily="18" charset="0"/>
              </a:rPr>
              <a:t>else: </a:t>
            </a:r>
          </a:p>
          <a:p>
            <a:pPr lvl="1">
              <a:buFontTx/>
              <a:buNone/>
            </a:pPr>
            <a:r>
              <a:rPr lang="en-US" altLang="en-US" dirty="0">
                <a:latin typeface="Times New Roman" panose="02020603050405020304" pitchFamily="18" charset="0"/>
                <a:cs typeface="Times New Roman" panose="02020603050405020304" pitchFamily="18" charset="0"/>
              </a:rPr>
              <a:t>	Rest of the code here... </a:t>
            </a:r>
          </a:p>
        </p:txBody>
      </p:sp>
    </p:spTree>
    <p:extLst>
      <p:ext uri="{BB962C8B-B14F-4D97-AF65-F5344CB8AC3E}">
        <p14:creationId xmlns:p14="http://schemas.microsoft.com/office/powerpoint/2010/main" val="14113255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F6842-D0C9-FA39-13E1-0BC55089F33F}"/>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7B3BFD5B-57BC-5967-E4F1-B545B54BD1F4}"/>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User-Defined Exceptions</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50BFAB67-6F74-AF47-ED36-65F947C67346}"/>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CA0AA8CC-CBA1-0ECE-0591-06CDBBFC7E09}"/>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A4D8F333-FFF3-89A3-3993-9663338E5222}"/>
              </a:ext>
            </a:extLst>
          </p:cNvPr>
          <p:cNvSpPr txBox="1"/>
          <p:nvPr/>
        </p:nvSpPr>
        <p:spPr>
          <a:xfrm>
            <a:off x="3048953" y="2090619"/>
            <a:ext cx="6097904" cy="2585323"/>
          </a:xfrm>
          <a:prstGeom prst="rect">
            <a:avLst/>
          </a:prstGeom>
          <a:noFill/>
        </p:spPr>
        <p:txBody>
          <a:bodyPr wrap="square">
            <a:spAutoFit/>
          </a:bodyPr>
          <a:lstStyle/>
          <a:p>
            <a:r>
              <a:rPr lang="en-US" altLang="en-US" sz="1800" dirty="0">
                <a:latin typeface="Times New Roman" panose="02020603050405020304" pitchFamily="18" charset="0"/>
                <a:cs typeface="Times New Roman" panose="02020603050405020304" pitchFamily="18" charset="0"/>
              </a:rPr>
              <a:t>Python also allows you to create your own exceptions by deriving classes from the standard built-in exceptions.</a:t>
            </a:r>
          </a:p>
          <a:p>
            <a:r>
              <a:rPr lang="en-US" altLang="en-US" sz="1800" dirty="0">
                <a:latin typeface="Times New Roman" panose="02020603050405020304" pitchFamily="18" charset="0"/>
                <a:cs typeface="Times New Roman" panose="02020603050405020304" pitchFamily="18" charset="0"/>
              </a:rPr>
              <a:t>Here is an example related to </a:t>
            </a:r>
            <a:r>
              <a:rPr lang="en-US" altLang="en-US" sz="1800" i="1" dirty="0" err="1">
                <a:latin typeface="Times New Roman" panose="02020603050405020304" pitchFamily="18" charset="0"/>
                <a:cs typeface="Times New Roman" panose="02020603050405020304" pitchFamily="18" charset="0"/>
              </a:rPr>
              <a:t>RuntimeError</a:t>
            </a:r>
            <a:r>
              <a:rPr lang="en-US" altLang="en-US" sz="1800" dirty="0">
                <a:latin typeface="Times New Roman" panose="02020603050405020304" pitchFamily="18" charset="0"/>
                <a:cs typeface="Times New Roman" panose="02020603050405020304" pitchFamily="18" charset="0"/>
              </a:rPr>
              <a:t>. Here a class is created that is subclassed from </a:t>
            </a:r>
            <a:r>
              <a:rPr lang="en-US" altLang="en-US" sz="1800" i="1" dirty="0" err="1">
                <a:latin typeface="Times New Roman" panose="02020603050405020304" pitchFamily="18" charset="0"/>
                <a:cs typeface="Times New Roman" panose="02020603050405020304" pitchFamily="18" charset="0"/>
              </a:rPr>
              <a:t>RuntimeError</a:t>
            </a:r>
            <a:r>
              <a:rPr lang="en-US" altLang="en-US" sz="1800" dirty="0">
                <a:latin typeface="Times New Roman" panose="02020603050405020304" pitchFamily="18" charset="0"/>
                <a:cs typeface="Times New Roman" panose="02020603050405020304" pitchFamily="18" charset="0"/>
              </a:rPr>
              <a:t>. This is useful when you need to display more specific information when an exception is caught.</a:t>
            </a:r>
          </a:p>
          <a:p>
            <a:r>
              <a:rPr lang="en-US" altLang="en-US" sz="1800" dirty="0">
                <a:latin typeface="Times New Roman" panose="02020603050405020304" pitchFamily="18" charset="0"/>
                <a:cs typeface="Times New Roman" panose="02020603050405020304" pitchFamily="18" charset="0"/>
              </a:rPr>
              <a:t>In the try block, the user-defined exception is raised and caught in the except block. The variable e is used to create an instance of the class </a:t>
            </a:r>
            <a:r>
              <a:rPr lang="en-US" altLang="en-US" sz="1800" dirty="0" err="1">
                <a:latin typeface="Times New Roman" panose="02020603050405020304" pitchFamily="18" charset="0"/>
                <a:cs typeface="Times New Roman" panose="02020603050405020304" pitchFamily="18" charset="0"/>
              </a:rPr>
              <a:t>Networkerror</a:t>
            </a:r>
            <a:r>
              <a:rPr lang="en-US" alt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32053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4FC41A-6DDA-8399-7865-16256AA02BA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911A812-CCA5-EF2C-6937-8DB6D36A5BA5}"/>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Example</a:t>
            </a:r>
            <a:endParaRPr lang="en-IN" sz="2800"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D6018B42-9B58-298E-864D-D5AF24B6567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FD13F6DA-9898-0336-4B6E-604DDC6F36E1}"/>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36028473-2C34-4A45-EE8B-0CA1A3EF1AC4}"/>
              </a:ext>
            </a:extLst>
          </p:cNvPr>
          <p:cNvSpPr txBox="1"/>
          <p:nvPr/>
        </p:nvSpPr>
        <p:spPr>
          <a:xfrm>
            <a:off x="3048953" y="1912114"/>
            <a:ext cx="6097904" cy="3139321"/>
          </a:xfrm>
          <a:prstGeom prst="rect">
            <a:avLst/>
          </a:prstGeom>
          <a:noFill/>
        </p:spPr>
        <p:txBody>
          <a:bodyPr wrap="square">
            <a:spAutoFit/>
          </a:bodyPr>
          <a:lstStyle/>
          <a:p>
            <a:pPr lvl="1">
              <a:buFontTx/>
              <a:buNone/>
            </a:pPr>
            <a:r>
              <a:rPr lang="en-US" altLang="en-US" sz="1800" dirty="0">
                <a:latin typeface="Times New Roman" panose="02020603050405020304" pitchFamily="18" charset="0"/>
                <a:cs typeface="Times New Roman" panose="02020603050405020304" pitchFamily="18" charset="0"/>
              </a:rPr>
              <a:t>class </a:t>
            </a:r>
            <a:r>
              <a:rPr lang="en-US" altLang="en-US" sz="1800" dirty="0" err="1">
                <a:latin typeface="Times New Roman" panose="02020603050405020304" pitchFamily="18" charset="0"/>
                <a:cs typeface="Times New Roman" panose="02020603050405020304" pitchFamily="18" charset="0"/>
              </a:rPr>
              <a:t>Networkerror</a:t>
            </a:r>
            <a:r>
              <a:rPr lang="en-US" altLang="en-US" sz="1800" dirty="0">
                <a:latin typeface="Times New Roman" panose="02020603050405020304" pitchFamily="18" charset="0"/>
                <a:cs typeface="Times New Roman" panose="02020603050405020304" pitchFamily="18" charset="0"/>
              </a:rPr>
              <a:t>(</a:t>
            </a:r>
            <a:r>
              <a:rPr lang="en-US" altLang="en-US" sz="1800" dirty="0" err="1">
                <a:latin typeface="Times New Roman" panose="02020603050405020304" pitchFamily="18" charset="0"/>
                <a:cs typeface="Times New Roman" panose="02020603050405020304" pitchFamily="18" charset="0"/>
              </a:rPr>
              <a:t>RuntimeError</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def __</a:t>
            </a:r>
            <a:r>
              <a:rPr lang="en-US" altLang="en-US" sz="1800" dirty="0" err="1">
                <a:latin typeface="Times New Roman" panose="02020603050405020304" pitchFamily="18" charset="0"/>
                <a:cs typeface="Times New Roman" panose="02020603050405020304" pitchFamily="18" charset="0"/>
              </a:rPr>
              <a:t>init</a:t>
            </a:r>
            <a:r>
              <a:rPr lang="en-US" altLang="en-US" sz="1800" dirty="0">
                <a:latin typeface="Times New Roman" panose="02020603050405020304" pitchFamily="18" charset="0"/>
                <a:cs typeface="Times New Roman" panose="02020603050405020304" pitchFamily="18" charset="0"/>
              </a:rPr>
              <a:t>__(self, </a:t>
            </a:r>
            <a:r>
              <a:rPr lang="en-US" altLang="en-US" sz="1800" dirty="0" err="1">
                <a:latin typeface="Times New Roman" panose="02020603050405020304" pitchFamily="18" charset="0"/>
                <a:cs typeface="Times New Roman" panose="02020603050405020304" pitchFamily="18" charset="0"/>
              </a:rPr>
              <a:t>arg</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a:t>
            </a:r>
            <a:r>
              <a:rPr lang="en-US" altLang="en-US" sz="1800" dirty="0" err="1">
                <a:latin typeface="Times New Roman" panose="02020603050405020304" pitchFamily="18" charset="0"/>
                <a:cs typeface="Times New Roman" panose="02020603050405020304" pitchFamily="18" charset="0"/>
              </a:rPr>
              <a:t>self.args</a:t>
            </a:r>
            <a:r>
              <a:rPr lang="en-US" altLang="en-US" sz="1800" dirty="0">
                <a:latin typeface="Times New Roman" panose="02020603050405020304" pitchFamily="18" charset="0"/>
                <a:cs typeface="Times New Roman" panose="02020603050405020304" pitchFamily="18" charset="0"/>
              </a:rPr>
              <a:t> = </a:t>
            </a:r>
            <a:r>
              <a:rPr lang="en-US" altLang="en-US" sz="1800" dirty="0" err="1">
                <a:latin typeface="Times New Roman" panose="02020603050405020304" pitchFamily="18" charset="0"/>
                <a:cs typeface="Times New Roman" panose="02020603050405020304" pitchFamily="18" charset="0"/>
              </a:rPr>
              <a:t>arg</a:t>
            </a:r>
            <a:r>
              <a:rPr lang="en-US" altLang="en-US" sz="1800" dirty="0">
                <a:latin typeface="Times New Roman" panose="02020603050405020304" pitchFamily="18" charset="0"/>
                <a:cs typeface="Times New Roman" panose="02020603050405020304" pitchFamily="18" charset="0"/>
              </a:rPr>
              <a:t> </a:t>
            </a:r>
          </a:p>
          <a:p>
            <a:r>
              <a:rPr lang="en-US" altLang="en-US" sz="1800" dirty="0">
                <a:latin typeface="Times New Roman" panose="02020603050405020304" pitchFamily="18" charset="0"/>
                <a:cs typeface="Times New Roman" panose="02020603050405020304" pitchFamily="18" charset="0"/>
              </a:rPr>
              <a:t>So once you defined above class, you can raise your exception as follows:</a:t>
            </a:r>
          </a:p>
          <a:p>
            <a:endParaRPr lang="en-US" altLang="en-US" sz="1800" dirty="0">
              <a:latin typeface="Times New Roman" panose="02020603050405020304" pitchFamily="18" charset="0"/>
              <a:cs typeface="Times New Roman" panose="02020603050405020304" pitchFamily="18" charset="0"/>
            </a:endParaRPr>
          </a:p>
          <a:p>
            <a:pPr lvl="1">
              <a:buFontTx/>
              <a:buNone/>
            </a:pPr>
            <a:r>
              <a:rPr lang="en-US" altLang="en-US" sz="1800" dirty="0">
                <a:latin typeface="Times New Roman" panose="02020603050405020304" pitchFamily="18" charset="0"/>
                <a:cs typeface="Times New Roman" panose="02020603050405020304" pitchFamily="18" charset="0"/>
              </a:rPr>
              <a:t>try: </a:t>
            </a:r>
          </a:p>
          <a:p>
            <a:pPr lvl="1">
              <a:buFontTx/>
              <a:buNone/>
            </a:pPr>
            <a:r>
              <a:rPr lang="en-US" altLang="en-US" sz="1800" dirty="0">
                <a:latin typeface="Times New Roman" panose="02020603050405020304" pitchFamily="18" charset="0"/>
                <a:cs typeface="Times New Roman" panose="02020603050405020304" pitchFamily="18" charset="0"/>
              </a:rPr>
              <a:t>	raise </a:t>
            </a:r>
            <a:r>
              <a:rPr lang="en-US" altLang="en-US" sz="1800" dirty="0" err="1">
                <a:latin typeface="Times New Roman" panose="02020603050405020304" pitchFamily="18" charset="0"/>
                <a:cs typeface="Times New Roman" panose="02020603050405020304" pitchFamily="18" charset="0"/>
              </a:rPr>
              <a:t>Networkerror</a:t>
            </a:r>
            <a:r>
              <a:rPr lang="en-US" altLang="en-US" sz="1800" dirty="0">
                <a:latin typeface="Times New Roman" panose="02020603050405020304" pitchFamily="18" charset="0"/>
                <a:cs typeface="Times New Roman" panose="02020603050405020304" pitchFamily="18" charset="0"/>
              </a:rPr>
              <a:t>("Bad hostname") </a:t>
            </a:r>
          </a:p>
          <a:p>
            <a:pPr lvl="1">
              <a:buFontTx/>
              <a:buNone/>
            </a:pPr>
            <a:r>
              <a:rPr lang="en-US" altLang="en-US" sz="1800" dirty="0">
                <a:latin typeface="Times New Roman" panose="02020603050405020304" pitchFamily="18" charset="0"/>
                <a:cs typeface="Times New Roman" panose="02020603050405020304" pitchFamily="18" charset="0"/>
              </a:rPr>
              <a:t>except </a:t>
            </a:r>
            <a:r>
              <a:rPr lang="en-US" altLang="en-US" sz="1800" dirty="0" err="1">
                <a:latin typeface="Times New Roman" panose="02020603050405020304" pitchFamily="18" charset="0"/>
                <a:cs typeface="Times New Roman" panose="02020603050405020304" pitchFamily="18" charset="0"/>
              </a:rPr>
              <a:t>Networkerror,e</a:t>
            </a:r>
            <a:r>
              <a:rPr lang="en-US" altLang="en-US" sz="1800" dirty="0">
                <a:latin typeface="Times New Roman" panose="02020603050405020304" pitchFamily="18" charset="0"/>
                <a:cs typeface="Times New Roman" panose="02020603050405020304" pitchFamily="18" charset="0"/>
              </a:rPr>
              <a:t>: </a:t>
            </a:r>
          </a:p>
          <a:p>
            <a:pPr lvl="1">
              <a:buFontTx/>
              <a:buNone/>
            </a:pPr>
            <a:r>
              <a:rPr lang="en-US" altLang="en-US" sz="1800" dirty="0">
                <a:latin typeface="Times New Roman" panose="02020603050405020304" pitchFamily="18" charset="0"/>
                <a:cs typeface="Times New Roman" panose="02020603050405020304" pitchFamily="18" charset="0"/>
              </a:rPr>
              <a:t>	print </a:t>
            </a:r>
            <a:r>
              <a:rPr lang="en-US" altLang="en-US" sz="1800" dirty="0" err="1">
                <a:latin typeface="Times New Roman" panose="02020603050405020304" pitchFamily="18" charset="0"/>
                <a:cs typeface="Times New Roman" panose="02020603050405020304" pitchFamily="18" charset="0"/>
              </a:rPr>
              <a:t>e.args</a:t>
            </a:r>
            <a:r>
              <a:rPr lang="en-US" altLang="en-US" sz="1800" dirty="0">
                <a:latin typeface="Times New Roman" panose="02020603050405020304" pitchFamily="18" charset="0"/>
                <a:cs typeface="Times New Roman" panose="02020603050405020304" pitchFamily="18" charset="0"/>
              </a:rPr>
              <a:t> </a:t>
            </a:r>
            <a:br>
              <a:rPr lang="en-US" altLang="en-US" sz="1800" dirty="0">
                <a:latin typeface="Times New Roman" panose="02020603050405020304" pitchFamily="18" charset="0"/>
                <a:cs typeface="Times New Roman" panose="02020603050405020304" pitchFamily="18" charset="0"/>
              </a:rPr>
            </a:b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52755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Practice Questions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FB897B0-5715-C374-E85C-5F886560DA99}"/>
              </a:ext>
            </a:extLst>
          </p:cNvPr>
          <p:cNvSpPr txBox="1"/>
          <p:nvPr/>
        </p:nvSpPr>
        <p:spPr>
          <a:xfrm>
            <a:off x="2328863" y="1898005"/>
            <a:ext cx="6097904" cy="2585323"/>
          </a:xfrm>
          <a:prstGeom prst="rect">
            <a:avLst/>
          </a:prstGeom>
          <a:noFill/>
        </p:spPr>
        <p:txBody>
          <a:bodyPr wrap="square">
            <a:spAutoFit/>
          </a:bodyPr>
          <a:lstStyle/>
          <a:p>
            <a:pPr algn="l"/>
            <a:r>
              <a:rPr lang="en-US" i="0" u="sng"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1. Create a Class with instance attributes</a:t>
            </a:r>
            <a:r>
              <a:rPr lang="en-US" i="0" u="sng" strike="noStrike" dirty="0">
                <a:effectLst/>
                <a:latin typeface="Times New Roman" panose="02020603050405020304" pitchFamily="18" charset="0"/>
                <a:cs typeface="Times New Roman" panose="02020603050405020304" pitchFamily="18" charset="0"/>
              </a:rPr>
              <a:t>.</a:t>
            </a:r>
            <a:endParaRPr lang="en-US" i="0" u="sng" dirty="0">
              <a:effectLst/>
              <a:latin typeface="Times New Roman" panose="02020603050405020304" pitchFamily="18" charset="0"/>
              <a:cs typeface="Times New Roman" panose="02020603050405020304" pitchFamily="18" charset="0"/>
            </a:endParaRPr>
          </a:p>
          <a:p>
            <a:pPr algn="l"/>
            <a:r>
              <a:rPr lang="en-US" i="0" u="sng"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2. Create a Vehicle class without any variables and methods</a:t>
            </a:r>
            <a:endParaRPr lang="en-US" i="0" u="sng" dirty="0">
              <a:effectLst/>
              <a:latin typeface="Times New Roman" panose="02020603050405020304" pitchFamily="18" charset="0"/>
              <a:cs typeface="Times New Roman" panose="02020603050405020304" pitchFamily="18" charset="0"/>
            </a:endParaRPr>
          </a:p>
          <a:p>
            <a:pPr algn="l"/>
            <a:r>
              <a:rPr lang="en-US" i="0" u="sng" strike="noStrike" dirty="0">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3. Create a child class Bus that will inherit all of the variables and methods of the Vehicle class</a:t>
            </a:r>
            <a:endParaRPr lang="en-US" i="0" u="sng" dirty="0">
              <a:effectLst/>
              <a:latin typeface="Times New Roman" panose="02020603050405020304" pitchFamily="18" charset="0"/>
              <a:cs typeface="Times New Roman" panose="02020603050405020304" pitchFamily="18" charset="0"/>
            </a:endParaRPr>
          </a:p>
          <a:p>
            <a:pPr algn="l"/>
            <a:r>
              <a:rPr lang="en-US" i="0" u="sng" dirty="0">
                <a:effectLst/>
                <a:latin typeface="Times New Roman" panose="02020603050405020304" pitchFamily="18" charset="0"/>
                <a:cs typeface="Times New Roman" panose="02020603050405020304" pitchFamily="18" charset="0"/>
              </a:rPr>
              <a:t>4. Write a Python program to handle a </a:t>
            </a:r>
            <a:r>
              <a:rPr lang="en-US" i="0" u="sng" dirty="0" err="1">
                <a:effectLst/>
                <a:latin typeface="Times New Roman" panose="02020603050405020304" pitchFamily="18" charset="0"/>
                <a:cs typeface="Times New Roman" panose="02020603050405020304" pitchFamily="18" charset="0"/>
              </a:rPr>
              <a:t>ZeroDivisionError</a:t>
            </a:r>
            <a:r>
              <a:rPr lang="en-US" i="0" u="sng" dirty="0">
                <a:effectLst/>
                <a:latin typeface="Times New Roman" panose="02020603050405020304" pitchFamily="18" charset="0"/>
                <a:cs typeface="Times New Roman" panose="02020603050405020304" pitchFamily="18" charset="0"/>
              </a:rPr>
              <a:t> exception when dividing a number by zero.</a:t>
            </a:r>
          </a:p>
          <a:p>
            <a:r>
              <a:rPr lang="en-US" u="sng" dirty="0">
                <a:latin typeface="Times New Roman" panose="02020603050405020304" pitchFamily="18" charset="0"/>
                <a:cs typeface="Times New Roman" panose="02020603050405020304" pitchFamily="18" charset="0"/>
              </a:rPr>
              <a:t>5.</a:t>
            </a:r>
            <a:r>
              <a:rPr lang="en-US" i="0" u="sng" dirty="0">
                <a:effectLst/>
                <a:latin typeface="Times New Roman" panose="02020603050405020304" pitchFamily="18" charset="0"/>
                <a:cs typeface="Times New Roman" panose="02020603050405020304" pitchFamily="18" charset="0"/>
              </a:rPr>
              <a:t> When should you use assertions instead of try/except blocks.</a:t>
            </a:r>
          </a:p>
          <a:p>
            <a:pPr algn="l"/>
            <a:endParaRPr lang="en-US" dirty="0">
              <a:solidFill>
                <a:srgbClr val="1E69DE"/>
              </a:solidFill>
              <a:latin typeface="Times New Roman" panose="02020603050405020304" pitchFamily="18" charset="0"/>
              <a:cs typeface="Times New Roman" panose="02020603050405020304" pitchFamily="18" charset="0"/>
            </a:endParaRPr>
          </a:p>
          <a:p>
            <a:pPr algn="l"/>
            <a:endParaRPr lang="en-US" b="0" i="0" dirty="0">
              <a:solidFill>
                <a:srgbClr val="222222"/>
              </a:solidFill>
              <a:effectLst/>
              <a:latin typeface="Inter-Regular"/>
            </a:endParaRPr>
          </a:p>
        </p:txBody>
      </p:sp>
    </p:spTree>
    <p:extLst>
      <p:ext uri="{BB962C8B-B14F-4D97-AF65-F5344CB8AC3E}">
        <p14:creationId xmlns:p14="http://schemas.microsoft.com/office/powerpoint/2010/main" val="3926059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Continue…</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A0B13A6C-0775-CA88-F929-776BB00022F4}"/>
              </a:ext>
            </a:extLst>
          </p:cNvPr>
          <p:cNvSpPr txBox="1"/>
          <p:nvPr/>
        </p:nvSpPr>
        <p:spPr>
          <a:xfrm>
            <a:off x="3048953" y="2130624"/>
            <a:ext cx="6097904" cy="2585323"/>
          </a:xfrm>
          <a:prstGeom prst="rect">
            <a:avLst/>
          </a:prstGeom>
          <a:noFill/>
        </p:spPr>
        <p:txBody>
          <a:bodyPr wrap="square">
            <a:spAutoFit/>
          </a:bodyPr>
          <a:lstStyle/>
          <a:p>
            <a:pPr eaLnBrk="1" hangingPunct="1"/>
            <a:r>
              <a:rPr lang="en-US" altLang="en-US" b="1" dirty="0">
                <a:latin typeface="Times New Roman" panose="02020603050405020304" pitchFamily="18" charset="0"/>
                <a:cs typeface="Times New Roman" panose="02020603050405020304" pitchFamily="18" charset="0"/>
              </a:rPr>
              <a:t>Inheritance:</a:t>
            </a:r>
            <a:r>
              <a:rPr lang="en-US" altLang="en-US" dirty="0">
                <a:latin typeface="Times New Roman" panose="02020603050405020304" pitchFamily="18" charset="0"/>
                <a:cs typeface="Times New Roman" panose="02020603050405020304" pitchFamily="18" charset="0"/>
              </a:rPr>
              <a:t> An element of OOP that allows a new class to be based on an existing one where the new automatically gets (or inherits) all of the methods and attributes of the existing class</a:t>
            </a:r>
          </a:p>
          <a:p>
            <a:pPr eaLnBrk="1" hangingPunct="1"/>
            <a:r>
              <a:rPr lang="en-US" altLang="en-US" i="1" dirty="0">
                <a:latin typeface="Times New Roman" panose="02020603050405020304" pitchFamily="18" charset="0"/>
                <a:cs typeface="Times New Roman" panose="02020603050405020304" pitchFamily="18" charset="0"/>
              </a:rPr>
              <a:t>The </a:t>
            </a:r>
            <a:r>
              <a:rPr lang="en-US" altLang="en-US" b="1" i="1" dirty="0">
                <a:latin typeface="Times New Roman" panose="02020603050405020304" pitchFamily="18" charset="0"/>
                <a:cs typeface="Times New Roman" panose="02020603050405020304" pitchFamily="18" charset="0"/>
              </a:rPr>
              <a:t>children</a:t>
            </a:r>
            <a:r>
              <a:rPr lang="en-US" altLang="en-US" i="1" dirty="0">
                <a:latin typeface="Times New Roman" panose="02020603050405020304" pitchFamily="18" charset="0"/>
                <a:cs typeface="Times New Roman" panose="02020603050405020304" pitchFamily="18" charset="0"/>
              </a:rPr>
              <a:t> classes get all the capabilities (methods) and properties (attributes) the </a:t>
            </a:r>
            <a:r>
              <a:rPr lang="en-US" altLang="en-US" b="1" i="1" dirty="0">
                <a:latin typeface="Times New Roman" panose="02020603050405020304" pitchFamily="18" charset="0"/>
                <a:cs typeface="Times New Roman" panose="02020603050405020304" pitchFamily="18" charset="0"/>
              </a:rPr>
              <a:t>parent</a:t>
            </a:r>
            <a:r>
              <a:rPr lang="en-US" altLang="en-US" i="1" dirty="0">
                <a:latin typeface="Times New Roman" panose="02020603050405020304" pitchFamily="18" charset="0"/>
                <a:cs typeface="Times New Roman" panose="02020603050405020304" pitchFamily="18" charset="0"/>
              </a:rPr>
              <a:t> class has</a:t>
            </a:r>
            <a:r>
              <a:rPr lang="en-US" altLang="en-US" dirty="0">
                <a:latin typeface="Times New Roman" panose="02020603050405020304" pitchFamily="18" charset="0"/>
                <a:cs typeface="Times New Roman" panose="02020603050405020304" pitchFamily="18" charset="0"/>
              </a:rPr>
              <a:t>; the children classes are also called </a:t>
            </a:r>
            <a:r>
              <a:rPr lang="en-US" altLang="en-US" b="1" dirty="0">
                <a:latin typeface="Times New Roman" panose="02020603050405020304" pitchFamily="18" charset="0"/>
                <a:cs typeface="Times New Roman" panose="02020603050405020304" pitchFamily="18" charset="0"/>
              </a:rPr>
              <a:t>derived</a:t>
            </a:r>
            <a:r>
              <a:rPr lang="en-US" altLang="en-US" dirty="0">
                <a:latin typeface="Times New Roman" panose="02020603050405020304" pitchFamily="18" charset="0"/>
                <a:cs typeface="Times New Roman" panose="02020603050405020304" pitchFamily="18" charset="0"/>
              </a:rPr>
              <a:t> classes</a:t>
            </a:r>
          </a:p>
          <a:p>
            <a:pPr eaLnBrk="1" hangingPunct="1"/>
            <a:r>
              <a:rPr lang="en-US" altLang="en-US" dirty="0">
                <a:latin typeface="Times New Roman" panose="02020603050405020304" pitchFamily="18" charset="0"/>
                <a:cs typeface="Times New Roman" panose="02020603050405020304" pitchFamily="18" charset="0"/>
              </a:rPr>
              <a:t>Get the code for free! (code-reuse) – inheritance allows a new class to re-use code which already existed in another class (the parent class)</a:t>
            </a:r>
          </a:p>
        </p:txBody>
      </p:sp>
    </p:spTree>
    <p:extLst>
      <p:ext uri="{BB962C8B-B14F-4D97-AF65-F5344CB8AC3E}">
        <p14:creationId xmlns:p14="http://schemas.microsoft.com/office/powerpoint/2010/main" val="66253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2800" b="1" dirty="0">
                <a:solidFill>
                  <a:schemeClr val="bg1"/>
                </a:solidFill>
                <a:latin typeface="Times New Roman" panose="02020603050405020304" pitchFamily="18" charset="0"/>
                <a:cs typeface="Times New Roman" panose="02020603050405020304" pitchFamily="18" charset="0"/>
              </a:rPr>
              <a:t>References</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29A0F40-6775-65C0-9271-28535B6415F8}"/>
              </a:ext>
            </a:extLst>
          </p:cNvPr>
          <p:cNvSpPr txBox="1"/>
          <p:nvPr/>
        </p:nvSpPr>
        <p:spPr>
          <a:xfrm>
            <a:off x="3048953" y="2638901"/>
            <a:ext cx="6097904" cy="1477328"/>
          </a:xfrm>
          <a:prstGeom prst="rect">
            <a:avLst/>
          </a:prstGeom>
          <a:noFill/>
        </p:spPr>
        <p:txBody>
          <a:bodyPr wrap="square">
            <a:spAutoFit/>
          </a:bodyPr>
          <a:lstStyle/>
          <a:p>
            <a:r>
              <a:rPr lang="en-US" altLang="en-US" dirty="0">
                <a:solidFill>
                  <a:schemeClr val="tx1">
                    <a:lumMod val="65000"/>
                    <a:lumOff val="35000"/>
                  </a:schemeClr>
                </a:solidFill>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https://en.wikipedia.org/wiki/Inheritance_(object-oriented_programming)</a:t>
            </a:r>
            <a:endParaRPr lang="en-US" altLang="en-US"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en-US" dirty="0">
                <a:solidFill>
                  <a:schemeClr val="tx1">
                    <a:lumMod val="65000"/>
                    <a:lumOff val="35000"/>
                  </a:schemeClr>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https://www.studytonight.com/python/types-of-inheritance</a:t>
            </a:r>
            <a:endParaRPr lang="en-US" altLang="en-US"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en-US" dirty="0">
                <a:solidFill>
                  <a:schemeClr val="tx1">
                    <a:lumMod val="65000"/>
                    <a:lumOff val="35000"/>
                  </a:schemeClr>
                </a:solidFill>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https://www.programiz.com/python-programming/inheritance</a:t>
            </a:r>
            <a:endParaRPr lang="en-US" altLang="en-US" dirty="0">
              <a:solidFill>
                <a:schemeClr val="tx1">
                  <a:lumMod val="65000"/>
                  <a:lumOff val="35000"/>
                </a:schemeClr>
              </a:solidFill>
              <a:latin typeface="Times New Roman" panose="02020603050405020304" pitchFamily="18" charset="0"/>
              <a:cs typeface="Times New Roman" panose="02020603050405020304" pitchFamily="18" charset="0"/>
            </a:endParaRPr>
          </a:p>
          <a:p>
            <a:r>
              <a:rPr lang="en-US" altLang="en-US" dirty="0">
                <a:solidFill>
                  <a:schemeClr val="tx1">
                    <a:lumMod val="65000"/>
                    <a:lumOff val="35000"/>
                  </a:schemeClr>
                </a:solidFill>
                <a:latin typeface="Times New Roman" panose="02020603050405020304" pitchFamily="18" charset="0"/>
                <a:cs typeface="Times New Roman" panose="02020603050405020304" pitchFamily="18" charset="0"/>
              </a:rPr>
              <a:t>https://data-flair.training/blogs/python-inheritance/</a:t>
            </a:r>
          </a:p>
        </p:txBody>
      </p:sp>
    </p:spTree>
    <p:extLst>
      <p:ext uri="{BB962C8B-B14F-4D97-AF65-F5344CB8AC3E}">
        <p14:creationId xmlns:p14="http://schemas.microsoft.com/office/powerpoint/2010/main" val="2635048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IN" sz="3200" b="1" dirty="0">
                <a:solidFill>
                  <a:schemeClr val="bg1"/>
                </a:solidFill>
                <a:latin typeface="Times New Roman" panose="02020603050405020304" pitchFamily="18" charset="0"/>
                <a:cs typeface="Times New Roman" panose="02020603050405020304" pitchFamily="18" charset="0"/>
              </a:rPr>
              <a:t>Continue…</a:t>
            </a: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FC3FAD77-EA4B-809B-264E-7E68EB320185}"/>
              </a:ext>
            </a:extLst>
          </p:cNvPr>
          <p:cNvSpPr txBox="1"/>
          <p:nvPr/>
        </p:nvSpPr>
        <p:spPr>
          <a:xfrm>
            <a:off x="3048953" y="2130624"/>
            <a:ext cx="6097904" cy="2585323"/>
          </a:xfrm>
          <a:prstGeom prst="rect">
            <a:avLst/>
          </a:prstGeom>
          <a:noFill/>
        </p:spPr>
        <p:txBody>
          <a:bodyPr wrap="square">
            <a:spAutoFit/>
          </a:bodyPr>
          <a:lstStyle/>
          <a:p>
            <a:r>
              <a:rPr lang="en-US" altLang="en-US" dirty="0">
                <a:latin typeface="Times New Roman" panose="02020603050405020304" pitchFamily="18" charset="0"/>
                <a:cs typeface="Times New Roman" panose="02020603050405020304" pitchFamily="18" charset="0"/>
              </a:rPr>
              <a:t>To </a:t>
            </a:r>
            <a:r>
              <a:rPr lang="en-US" altLang="en-US" b="1" dirty="0">
                <a:latin typeface="Times New Roman" panose="02020603050405020304" pitchFamily="18" charset="0"/>
                <a:cs typeface="Times New Roman" panose="02020603050405020304" pitchFamily="18" charset="0"/>
              </a:rPr>
              <a:t>create specializations </a:t>
            </a:r>
            <a:r>
              <a:rPr lang="en-US" altLang="en-US" dirty="0">
                <a:latin typeface="Times New Roman" panose="02020603050405020304" pitchFamily="18" charset="0"/>
                <a:cs typeface="Times New Roman" panose="02020603050405020304" pitchFamily="18" charset="0"/>
              </a:rPr>
              <a:t>of existing classes or objects by adding new attributes and methods!</a:t>
            </a:r>
          </a:p>
          <a:p>
            <a:pPr lvl="1"/>
            <a:r>
              <a:rPr lang="en-US" altLang="en-US" dirty="0">
                <a:latin typeface="Times New Roman" panose="02020603050405020304" pitchFamily="18" charset="0"/>
                <a:cs typeface="Times New Roman" panose="02020603050405020304" pitchFamily="18" charset="0"/>
              </a:rPr>
              <a:t>often called subtyping when applied to classes. In specialization, the new class or object has data or behavior aspects that are not part of the inherited class.</a:t>
            </a:r>
          </a:p>
          <a:p>
            <a:r>
              <a:rPr lang="en-US" altLang="en-US" b="1" dirty="0">
                <a:latin typeface="Times New Roman" panose="02020603050405020304" pitchFamily="18" charset="0"/>
                <a:cs typeface="Times New Roman" panose="02020603050405020304" pitchFamily="18" charset="0"/>
              </a:rPr>
              <a:t>Over-ridding </a:t>
            </a:r>
            <a:r>
              <a:rPr lang="en-US" altLang="en-US" dirty="0">
                <a:latin typeface="Times New Roman" panose="02020603050405020304" pitchFamily="18" charset="0"/>
                <a:cs typeface="Times New Roman" panose="02020603050405020304" pitchFamily="18" charset="0"/>
              </a:rPr>
              <a:t>(e.g., over-ridding of the + operator, so + has different meaning, addition of two numbers, concatenation of two strings, </a:t>
            </a:r>
            <a:r>
              <a:rPr lang="en-US" altLang="en-US" dirty="0" err="1">
                <a:latin typeface="Times New Roman" panose="02020603050405020304" pitchFamily="18" charset="0"/>
                <a:cs typeface="Times New Roman" panose="02020603050405020304" pitchFamily="18" charset="0"/>
              </a:rPr>
              <a:t>etc</a:t>
            </a:r>
            <a:r>
              <a:rPr lang="en-US" altLang="en-US" dirty="0">
                <a:latin typeface="Times New Roman" panose="02020603050405020304" pitchFamily="18" charset="0"/>
                <a:cs typeface="Times New Roman" panose="02020603050405020304" pitchFamily="18" charset="0"/>
              </a:rPr>
              <a:t>) – the same method that does something different</a:t>
            </a:r>
          </a:p>
        </p:txBody>
      </p:sp>
    </p:spTree>
    <p:extLst>
      <p:ext uri="{BB962C8B-B14F-4D97-AF65-F5344CB8AC3E}">
        <p14:creationId xmlns:p14="http://schemas.microsoft.com/office/powerpoint/2010/main" val="400962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16453"/>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Altering the Behavior of Inherited Methods: Overriding</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42CD23BB-D72E-9777-61F7-680899DAE5F8}"/>
              </a:ext>
            </a:extLst>
          </p:cNvPr>
          <p:cNvSpPr txBox="1"/>
          <p:nvPr/>
        </p:nvSpPr>
        <p:spPr>
          <a:xfrm>
            <a:off x="3048953" y="2684621"/>
            <a:ext cx="6097904" cy="1477328"/>
          </a:xfrm>
          <a:prstGeom prst="rect">
            <a:avLst/>
          </a:prstGeom>
          <a:noFill/>
        </p:spPr>
        <p:txBody>
          <a:bodyPr wrap="square">
            <a:spAutoFit/>
          </a:bodyPr>
          <a:lstStyle/>
          <a:p>
            <a:pPr eaLnBrk="1" hangingPunct="1"/>
            <a:r>
              <a:rPr lang="en-US" altLang="en-US" b="1" dirty="0">
                <a:latin typeface="Times New Roman" panose="02020603050405020304" pitchFamily="18" charset="0"/>
                <a:cs typeface="Times New Roman" panose="02020603050405020304" pitchFamily="18" charset="0"/>
              </a:rPr>
              <a:t>Override:</a:t>
            </a:r>
            <a:r>
              <a:rPr lang="en-US" altLang="en-US" dirty="0">
                <a:latin typeface="Times New Roman" panose="02020603050405020304" pitchFamily="18" charset="0"/>
                <a:cs typeface="Times New Roman" panose="02020603050405020304" pitchFamily="18" charset="0"/>
              </a:rPr>
              <a:t> To redefine how inherited method of base class works in derived class</a:t>
            </a:r>
          </a:p>
          <a:p>
            <a:pPr eaLnBrk="1" hangingPunct="1"/>
            <a:r>
              <a:rPr lang="en-US" altLang="en-US" dirty="0">
                <a:latin typeface="Times New Roman" panose="02020603050405020304" pitchFamily="18" charset="0"/>
                <a:cs typeface="Times New Roman" panose="02020603050405020304" pitchFamily="18" charset="0"/>
              </a:rPr>
              <a:t>Two choices when overriding</a:t>
            </a:r>
          </a:p>
          <a:p>
            <a:pPr lvl="1" eaLnBrk="1" hangingPunct="1"/>
            <a:r>
              <a:rPr lang="en-US" altLang="en-US" dirty="0">
                <a:latin typeface="Times New Roman" panose="02020603050405020304" pitchFamily="18" charset="0"/>
                <a:cs typeface="Times New Roman" panose="02020603050405020304" pitchFamily="18" charset="0"/>
              </a:rPr>
              <a:t>Completely new functionality vs. overridden method</a:t>
            </a:r>
          </a:p>
          <a:p>
            <a:pPr lvl="1" eaLnBrk="1" hangingPunct="1"/>
            <a:r>
              <a:rPr lang="en-US" altLang="en-US" dirty="0">
                <a:latin typeface="Times New Roman" panose="02020603050405020304" pitchFamily="18" charset="0"/>
                <a:cs typeface="Times New Roman" panose="02020603050405020304" pitchFamily="18" charset="0"/>
              </a:rPr>
              <a:t>Incorporate functionality of overridden method, add more</a:t>
            </a:r>
          </a:p>
        </p:txBody>
      </p:sp>
    </p:spTree>
    <p:extLst>
      <p:ext uri="{BB962C8B-B14F-4D97-AF65-F5344CB8AC3E}">
        <p14:creationId xmlns:p14="http://schemas.microsoft.com/office/powerpoint/2010/main" val="3138789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r>
              <a:rPr lang="en-US" altLang="en-US" sz="2800" b="1" dirty="0">
                <a:solidFill>
                  <a:schemeClr val="bg1"/>
                </a:solidFill>
                <a:latin typeface="Times New Roman" panose="02020603050405020304" pitchFamily="18" charset="0"/>
                <a:cs typeface="Times New Roman" panose="02020603050405020304" pitchFamily="18" charset="0"/>
              </a:rPr>
              <a:t>Understanding Polymorphism</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6FFF3FA2-C4E8-B3FC-7694-A7547B933122}"/>
              </a:ext>
            </a:extLst>
          </p:cNvPr>
          <p:cNvSpPr txBox="1"/>
          <p:nvPr/>
        </p:nvSpPr>
        <p:spPr>
          <a:xfrm>
            <a:off x="3048953" y="2743111"/>
            <a:ext cx="6097904" cy="1200329"/>
          </a:xfrm>
          <a:prstGeom prst="rect">
            <a:avLst/>
          </a:prstGeom>
          <a:noFill/>
        </p:spPr>
        <p:txBody>
          <a:bodyPr wrap="square">
            <a:spAutoFit/>
          </a:bodyPr>
          <a:lstStyle/>
          <a:p>
            <a:pPr eaLnBrk="1" hangingPunct="1"/>
            <a:r>
              <a:rPr lang="en-US" altLang="en-US" b="1" dirty="0">
                <a:latin typeface="Times New Roman" panose="02020603050405020304" pitchFamily="18" charset="0"/>
                <a:cs typeface="Times New Roman" panose="02020603050405020304" pitchFamily="18" charset="0"/>
              </a:rPr>
              <a:t>Polymorphism:</a:t>
            </a:r>
            <a:r>
              <a:rPr lang="en-US" altLang="en-US" dirty="0">
                <a:latin typeface="Times New Roman" panose="02020603050405020304" pitchFamily="18" charset="0"/>
                <a:cs typeface="Times New Roman" panose="02020603050405020304" pitchFamily="18" charset="0"/>
              </a:rPr>
              <a:t> Aspect of object-oriented programming that allows you to send same message to objects of different classes, related by inheritance, and achieve different but appropriate results for each object</a:t>
            </a:r>
          </a:p>
        </p:txBody>
      </p:sp>
    </p:spTree>
    <p:extLst>
      <p:ext uri="{BB962C8B-B14F-4D97-AF65-F5344CB8AC3E}">
        <p14:creationId xmlns:p14="http://schemas.microsoft.com/office/powerpoint/2010/main" val="182346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AB1989-5379-AE9B-DF84-60F70A6596D3}"/>
            </a:ext>
          </a:extLst>
        </p:cNvPr>
        <p:cNvGrpSpPr/>
        <p:nvPr/>
      </p:nvGrpSpPr>
      <p:grpSpPr>
        <a:xfrm>
          <a:off x="0" y="0"/>
          <a:ext cx="0" cy="0"/>
          <a:chOff x="0" y="0"/>
          <a:chExt cx="0" cy="0"/>
        </a:xfrm>
      </p:grpSpPr>
      <p:sp>
        <p:nvSpPr>
          <p:cNvPr id="5" name="Title 1">
            <a:extLst>
              <a:ext uri="{FF2B5EF4-FFF2-40B4-BE49-F238E27FC236}">
                <a16:creationId xmlns:a16="http://schemas.microsoft.com/office/drawing/2014/main" id="{F9FE322C-7A28-5B8A-EDF6-11A9348EFF57}"/>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15E296C7-6D9F-EE0F-5A5B-2F93349436FE}"/>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C15869D6-2E6D-19D8-DE09-E38FA3E86730}"/>
              </a:ext>
            </a:extLst>
          </p:cNvPr>
          <p:cNvSpPr txBox="1"/>
          <p:nvPr/>
        </p:nvSpPr>
        <p:spPr>
          <a:xfrm>
            <a:off x="3048953" y="2743111"/>
            <a:ext cx="6097904" cy="523220"/>
          </a:xfrm>
          <a:prstGeom prst="rect">
            <a:avLst/>
          </a:prstGeom>
          <a:noFill/>
        </p:spPr>
        <p:txBody>
          <a:bodyPr wrap="square">
            <a:spAutoFit/>
          </a:bodyPr>
          <a:lstStyle/>
          <a:p>
            <a:pPr algn="ctr" eaLnBrk="1" hangingPunct="1"/>
            <a:r>
              <a:rPr lang="en-US" altLang="en-US" sz="2800" b="1" dirty="0">
                <a:latin typeface="Times New Roman" panose="02020603050405020304" pitchFamily="18" charset="0"/>
                <a:cs typeface="Times New Roman" panose="02020603050405020304" pitchFamily="18" charset="0"/>
              </a:rPr>
              <a:t>OBJECT and CLASS</a:t>
            </a:r>
            <a:endParaRPr lang="en-US" altLang="en-US" sz="2800" dirty="0">
              <a:latin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5F80409C-0F6D-75CE-A964-9984079DEF2D}"/>
              </a:ext>
            </a:extLst>
          </p:cNvPr>
          <p:cNvSpPr txBox="1">
            <a:spLocks noChangeArrowheads="1"/>
          </p:cNvSpPr>
          <p:nvPr/>
        </p:nvSpPr>
        <p:spPr>
          <a:xfrm>
            <a:off x="1504949" y="-6928"/>
            <a:ext cx="10687051" cy="1033112"/>
          </a:xfrm>
          <a:prstGeom prst="rect">
            <a:avLst/>
          </a:prstGeom>
          <a:solidFill>
            <a:srgbClr val="C00000"/>
          </a:solidFill>
        </p:spPr>
        <p:txBody>
          <a:bodyPr/>
          <a:lstStyle/>
          <a:p>
            <a:pPr algn="ctr" fontAlgn="base"/>
            <a:endParaRPr lang="en-IN" sz="2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17865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26E156C-FE64-4634-BF9E-E1F90539B98D}"/>
              </a:ext>
            </a:extLst>
          </p:cNvPr>
          <p:cNvSpPr txBox="1">
            <a:spLocks noChangeArrowheads="1"/>
          </p:cNvSpPr>
          <p:nvPr/>
        </p:nvSpPr>
        <p:spPr>
          <a:xfrm>
            <a:off x="1150619" y="-16453"/>
            <a:ext cx="10687051" cy="1033112"/>
          </a:xfrm>
          <a:prstGeom prst="rect">
            <a:avLst/>
          </a:prstGeom>
          <a:solidFill>
            <a:srgbClr val="C00000"/>
          </a:solidFill>
        </p:spPr>
        <p:txBody>
          <a:bodyPr/>
          <a:lstStyle/>
          <a:p>
            <a:pPr algn="ctr" fontAlgn="base"/>
            <a:r>
              <a:rPr lang="en-US" altLang="en-US" sz="2800" b="1" dirty="0">
                <a:solidFill>
                  <a:schemeClr val="bg1"/>
                </a:solidFill>
                <a:effectLst>
                  <a:outerShdw blurRad="38100" dist="38100" dir="2700000" algn="tl">
                    <a:srgbClr val="000000"/>
                  </a:outerShdw>
                </a:effectLst>
                <a:latin typeface="Times New Roman" panose="02020603050405020304" pitchFamily="18" charset="0"/>
                <a:cs typeface="Times New Roman" panose="02020603050405020304" pitchFamily="18" charset="0"/>
              </a:rPr>
              <a:t>Object</a:t>
            </a:r>
            <a:endParaRPr lang="en-IN" sz="2800" b="1" dirty="0">
              <a:solidFill>
                <a:schemeClr val="bg1"/>
              </a:solidFill>
              <a:latin typeface="Times New Roman" panose="02020603050405020304" pitchFamily="18" charset="0"/>
              <a:cs typeface="Times New Roman" panose="02020603050405020304" pitchFamily="18" charset="0"/>
            </a:endParaRPr>
          </a:p>
        </p:txBody>
      </p:sp>
      <p:sp>
        <p:nvSpPr>
          <p:cNvPr id="5" name="Title 1">
            <a:extLst>
              <a:ext uri="{FF2B5EF4-FFF2-40B4-BE49-F238E27FC236}">
                <a16:creationId xmlns:a16="http://schemas.microsoft.com/office/drawing/2014/main" id="{34CBF700-51A9-49B3-9762-16FCE2684455}"/>
              </a:ext>
            </a:extLst>
          </p:cNvPr>
          <p:cNvSpPr txBox="1">
            <a:spLocks noChangeArrowheads="1"/>
          </p:cNvSpPr>
          <p:nvPr/>
        </p:nvSpPr>
        <p:spPr>
          <a:xfrm>
            <a:off x="-1" y="6436129"/>
            <a:ext cx="12191997" cy="401782"/>
          </a:xfrm>
          <a:prstGeom prst="rect">
            <a:avLst/>
          </a:prstGeom>
          <a:solidFill>
            <a:srgbClr val="C00000"/>
          </a:solidFill>
        </p:spPr>
        <p:txBody>
          <a:bodyPr/>
          <a:lstStyle/>
          <a:p>
            <a:pPr>
              <a:lnSpc>
                <a:spcPct val="90000"/>
              </a:lnSpc>
              <a:spcBef>
                <a:spcPct val="0"/>
              </a:spcBef>
              <a:defRPr/>
            </a:pPr>
            <a:r>
              <a:rPr kumimoji="0" lang="en-IN" altLang="zh-CN" sz="2400" b="1" i="0" u="none" strike="noStrike" kern="1200" cap="none" spc="0" normalizeH="0" baseline="0" noProof="0" dirty="0">
                <a:ln>
                  <a:noFill/>
                </a:ln>
                <a:solidFill>
                  <a:schemeClr val="bg1"/>
                </a:solidFill>
                <a:effectLst/>
                <a:uLnTx/>
                <a:uFillTx/>
                <a:latin typeface="Tinos"/>
                <a:ea typeface="+mj-ea"/>
                <a:cs typeface="+mj-cs"/>
              </a:rPr>
              <a:t>				     		</a:t>
            </a:r>
            <a:endParaRPr lang="zh-CN" altLang="en-US" sz="2400" b="1" dirty="0">
              <a:solidFill>
                <a:schemeClr val="bg1"/>
              </a:solidFill>
              <a:latin typeface="Tinos"/>
            </a:endParaRPr>
          </a:p>
          <a:p>
            <a:pPr lvl="0">
              <a:lnSpc>
                <a:spcPct val="90000"/>
              </a:lnSpc>
              <a:spcBef>
                <a:spcPct val="0"/>
              </a:spcBef>
              <a:defRPr/>
            </a:pPr>
            <a:endParaRPr kumimoji="0" lang="en-IN" altLang="zh-CN" sz="2400" b="1" i="0" u="none" strike="noStrike" kern="1200" cap="none" spc="0" normalizeH="0" baseline="0" noProof="0" dirty="0">
              <a:ln>
                <a:noFill/>
              </a:ln>
              <a:solidFill>
                <a:schemeClr val="bg1"/>
              </a:solidFill>
              <a:effectLst/>
              <a:uLnTx/>
              <a:uFillTx/>
              <a:latin typeface="Tinos"/>
              <a:ea typeface="+mj-ea"/>
              <a:cs typeface="+mj-cs"/>
            </a:endParaRPr>
          </a:p>
        </p:txBody>
      </p:sp>
      <p:pic>
        <p:nvPicPr>
          <p:cNvPr id="7" name="Picture 6">
            <a:extLst>
              <a:ext uri="{FF2B5EF4-FFF2-40B4-BE49-F238E27FC236}">
                <a16:creationId xmlns:a16="http://schemas.microsoft.com/office/drawing/2014/main" id="{0A539C75-5F76-421D-9730-EDC319C99338}"/>
              </a:ext>
            </a:extLst>
          </p:cNvPr>
          <p:cNvPicPr>
            <a:picLocks noChangeAspect="1"/>
          </p:cNvPicPr>
          <p:nvPr/>
        </p:nvPicPr>
        <p:blipFill>
          <a:blip r:embed="rId2"/>
          <a:stretch>
            <a:fillRect/>
          </a:stretch>
        </p:blipFill>
        <p:spPr>
          <a:xfrm>
            <a:off x="0" y="2597"/>
            <a:ext cx="1504949" cy="1023587"/>
          </a:xfrm>
          <a:prstGeom prst="rect">
            <a:avLst/>
          </a:prstGeom>
        </p:spPr>
      </p:pic>
      <p:sp>
        <p:nvSpPr>
          <p:cNvPr id="4" name="TextBox 3">
            <a:extLst>
              <a:ext uri="{FF2B5EF4-FFF2-40B4-BE49-F238E27FC236}">
                <a16:creationId xmlns:a16="http://schemas.microsoft.com/office/drawing/2014/main" id="{8C69CE99-5E2E-97C8-9F93-086D6AAFBF99}"/>
              </a:ext>
            </a:extLst>
          </p:cNvPr>
          <p:cNvSpPr txBox="1"/>
          <p:nvPr/>
        </p:nvSpPr>
        <p:spPr>
          <a:xfrm>
            <a:off x="3048953" y="2604611"/>
            <a:ext cx="6097904" cy="2308324"/>
          </a:xfrm>
          <a:prstGeom prst="rect">
            <a:avLst/>
          </a:prstGeom>
          <a:noFill/>
        </p:spPr>
        <p:txBody>
          <a:bodyPr wrap="square">
            <a:spAutoFit/>
          </a:bodyPr>
          <a:lstStyle/>
          <a:p>
            <a:r>
              <a:rPr lang="en-US" altLang="en-US" dirty="0">
                <a:latin typeface="Times New Roman" panose="02020603050405020304" pitchFamily="18" charset="0"/>
                <a:cs typeface="Times New Roman" panose="02020603050405020304" pitchFamily="18" charset="0"/>
              </a:rPr>
              <a:t>Everything in Python is really an object.</a:t>
            </a:r>
          </a:p>
          <a:p>
            <a:endParaRPr lang="en-US" altLang="en-US" dirty="0">
              <a:latin typeface="Times New Roman" panose="02020603050405020304" pitchFamily="18" charset="0"/>
              <a:cs typeface="Times New Roman" panose="02020603050405020304" pitchFamily="18" charset="0"/>
            </a:endParaRPr>
          </a:p>
          <a:p>
            <a:pPr lvl="1"/>
            <a:br>
              <a:rPr lang="en-US" altLang="en-US" dirty="0">
                <a:latin typeface="Times New Roman" panose="02020603050405020304" pitchFamily="18" charset="0"/>
                <a:cs typeface="Times New Roman" panose="02020603050405020304" pitchFamily="18" charset="0"/>
              </a:rPr>
            </a:br>
            <a:r>
              <a:rPr lang="en-US" altLang="en-US" b="1" dirty="0">
                <a:solidFill>
                  <a:srgbClr val="008000"/>
                </a:solidFill>
                <a:latin typeface="Times New Roman" panose="02020603050405020304" pitchFamily="18" charset="0"/>
                <a:cs typeface="Times New Roman" panose="02020603050405020304" pitchFamily="18" charset="0"/>
              </a:rPr>
              <a:t>“</a:t>
            </a:r>
            <a:r>
              <a:rPr lang="en-US" altLang="en-US" b="1" dirty="0" err="1">
                <a:solidFill>
                  <a:srgbClr val="008000"/>
                </a:solidFill>
                <a:latin typeface="Times New Roman" panose="02020603050405020304" pitchFamily="18" charset="0"/>
                <a:cs typeface="Times New Roman" panose="02020603050405020304" pitchFamily="18" charset="0"/>
              </a:rPr>
              <a:t>hello”</a:t>
            </a:r>
            <a:r>
              <a:rPr lang="en-US" altLang="en-US" b="1" dirty="0" err="1">
                <a:latin typeface="Times New Roman" panose="02020603050405020304" pitchFamily="18" charset="0"/>
                <a:cs typeface="Times New Roman" panose="02020603050405020304" pitchFamily="18" charset="0"/>
              </a:rPr>
              <a:t>.upper</a:t>
            </a:r>
            <a:r>
              <a:rPr lang="en-US" altLang="en-US" b="1" dirty="0">
                <a:latin typeface="Times New Roman" panose="02020603050405020304" pitchFamily="18" charset="0"/>
                <a:cs typeface="Times New Roman" panose="02020603050405020304" pitchFamily="18" charset="0"/>
              </a:rPr>
              <a:t>()</a:t>
            </a: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list3.append(</a:t>
            </a:r>
            <a:r>
              <a:rPr lang="en-US" altLang="en-US" b="1" dirty="0">
                <a:solidFill>
                  <a:srgbClr val="008000"/>
                </a:solidFill>
                <a:latin typeface="Times New Roman" panose="02020603050405020304" pitchFamily="18" charset="0"/>
                <a:cs typeface="Times New Roman" panose="02020603050405020304" pitchFamily="18" charset="0"/>
              </a:rPr>
              <a:t>‘a’</a:t>
            </a:r>
            <a:r>
              <a:rPr lang="en-US" altLang="en-US" b="1" dirty="0">
                <a:latin typeface="Times New Roman" panose="02020603050405020304" pitchFamily="18" charset="0"/>
                <a:cs typeface="Times New Roman" panose="02020603050405020304" pitchFamily="18" charset="0"/>
              </a:rPr>
              <a:t>)</a:t>
            </a:r>
            <a:br>
              <a:rPr lang="en-US" altLang="en-US" b="1" dirty="0">
                <a:latin typeface="Times New Roman" panose="02020603050405020304" pitchFamily="18" charset="0"/>
                <a:cs typeface="Times New Roman" panose="02020603050405020304" pitchFamily="18" charset="0"/>
              </a:rPr>
            </a:br>
            <a:r>
              <a:rPr lang="en-US" altLang="en-US" b="1" dirty="0">
                <a:latin typeface="Times New Roman" panose="02020603050405020304" pitchFamily="18" charset="0"/>
                <a:cs typeface="Times New Roman" panose="02020603050405020304" pitchFamily="18" charset="0"/>
              </a:rPr>
              <a:t>dict2.keys()</a:t>
            </a:r>
          </a:p>
          <a:p>
            <a:pPr lvl="1"/>
            <a:endParaRPr lang="en-US" altLang="en-US" b="1" dirty="0">
              <a:latin typeface="Times New Roman" panose="02020603050405020304" pitchFamily="18" charset="0"/>
              <a:cs typeface="Times New Roman" panose="02020603050405020304" pitchFamily="18" charset="0"/>
            </a:endParaRPr>
          </a:p>
          <a:p>
            <a:pPr lvl="1"/>
            <a:r>
              <a:rPr lang="en-US" altLang="en-US" dirty="0">
                <a:latin typeface="Times New Roman" panose="02020603050405020304" pitchFamily="18" charset="0"/>
                <a:cs typeface="Times New Roman" panose="02020603050405020304" pitchFamily="18" charset="0"/>
              </a:rPr>
              <a:t>These look like Java or C++ method calls.</a:t>
            </a:r>
          </a:p>
        </p:txBody>
      </p:sp>
    </p:spTree>
    <p:extLst>
      <p:ext uri="{BB962C8B-B14F-4D97-AF65-F5344CB8AC3E}">
        <p14:creationId xmlns:p14="http://schemas.microsoft.com/office/powerpoint/2010/main" val="2499563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{0AF5710B-C9BE-D049-99F6-EA598E797940}tf10001119</Template>
  <TotalTime>6805</TotalTime>
  <Words>2741</Words>
  <Application>Microsoft Office PowerPoint</Application>
  <PresentationFormat>Widescreen</PresentationFormat>
  <Paragraphs>280</Paragraphs>
  <Slides>40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Arial</vt:lpstr>
      <vt:lpstr>Calibri</vt:lpstr>
      <vt:lpstr>Calibri Light</vt:lpstr>
      <vt:lpstr>Google Sans</vt:lpstr>
      <vt:lpstr>Inter-Regular</vt:lpstr>
      <vt:lpstr>Symbol</vt:lpstr>
      <vt:lpstr>Tahoma</vt:lpstr>
      <vt:lpstr>Times New Roman</vt:lpstr>
      <vt:lpstr>Tinos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Anil Taneja</dc:creator>
  <cp:lastModifiedBy>Rahul Anjana</cp:lastModifiedBy>
  <cp:revision>207</cp:revision>
  <dcterms:created xsi:type="dcterms:W3CDTF">2020-05-05T09:43:45Z</dcterms:created>
  <dcterms:modified xsi:type="dcterms:W3CDTF">2024-02-21T05:02:24Z</dcterms:modified>
</cp:coreProperties>
</file>