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a4a6fc2d4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a4a6fc2d4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4a6fc2d4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4a6fc2d4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4a6fc2d4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4a6fc2d4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4a6fc2d4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4a6fc2d4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e899243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e899243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4a6fc2d4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4a6fc2d4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a4a6fc2d4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a4a6fc2d4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4a6fc2d4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4a6fc2d4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a4a6fc2d4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a4a6fc2d4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4a6fc2d4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4a6fc2d4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4a6fc2d4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a4a6fc2d4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4a6fc2d4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4a6fc2d4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4a6fc2d4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4a6fc2d4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imo.org/en/About/Conventions/Pages/Convention-relating-to-Civil-Liability-in-the-Field-of-Maritime-Carriage-of-Nuclear-Material-(NUCLEAR).aspx#:~:text=The%201971%20Convention%20provides%20that,Field%20of%20Nuclear%20Energy%3B%20or" TargetMode="External"/><Relationship Id="rId4" Type="http://schemas.openxmlformats.org/officeDocument/2006/relationships/hyperlink" Target="https://cil.nus.edu.sg/databasecil/1971-convention-relating-to-civil-liability-in-the-field-of-maritime-carriage-of-nuclear-materia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32625"/>
            <a:ext cx="8520600" cy="27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7019">
                <a:latin typeface="Times New Roman"/>
                <a:ea typeface="Times New Roman"/>
                <a:cs typeface="Times New Roman"/>
                <a:sym typeface="Times New Roman"/>
              </a:rPr>
              <a:t>World Electricity </a:t>
            </a:r>
            <a:endParaRPr sz="7019">
              <a:latin typeface="Times New Roman"/>
              <a:ea typeface="Times New Roman"/>
              <a:cs typeface="Times New Roman"/>
              <a:sym typeface="Times New Roman"/>
            </a:endParaRPr>
          </a:p>
          <a:p>
            <a:pPr indent="0" lvl="0" marL="0" rtl="0" algn="ctr">
              <a:spcBef>
                <a:spcPts val="0"/>
              </a:spcBef>
              <a:spcAft>
                <a:spcPts val="0"/>
              </a:spcAft>
              <a:buSzPts val="990"/>
              <a:buNone/>
            </a:pPr>
            <a:r>
              <a:rPr lang="en" sz="7019">
                <a:latin typeface="Times New Roman"/>
                <a:ea typeface="Times New Roman"/>
                <a:cs typeface="Times New Roman"/>
                <a:sym typeface="Times New Roman"/>
              </a:rPr>
              <a:t>Analysis</a:t>
            </a:r>
            <a:endParaRPr sz="7019">
              <a:latin typeface="Times New Roman"/>
              <a:ea typeface="Times New Roman"/>
              <a:cs typeface="Times New Roman"/>
              <a:sym typeface="Times New Roman"/>
            </a:endParaRPr>
          </a:p>
        </p:txBody>
      </p:sp>
      <p:sp>
        <p:nvSpPr>
          <p:cNvPr id="55" name="Google Shape;55;p13"/>
          <p:cNvSpPr txBox="1"/>
          <p:nvPr>
            <p:ph idx="1" type="body"/>
          </p:nvPr>
        </p:nvSpPr>
        <p:spPr>
          <a:xfrm>
            <a:off x="6006025" y="3130625"/>
            <a:ext cx="3131400" cy="20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Project by: Group-3D</a:t>
            </a:r>
            <a:endParaRPr sz="2000">
              <a:latin typeface="Times New Roman"/>
              <a:ea typeface="Times New Roman"/>
              <a:cs typeface="Times New Roman"/>
              <a:sym typeface="Times New Roman"/>
            </a:endParaRPr>
          </a:p>
          <a:p>
            <a:pPr indent="-355600" lvl="0" marL="457200" rtl="0" algn="l">
              <a:spcBef>
                <a:spcPts val="1200"/>
              </a:spcBef>
              <a:spcAft>
                <a:spcPts val="0"/>
              </a:spcAft>
              <a:buSzPts val="2000"/>
              <a:buFont typeface="Times New Roman"/>
              <a:buChar char="●"/>
            </a:pPr>
            <a:r>
              <a:rPr lang="en" sz="2000">
                <a:latin typeface="Times New Roman"/>
                <a:ea typeface="Times New Roman"/>
                <a:cs typeface="Times New Roman"/>
                <a:sym typeface="Times New Roman"/>
              </a:rPr>
              <a:t>Jitendrasingh Rao</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Meena Vadadoriya</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Simaran Raghuvansh</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Supriyam Mishra</a:t>
            </a:r>
            <a:endParaRPr sz="20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311700" y="688020"/>
            <a:ext cx="1031225" cy="1756700"/>
          </a:xfrm>
          <a:prstGeom prst="rect">
            <a:avLst/>
          </a:prstGeom>
          <a:noFill/>
          <a:ln>
            <a:noFill/>
          </a:ln>
        </p:spPr>
      </p:pic>
      <p:pic>
        <p:nvPicPr>
          <p:cNvPr id="57" name="Google Shape;57;p13"/>
          <p:cNvPicPr preferRelativeResize="0"/>
          <p:nvPr/>
        </p:nvPicPr>
        <p:blipFill>
          <a:blip r:embed="rId4">
            <a:alphaModFix/>
          </a:blip>
          <a:stretch>
            <a:fillRect/>
          </a:stretch>
        </p:blipFill>
        <p:spPr>
          <a:xfrm>
            <a:off x="152400" y="2677100"/>
            <a:ext cx="2314000" cy="2314000"/>
          </a:xfrm>
          <a:prstGeom prst="rect">
            <a:avLst/>
          </a:prstGeom>
          <a:noFill/>
          <a:ln>
            <a:noFill/>
          </a:ln>
        </p:spPr>
      </p:pic>
      <p:pic>
        <p:nvPicPr>
          <p:cNvPr id="58" name="Google Shape;58;p13"/>
          <p:cNvPicPr preferRelativeResize="0"/>
          <p:nvPr/>
        </p:nvPicPr>
        <p:blipFill>
          <a:blip r:embed="rId5">
            <a:alphaModFix/>
          </a:blip>
          <a:stretch>
            <a:fillRect/>
          </a:stretch>
        </p:blipFill>
        <p:spPr>
          <a:xfrm>
            <a:off x="7919750" y="-3"/>
            <a:ext cx="1217675" cy="2167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nvSpPr>
        <p:spPr>
          <a:xfrm>
            <a:off x="150575" y="150925"/>
            <a:ext cx="4421400" cy="2008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Times New Roman"/>
              <a:buChar char="●"/>
            </a:pPr>
            <a:r>
              <a:rPr lang="en" sz="1500">
                <a:latin typeface="Times New Roman"/>
                <a:ea typeface="Times New Roman"/>
                <a:cs typeface="Times New Roman"/>
                <a:sym typeface="Times New Roman"/>
              </a:rPr>
              <a:t>The evolution of nuclear power presence in different Regions and Income Groups shows that </a:t>
            </a:r>
            <a:r>
              <a:rPr lang="en" sz="1500">
                <a:solidFill>
                  <a:srgbClr val="FF0000"/>
                </a:solidFill>
                <a:latin typeface="Times New Roman"/>
                <a:ea typeface="Times New Roman"/>
                <a:cs typeface="Times New Roman"/>
                <a:sym typeface="Times New Roman"/>
              </a:rPr>
              <a:t>the evolution is majorly based in the West and powerful nations and countries with lower economic conditions are trying to catch-up</a:t>
            </a:r>
            <a:r>
              <a:rPr lang="en" sz="1500">
                <a:latin typeface="Times New Roman"/>
                <a:ea typeface="Times New Roman"/>
                <a:cs typeface="Times New Roman"/>
                <a:sym typeface="Times New Roman"/>
              </a:rPr>
              <a:t>. (The chart is showing </a:t>
            </a:r>
            <a:r>
              <a:rPr lang="en" sz="1500">
                <a:latin typeface="Times New Roman"/>
                <a:ea typeface="Times New Roman"/>
                <a:cs typeface="Times New Roman"/>
                <a:sym typeface="Times New Roman"/>
              </a:rPr>
              <a:t>comparison</a:t>
            </a:r>
            <a:r>
              <a:rPr lang="en" sz="1500">
                <a:latin typeface="Times New Roman"/>
                <a:ea typeface="Times New Roman"/>
                <a:cs typeface="Times New Roman"/>
                <a:sym typeface="Times New Roman"/>
              </a:rPr>
              <a:t> between Europe &amp; Central Asia and </a:t>
            </a:r>
            <a:r>
              <a:rPr lang="en" sz="1500">
                <a:latin typeface="Times New Roman"/>
                <a:ea typeface="Times New Roman"/>
                <a:cs typeface="Times New Roman"/>
                <a:sym typeface="Times New Roman"/>
              </a:rPr>
              <a:t>Sub-Saharan Africa</a:t>
            </a:r>
            <a:r>
              <a:rPr lang="en"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
        <p:nvSpPr>
          <p:cNvPr id="118" name="Google Shape;118;p22"/>
          <p:cNvSpPr txBox="1"/>
          <p:nvPr/>
        </p:nvSpPr>
        <p:spPr>
          <a:xfrm>
            <a:off x="4572000" y="3417875"/>
            <a:ext cx="4442100" cy="1743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Times New Roman"/>
              <a:buChar char="●"/>
            </a:pPr>
            <a:r>
              <a:rPr lang="en" sz="1500">
                <a:latin typeface="Times New Roman"/>
                <a:ea typeface="Times New Roman"/>
                <a:cs typeface="Times New Roman"/>
                <a:sym typeface="Times New Roman"/>
              </a:rPr>
              <a:t>The production of electricity across different sources (nuclear, oil, etc) has changed in a considerably over the period of time, however </a:t>
            </a:r>
            <a:r>
              <a:rPr lang="en" sz="1500">
                <a:solidFill>
                  <a:srgbClr val="FF0000"/>
                </a:solidFill>
                <a:latin typeface="Times New Roman"/>
                <a:ea typeface="Times New Roman"/>
                <a:cs typeface="Times New Roman"/>
                <a:sym typeface="Times New Roman"/>
              </a:rPr>
              <a:t>the move towards the other sources is clearly evident, so as to have a Greener and Affordable Sources</a:t>
            </a:r>
            <a:endParaRPr sz="1500">
              <a:solidFill>
                <a:srgbClr val="FF0000"/>
              </a:solidFill>
              <a:latin typeface="Times New Roman"/>
              <a:ea typeface="Times New Roman"/>
              <a:cs typeface="Times New Roman"/>
              <a:sym typeface="Times New Roman"/>
            </a:endParaRPr>
          </a:p>
        </p:txBody>
      </p:sp>
      <p:pic>
        <p:nvPicPr>
          <p:cNvPr id="119" name="Google Shape;119;p22" title="Chart"/>
          <p:cNvPicPr preferRelativeResize="0"/>
          <p:nvPr/>
        </p:nvPicPr>
        <p:blipFill>
          <a:blip r:embed="rId3">
            <a:alphaModFix/>
          </a:blip>
          <a:stretch>
            <a:fillRect/>
          </a:stretch>
        </p:blipFill>
        <p:spPr>
          <a:xfrm>
            <a:off x="4724375" y="152400"/>
            <a:ext cx="4267224" cy="2638567"/>
          </a:xfrm>
          <a:prstGeom prst="rect">
            <a:avLst/>
          </a:prstGeom>
          <a:noFill/>
          <a:ln>
            <a:noFill/>
          </a:ln>
        </p:spPr>
      </p:pic>
      <p:pic>
        <p:nvPicPr>
          <p:cNvPr id="120" name="Google Shape;120;p22" title="Chart"/>
          <p:cNvPicPr preferRelativeResize="0"/>
          <p:nvPr/>
        </p:nvPicPr>
        <p:blipFill>
          <a:blip r:embed="rId4">
            <a:alphaModFix/>
          </a:blip>
          <a:stretch>
            <a:fillRect/>
          </a:stretch>
        </p:blipFill>
        <p:spPr>
          <a:xfrm>
            <a:off x="228600" y="2390425"/>
            <a:ext cx="4267200" cy="26385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ctrTitle"/>
          </p:nvPr>
        </p:nvSpPr>
        <p:spPr>
          <a:xfrm>
            <a:off x="311700" y="527250"/>
            <a:ext cx="8520600" cy="4089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000">
                <a:latin typeface="Times New Roman"/>
                <a:ea typeface="Times New Roman"/>
                <a:cs typeface="Times New Roman"/>
                <a:sym typeface="Times New Roman"/>
              </a:rPr>
              <a:t>Takeaway and Insights</a:t>
            </a:r>
            <a:endParaRPr sz="7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ctrTitle"/>
          </p:nvPr>
        </p:nvSpPr>
        <p:spPr>
          <a:xfrm>
            <a:off x="159300" y="1277975"/>
            <a:ext cx="8814000" cy="1262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3200">
                <a:latin typeface="Times New Roman"/>
                <a:ea typeface="Times New Roman"/>
                <a:cs typeface="Times New Roman"/>
                <a:sym typeface="Times New Roman"/>
              </a:rPr>
              <a:t>The chart shows that there is a drastic rise in Nuclear Power production till 70s then it got stand still.</a:t>
            </a:r>
            <a:endParaRPr sz="3200">
              <a:latin typeface="Times New Roman"/>
              <a:ea typeface="Times New Roman"/>
              <a:cs typeface="Times New Roman"/>
              <a:sym typeface="Times New Roman"/>
            </a:endParaRPr>
          </a:p>
        </p:txBody>
      </p:sp>
      <p:sp>
        <p:nvSpPr>
          <p:cNvPr id="131" name="Google Shape;131;p24"/>
          <p:cNvSpPr txBox="1"/>
          <p:nvPr/>
        </p:nvSpPr>
        <p:spPr>
          <a:xfrm>
            <a:off x="2706750" y="2807075"/>
            <a:ext cx="3730500" cy="1262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7000">
                <a:latin typeface="Times New Roman"/>
                <a:ea typeface="Times New Roman"/>
                <a:cs typeface="Times New Roman"/>
                <a:sym typeface="Times New Roman"/>
              </a:rPr>
              <a:t>Why</a:t>
            </a:r>
            <a:r>
              <a:rPr lang="en" sz="7000">
                <a:solidFill>
                  <a:srgbClr val="FF0000"/>
                </a:solidFill>
                <a:latin typeface="Times New Roman"/>
                <a:ea typeface="Times New Roman"/>
                <a:cs typeface="Times New Roman"/>
                <a:sym typeface="Times New Roman"/>
              </a:rPr>
              <a:t>?</a:t>
            </a:r>
            <a:endParaRPr sz="7000">
              <a:solidFill>
                <a:srgbClr val="FF0000"/>
              </a:solidFill>
              <a:latin typeface="Times New Roman"/>
              <a:ea typeface="Times New Roman"/>
              <a:cs typeface="Times New Roman"/>
              <a:sym typeface="Times New Roman"/>
            </a:endParaRPr>
          </a:p>
        </p:txBody>
      </p:sp>
      <p:sp>
        <p:nvSpPr>
          <p:cNvPr id="132" name="Google Shape;132;p24"/>
          <p:cNvSpPr txBox="1"/>
          <p:nvPr/>
        </p:nvSpPr>
        <p:spPr>
          <a:xfrm>
            <a:off x="451050" y="4350350"/>
            <a:ext cx="824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What happened in 70s?</a:t>
            </a:r>
            <a:endParaRPr sz="3600">
              <a:latin typeface="Times New Roman"/>
              <a:ea typeface="Times New Roman"/>
              <a:cs typeface="Times New Roman"/>
              <a:sym typeface="Times New Roman"/>
            </a:endParaRPr>
          </a:p>
        </p:txBody>
      </p:sp>
      <p:pic>
        <p:nvPicPr>
          <p:cNvPr id="133" name="Google Shape;133;p24" title="Chart"/>
          <p:cNvPicPr preferRelativeResize="0"/>
          <p:nvPr/>
        </p:nvPicPr>
        <p:blipFill>
          <a:blip r:embed="rId3">
            <a:alphaModFix/>
          </a:blip>
          <a:stretch>
            <a:fillRect/>
          </a:stretch>
        </p:blipFill>
        <p:spPr>
          <a:xfrm>
            <a:off x="451050" y="-823450"/>
            <a:ext cx="8385849" cy="2076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ctrTitle"/>
          </p:nvPr>
        </p:nvSpPr>
        <p:spPr>
          <a:xfrm>
            <a:off x="547200" y="1326600"/>
            <a:ext cx="8520600" cy="328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500">
                <a:solidFill>
                  <a:srgbClr val="141624"/>
                </a:solidFill>
                <a:highlight>
                  <a:srgbClr val="F5F7FA"/>
                </a:highlight>
                <a:latin typeface="Times New Roman"/>
                <a:ea typeface="Times New Roman"/>
                <a:cs typeface="Times New Roman"/>
                <a:sym typeface="Times New Roman"/>
              </a:rPr>
              <a:t>In 1971 IMO, in association with the International Atomic Energy Agency (IAEA) and the European Nuclear Energy Agency of the Organization for Economic Co‑operation and Development (OECD), convened a Conference which adopted a Convention to regulate liability in respect of damage arising from the maritime carriage of nuclear substances.</a:t>
            </a:r>
            <a:endParaRPr sz="1500">
              <a:solidFill>
                <a:srgbClr val="141624"/>
              </a:solidFill>
              <a:highlight>
                <a:srgbClr val="F5F7FA"/>
              </a:highlight>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lang="en" sz="1500">
                <a:solidFill>
                  <a:srgbClr val="141624"/>
                </a:solidFill>
                <a:highlight>
                  <a:srgbClr val="F5F7FA"/>
                </a:highlight>
                <a:latin typeface="Times New Roman"/>
                <a:ea typeface="Times New Roman"/>
                <a:cs typeface="Times New Roman"/>
                <a:sym typeface="Times New Roman"/>
              </a:rPr>
              <a:t>The purpose of this Convention is to resolve difficulties and conflicts which arise from the simultaneous application to nuclear damage of certain maritime conventions dealing with shipowners' liability, as well as other conventions which place liability arising from nuclear incidents on the operators of the nuclear installations from which or to which the material in question was being transported.</a:t>
            </a:r>
            <a:endParaRPr sz="1500">
              <a:solidFill>
                <a:srgbClr val="141624"/>
              </a:solidFill>
              <a:highlight>
                <a:srgbClr val="F5F7FA"/>
              </a:highlight>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lang="en" sz="1500">
                <a:solidFill>
                  <a:srgbClr val="141624"/>
                </a:solidFill>
                <a:highlight>
                  <a:srgbClr val="F5F7FA"/>
                </a:highlight>
                <a:latin typeface="Times New Roman"/>
                <a:ea typeface="Times New Roman"/>
                <a:cs typeface="Times New Roman"/>
                <a:sym typeface="Times New Roman"/>
              </a:rPr>
              <a:t>The 1971 Convention provides that a person otherwise liable for damage caused in a nuclear incident shall be exonerated for liability if the operator of the nuclear installation is also liable for such damage by virtue of the Paris Convention of 29 July 1960 on Third Party Liability in the Field of Nuclear Energy; or the Vienna Convention of 21 May 1963 on Civil Liability for Nuclear Damage; or national law which is similar in the scope of protection given to the persons who suffer damage.</a:t>
            </a:r>
            <a:endParaRPr sz="1500">
              <a:solidFill>
                <a:srgbClr val="141624"/>
              </a:solidFill>
              <a:highlight>
                <a:srgbClr val="F5F7FA"/>
              </a:highlight>
              <a:latin typeface="Times New Roman"/>
              <a:ea typeface="Times New Roman"/>
              <a:cs typeface="Times New Roman"/>
              <a:sym typeface="Times New Roman"/>
            </a:endParaRPr>
          </a:p>
          <a:p>
            <a:pPr indent="0" lvl="0" marL="0" rtl="0" algn="r">
              <a:spcBef>
                <a:spcPts val="0"/>
              </a:spcBef>
              <a:spcAft>
                <a:spcPts val="0"/>
              </a:spcAft>
              <a:buNone/>
            </a:pPr>
            <a:r>
              <a:rPr lang="en" sz="1500">
                <a:solidFill>
                  <a:srgbClr val="141624"/>
                </a:solidFill>
                <a:highlight>
                  <a:srgbClr val="F5F7FA"/>
                </a:highlight>
                <a:latin typeface="Times New Roman"/>
                <a:ea typeface="Times New Roman"/>
                <a:cs typeface="Times New Roman"/>
                <a:sym typeface="Times New Roman"/>
              </a:rPr>
              <a:t>Source:</a:t>
            </a:r>
            <a:r>
              <a:rPr lang="en" sz="1500" u="sng">
                <a:solidFill>
                  <a:schemeClr val="hlink"/>
                </a:solidFill>
                <a:highlight>
                  <a:srgbClr val="F5F7FA"/>
                </a:highlight>
                <a:latin typeface="Times New Roman"/>
                <a:ea typeface="Times New Roman"/>
                <a:cs typeface="Times New Roman"/>
                <a:sym typeface="Times New Roman"/>
                <a:hlinkClick r:id="rId3"/>
              </a:rPr>
              <a:t>IMO Website</a:t>
            </a:r>
            <a:r>
              <a:rPr lang="en" sz="1500">
                <a:solidFill>
                  <a:srgbClr val="141624"/>
                </a:solidFill>
                <a:highlight>
                  <a:srgbClr val="F5F7FA"/>
                </a:highlight>
                <a:latin typeface="Times New Roman"/>
                <a:ea typeface="Times New Roman"/>
                <a:cs typeface="Times New Roman"/>
                <a:sym typeface="Times New Roman"/>
              </a:rPr>
              <a:t>, </a:t>
            </a:r>
            <a:r>
              <a:rPr lang="en" sz="1500" u="sng">
                <a:solidFill>
                  <a:schemeClr val="hlink"/>
                </a:solidFill>
                <a:highlight>
                  <a:srgbClr val="F5F7FA"/>
                </a:highlight>
                <a:latin typeface="Times New Roman"/>
                <a:ea typeface="Times New Roman"/>
                <a:cs typeface="Times New Roman"/>
                <a:sym typeface="Times New Roman"/>
                <a:hlinkClick r:id="rId4"/>
              </a:rPr>
              <a:t>Centre for International Law</a:t>
            </a:r>
            <a:endParaRPr sz="1500">
              <a:solidFill>
                <a:srgbClr val="141624"/>
              </a:solidFill>
              <a:highlight>
                <a:srgbClr val="F5F7FA"/>
              </a:highlight>
              <a:latin typeface="Times New Roman"/>
              <a:ea typeface="Times New Roman"/>
              <a:cs typeface="Times New Roman"/>
              <a:sym typeface="Times New Roman"/>
            </a:endParaRPr>
          </a:p>
        </p:txBody>
      </p:sp>
      <p:sp>
        <p:nvSpPr>
          <p:cNvPr id="139" name="Google Shape;139;p25"/>
          <p:cNvSpPr txBox="1"/>
          <p:nvPr/>
        </p:nvSpPr>
        <p:spPr>
          <a:xfrm>
            <a:off x="161125" y="302975"/>
            <a:ext cx="8626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1971 Convention:</a:t>
            </a:r>
            <a:r>
              <a:rPr lang="en" sz="2800">
                <a:latin typeface="Times New Roman"/>
                <a:ea typeface="Times New Roman"/>
                <a:cs typeface="Times New Roman"/>
                <a:sym typeface="Times New Roman"/>
              </a:rPr>
              <a:t> Transportation of Nuclear Goods</a:t>
            </a:r>
            <a:endParaRPr sz="2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ctrTitle"/>
          </p:nvPr>
        </p:nvSpPr>
        <p:spPr>
          <a:xfrm>
            <a:off x="260275" y="439775"/>
            <a:ext cx="8571900" cy="427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000">
                <a:latin typeface="Times New Roman"/>
                <a:ea typeface="Times New Roman"/>
                <a:cs typeface="Times New Roman"/>
                <a:sym typeface="Times New Roman"/>
              </a:rPr>
              <a:t>Thank You!</a:t>
            </a:r>
            <a:endParaRPr sz="7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43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500"/>
              <a:t>What is Electricity</a:t>
            </a:r>
            <a:r>
              <a:rPr lang="en" sz="7500">
                <a:solidFill>
                  <a:srgbClr val="FF0000"/>
                </a:solidFill>
              </a:rPr>
              <a:t>?</a:t>
            </a:r>
            <a:endParaRPr sz="75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What is </a:t>
            </a:r>
            <a:r>
              <a:rPr lang="en">
                <a:solidFill>
                  <a:srgbClr val="FF0000"/>
                </a:solidFill>
                <a:latin typeface="Times New Roman"/>
                <a:ea typeface="Times New Roman"/>
                <a:cs typeface="Times New Roman"/>
                <a:sym typeface="Times New Roman"/>
              </a:rPr>
              <a:t>Electricity</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9" name="Google Shape;69;p15"/>
          <p:cNvSpPr txBox="1"/>
          <p:nvPr>
            <p:ph idx="1" type="body"/>
          </p:nvPr>
        </p:nvSpPr>
        <p:spPr>
          <a:xfrm>
            <a:off x="2726750" y="1195950"/>
            <a:ext cx="6258000" cy="3731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Electricity</a:t>
            </a:r>
            <a:r>
              <a:rPr lang="en" sz="2100">
                <a:latin typeface="Times New Roman"/>
                <a:ea typeface="Times New Roman"/>
                <a:cs typeface="Times New Roman"/>
                <a:sym typeface="Times New Roman"/>
              </a:rPr>
              <a:t> is a form of </a:t>
            </a:r>
            <a:r>
              <a:rPr lang="en" sz="2100">
                <a:solidFill>
                  <a:srgbClr val="FF0000"/>
                </a:solidFill>
                <a:latin typeface="Times New Roman"/>
                <a:ea typeface="Times New Roman"/>
                <a:cs typeface="Times New Roman"/>
                <a:sym typeface="Times New Roman"/>
              </a:rPr>
              <a:t>energy </a:t>
            </a:r>
            <a:endParaRPr sz="2100">
              <a:solidFill>
                <a:srgbClr val="FF0000"/>
              </a:solidFill>
              <a:latin typeface="Times New Roman"/>
              <a:ea typeface="Times New Roman"/>
              <a:cs typeface="Times New Roman"/>
              <a:sym typeface="Times New Roman"/>
            </a:endParaRPr>
          </a:p>
          <a:p>
            <a:pPr indent="0" lvl="0" marL="1371600" rtl="0" algn="l">
              <a:spcBef>
                <a:spcPts val="1200"/>
              </a:spcBef>
              <a:spcAft>
                <a:spcPts val="0"/>
              </a:spcAft>
              <a:buNone/>
            </a:pPr>
            <a:r>
              <a:rPr lang="en" sz="2100">
                <a:latin typeface="Times New Roman"/>
                <a:ea typeface="Times New Roman"/>
                <a:cs typeface="Times New Roman"/>
                <a:sym typeface="Times New Roman"/>
              </a:rPr>
              <a:t>     </a:t>
            </a:r>
            <a:r>
              <a:rPr i="1" lang="en" sz="2100" u="sng">
                <a:latin typeface="Times New Roman"/>
                <a:ea typeface="Times New Roman"/>
                <a:cs typeface="Times New Roman"/>
                <a:sym typeface="Times New Roman"/>
              </a:rPr>
              <a:t>OR</a:t>
            </a:r>
            <a:r>
              <a:rPr lang="en"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indent="-361950" lvl="0" marL="457200" rtl="0" algn="l">
              <a:spcBef>
                <a:spcPts val="1200"/>
              </a:spcBef>
              <a:spcAft>
                <a:spcPts val="0"/>
              </a:spcAft>
              <a:buSzPts val="2100"/>
              <a:buFont typeface="Times New Roman"/>
              <a:buChar char="●"/>
            </a:pPr>
            <a:r>
              <a:rPr lang="en" sz="2100">
                <a:latin typeface="Times New Roman"/>
                <a:ea typeface="Times New Roman"/>
                <a:cs typeface="Times New Roman"/>
                <a:sym typeface="Times New Roman"/>
              </a:rPr>
              <a:t>Electricity</a:t>
            </a:r>
            <a:r>
              <a:rPr lang="en" sz="2100">
                <a:latin typeface="Times New Roman"/>
                <a:ea typeface="Times New Roman"/>
                <a:cs typeface="Times New Roman"/>
                <a:sym typeface="Times New Roman"/>
              </a:rPr>
              <a:t> is the </a:t>
            </a:r>
            <a:r>
              <a:rPr lang="en" sz="2100">
                <a:solidFill>
                  <a:srgbClr val="FF0000"/>
                </a:solidFill>
                <a:latin typeface="Times New Roman"/>
                <a:ea typeface="Times New Roman"/>
                <a:cs typeface="Times New Roman"/>
                <a:sym typeface="Times New Roman"/>
              </a:rPr>
              <a:t>flow of electrical </a:t>
            </a:r>
            <a:r>
              <a:rPr lang="en" sz="2100">
                <a:solidFill>
                  <a:srgbClr val="FF0000"/>
                </a:solidFill>
                <a:latin typeface="Times New Roman"/>
                <a:ea typeface="Times New Roman"/>
                <a:cs typeface="Times New Roman"/>
                <a:sym typeface="Times New Roman"/>
              </a:rPr>
              <a:t>power</a:t>
            </a:r>
            <a:r>
              <a:rPr lang="en" sz="2100">
                <a:solidFill>
                  <a:srgbClr val="FF0000"/>
                </a:solidFill>
                <a:latin typeface="Times New Roman"/>
                <a:ea typeface="Times New Roman"/>
                <a:cs typeface="Times New Roman"/>
                <a:sym typeface="Times New Roman"/>
              </a:rPr>
              <a:t> </a:t>
            </a:r>
            <a:r>
              <a:rPr lang="en" sz="2100">
                <a:latin typeface="Times New Roman"/>
                <a:ea typeface="Times New Roman"/>
                <a:cs typeface="Times New Roman"/>
                <a:sym typeface="Times New Roman"/>
              </a:rPr>
              <a:t>or charge.</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solidFill>
                  <a:srgbClr val="FF0000"/>
                </a:solidFill>
                <a:latin typeface="Times New Roman"/>
                <a:ea typeface="Times New Roman"/>
                <a:cs typeface="Times New Roman"/>
                <a:sym typeface="Times New Roman"/>
              </a:rPr>
              <a:t>Types</a:t>
            </a:r>
            <a:r>
              <a:rPr lang="en" sz="2100">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Static </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Current</a:t>
            </a:r>
            <a:endParaRPr sz="17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solidFill>
                  <a:srgbClr val="FF0000"/>
                </a:solidFill>
                <a:latin typeface="Times New Roman"/>
                <a:ea typeface="Times New Roman"/>
                <a:cs typeface="Times New Roman"/>
                <a:sym typeface="Times New Roman"/>
              </a:rPr>
              <a:t>Produced From</a:t>
            </a:r>
            <a:r>
              <a:rPr lang="en" sz="2100">
                <a:latin typeface="Times New Roman"/>
                <a:ea typeface="Times New Roman"/>
                <a:cs typeface="Times New Roman"/>
                <a:sym typeface="Times New Roman"/>
              </a:rPr>
              <a:t>:</a:t>
            </a:r>
            <a:endParaRPr sz="21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Renewable Sources: Solar,Hydro,Wind,etc</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Non-renewable Sources: Coal, Oil, Natural Gas,etc</a:t>
            </a:r>
            <a:endParaRPr sz="1700">
              <a:latin typeface="Times New Roman"/>
              <a:ea typeface="Times New Roman"/>
              <a:cs typeface="Times New Roman"/>
              <a:sym typeface="Times New Roman"/>
            </a:endParaRPr>
          </a:p>
        </p:txBody>
      </p:sp>
      <p:pic>
        <p:nvPicPr>
          <p:cNvPr id="70" name="Google Shape;70;p15"/>
          <p:cNvPicPr preferRelativeResize="0"/>
          <p:nvPr/>
        </p:nvPicPr>
        <p:blipFill rotWithShape="1">
          <a:blip r:embed="rId3">
            <a:alphaModFix/>
          </a:blip>
          <a:srcRect b="6806" l="2448" r="56198" t="15577"/>
          <a:stretch/>
        </p:blipFill>
        <p:spPr>
          <a:xfrm>
            <a:off x="152400" y="1195950"/>
            <a:ext cx="2574351" cy="37312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432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7500"/>
              <a:t>Project at a Glance</a:t>
            </a:r>
            <a:endParaRPr sz="7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title="Chart"/>
          <p:cNvPicPr preferRelativeResize="0"/>
          <p:nvPr/>
        </p:nvPicPr>
        <p:blipFill>
          <a:blip r:embed="rId3">
            <a:alphaModFix/>
          </a:blip>
          <a:stretch>
            <a:fillRect/>
          </a:stretch>
        </p:blipFill>
        <p:spPr>
          <a:xfrm>
            <a:off x="1420625" y="950675"/>
            <a:ext cx="7570974" cy="4040426"/>
          </a:xfrm>
          <a:prstGeom prst="rect">
            <a:avLst/>
          </a:prstGeom>
          <a:noFill/>
          <a:ln>
            <a:noFill/>
          </a:ln>
        </p:spPr>
      </p:pic>
      <p:sp>
        <p:nvSpPr>
          <p:cNvPr id="81" name="Google Shape;81;p17"/>
          <p:cNvSpPr txBox="1"/>
          <p:nvPr/>
        </p:nvSpPr>
        <p:spPr>
          <a:xfrm>
            <a:off x="148725" y="161125"/>
            <a:ext cx="8142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Times New Roman"/>
                <a:ea typeface="Times New Roman"/>
                <a:cs typeface="Times New Roman"/>
                <a:sym typeface="Times New Roman"/>
              </a:rPr>
              <a:t>What we see, it becomes!</a:t>
            </a:r>
            <a:endParaRPr sz="2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title="Chart"/>
          <p:cNvPicPr preferRelativeResize="0"/>
          <p:nvPr/>
        </p:nvPicPr>
        <p:blipFill>
          <a:blip r:embed="rId3">
            <a:alphaModFix/>
          </a:blip>
          <a:stretch>
            <a:fillRect/>
          </a:stretch>
        </p:blipFill>
        <p:spPr>
          <a:xfrm>
            <a:off x="0" y="0"/>
            <a:ext cx="4572000" cy="2571750"/>
          </a:xfrm>
          <a:prstGeom prst="rect">
            <a:avLst/>
          </a:prstGeom>
          <a:noFill/>
          <a:ln>
            <a:noFill/>
          </a:ln>
        </p:spPr>
      </p:pic>
      <p:pic>
        <p:nvPicPr>
          <p:cNvPr id="87" name="Google Shape;87;p18" title="Chart"/>
          <p:cNvPicPr preferRelativeResize="0"/>
          <p:nvPr/>
        </p:nvPicPr>
        <p:blipFill>
          <a:blip r:embed="rId4">
            <a:alphaModFix/>
          </a:blip>
          <a:stretch>
            <a:fillRect/>
          </a:stretch>
        </p:blipFill>
        <p:spPr>
          <a:xfrm>
            <a:off x="4572000" y="0"/>
            <a:ext cx="4572000" cy="2703549"/>
          </a:xfrm>
          <a:prstGeom prst="rect">
            <a:avLst/>
          </a:prstGeom>
          <a:noFill/>
          <a:ln>
            <a:noFill/>
          </a:ln>
        </p:spPr>
      </p:pic>
      <p:pic>
        <p:nvPicPr>
          <p:cNvPr id="88" name="Google Shape;88;p18" title="Chart"/>
          <p:cNvPicPr preferRelativeResize="0"/>
          <p:nvPr/>
        </p:nvPicPr>
        <p:blipFill>
          <a:blip r:embed="rId5">
            <a:alphaModFix/>
          </a:blip>
          <a:stretch>
            <a:fillRect/>
          </a:stretch>
        </p:blipFill>
        <p:spPr>
          <a:xfrm>
            <a:off x="0" y="2571750"/>
            <a:ext cx="4572000" cy="2571750"/>
          </a:xfrm>
          <a:prstGeom prst="rect">
            <a:avLst/>
          </a:prstGeom>
          <a:noFill/>
          <a:ln>
            <a:noFill/>
          </a:ln>
        </p:spPr>
      </p:pic>
      <p:pic>
        <p:nvPicPr>
          <p:cNvPr id="89" name="Google Shape;89;p18" title="Chart"/>
          <p:cNvPicPr preferRelativeResize="0"/>
          <p:nvPr/>
        </p:nvPicPr>
        <p:blipFill>
          <a:blip r:embed="rId6">
            <a:alphaModFix/>
          </a:blip>
          <a:stretch>
            <a:fillRect/>
          </a:stretch>
        </p:blipFill>
        <p:spPr>
          <a:xfrm>
            <a:off x="4572000" y="2703550"/>
            <a:ext cx="4572000" cy="243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ctrTitle"/>
          </p:nvPr>
        </p:nvSpPr>
        <p:spPr>
          <a:xfrm>
            <a:off x="311700" y="0"/>
            <a:ext cx="8520600" cy="161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000">
                <a:latin typeface="Times New Roman"/>
                <a:ea typeface="Times New Roman"/>
                <a:cs typeface="Times New Roman"/>
                <a:sym typeface="Times New Roman"/>
              </a:rPr>
              <a:t>Problem Statements</a:t>
            </a:r>
            <a:r>
              <a:rPr lang="en" sz="7000">
                <a:solidFill>
                  <a:srgbClr val="FF0000"/>
                </a:solidFill>
                <a:latin typeface="Times New Roman"/>
                <a:ea typeface="Times New Roman"/>
                <a:cs typeface="Times New Roman"/>
                <a:sym typeface="Times New Roman"/>
              </a:rPr>
              <a:t>?</a:t>
            </a:r>
            <a:endParaRPr sz="7000">
              <a:solidFill>
                <a:srgbClr val="FF0000"/>
              </a:solidFill>
              <a:latin typeface="Times New Roman"/>
              <a:ea typeface="Times New Roman"/>
              <a:cs typeface="Times New Roman"/>
              <a:sym typeface="Times New Roman"/>
            </a:endParaRPr>
          </a:p>
        </p:txBody>
      </p:sp>
      <p:pic>
        <p:nvPicPr>
          <p:cNvPr id="95" name="Google Shape;95;p19"/>
          <p:cNvPicPr preferRelativeResize="0"/>
          <p:nvPr/>
        </p:nvPicPr>
        <p:blipFill>
          <a:blip r:embed="rId3">
            <a:alphaModFix/>
          </a:blip>
          <a:stretch>
            <a:fillRect/>
          </a:stretch>
        </p:blipFill>
        <p:spPr>
          <a:xfrm>
            <a:off x="7470701" y="1894450"/>
            <a:ext cx="1696776" cy="3229776"/>
          </a:xfrm>
          <a:prstGeom prst="rect">
            <a:avLst/>
          </a:prstGeom>
          <a:noFill/>
          <a:ln>
            <a:noFill/>
          </a:ln>
        </p:spPr>
      </p:pic>
      <p:sp>
        <p:nvSpPr>
          <p:cNvPr id="96" name="Google Shape;96;p19"/>
          <p:cNvSpPr txBox="1"/>
          <p:nvPr/>
        </p:nvSpPr>
        <p:spPr>
          <a:xfrm>
            <a:off x="311700" y="2029738"/>
            <a:ext cx="6122700" cy="2959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Times New Roman"/>
              <a:buChar char="●"/>
            </a:pPr>
            <a:r>
              <a:rPr lang="en" sz="1500">
                <a:latin typeface="Times New Roman"/>
                <a:ea typeface="Times New Roman"/>
                <a:cs typeface="Times New Roman"/>
                <a:sym typeface="Times New Roman"/>
              </a:rPr>
              <a:t>Comparison of access to electricity post 2000s</a:t>
            </a:r>
            <a:endParaRPr sz="15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500">
                <a:latin typeface="Times New Roman"/>
                <a:ea typeface="Times New Roman"/>
                <a:cs typeface="Times New Roman"/>
                <a:sym typeface="Times New Roman"/>
              </a:rPr>
              <a:t>A way to compare every country’s performance with respect to world average for every year.</a:t>
            </a:r>
            <a:endParaRPr sz="15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500">
                <a:latin typeface="Times New Roman"/>
                <a:ea typeface="Times New Roman"/>
                <a:cs typeface="Times New Roman"/>
                <a:sym typeface="Times New Roman"/>
              </a:rPr>
              <a:t>A chart to depict the increase in count of country with greater than 75% electricity access in rural areas across different year. </a:t>
            </a:r>
            <a:endParaRPr sz="15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500">
                <a:latin typeface="Times New Roman"/>
                <a:ea typeface="Times New Roman"/>
                <a:cs typeface="Times New Roman"/>
                <a:sym typeface="Times New Roman"/>
              </a:rPr>
              <a:t>Define a way/KPI to present the evolution of nuclear power presence grouped by Region and Income Group.</a:t>
            </a:r>
            <a:endParaRPr sz="15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500">
                <a:latin typeface="Times New Roman"/>
                <a:ea typeface="Times New Roman"/>
                <a:cs typeface="Times New Roman"/>
                <a:sym typeface="Times New Roman"/>
              </a:rPr>
              <a:t>A chart to present the production of electricity across different sources (nuclear, oil, etc.) as a function of time</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ctrTitle"/>
          </p:nvPr>
        </p:nvSpPr>
        <p:spPr>
          <a:xfrm>
            <a:off x="311700" y="0"/>
            <a:ext cx="8520600" cy="162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000">
                <a:latin typeface="Times New Roman"/>
                <a:ea typeface="Times New Roman"/>
                <a:cs typeface="Times New Roman"/>
                <a:sym typeface="Times New Roman"/>
              </a:rPr>
              <a:t>What We Got</a:t>
            </a:r>
            <a:r>
              <a:rPr lang="en" sz="7000">
                <a:solidFill>
                  <a:srgbClr val="FF0000"/>
                </a:solidFill>
                <a:latin typeface="Times New Roman"/>
                <a:ea typeface="Times New Roman"/>
                <a:cs typeface="Times New Roman"/>
                <a:sym typeface="Times New Roman"/>
              </a:rPr>
              <a:t>?</a:t>
            </a:r>
            <a:endParaRPr sz="7000">
              <a:solidFill>
                <a:srgbClr val="FF0000"/>
              </a:solidFill>
              <a:latin typeface="Times New Roman"/>
              <a:ea typeface="Times New Roman"/>
              <a:cs typeface="Times New Roman"/>
              <a:sym typeface="Times New Roman"/>
            </a:endParaRPr>
          </a:p>
        </p:txBody>
      </p:sp>
      <p:pic>
        <p:nvPicPr>
          <p:cNvPr id="102" name="Google Shape;102;p20"/>
          <p:cNvPicPr preferRelativeResize="0"/>
          <p:nvPr/>
        </p:nvPicPr>
        <p:blipFill rotWithShape="1">
          <a:blip r:embed="rId3">
            <a:alphaModFix/>
          </a:blip>
          <a:srcRect b="4652" l="0" r="0" t="0"/>
          <a:stretch/>
        </p:blipFill>
        <p:spPr>
          <a:xfrm>
            <a:off x="7443225" y="2403075"/>
            <a:ext cx="1700775" cy="2754650"/>
          </a:xfrm>
          <a:prstGeom prst="rect">
            <a:avLst/>
          </a:prstGeom>
          <a:noFill/>
          <a:ln>
            <a:noFill/>
          </a:ln>
        </p:spPr>
      </p:pic>
      <p:sp>
        <p:nvSpPr>
          <p:cNvPr id="103" name="Google Shape;103;p20"/>
          <p:cNvSpPr txBox="1"/>
          <p:nvPr/>
        </p:nvSpPr>
        <p:spPr>
          <a:xfrm>
            <a:off x="159300" y="1648750"/>
            <a:ext cx="80913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200"/>
              </a:spcBef>
              <a:spcAft>
                <a:spcPts val="0"/>
              </a:spcAft>
              <a:buClr>
                <a:schemeClr val="dk1"/>
              </a:buClr>
              <a:buSzPts val="2000"/>
              <a:buFont typeface="Times New Roman"/>
              <a:buChar char="●"/>
            </a:pPr>
            <a:r>
              <a:rPr lang="en" sz="2000">
                <a:latin typeface="Times New Roman"/>
                <a:ea typeface="Times New Roman"/>
                <a:cs typeface="Times New Roman"/>
                <a:sym typeface="Times New Roman"/>
              </a:rPr>
              <a:t>We were able to get the c</a:t>
            </a:r>
            <a:r>
              <a:rPr lang="en" sz="2000">
                <a:latin typeface="Times New Roman"/>
                <a:ea typeface="Times New Roman"/>
                <a:cs typeface="Times New Roman"/>
                <a:sym typeface="Times New Roman"/>
              </a:rPr>
              <a:t>omparison of access to electricity post 2000s</a:t>
            </a:r>
            <a:endParaRPr sz="2000">
              <a:latin typeface="Times New Roman"/>
              <a:ea typeface="Times New Roman"/>
              <a:cs typeface="Times New Roman"/>
              <a:sym typeface="Times New Roman"/>
            </a:endParaRPr>
          </a:p>
        </p:txBody>
      </p:sp>
      <p:pic>
        <p:nvPicPr>
          <p:cNvPr id="104" name="Google Shape;104;p20" title="Chart"/>
          <p:cNvPicPr preferRelativeResize="0"/>
          <p:nvPr/>
        </p:nvPicPr>
        <p:blipFill>
          <a:blip r:embed="rId4">
            <a:alphaModFix/>
          </a:blip>
          <a:stretch>
            <a:fillRect/>
          </a:stretch>
        </p:blipFill>
        <p:spPr>
          <a:xfrm>
            <a:off x="1143000" y="2287250"/>
            <a:ext cx="4619274" cy="2856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4572000" y="2869200"/>
            <a:ext cx="4572000" cy="22626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chemeClr val="dk1"/>
              </a:buClr>
              <a:buSzPts val="1700"/>
              <a:buFont typeface="Times New Roman"/>
              <a:buChar char="●"/>
            </a:pPr>
            <a:r>
              <a:rPr lang="en" sz="2000">
                <a:latin typeface="Times New Roman"/>
                <a:ea typeface="Times New Roman"/>
                <a:cs typeface="Times New Roman"/>
                <a:sym typeface="Times New Roman"/>
              </a:rPr>
              <a:t>There is </a:t>
            </a:r>
            <a:r>
              <a:rPr lang="en" sz="2000">
                <a:solidFill>
                  <a:srgbClr val="FF0000"/>
                </a:solidFill>
                <a:latin typeface="Times New Roman"/>
                <a:ea typeface="Times New Roman"/>
                <a:cs typeface="Times New Roman"/>
                <a:sym typeface="Times New Roman"/>
              </a:rPr>
              <a:t>a significant growth in the count of countries where access to electricity rural areas</a:t>
            </a:r>
            <a:r>
              <a:rPr lang="en" sz="2000">
                <a:solidFill>
                  <a:schemeClr val="dk1"/>
                </a:solidFill>
                <a:latin typeface="Times New Roman"/>
                <a:ea typeface="Times New Roman"/>
                <a:cs typeface="Times New Roman"/>
                <a:sym typeface="Times New Roman"/>
              </a:rPr>
              <a:t> was </a:t>
            </a:r>
            <a:r>
              <a:rPr lang="en" sz="2000">
                <a:latin typeface="Times New Roman"/>
                <a:ea typeface="Times New Roman"/>
                <a:cs typeface="Times New Roman"/>
                <a:sym typeface="Times New Roman"/>
              </a:rPr>
              <a:t>greater than 75% for different years. Yet the count till 2020 is still below 75% in terms of overall countries. </a:t>
            </a:r>
            <a:endParaRPr sz="2000">
              <a:latin typeface="Times New Roman"/>
              <a:ea typeface="Times New Roman"/>
              <a:cs typeface="Times New Roman"/>
              <a:sym typeface="Times New Roman"/>
            </a:endParaRPr>
          </a:p>
        </p:txBody>
      </p:sp>
      <p:sp>
        <p:nvSpPr>
          <p:cNvPr id="110" name="Google Shape;110;p21"/>
          <p:cNvSpPr txBox="1"/>
          <p:nvPr/>
        </p:nvSpPr>
        <p:spPr>
          <a:xfrm>
            <a:off x="113850" y="121400"/>
            <a:ext cx="4199400" cy="19086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chemeClr val="dk1"/>
              </a:buClr>
              <a:buSzPts val="1700"/>
              <a:buFont typeface="Times New Roman"/>
              <a:buChar char="●"/>
            </a:pPr>
            <a:r>
              <a:rPr lang="en" sz="2000">
                <a:latin typeface="Times New Roman"/>
                <a:ea typeface="Times New Roman"/>
                <a:cs typeface="Times New Roman"/>
                <a:sym typeface="Times New Roman"/>
              </a:rPr>
              <a:t>The </a:t>
            </a:r>
            <a:r>
              <a:rPr lang="en" sz="2000">
                <a:solidFill>
                  <a:srgbClr val="FF0000"/>
                </a:solidFill>
                <a:latin typeface="Times New Roman"/>
                <a:ea typeface="Times New Roman"/>
                <a:cs typeface="Times New Roman"/>
                <a:sym typeface="Times New Roman"/>
              </a:rPr>
              <a:t>chart is dynamic</a:t>
            </a:r>
            <a:r>
              <a:rPr lang="en" sz="2000">
                <a:latin typeface="Times New Roman"/>
                <a:ea typeface="Times New Roman"/>
                <a:cs typeface="Times New Roman"/>
                <a:sym typeface="Times New Roman"/>
              </a:rPr>
              <a:t> and any country’s performance can be checked with respect to world average for any year. (Currently showing of India’s.)</a:t>
            </a:r>
            <a:endParaRPr sz="2000">
              <a:latin typeface="Times New Roman"/>
              <a:ea typeface="Times New Roman"/>
              <a:cs typeface="Times New Roman"/>
              <a:sym typeface="Times New Roman"/>
            </a:endParaRPr>
          </a:p>
        </p:txBody>
      </p:sp>
      <p:pic>
        <p:nvPicPr>
          <p:cNvPr id="111" name="Google Shape;111;p21" title="Chart"/>
          <p:cNvPicPr preferRelativeResize="0"/>
          <p:nvPr/>
        </p:nvPicPr>
        <p:blipFill>
          <a:blip r:embed="rId3">
            <a:alphaModFix/>
          </a:blip>
          <a:stretch>
            <a:fillRect/>
          </a:stretch>
        </p:blipFill>
        <p:spPr>
          <a:xfrm>
            <a:off x="4465650" y="152400"/>
            <a:ext cx="4147278" cy="2564400"/>
          </a:xfrm>
          <a:prstGeom prst="rect">
            <a:avLst/>
          </a:prstGeom>
          <a:noFill/>
          <a:ln>
            <a:noFill/>
          </a:ln>
        </p:spPr>
      </p:pic>
      <p:pic>
        <p:nvPicPr>
          <p:cNvPr id="112" name="Google Shape;112;p21" title="Chart"/>
          <p:cNvPicPr preferRelativeResize="0"/>
          <p:nvPr/>
        </p:nvPicPr>
        <p:blipFill>
          <a:blip r:embed="rId4">
            <a:alphaModFix/>
          </a:blip>
          <a:stretch>
            <a:fillRect/>
          </a:stretch>
        </p:blipFill>
        <p:spPr>
          <a:xfrm>
            <a:off x="228600" y="2563400"/>
            <a:ext cx="4160850" cy="25727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