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73475" y="524175"/>
            <a:ext cx="8382600" cy="4044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527900" y="727375"/>
            <a:ext cx="5783400" cy="224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Sentiment Analysis </a:t>
            </a:r>
          </a:p>
          <a:p>
            <a:pPr lvl="0">
              <a:spcBef>
                <a:spcPts val="0"/>
              </a:spcBef>
              <a:buNone/>
            </a:pPr>
            <a:r>
              <a:rPr lang="en" sz="4500"/>
              <a:t>over </a:t>
            </a:r>
          </a:p>
          <a:p>
            <a:pPr lvl="0">
              <a:spcBef>
                <a:spcPts val="0"/>
              </a:spcBef>
              <a:buNone/>
            </a:pPr>
            <a:r>
              <a:rPr lang="en" sz="4500"/>
              <a:t>Twitter Network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832700" y="2968675"/>
            <a:ext cx="5783400" cy="151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Presented By 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Jitendra </a:t>
            </a:r>
            <a:r>
              <a:rPr lang="en" dirty="0" smtClean="0"/>
              <a:t>Patel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78325" y="524175"/>
            <a:ext cx="8298900" cy="41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 words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After we have created bag of words we are ready to filter the documents. We want to filter certain words out of a document that don't really have any meaning to the document itself (such as articles a, an, the, etc.)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Stemming</a:t>
            </a: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next preprocessing step is stemming. It is a method for collapsing distinct word Forms.  The main purpose of stemming is to reduce different grammatical forms / word forms of word like its noun, adjective, verb, adverb etc. to its root form.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Length of words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We would want to filter out any remaining words that are less than four characters or more than 10 characters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After we filtered the bag of words by stop-words and length, we want to transform all of our words to lowercase since the same word would be counted differently if it was in uppercase vs. lowercase.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65200" y="1288800"/>
            <a:ext cx="8236200" cy="34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APPROACH 1 : Using RapidMiner</a:t>
            </a:r>
          </a:p>
          <a:p>
            <a:pPr lvl="0">
              <a:spcBef>
                <a:spcPts val="0"/>
              </a:spcBef>
              <a:buNone/>
            </a:pPr>
            <a:endParaRPr sz="2000" b="1" u="sng">
              <a:solidFill>
                <a:srgbClr val="FAFAF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AFAFA"/>
                </a:solidFill>
              </a:rPr>
              <a:t>The sentiment score will be aggregated based on the COUNTS of the positive and negative words matched with harvard dictionary (consists of around 7000+ words).</a:t>
            </a:r>
            <a:r>
              <a:rPr lang="en" sz="1600">
                <a:solidFill>
                  <a:srgbClr val="FAFAFA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rgbClr val="FAFAF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AFAFA"/>
                </a:solidFill>
              </a:rPr>
              <a:t>Example: Good = Positive Count 1                              Bad   = Negative count 1</a:t>
            </a: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rgbClr val="FAFAF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AFAFA"/>
                </a:solidFill>
              </a:rPr>
              <a:t>		 </a:t>
            </a:r>
          </a:p>
          <a:p>
            <a:pPr lvl="0">
              <a:spcBef>
                <a:spcPts val="0"/>
              </a:spcBef>
              <a:buNone/>
            </a:pPr>
            <a:endParaRPr sz="2000" b="1" u="sng">
              <a:solidFill>
                <a:srgbClr val="FAFAFA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74925" y="152150"/>
            <a:ext cx="8236200" cy="8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Sentiment</a:t>
            </a:r>
            <a:r>
              <a:rPr lang="en" sz="36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36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Approach</a:t>
            </a:r>
            <a:r>
              <a:rPr lang="en"/>
              <a:t> </a:t>
            </a:r>
            <a:r>
              <a:rPr lang="en" b="1"/>
              <a:t>1:</a:t>
            </a:r>
            <a:r>
              <a:rPr lang="en"/>
              <a:t> Processing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00" y="843575"/>
            <a:ext cx="9144000" cy="42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74175" y="27457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Output: </a:t>
            </a:r>
            <a:r>
              <a:rPr lang="en" sz="2400" b="1"/>
              <a:t>Approach 1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360375" y="991725"/>
            <a:ext cx="8395800" cy="383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Arial"/>
                <a:ea typeface="Arial"/>
                <a:cs typeface="Arial"/>
                <a:sym typeface="Arial"/>
              </a:rPr>
              <a:t>Movie 1 : Fan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Positive Counts   =   165243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Negative Counts  =   72894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Total                     =   238137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Positivity score     =   69.38 %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Arial"/>
                <a:ea typeface="Arial"/>
                <a:cs typeface="Arial"/>
                <a:sym typeface="Arial"/>
              </a:rPr>
              <a:t>Movie 2 : The Jungle Book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Positive Counts   =  15649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Negative Counts  =  8024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Total                     =  23673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Positivity score     = 66.10%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 b="1"/>
          </a:p>
          <a:p>
            <a:pPr lvl="0">
              <a:spcBef>
                <a:spcPts val="0"/>
              </a:spcBef>
              <a:buNone/>
            </a:pPr>
            <a:endParaRPr sz="3600" b="1"/>
          </a:p>
          <a:p>
            <a:pPr lvl="0">
              <a:spcBef>
                <a:spcPts val="0"/>
              </a:spcBef>
              <a:buNone/>
            </a:pPr>
            <a:r>
              <a:rPr lang="en" sz="3600" b="1"/>
              <a:t>Sentiment</a:t>
            </a:r>
            <a:r>
              <a:rPr lang="en" sz="3600" b="1" i="1"/>
              <a:t> </a:t>
            </a:r>
            <a:r>
              <a:rPr lang="en" sz="3600" b="1"/>
              <a:t>Analysis contd..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387875" y="738125"/>
            <a:ext cx="8368200" cy="352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FAFAFA"/>
                </a:solidFill>
              </a:rPr>
              <a:t>APPROACH-2 : Using Hadoop Mapper/Reducer and Custom Counters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rgbClr val="FAFAFA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AFAFA"/>
                </a:solidFill>
              </a:rPr>
              <a:t>Mapper</a:t>
            </a:r>
            <a:r>
              <a:rPr lang="en" sz="2200" b="1">
                <a:solidFill>
                  <a:srgbClr val="FAFAFA"/>
                </a:solidFill>
              </a:rPr>
              <a:t> : 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 sz="2200" b="1">
                <a:solidFill>
                  <a:srgbClr val="FAFAFA"/>
                </a:solidFill>
              </a:rPr>
              <a:t>Tokenization of tweets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 sz="2200" b="1">
                <a:solidFill>
                  <a:srgbClr val="FAFAFA"/>
                </a:solidFill>
              </a:rPr>
              <a:t>Dictionary : Bing Liu’s Opinion Lexicon (6786 words : 2005 positive and 4781 negative)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 sz="2200" b="1">
                <a:solidFill>
                  <a:srgbClr val="FAFAFA"/>
                </a:solidFill>
              </a:rPr>
              <a:t>Stop words 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 sz="2200" b="1">
                <a:solidFill>
                  <a:srgbClr val="FAFAFA"/>
                </a:solidFill>
              </a:rPr>
              <a:t>Count increment of positive, negative and neutral words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7900" y="-23525"/>
            <a:ext cx="8368200" cy="69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APPROACH-2 contd..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50" y="1397750"/>
            <a:ext cx="7229025" cy="3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87875" y="738125"/>
            <a:ext cx="8368200" cy="59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AFAFA"/>
                </a:solidFill>
              </a:rPr>
              <a:t>Mapper code snippet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387875" y="1144125"/>
            <a:ext cx="8368200" cy="388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AFAFA"/>
                </a:solidFill>
              </a:rPr>
              <a:t>Reducer</a:t>
            </a:r>
            <a:r>
              <a:rPr lang="en" b="1">
                <a:solidFill>
                  <a:srgbClr val="FAFAFA"/>
                </a:solidFill>
              </a:rPr>
              <a:t> : </a:t>
            </a:r>
            <a:r>
              <a:rPr lang="en" sz="2200" b="1">
                <a:solidFill>
                  <a:srgbClr val="FAFAFA"/>
                </a:solidFill>
              </a:rPr>
              <a:t>Aggregation of words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AFAFA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AFAFA"/>
                </a:solidFill>
              </a:rPr>
              <a:t>Hadoop Job :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</a:pPr>
            <a:r>
              <a:rPr lang="en" sz="2200" b="1">
                <a:solidFill>
                  <a:srgbClr val="FAFAFA"/>
                </a:solidFill>
              </a:rPr>
              <a:t>Read the custom counters 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</a:pPr>
            <a:r>
              <a:rPr lang="en" sz="2200" b="1">
                <a:solidFill>
                  <a:srgbClr val="FAFAFA"/>
                </a:solidFill>
              </a:rPr>
              <a:t>Sentiment score/Positivity score calculation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AFAFA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AFAFA"/>
                </a:solidFill>
              </a:rPr>
              <a:t>Sentiment Score = (Positive - Negative)/(Positive + Negative)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AFAFA"/>
                </a:solidFill>
              </a:rPr>
              <a:t>Positivity Score = Positive count / (Positive + Negative)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AFA"/>
                </a:solidFill>
              </a:rPr>
              <a:t>	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u="sng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APPROACH-2 contd..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58325" y="-2220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Output: </a:t>
            </a:r>
            <a:r>
              <a:rPr lang="en" sz="2400" b="1"/>
              <a:t>Approach- 2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4294967295"/>
          </p:nvPr>
        </p:nvSpPr>
        <p:spPr>
          <a:xfrm>
            <a:off x="128875" y="523450"/>
            <a:ext cx="8627100" cy="454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FFFF"/>
                </a:solidFill>
              </a:rPr>
              <a:t>Movie 1 : Fan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Good : 102930.0 Bad : 18089.0 Neutral : 2048386.0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Sentiment score = (102930.0 - 18089.0) / (102930.0 + 18089.0)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Sentiment score = 0.7010552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Positivity score = 102930.0 / (102930.0+18089.0)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Positivity score = 85%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FFFF"/>
                </a:solidFill>
              </a:rPr>
              <a:t>Movie 2 : The Jungle Book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Good : 7721.0 Bad : 1656.0 Neutral : 202279.0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Sentiment score = (7721.0 - 1656.0) / (7721.0 + 1656.0)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Sentiment score = 0.64679533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Positivity score = 7721.0 / (7721.0+1656.0)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Positivity score = 82%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Jungle Book: US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57875" y="1410425"/>
            <a:ext cx="8398200" cy="315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5" y="1290050"/>
            <a:ext cx="8398198" cy="33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Jungle Book: World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91525" y="1237600"/>
            <a:ext cx="8264700" cy="332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5" y="1237600"/>
            <a:ext cx="8264549" cy="3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Introduction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373475" y="1265375"/>
            <a:ext cx="8382600" cy="33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u="sng"/>
              <a:t>TWITTER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Social Networking microblogging service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Enable users to share thoughts through tweets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SENTIMENT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Identify the orientation of the opinion in piece of text to determine if a sentence or document is positive, negative or neutral.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073" y="76198"/>
            <a:ext cx="3080724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7900" y="20347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Jungle Book: Total Box Office Collection 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00" y="810575"/>
            <a:ext cx="6061474" cy="27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174" y="3709025"/>
            <a:ext cx="1463648" cy="1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25" y="3658325"/>
            <a:ext cx="5610225" cy="1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Fan: US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96850" y="1430700"/>
            <a:ext cx="8159100" cy="31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299050"/>
            <a:ext cx="8321299" cy="3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Fan : World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2625" y="1270450"/>
            <a:ext cx="8224200" cy="32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" y="1246375"/>
            <a:ext cx="8224325" cy="32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Fan: Total Box Office Collection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0" y="1287500"/>
            <a:ext cx="3276600" cy="26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00" y="3519700"/>
            <a:ext cx="4158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997" y="1190950"/>
            <a:ext cx="4287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Future Scope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87875" y="1237600"/>
            <a:ext cx="8368200" cy="355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Train a classifier by implementing different machine learning algorithms that can automatically predict negative, positive and neutral tweets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Consider emoticons dictionary that can help to better predict sentiments of tweets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Look for better ways to handle irony/sarcasm: NLP toolkit</a:t>
            </a:r>
          </a:p>
          <a:p>
            <a:pPr marL="457200" lvl="0" indent="-368300">
              <a:spcBef>
                <a:spcPts val="0"/>
              </a:spcBef>
              <a:buSzPct val="100000"/>
            </a:pPr>
            <a:r>
              <a:rPr lang="en" sz="2200"/>
              <a:t>Study correlation between sentiments and box office collection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0" y="105450"/>
            <a:ext cx="8154625" cy="49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Motivation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976675"/>
            <a:ext cx="8368200" cy="328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To classify the  polarity of tweets to determine attitude of people towards a movie.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To predict the success of movie using twitter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00" y="2433804"/>
            <a:ext cx="7560824" cy="24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570925"/>
            <a:ext cx="83682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Highly unstructured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Out of vocabulary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Lexical variation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Excessive use of acronym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Lack of context- only 140 characters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24" y="1094525"/>
            <a:ext cx="3795549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5" y="1722750"/>
            <a:ext cx="4043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650" y="2461625"/>
            <a:ext cx="4043124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74" y="3029050"/>
            <a:ext cx="4107774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42325" y="201300"/>
            <a:ext cx="8413800" cy="65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Approach</a:t>
            </a:r>
            <a:r>
              <a:rPr lang="en" sz="3600"/>
              <a:t> </a:t>
            </a:r>
          </a:p>
        </p:txBody>
      </p:sp>
      <p:sp>
        <p:nvSpPr>
          <p:cNvPr id="94" name="Shape 94"/>
          <p:cNvSpPr/>
          <p:nvPr/>
        </p:nvSpPr>
        <p:spPr>
          <a:xfrm>
            <a:off x="936750" y="926775"/>
            <a:ext cx="38376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60800" y="1701450"/>
            <a:ext cx="4032600" cy="62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946150" y="2643250"/>
            <a:ext cx="3837600" cy="6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620375" y="3585050"/>
            <a:ext cx="3971700" cy="6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643200" y="4526850"/>
            <a:ext cx="4032600" cy="62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14650" y="1316100"/>
            <a:ext cx="469500" cy="45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029925" y="2279425"/>
            <a:ext cx="469500" cy="45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997800" y="3199412"/>
            <a:ext cx="469500" cy="45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844650" y="4146200"/>
            <a:ext cx="469500" cy="45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-446775" y="895500"/>
            <a:ext cx="55842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 b="1">
                <a:solidFill>
                  <a:srgbClr val="351C75"/>
                </a:solidFill>
              </a:rPr>
              <a:t>                       Tweet Fetching</a:t>
            </a:r>
            <a:r>
              <a:rPr lang="en" sz="2400" b="1">
                <a:solidFill>
                  <a:srgbClr val="20124D"/>
                </a:solidFill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20600" y="1774475"/>
            <a:ext cx="50070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51C75"/>
                </a:solidFill>
              </a:rPr>
              <a:t>   Tokenizing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448725" y="2750950"/>
            <a:ext cx="4915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51C75"/>
                </a:solidFill>
              </a:rPr>
              <a:t>Pre-processing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620375" y="3692750"/>
            <a:ext cx="39717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51C75"/>
                </a:solidFill>
              </a:rPr>
              <a:t>Sentiment Analysis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163750" y="4596200"/>
            <a:ext cx="47496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51C75"/>
                </a:solidFill>
              </a:rPr>
              <a:t>Prediction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157600"/>
            <a:ext cx="8368200" cy="75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Dataset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144124"/>
            <a:ext cx="8368200" cy="35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Data gathered using twitter streaming API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Hbc: Java HTTP client for consuming live tweets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Data collected during critical period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Data gathered for two movies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FAN released on April 15, 2016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THE JUNGLE BOOK released on April 15, 2016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Total tweets collected : 100,160 of size 560 MB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073" y="76198"/>
            <a:ext cx="3080724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Tokenization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73475" y="1265375"/>
            <a:ext cx="8382600" cy="33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Tokenization creates a "bag of words" that are contained in a document. This allows us to do further filtering on a document.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All words in a tweet are broken into tokens.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For example:-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‘inside’ ‘out’ ‘is’ ‘an’ ‘amazing’ ‘movie’ are individual tokens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3375774"/>
            <a:ext cx="2800350" cy="9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174" y="3375775"/>
            <a:ext cx="2234599" cy="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03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Why Data Pre-Processing 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7900" y="643149"/>
            <a:ext cx="8368200" cy="36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Lot of noisy spam, irrelevant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    tweets in our dataset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Convert tweets into a data format for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    sentiment analysis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975" y="1522050"/>
            <a:ext cx="2174825" cy="19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Data Pre-Processing Methodologies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73475" y="1167375"/>
            <a:ext cx="8382600" cy="34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Stop words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Stemming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Parts of Speech tags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Length of words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Sarcasm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Roboto</vt:lpstr>
      <vt:lpstr>Roboto Slab</vt:lpstr>
      <vt:lpstr>marina</vt:lpstr>
      <vt:lpstr>Sentiment Analysis  over  Twitter Network</vt:lpstr>
      <vt:lpstr>Introduction</vt:lpstr>
      <vt:lpstr>Motivation</vt:lpstr>
      <vt:lpstr>Challenges</vt:lpstr>
      <vt:lpstr>Approach </vt:lpstr>
      <vt:lpstr>Dataset</vt:lpstr>
      <vt:lpstr>Tokenization</vt:lpstr>
      <vt:lpstr>Why Data Pre-Processing ?</vt:lpstr>
      <vt:lpstr>Data Pre-Processing Methodologies</vt:lpstr>
      <vt:lpstr>PowerPoint Presentation</vt:lpstr>
      <vt:lpstr>PowerPoint Presentation</vt:lpstr>
      <vt:lpstr>Approach 1: Processing</vt:lpstr>
      <vt:lpstr>Output: Approach 1</vt:lpstr>
      <vt:lpstr>  Sentiment Analysis contd..</vt:lpstr>
      <vt:lpstr>APPROACH-2 contd..</vt:lpstr>
      <vt:lpstr>APPROACH-2 contd..</vt:lpstr>
      <vt:lpstr>Output: Approach- 2</vt:lpstr>
      <vt:lpstr>Jungle Book: US</vt:lpstr>
      <vt:lpstr>Jungle Book: World</vt:lpstr>
      <vt:lpstr>The Jungle Book: Total Box Office Collection </vt:lpstr>
      <vt:lpstr>Fan: US</vt:lpstr>
      <vt:lpstr>Fan : World</vt:lpstr>
      <vt:lpstr>Fan: Total Box Office Collection  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over  Twitter Network</dc:title>
  <cp:lastModifiedBy>Jeemit Patel</cp:lastModifiedBy>
  <cp:revision>1</cp:revision>
  <dcterms:modified xsi:type="dcterms:W3CDTF">2016-05-12T04:32:33Z</dcterms:modified>
</cp:coreProperties>
</file>