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70" r:id="rId10"/>
    <p:sldId id="274" r:id="rId11"/>
    <p:sldId id="271" r:id="rId12"/>
    <p:sldId id="273" r:id="rId13"/>
    <p:sldId id="263" r:id="rId14"/>
    <p:sldId id="264" r:id="rId15"/>
    <p:sldId id="272" r:id="rId16"/>
    <p:sldId id="265" r:id="rId17"/>
    <p:sldId id="275" r:id="rId18"/>
    <p:sldId id="266" r:id="rId19"/>
    <p:sldId id="267" r:id="rId20"/>
    <p:sldId id="268" r:id="rId21"/>
    <p:sldId id="269" r:id="rId22"/>
    <p:sldId id="276" r:id="rId23"/>
    <p:sldId id="277" r:id="rId24"/>
    <p:sldId id="278" r:id="rId25"/>
    <p:sldId id="281" r:id="rId26"/>
    <p:sldId id="279" r:id="rId27"/>
    <p:sldId id="285" r:id="rId28"/>
    <p:sldId id="280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785926"/>
            <a:ext cx="8458200" cy="1470025"/>
          </a:xfrm>
        </p:spPr>
        <p:txBody>
          <a:bodyPr>
            <a:noAutofit/>
          </a:bodyPr>
          <a:lstStyle/>
          <a:p>
            <a:r>
              <a:rPr lang="en-US" sz="4000" cap="all" dirty="0" smtClean="0"/>
              <a:t>Time series &amp; forecasting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2400" dirty="0" smtClean="0"/>
              <a:t>of number of International Passengers Flying to USA 	via foreign carrier over a month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Jitendra </a:t>
            </a:r>
            <a:r>
              <a:rPr lang="en-US" dirty="0" smtClean="0"/>
              <a:t>Patel      (654254073)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70" y="4357694"/>
            <a:ext cx="3065006" cy="205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𝑡𝑖𝑚𝑒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𝑡𝑖𝑚𝑒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1800" dirty="0" err="1"/>
                  <a:t>X</a:t>
                </a:r>
                <a:r>
                  <a:rPr lang="en-US" sz="1800" baseline="-25000" dirty="0" err="1"/>
                  <a:t>t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592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428728" y="285749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00166" y="321468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Trend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72066" y="321468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Seasonality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14678" y="2857496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071670" y="300037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785652" y="29995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05442" y="1657180"/>
            <a:ext cx="8229600" cy="5429420"/>
          </a:xfrm>
          <a:blipFill rotWithShape="0">
            <a:blip r:embed="rId2"/>
            <a:stretch>
              <a:fillRect t="-1347" b="-8754"/>
            </a:stretch>
          </a:blipFill>
        </p:spPr>
        <p:txBody>
          <a:bodyPr/>
          <a:lstStyle/>
          <a:p>
            <a:endParaRPr lang="en-US" dirty="0">
              <a:noFill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823" y="59038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MODELING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DETERMINISTIC PART</a:t>
            </a:r>
            <a:r>
              <a:rPr lang="en-US" sz="2800" dirty="0"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</a:b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32758" y="1186165"/>
            <a:ext cx="3460434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A) </a:t>
            </a:r>
            <a:r>
              <a:rPr lang="en-US" sz="2000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Polynomial Growth Trend</a:t>
            </a:r>
            <a:endParaRPr lang="en-US" sz="1600" u="sng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2392"/>
              </p:ext>
            </p:extLst>
          </p:nvPr>
        </p:nvGraphicFramePr>
        <p:xfrm>
          <a:off x="457200" y="1600198"/>
          <a:ext cx="8229599" cy="4724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Polynomial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 order (l=1)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Second order (l=2)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Third order (l=3)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Fourth order (l=4)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parameters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4927428  ±  215188.988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5234084  ±  319481.9404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4816612  ±  419923.336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4591730  ±  532444.0156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14185  ±  2786.6888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556  ±  11007.0268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37256  ±  27037.6316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69727  ±  54619.1632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  ±  79.576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-580  ±  467.9108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-1661  ±  1648.7716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 ±  2.2932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  ±  18.4632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  ±  0.0588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3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Residual sum of Squares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5.19139×10</a:t>
                      </a:r>
                      <a:r>
                        <a:rPr lang="en-US" sz="1200" baseline="30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4.95228×10</a:t>
                      </a:r>
                      <a:r>
                        <a:rPr lang="en-US" sz="1200" baseline="3000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4.64972×10</a:t>
                      </a:r>
                      <a:r>
                        <a:rPr lang="en-US" sz="1200" b="1" baseline="30000" dirty="0">
                          <a:effectLst/>
                        </a:rPr>
                        <a:t>13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4.58542×10</a:t>
                      </a:r>
                      <a:r>
                        <a:rPr lang="en-US" sz="1200" baseline="3000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066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Estimation of parameters for different polynomial orders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936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Jeemit\Desktop\Untitl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924800" cy="5333999"/>
          </a:xfrm>
          <a:prstGeom prst="rect">
            <a:avLst/>
          </a:prstGeom>
          <a:noFill/>
          <a:ln w="22225">
            <a:solidFill>
              <a:schemeClr val="tx1">
                <a:alpha val="53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285984" y="2071678"/>
            <a:ext cx="133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RSS: 5.19139×10</a:t>
            </a:r>
            <a:r>
              <a:rPr lang="en-US" sz="1200" baseline="30000" dirty="0" smtClean="0"/>
              <a:t>13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285984" y="2366183"/>
            <a:ext cx="133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RSS: 4.95228×10</a:t>
            </a:r>
            <a:r>
              <a:rPr lang="en-US" sz="1200" baseline="30000" dirty="0" smtClean="0"/>
              <a:t>13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85984" y="2651935"/>
            <a:ext cx="133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RSS: 4.64972×10</a:t>
            </a:r>
            <a:r>
              <a:rPr lang="en-US" sz="1200" baseline="30000" dirty="0" smtClean="0"/>
              <a:t>13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5984" y="2937687"/>
            <a:ext cx="133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RSS: 4.58542×10</a:t>
            </a:r>
            <a:r>
              <a:rPr lang="en-US" sz="1200" baseline="30000" dirty="0" smtClean="0"/>
              <a:t>13</a:t>
            </a:r>
            <a:endParaRPr lang="en-US" sz="1200" dirty="0"/>
          </a:p>
        </p:txBody>
      </p:sp>
      <p:sp>
        <p:nvSpPr>
          <p:cNvPr id="9" name="Curved Left Arrow 8"/>
          <p:cNvSpPr/>
          <p:nvPr/>
        </p:nvSpPr>
        <p:spPr>
          <a:xfrm>
            <a:off x="3786182" y="2786058"/>
            <a:ext cx="214314" cy="3571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278605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 Test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5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Rahul\Desktop\RStudioPics1\1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1" y="1143000"/>
            <a:ext cx="8229600" cy="416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85800" y="5642058"/>
            <a:ext cx="762000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081" y="5598402"/>
            <a:ext cx="800100" cy="3524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085881" y="563017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Where,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33400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 </a:t>
            </a:r>
            <a:r>
              <a:rPr lang="en-US" b="1" u="sng" dirty="0" smtClean="0"/>
              <a:t>Addition of Periodic Trends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494581" y="5208510"/>
            <a:ext cx="3704860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model we started fitting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was,</a:t>
            </a:r>
            <a:endParaRPr lang="en-US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571151"/>
              </p:ext>
            </p:extLst>
          </p:nvPr>
        </p:nvGraphicFramePr>
        <p:xfrm>
          <a:off x="0" y="0"/>
          <a:ext cx="9144001" cy="6935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9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2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2885" algn="l"/>
                          <a:tab pos="278765" algn="ctr"/>
                        </a:tabLst>
                      </a:pPr>
                      <a:r>
                        <a:rPr lang="en-US" sz="1100" dirty="0">
                          <a:effectLst/>
                        </a:rPr>
                        <a:t>		</a:t>
                      </a:r>
                      <a:r>
                        <a:rPr lang="en-US" sz="1100" dirty="0" err="1">
                          <a:effectLst/>
                        </a:rPr>
                        <a:t>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β</a:t>
                      </a:r>
                      <a:r>
                        <a:rPr lang="en-US" sz="1100" baseline="-250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4642116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  278815.7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4617139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250980.5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4641940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207262.3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4651502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185613.7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4641879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139869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4642261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140275.2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β</a:t>
                      </a:r>
                      <a:r>
                        <a:rPr lang="en-US" sz="1100" baseline="-25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48286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17953.6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50073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  16160.63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48578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13344.8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48176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11950.1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48652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9004.338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48613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9029.72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β</a:t>
                      </a:r>
                      <a:r>
                        <a:rPr lang="en-US" sz="1100" baseline="-25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-765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  310.6796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-798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  279.6528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-774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230.9076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-770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206.78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-776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155.8004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-775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156.8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  1.5288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  1.372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  1.1368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1.0192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0.7644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 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635645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±96072.1636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637722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±86384.4716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637580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±71304.8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638738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±63845.3732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638061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±48105.28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637824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±48239.52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δ</a:t>
                      </a:r>
                      <a:r>
                        <a:rPr lang="en-US" sz="1100" baseline="-25000" dirty="0">
                          <a:effectLst/>
                        </a:rPr>
                        <a:t>1,1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-340740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±95386.7712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-33605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±85771.4228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-31771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±70803.334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-29595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±63397.964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-31196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±47770.34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-301910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±47967.08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δ</a:t>
                      </a:r>
                      <a:r>
                        <a:rPr lang="en-US" sz="1100" baseline="-25000" dirty="0">
                          <a:effectLst/>
                        </a:rPr>
                        <a:t>0,2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24455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±85635.7124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25540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±70691.32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27674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±63297.7296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26216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±47694.88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241320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±48012.16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δ</a:t>
                      </a:r>
                      <a:r>
                        <a:rPr lang="en-US" sz="1100" baseline="-25000" dirty="0">
                          <a:effectLst/>
                        </a:rPr>
                        <a:t>1,2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-247562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±86007.348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-246375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±70994.66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-245096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±63566.3476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-246054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±47895.05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-245006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±48090.56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δ</a:t>
                      </a:r>
                      <a:r>
                        <a:rPr lang="en-US" sz="1100" baseline="-25000" dirty="0">
                          <a:effectLst/>
                        </a:rPr>
                        <a:t>0,3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-109326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±70537.38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-106834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±63161.392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-108579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±47593.27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-111346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±48057.24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δ</a:t>
                      </a:r>
                      <a:r>
                        <a:rPr lang="en-US" sz="1100" baseline="-25000" dirty="0">
                          <a:effectLst/>
                        </a:rPr>
                        <a:t>1,3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259546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±71069.2864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259569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±63631.6352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259511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±47943.15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259670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±48076.84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δ</a:t>
                      </a:r>
                      <a:r>
                        <a:rPr lang="en-US" sz="1100" baseline="-25000" dirty="0">
                          <a:effectLst/>
                        </a:rPr>
                        <a:t>0,4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-137442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±63273.11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-138971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±47676.35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-137759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±47900.44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δ</a:t>
                      </a:r>
                      <a:r>
                        <a:rPr lang="en-US" sz="1100" baseline="-25000" dirty="0">
                          <a:effectLst/>
                        </a:rPr>
                        <a:t>1,4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121697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±63497.02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122541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±47842.82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122779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±47976.88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δ</a:t>
                      </a:r>
                      <a:r>
                        <a:rPr lang="en-US" sz="1100" baseline="-25000" dirty="0">
                          <a:effectLst/>
                        </a:rPr>
                        <a:t>0,5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-108820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±47837.68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-109224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±47974.92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1,5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-210257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±47674.53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-209699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±47816.16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0,6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128402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±27783.59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1,6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-160800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±41310.92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74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Residual sum of squares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1.99863×10</a:t>
                      </a:r>
                      <a:r>
                        <a:rPr lang="en-US" sz="1100" baseline="300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1.59029×10</a:t>
                      </a:r>
                      <a:r>
                        <a:rPr lang="en-US" sz="1100" baseline="30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1.06618×10</a:t>
                      </a:r>
                      <a:r>
                        <a:rPr lang="en-US" sz="1100" baseline="300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0.840801×10</a:t>
                      </a:r>
                      <a:r>
                        <a:rPr lang="en-US" sz="1100" baseline="300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0.469419×10</a:t>
                      </a:r>
                      <a:r>
                        <a:rPr lang="en-US" sz="1100" baseline="300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0.464074×10</a:t>
                      </a:r>
                      <a:r>
                        <a:rPr lang="en-US" sz="1100" baseline="300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33246" marR="3324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8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28795" y="1214422"/>
          <a:ext cx="4564063" cy="2428895"/>
        </p:xfrm>
        <a:graphic>
          <a:graphicData uri="http://schemas.openxmlformats.org/drawingml/2006/table">
            <a:tbl>
              <a:tblPr/>
              <a:tblGrid>
                <a:gridCol w="1520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Period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F-statistic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F-critical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 = 1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 = 2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16.0478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 = 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30.2322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 = 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16.2173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 = 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47.07336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= 6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0.67384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857356" y="3284536"/>
            <a:ext cx="46482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318164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156868"/>
            <a:ext cx="8534400" cy="235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F-test </a:t>
            </a:r>
            <a:r>
              <a:rPr lang="en-US" dirty="0"/>
              <a:t>indicated that adding the sixth period does not result in significant improvement and therefore we stop at </a:t>
            </a:r>
            <a:r>
              <a:rPr lang="en-US" dirty="0" err="1"/>
              <a:t>i</a:t>
            </a:r>
            <a:r>
              <a:rPr lang="en-US" dirty="0"/>
              <a:t> = 5.</a:t>
            </a:r>
            <a:endParaRPr lang="en-US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we can see, the trend appears to be best modeled with an order 3 polynomial, plus sine and cosine functions with periodicity 12, 6, 4, 3 and 2.4. </a:t>
            </a:r>
            <a:endParaRPr lang="en-US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introduction of these five periods accounts for yearly, half-yearly, 4 monthly, quarterly, and 2-2/5 monthly periods. It was therefore natural that periods smaller than 2-2/5 monthly may not be necessary. </a:t>
            </a:r>
            <a:endParaRPr lang="en-US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223048"/>
              </p:ext>
            </p:extLst>
          </p:nvPr>
        </p:nvGraphicFramePr>
        <p:xfrm>
          <a:off x="762000" y="2190056"/>
          <a:ext cx="7391399" cy="4439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2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</a:t>
                      </a:r>
                      <a:r>
                        <a:rPr lang="en-US" sz="1100" dirty="0">
                          <a:effectLst/>
                        </a:rPr>
                        <a:t>=5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</a:t>
                      </a:r>
                      <a:r>
                        <a:rPr lang="en-US" sz="1100" dirty="0">
                          <a:effectLst/>
                        </a:rPr>
                        <a:t>=5 (Eliminating δ</a:t>
                      </a:r>
                      <a:r>
                        <a:rPr lang="en-US" sz="1100" baseline="-25000" dirty="0">
                          <a:effectLst/>
                        </a:rPr>
                        <a:t>1,1 </a:t>
                      </a:r>
                      <a:r>
                        <a:rPr lang="en-US" sz="1100" dirty="0">
                          <a:effectLst/>
                        </a:rPr>
                        <a:t>and δ</a:t>
                      </a:r>
                      <a:r>
                        <a:rPr lang="en-US" sz="1100" baseline="-25000" dirty="0">
                          <a:effectLst/>
                        </a:rPr>
                        <a:t>0,2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4641879 ±  139869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4647563 ±  140147.2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48652  ±  9004.338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48266  ±  9021.331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-776  ±  155.8004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-769  ±  156.0748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β</a:t>
                      </a:r>
                      <a:r>
                        <a:rPr lang="en-US" sz="11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  ±  0.7644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  ±  0.7644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0,1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638061  ±  48105.28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637756  ±  48253.73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1,1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-31196   ±  47770.34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0.2030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0,2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26216    ±  47694.88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0.2835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1,2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-246054 ±  47895.05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-245951 ±  48045.13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0,3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-108579 ±  47593.27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-108633 ±  47737.23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1,3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259511  ±  47943.15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259598  ±  48094.7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0,4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-138971 ±  47676.35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-138993 ±  47822.35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1,4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122541  ±  47842.82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122612  ±  47987.22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0,5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-108820 ±  47837.68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-108827 ±  47820.32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δ</a:t>
                      </a:r>
                      <a:r>
                        <a:rPr lang="en-US" sz="1100" baseline="-25000">
                          <a:effectLst/>
                        </a:rPr>
                        <a:t>1,5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-210257 ±  47674.53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-210198 ±  47674.53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0.469419×10</a:t>
                      </a:r>
                      <a:r>
                        <a:rPr lang="en-US" sz="1000" baseline="30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0.480334×10</a:t>
                      </a:r>
                      <a:r>
                        <a:rPr lang="en-US" sz="1000" baseline="30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743768"/>
            <a:ext cx="8382000" cy="1446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Upon inspection of the parameters of the selected model (</a:t>
            </a:r>
            <a:r>
              <a:rPr lang="en-US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= 5) and their respective p-values, we observed that cosine parameter of 1</a:t>
            </a:r>
            <a:r>
              <a:rPr lang="en-US" baseline="30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period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) and sine parameter of 2</a:t>
            </a:r>
            <a:r>
              <a:rPr lang="en-US" baseline="30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period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) had p-value greater than 0.05 indicating their insignificance. </a:t>
            </a:r>
            <a:endParaRPr lang="en-US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Table below </a:t>
            </a: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shows estimation of parameters of the reduced model. </a:t>
            </a:r>
            <a:endParaRPr lang="en-US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Rahul\Desktop\RStudioPics1\2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66312"/>
            <a:ext cx="8229600" cy="4090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57200" y="777786"/>
            <a:ext cx="7620000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The fit of this deterministic component is pictorially represented by a solid blue line, the original data are shown by black dots. </a:t>
            </a:r>
            <a:endParaRPr lang="en-US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Figure below </a:t>
            </a: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also confirms the adequacy of the deterministic part of the model.</a:t>
            </a:r>
            <a:endParaRPr lang="en-US" dirty="0">
              <a:effectLst/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609600"/>
            <a:ext cx="8610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II] MODELING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STOCHASTIC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endParaRPr lang="en-US" dirty="0"/>
          </a:p>
        </p:txBody>
      </p:sp>
      <p:pic>
        <p:nvPicPr>
          <p:cNvPr id="4" name="Content Placeholder 3" descr="C:\Users\Rahul\Desktop\RStudioPics1\2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28801"/>
            <a:ext cx="8229600" cy="467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500034" y="2000240"/>
            <a:ext cx="790434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8575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1. Introduction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2.	Analysis of raw data: Plotting &amp; evaluation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3. Splitting the data in Training &amp; testing data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4.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Modeling Procedure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4.1. Fitting the Deterministic Trend of the data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4.2. Specifying and Modeling the Stochastic Part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4.3. Jointly Optimizing the Integrated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5.   Model Diagnostics on the Integrated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 5.1. Checking stability of jointly estimated ARMA(2,2)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5.2. Comparison of the Jointly Optimized Model and Actual Data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5.3. Analysis of Residuals Obtained from the Integrated Model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6.   Forecasting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7.   Conclusion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Rahul\Desktop\RStudioPics1\22.acf&amp;pacf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09600"/>
            <a:ext cx="82296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02411" y="51054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Both graphs as seen have a few significant lags but the autocorrelations die out asymptotically, so we can conclude that our series is stationary. </a:t>
            </a:r>
            <a:endParaRPr lang="en-US" sz="16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Dicker-Fuller (ADF) t-statistic test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function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adf.test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indicated stationarity of the residuals.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residuals can be considered as the stochastic part of the final model and the modeling procedure of ARMA is now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/>
          <a:lstStyle/>
          <a:p>
            <a:r>
              <a:rPr lang="en-US" dirty="0" smtClean="0"/>
              <a:t>ARMA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ARMA (2, 1) Vs ARMA (4, 3)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F test (Significant)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400" dirty="0" smtClean="0"/>
              <a:t>ARMA (4, 3) Vs ARMA (6, 5)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F test (Insignificant)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ARMA (3, </a:t>
            </a:r>
            <a:r>
              <a:rPr lang="en-US" sz="2400" dirty="0"/>
              <a:t>2</a:t>
            </a:r>
            <a:r>
              <a:rPr lang="en-US" sz="2400" dirty="0" smtClean="0"/>
              <a:t>) Vs ARMA (4, </a:t>
            </a:r>
            <a:r>
              <a:rPr lang="en-US" sz="2400" dirty="0"/>
              <a:t>3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F test (Insignificant)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ARMA (3, 1) Vs ARMA (3,2)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F test (significant)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ARMA (2, 2) Vs ARMA (3,2)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F test (Insignificant)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Selecting ARMA (2, 2)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167980" y="2904326"/>
            <a:ext cx="380206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167980" y="3595690"/>
            <a:ext cx="380206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167980" y="4238632"/>
            <a:ext cx="380206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167980" y="4953012"/>
            <a:ext cx="380206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167980" y="2261384"/>
            <a:ext cx="380206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421961"/>
              </p:ext>
            </p:extLst>
          </p:nvPr>
        </p:nvGraphicFramePr>
        <p:xfrm>
          <a:off x="457200" y="1524003"/>
          <a:ext cx="8229600" cy="5105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9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ARMA (2,1)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ARMA (4,3)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ARMA (6,5)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ARMA (3,2)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ARMA (2,2)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Φ</a:t>
                      </a:r>
                      <a:r>
                        <a:rPr lang="en-US" sz="11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0.4896 ± 0.473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1.3634 ± 0.958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0.0305 ± 1.116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1.5757 ± 0.222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1.5169 ± 0.234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Φ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0.2346 ± 0.298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-0.6955 ± 1.539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-0.0987 ± 0.903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-1.0066 ± 0.533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-0.7354 ± 0.217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Φ</a:t>
                      </a:r>
                      <a:r>
                        <a:rPr lang="en-US" sz="11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-0.148 ± 1.125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0.2544 ± 0.914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0.1969 ± 0.382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Φ</a:t>
                      </a:r>
                      <a:r>
                        <a:rPr lang="en-US" sz="1100" baseline="-25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0.188 ± 0.318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-0.0828 ± 0.879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Φ</a:t>
                      </a:r>
                      <a:r>
                        <a:rPr lang="en-US" sz="1100" baseline="-25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-0.3387 ± 0.777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Φ</a:t>
                      </a:r>
                      <a:r>
                        <a:rPr lang="en-US" sz="1100" baseline="-25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0.0942 ± 0.409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θ</a:t>
                      </a:r>
                      <a:r>
                        <a:rPr lang="en-US" sz="11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0.1137 ± 0.476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1.0777 ± 0.966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-0.3118 ± 1.098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1.2582 ± 0.134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1.2427 ± 0.206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θ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-0.6963 ± 1.264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-0.5216 ± 0.519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-0.8567 ± 0.319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-0.7262 ± 0.193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θ</a:t>
                      </a:r>
                      <a:r>
                        <a:rPr lang="en-US" sz="11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-0.2319 ± 0.959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-0.1043 ± 1.074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θ</a:t>
                      </a:r>
                      <a:r>
                        <a:rPr lang="en-US" sz="1100" baseline="-25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-0.4550 ± 0.668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θ</a:t>
                      </a:r>
                      <a:r>
                        <a:rPr lang="en-US" sz="1100" baseline="-25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-0.6628 ± 1.034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5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(µ)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-10790.5 ± 83412.41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-3299.62 ± 71402.49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-2596.49 ± 64878.94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-1668.48 ± 64655.22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1521.14 ± 56504.6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38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Residual Sum of Squares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3.20881×10</a:t>
                      </a:r>
                      <a:r>
                        <a:rPr lang="en-US" sz="1200" baseline="30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2.84846×10</a:t>
                      </a:r>
                      <a:r>
                        <a:rPr lang="en-US" sz="1200" baseline="30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2.73525×10</a:t>
                      </a:r>
                      <a:r>
                        <a:rPr lang="en-US" sz="1200" baseline="300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2.97485×10</a:t>
                      </a:r>
                      <a:r>
                        <a:rPr lang="en-US" sz="1200" baseline="30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3.01396×10</a:t>
                      </a:r>
                      <a:r>
                        <a:rPr lang="en-US" sz="1200" baseline="300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762000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Estimation of parameters of ARMA model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737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374"/>
              </p:ext>
            </p:extLst>
          </p:nvPr>
        </p:nvGraphicFramePr>
        <p:xfrm>
          <a:off x="428596" y="1285860"/>
          <a:ext cx="8077199" cy="5417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Parameter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Initial Estimates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Joint Estimates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Std. Error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p-value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480" marR="51480" marT="0" marB="0">
                    <a:blipFill rotWithShape="0">
                      <a:blip r:embed="rId2"/>
                      <a:stretch>
                        <a:fillRect l="-1036" t="-60317" r="-589119" b="-12428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1.5169×10</a:t>
                      </a:r>
                      <a:r>
                        <a:rPr lang="en-US" sz="1000" baseline="30000" dirty="0">
                          <a:effectLst/>
                        </a:rPr>
                        <a:t>+00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1.51823×10</a:t>
                      </a:r>
                      <a:r>
                        <a:rPr lang="en-US" sz="1000" baseline="30000">
                          <a:effectLst/>
                        </a:rPr>
                        <a:t>+00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1.2271×10</a:t>
                      </a:r>
                      <a:r>
                        <a:rPr lang="en-US" sz="1000" baseline="30000">
                          <a:effectLst/>
                        </a:rPr>
                        <a:t>-01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1.4695×10</a:t>
                      </a:r>
                      <a:r>
                        <a:rPr lang="en-US" sz="1000" baseline="30000">
                          <a:effectLst/>
                        </a:rPr>
                        <a:t>-22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3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480" marR="51480" marT="0" marB="0">
                    <a:blipFill rotWithShape="0">
                      <a:blip r:embed="rId2"/>
                      <a:stretch>
                        <a:fillRect l="-1036" t="-224444" r="-589119" b="-164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-7.354×10</a:t>
                      </a:r>
                      <a:r>
                        <a:rPr lang="en-US" sz="1000" baseline="30000">
                          <a:effectLst/>
                        </a:rPr>
                        <a:t>-01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-7.30071×10</a:t>
                      </a:r>
                      <a:r>
                        <a:rPr lang="en-US" sz="1000" baseline="30000">
                          <a:effectLst/>
                        </a:rPr>
                        <a:t>-01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1.1763×10</a:t>
                      </a:r>
                      <a:r>
                        <a:rPr lang="en-US" sz="1000" baseline="30000" dirty="0">
                          <a:effectLst/>
                        </a:rPr>
                        <a:t>-01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2.0339×10</a:t>
                      </a:r>
                      <a:r>
                        <a:rPr lang="en-US" sz="1000" baseline="30000">
                          <a:effectLst/>
                        </a:rPr>
                        <a:t>-08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θ</a:t>
                      </a:r>
                      <a:r>
                        <a:rPr lang="en-US" sz="1000" baseline="-25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1.2427×10</a:t>
                      </a:r>
                      <a:r>
                        <a:rPr lang="en-US" sz="1000" baseline="30000" dirty="0">
                          <a:effectLst/>
                        </a:rPr>
                        <a:t>+00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1.2365×10</a:t>
                      </a:r>
                      <a:r>
                        <a:rPr lang="en-US" sz="1000" baseline="30000">
                          <a:effectLst/>
                        </a:rPr>
                        <a:t>+00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1.1242×10</a:t>
                      </a:r>
                      <a:r>
                        <a:rPr lang="en-US" sz="1000" baseline="30000">
                          <a:effectLst/>
                        </a:rPr>
                        <a:t>-01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2.5707×10</a:t>
                      </a:r>
                      <a:r>
                        <a:rPr lang="en-US" sz="1000" baseline="30000">
                          <a:effectLst/>
                        </a:rPr>
                        <a:t>-19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θ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-7.262×10</a:t>
                      </a:r>
                      <a:r>
                        <a:rPr lang="en-US" sz="1000" baseline="30000">
                          <a:effectLst/>
                        </a:rPr>
                        <a:t>-01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-7.1393×10</a:t>
                      </a:r>
                      <a:r>
                        <a:rPr lang="en-US" sz="1000" baseline="30000">
                          <a:effectLst/>
                        </a:rPr>
                        <a:t>-01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1.0459×10</a:t>
                      </a:r>
                      <a:r>
                        <a:rPr lang="en-US" sz="1000" baseline="30000">
                          <a:effectLst/>
                        </a:rPr>
                        <a:t>-01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1.0251×10</a:t>
                      </a:r>
                      <a:r>
                        <a:rPr lang="en-US" sz="1000" baseline="30000">
                          <a:effectLst/>
                        </a:rPr>
                        <a:t>-09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β</a:t>
                      </a:r>
                      <a:r>
                        <a:rPr lang="en-US" sz="1000" baseline="-25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4.6475×10</a:t>
                      </a:r>
                      <a:r>
                        <a:rPr lang="en-US" sz="1000" baseline="30000">
                          <a:effectLst/>
                        </a:rPr>
                        <a:t>+06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4.5961×10</a:t>
                      </a:r>
                      <a:r>
                        <a:rPr lang="en-US" sz="1000" baseline="30000" dirty="0">
                          <a:effectLst/>
                        </a:rPr>
                        <a:t>+06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1.2105×10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1.7849×10</a:t>
                      </a:r>
                      <a:r>
                        <a:rPr lang="en-US" sz="1000" baseline="30000">
                          <a:effectLst/>
                        </a:rPr>
                        <a:t>-67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β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4.8266×10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5.19852×10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7.7848×10</a:t>
                      </a:r>
                      <a:r>
                        <a:rPr lang="en-US" sz="1000" baseline="30000">
                          <a:effectLst/>
                        </a:rPr>
                        <a:t>+03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2.1188×10</a:t>
                      </a:r>
                      <a:r>
                        <a:rPr lang="en-US" sz="1000" baseline="30000">
                          <a:effectLst/>
                        </a:rPr>
                        <a:t>-09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β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-7.690×10</a:t>
                      </a:r>
                      <a:r>
                        <a:rPr lang="en-US" sz="1000" baseline="30000">
                          <a:effectLst/>
                        </a:rPr>
                        <a:t>+02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-8.3758×10</a:t>
                      </a:r>
                      <a:r>
                        <a:rPr lang="en-US" sz="1000" baseline="30000">
                          <a:effectLst/>
                        </a:rPr>
                        <a:t>+02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1.3426×10</a:t>
                      </a:r>
                      <a:r>
                        <a:rPr lang="en-US" sz="1000" baseline="30000" dirty="0">
                          <a:effectLst/>
                        </a:rPr>
                        <a:t>+02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1.7466×10</a:t>
                      </a:r>
                      <a:r>
                        <a:rPr lang="en-US" sz="1000" baseline="30000">
                          <a:effectLst/>
                        </a:rPr>
                        <a:t>-08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β</a:t>
                      </a:r>
                      <a:r>
                        <a:rPr lang="en-US" sz="1000" baseline="-25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4.000×10</a:t>
                      </a:r>
                      <a:r>
                        <a:rPr lang="en-US" sz="1000" baseline="30000">
                          <a:effectLst/>
                        </a:rPr>
                        <a:t>+00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4.67977×10</a:t>
                      </a:r>
                      <a:r>
                        <a:rPr lang="en-US" sz="1000" baseline="30000">
                          <a:effectLst/>
                        </a:rPr>
                        <a:t>+00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6.5612×10</a:t>
                      </a:r>
                      <a:r>
                        <a:rPr lang="en-US" sz="1000" baseline="30000">
                          <a:effectLst/>
                        </a:rPr>
                        <a:t>-01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2.2346×10</a:t>
                      </a:r>
                      <a:r>
                        <a:rPr lang="en-US" sz="1000" baseline="30000">
                          <a:effectLst/>
                        </a:rPr>
                        <a:t>-10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δ</a:t>
                      </a:r>
                      <a:r>
                        <a:rPr lang="en-US" sz="1000" baseline="-25000" dirty="0">
                          <a:effectLst/>
                        </a:rPr>
                        <a:t>01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6.3775×10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6.4566×10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3.7805×10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3.5537×10</a:t>
                      </a:r>
                      <a:r>
                        <a:rPr lang="en-US" sz="1000" baseline="30000">
                          <a:effectLst/>
                        </a:rPr>
                        <a:t>-33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δ</a:t>
                      </a:r>
                      <a:r>
                        <a:rPr lang="en-US" sz="1000" baseline="-25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-2.4595×10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-2.4847×10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1.2199×10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6.3168×10</a:t>
                      </a:r>
                      <a:r>
                        <a:rPr lang="en-US" sz="1000" baseline="30000">
                          <a:effectLst/>
                        </a:rPr>
                        <a:t>-40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δ</a:t>
                      </a:r>
                      <a:r>
                        <a:rPr lang="en-US" sz="1000" baseline="-25000">
                          <a:effectLst/>
                        </a:rPr>
                        <a:t>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-1.0863×10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-1.0634×10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1.5132×10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3.7770×10</a:t>
                      </a:r>
                      <a:r>
                        <a:rPr lang="en-US" sz="1000" baseline="30000">
                          <a:effectLst/>
                        </a:rPr>
                        <a:t>-10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δ</a:t>
                      </a:r>
                      <a:r>
                        <a:rPr lang="en-US" sz="1000" baseline="-250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2.5959×10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2.581×10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1.5255×10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7.6368×10</a:t>
                      </a:r>
                      <a:r>
                        <a:rPr lang="en-US" sz="1000" baseline="30000">
                          <a:effectLst/>
                        </a:rPr>
                        <a:t>-33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δ</a:t>
                      </a:r>
                      <a:r>
                        <a:rPr lang="en-US" sz="1000" baseline="-25000">
                          <a:effectLst/>
                        </a:rPr>
                        <a:t>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-1.3899×10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-1.3698×10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1.6205×10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2.4325×10</a:t>
                      </a:r>
                      <a:r>
                        <a:rPr lang="en-US" sz="1000" baseline="30000" dirty="0">
                          <a:effectLst/>
                        </a:rPr>
                        <a:t>-13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δ</a:t>
                      </a:r>
                      <a:r>
                        <a:rPr lang="en-US" sz="1000" baseline="-25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1.2261×10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1.2057×10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1.6256×10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5.3050×10</a:t>
                      </a:r>
                      <a:r>
                        <a:rPr lang="en-US" sz="1000" baseline="30000">
                          <a:effectLst/>
                        </a:rPr>
                        <a:t>-11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δ</a:t>
                      </a:r>
                      <a:r>
                        <a:rPr lang="en-US" sz="1000" baseline="-25000">
                          <a:effectLst/>
                        </a:rPr>
                        <a:t>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-1.0882×10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-1.0766×10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1.6659×10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6.0081×10</a:t>
                      </a:r>
                      <a:r>
                        <a:rPr lang="en-US" sz="1000" baseline="30000">
                          <a:effectLst/>
                        </a:rPr>
                        <a:t>-09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δ</a:t>
                      </a:r>
                      <a:r>
                        <a:rPr lang="en-US" sz="1000" baseline="-250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-2.1019×10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-2.1289×10</a:t>
                      </a:r>
                      <a:r>
                        <a:rPr lang="en-US" sz="1000" baseline="30000">
                          <a:effectLst/>
                        </a:rPr>
                        <a:t>+05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1.6603×10</a:t>
                      </a:r>
                      <a:r>
                        <a:rPr lang="en-US" sz="1000" baseline="30000">
                          <a:effectLst/>
                        </a:rPr>
                        <a:t>+04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1.2956×10</a:t>
                      </a:r>
                      <a:r>
                        <a:rPr lang="en-US" sz="1000" baseline="30000">
                          <a:effectLst/>
                        </a:rPr>
                        <a:t>-23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RSS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3.01396×10</a:t>
                      </a:r>
                      <a:r>
                        <a:rPr lang="en-US" sz="1000" baseline="30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3.00062×10</a:t>
                      </a:r>
                      <a:r>
                        <a:rPr lang="en-US" sz="1000" baseline="30000" dirty="0">
                          <a:effectLst/>
                        </a:rPr>
                        <a:t>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1480" marR="514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7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III] Joint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8421" y="1371600"/>
                <a:ext cx="7924800" cy="934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=3</m:t>
                        </m:r>
                      </m:sup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S Mincho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𝑡𝑖𝑚𝑒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MS Mincho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=5</m:t>
                        </m:r>
                      </m:sup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{</m:t>
                        </m:r>
                      </m:e>
                    </m:nary>
                  </m:oMath>
                </a14:m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baseline="-25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0,j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∗ 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𝑡𝑖𝑚𝑒</m:t>
                                </m:r>
                              </m:num>
                              <m:den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∗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baseline="-25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1,j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∗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𝑡𝑖𝑚𝑒</m:t>
                                </m:r>
                              </m:num>
                              <m:den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dirty="0">
                  <a:effectLst/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endParaRPr>
              </a:p>
              <a:p>
                <a:pPr indent="-5715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 = ϕ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t-1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 + ϕ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t-2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 + a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 – θ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t-1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 – θ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MS Mincho"/>
                    <a:cs typeface="Times New Roman" panose="02020603050405020304" pitchFamily="18" charset="0"/>
                  </a:rPr>
                  <a:t>t-2</a:t>
                </a:r>
                <a:endParaRPr lang="en-US" dirty="0">
                  <a:effectLst/>
                  <a:latin typeface="Calibri" panose="020F0502020204030204" pitchFamily="34" charset="0"/>
                  <a:ea typeface="MS Mincho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21" y="1371600"/>
                <a:ext cx="7924800" cy="934871"/>
              </a:xfrm>
              <a:prstGeom prst="rect">
                <a:avLst/>
              </a:prstGeom>
              <a:blipFill rotWithShape="0">
                <a:blip r:embed="rId3"/>
                <a:stretch>
                  <a:fillRect t="-36601" b="-2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5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8229600" cy="1066800"/>
          </a:xfrm>
        </p:spPr>
        <p:txBody>
          <a:bodyPr/>
          <a:lstStyle/>
          <a:p>
            <a:r>
              <a:rPr lang="en-US" sz="3600" b="1" dirty="0" smtClean="0"/>
              <a:t>Model diagnosis:-</a:t>
            </a:r>
            <a:endParaRPr lang="en-US" b="1" dirty="0"/>
          </a:p>
        </p:txBody>
      </p:sp>
      <p:pic>
        <p:nvPicPr>
          <p:cNvPr id="4" name="Picture 3" descr="C:\Users\Rahul\Desktop\RStudioPics1\4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571612"/>
            <a:ext cx="4357718" cy="242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C:\Users\Rahul\Desktop\RStudioPics1\35.InverseAR_MA_root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1612"/>
            <a:ext cx="4429156" cy="242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C:\Users\Rahul\Desktop\RStudioPics1\29.IntegratedModel_acf&amp;pacf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4071942"/>
            <a:ext cx="8858312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8229600" cy="1066800"/>
          </a:xfrm>
        </p:spPr>
        <p:txBody>
          <a:bodyPr/>
          <a:lstStyle/>
          <a:p>
            <a:r>
              <a:rPr lang="en-US" b="1" dirty="0" smtClean="0"/>
              <a:t>Normality of residuals:-</a:t>
            </a:r>
            <a:endParaRPr lang="en-US" b="1" dirty="0"/>
          </a:p>
        </p:txBody>
      </p:sp>
      <p:pic>
        <p:nvPicPr>
          <p:cNvPr id="4" name="Picture 3" descr="C:\Users\Rahul\Desktop\RStudioPics1\39.Histogram_Residual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1930629"/>
            <a:ext cx="6572296" cy="371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8229600" cy="1066800"/>
          </a:xfrm>
        </p:spPr>
        <p:txBody>
          <a:bodyPr/>
          <a:lstStyle/>
          <a:p>
            <a:r>
              <a:rPr lang="en-US" b="1" dirty="0" smtClean="0"/>
              <a:t>Forecasting:-</a:t>
            </a:r>
            <a:endParaRPr lang="en-US" b="1" dirty="0"/>
          </a:p>
        </p:txBody>
      </p:sp>
      <p:pic>
        <p:nvPicPr>
          <p:cNvPr id="4" name="Picture 3" descr="C:\Users\Rahul\Desktop\RStudioPics1\32.Foreca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1933892"/>
            <a:ext cx="7500990" cy="4281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C:\Users\Rahul\Desktop\RStudioPics1\36.CloseUpForecas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2571744"/>
            <a:ext cx="5236484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205" y="1052736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Forecasting </a:t>
            </a:r>
            <a:r>
              <a:rPr lang="en-US" sz="3200" b="1" dirty="0" smtClean="0">
                <a:solidFill>
                  <a:srgbClr val="002060"/>
                </a:solidFill>
              </a:rPr>
              <a:t>Errors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128120"/>
              </p:ext>
            </p:extLst>
          </p:nvPr>
        </p:nvGraphicFramePr>
        <p:xfrm>
          <a:off x="462486" y="1988840"/>
          <a:ext cx="8286807" cy="4518805"/>
        </p:xfrm>
        <a:graphic>
          <a:graphicData uri="http://schemas.openxmlformats.org/drawingml/2006/table">
            <a:tbl>
              <a:tblPr/>
              <a:tblGrid>
                <a:gridCol w="127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9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71450" algn="l"/>
                          <a:tab pos="285750" algn="l"/>
                          <a:tab pos="2496185" algn="l"/>
                          <a:tab pos="3225165" algn="l"/>
                        </a:tabLst>
                      </a:pPr>
                      <a:r>
                        <a:rPr lang="en-US" sz="1600" b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71450" algn="l"/>
                          <a:tab pos="285750" algn="l"/>
                          <a:tab pos="2496185" algn="l"/>
                          <a:tab pos="3225165" algn="l"/>
                        </a:tabLst>
                      </a:pPr>
                      <a:r>
                        <a:rPr lang="en-US" sz="1600" b="1" dirty="0">
                          <a:latin typeface="Times New Roman"/>
                          <a:ea typeface="MS Mincho"/>
                          <a:cs typeface="Times New Roman"/>
                        </a:rPr>
                        <a:t>Actual Data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71450" algn="l"/>
                          <a:tab pos="285750" algn="l"/>
                          <a:tab pos="2496185" algn="l"/>
                          <a:tab pos="3225165" algn="l"/>
                        </a:tabLst>
                      </a:pPr>
                      <a:r>
                        <a:rPr lang="en-US" sz="1600" b="1">
                          <a:latin typeface="Times New Roman"/>
                          <a:ea typeface="MS Mincho"/>
                          <a:cs typeface="Times New Roman"/>
                        </a:rPr>
                        <a:t>Forecast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71450" algn="l"/>
                          <a:tab pos="285750" algn="l"/>
                          <a:tab pos="2496185" algn="l"/>
                          <a:tab pos="3225165" algn="l"/>
                        </a:tabLst>
                      </a:pPr>
                      <a:r>
                        <a:rPr lang="en-US" sz="1600" b="1">
                          <a:latin typeface="Times New Roman"/>
                          <a:ea typeface="MS Mincho"/>
                          <a:cs typeface="Times New Roman"/>
                        </a:rPr>
                        <a:t>Error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71450" algn="l"/>
                          <a:tab pos="285750" algn="l"/>
                          <a:tab pos="2496185" algn="l"/>
                          <a:tab pos="3225165" algn="l"/>
                        </a:tabLst>
                      </a:pPr>
                      <a:r>
                        <a:rPr lang="en-US" sz="1600" b="1">
                          <a:latin typeface="Times New Roman"/>
                          <a:ea typeface="MS Mincho"/>
                          <a:cs typeface="Times New Roman"/>
                        </a:rPr>
                        <a:t>Percentage Error (%)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06/2014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8079300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8176056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-96756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-1.1976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07/2014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8783220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8930582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-147362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-1.6777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08/2014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9038255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9046370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-8115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-0.0898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09/2014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7619465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8113469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-494004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-6.4834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10/2014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7673417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8102393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-428976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-5.5904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11/2014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6638808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7672084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-1033276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-15.5642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12/2014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7626128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8253149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-627021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-8.222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01/2015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7308423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8123713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-815290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-11.1555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02/2015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6387635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7383198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-995563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-15.5858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03/2015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7608260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8486925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-878665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-11.5488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04/2015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7484515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8544834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-1060319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-14.1668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05/2015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8431816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8783959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-352143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-4.1764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06/2015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8260661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9333629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-1072968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-12.9889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07/2015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8978879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10004471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-1025592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-11.4223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08/2015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8823253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10081040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-1257787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-14.2554</a:t>
                      </a:r>
                      <a:endParaRPr lang="en-US" sz="16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54"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MAE = 686256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MAPE = 8.9417 %</a:t>
                      </a:r>
                      <a:endParaRPr lang="en-US" sz="16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Conclusion:-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186766" cy="4860048"/>
          </a:xfrm>
        </p:spPr>
        <p:txBody>
          <a:bodyPr/>
          <a:lstStyle/>
          <a:p>
            <a:r>
              <a:rPr lang="en-US" dirty="0" smtClean="0"/>
              <a:t>We have done the modeling over a raw data by fitting the extracted deterministic &amp; stochastic part.</a:t>
            </a:r>
          </a:p>
          <a:p>
            <a:r>
              <a:rPr lang="en-US" dirty="0" smtClean="0"/>
              <a:t>The forecasted values should be updated instantly in order to get the best possible predictions.</a:t>
            </a:r>
          </a:p>
          <a:p>
            <a:r>
              <a:rPr lang="en-US" dirty="0" smtClean="0"/>
              <a:t>This forecasted values can help as a leading indicator to forecast other time series to enhance the performance of business decisions.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3357562"/>
            <a:ext cx="8229600" cy="1066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The ability to model and perform decision modeling and analysis is an essential feature of many real-world applications ranging from emergency medical treatment in intensive care units to military command and control systems.</a:t>
            </a:r>
          </a:p>
          <a:p>
            <a:endParaRPr lang="en-US" sz="2200" dirty="0" smtClean="0"/>
          </a:p>
          <a:p>
            <a:r>
              <a:rPr lang="en-US" sz="2200" dirty="0" smtClean="0"/>
              <a:t>With Tourism becoming one of the essential contributor to country’s economy. It is important to concentrate &amp; facilitate Tourists &amp; Transportation. </a:t>
            </a:r>
          </a:p>
          <a:p>
            <a:endParaRPr lang="en-US" sz="2200" dirty="0" smtClean="0"/>
          </a:p>
          <a:p>
            <a:r>
              <a:rPr lang="en-US" sz="2200" dirty="0" smtClean="0"/>
              <a:t>With the stiff competition across Aviation industry, no company can afford to lose their passengers.</a:t>
            </a:r>
          </a:p>
          <a:p>
            <a:endParaRPr lang="en-US" sz="2200" dirty="0" smtClean="0"/>
          </a:p>
          <a:p>
            <a:r>
              <a:rPr lang="en-US" sz="2200" dirty="0" smtClean="0"/>
              <a:t> The future data predictions for number of passengers, their favorite destinations, period preference, etc. can definitely help a company to set their best bets &amp; improve their business.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How our data plot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Jeemit\Desktop\Time series\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648200"/>
          </a:xfrm>
          <a:prstGeom prst="rect">
            <a:avLst/>
          </a:prstGeom>
          <a:noFill/>
          <a:ln w="22225">
            <a:solidFill>
              <a:schemeClr val="tx1">
                <a:alpha val="53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505200" y="2133600"/>
            <a:ext cx="236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148 Data Points in total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072198" y="2285992"/>
            <a:ext cx="22809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143001" y="2286000"/>
            <a:ext cx="236725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715397" y="4191397"/>
            <a:ext cx="3504406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914401" y="5637212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23949" y="5421868"/>
            <a:ext cx="200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Training Data (90%)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56388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651963" y="5410200"/>
            <a:ext cx="673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Test </a:t>
            </a:r>
          </a:p>
          <a:p>
            <a:pPr algn="ctr"/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Training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Jeemit\Desktop\Time series\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53400" cy="4495800"/>
          </a:xfrm>
          <a:prstGeom prst="rect">
            <a:avLst/>
          </a:prstGeom>
          <a:noFill/>
          <a:ln w="22225">
            <a:solidFill>
              <a:schemeClr val="tx1">
                <a:alpha val="53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85" y="685800"/>
            <a:ext cx="8229600" cy="1066800"/>
          </a:xfrm>
        </p:spPr>
        <p:txBody>
          <a:bodyPr/>
          <a:lstStyle/>
          <a:p>
            <a:r>
              <a:rPr lang="en-US" dirty="0" smtClean="0"/>
              <a:t>Evaluation of Raw Data</a:t>
            </a:r>
            <a:endParaRPr lang="en-US" dirty="0"/>
          </a:p>
        </p:txBody>
      </p:sp>
      <p:pic>
        <p:nvPicPr>
          <p:cNvPr id="4" name="Content Placeholder 3" descr="C:\Users\Jeemit\Desktop\Time series\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33177"/>
            <a:ext cx="8229600" cy="4156972"/>
          </a:xfrm>
          <a:prstGeom prst="rect">
            <a:avLst/>
          </a:prstGeom>
          <a:noFill/>
          <a:ln w="22225">
            <a:solidFill>
              <a:schemeClr val="tx1">
                <a:alpha val="53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41385" y="175260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Month 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Jeemit\Desktop\Time series\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05000"/>
            <a:ext cx="8229600" cy="4606235"/>
          </a:xfrm>
          <a:prstGeom prst="rect">
            <a:avLst/>
          </a:prstGeom>
          <a:noFill/>
          <a:ln w="22225">
            <a:solidFill>
              <a:schemeClr val="tx1">
                <a:alpha val="53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57200" y="1371600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B) Season </a:t>
            </a:r>
            <a:r>
              <a:rPr lang="en-US" dirty="0"/>
              <a:t>Plot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Jeemit\Desktop\Time series\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6621"/>
            <a:ext cx="6934200" cy="4193120"/>
          </a:xfrm>
          <a:prstGeom prst="rect">
            <a:avLst/>
          </a:prstGeom>
          <a:noFill/>
          <a:ln w="22225">
            <a:solidFill>
              <a:schemeClr val="tx1">
                <a:alpha val="53000"/>
              </a:schemeClr>
            </a:solidFill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391400" y="3087469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Seasonal Portion = 28.1%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239000" y="3925669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Trend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Portion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 55.4%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86600" y="48768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Residuals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 11.9%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4126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C) Seasonal Trend Decomposition </a:t>
            </a:r>
            <a:r>
              <a:rPr lang="en-US" dirty="0"/>
              <a:t>Plot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6536545" y="3821909"/>
            <a:ext cx="1643074" cy="1588"/>
          </a:xfrm>
          <a:prstGeom prst="bentConnector3">
            <a:avLst>
              <a:gd name="adj1" fmla="val 4914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391400" y="3571876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Deterministic Portion = 83.5%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1025" grpId="1"/>
      <p:bldP spid="6" grpId="0"/>
      <p:bldP spid="6" grpId="1"/>
      <p:bldP spid="7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b="1" u="sng" dirty="0"/>
              <a:t>MODELING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6868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For non-stationary series with deterministic trends &amp; seasonality, we have: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 + 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t</a:t>
                </a:r>
                <a:endParaRPr lang="en-US" b="1" dirty="0"/>
              </a:p>
              <a:p>
                <a:r>
                  <a:rPr lang="en-US" dirty="0"/>
                  <a:t>where</a:t>
                </a:r>
                <a:r>
                  <a:rPr lang="en-US" dirty="0" smtClean="0"/>
                  <a:t>,</a:t>
                </a:r>
              </a:p>
              <a:p>
                <a:pPr marL="402336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Actual data</a:t>
                </a:r>
              </a:p>
              <a:p>
                <a:pPr marL="402336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</a:rPr>
                  <a:t>Deterministic part with growth trend and periodic trend</a:t>
                </a:r>
              </a:p>
              <a:p>
                <a:pPr marL="402336"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= Stochastic part</a:t>
                </a:r>
              </a:p>
              <a:p>
                <a:pPr marL="109728" indent="0">
                  <a:buNone/>
                </a:pPr>
                <a:endParaRPr lang="en-US" dirty="0" smtClean="0"/>
              </a:p>
              <a:p>
                <a:pPr marL="109728" indent="0">
                  <a:buNone/>
                </a:pPr>
                <a:r>
                  <a:rPr lang="en-US" u="sng" dirty="0" smtClean="0"/>
                  <a:t>We </a:t>
                </a:r>
                <a:r>
                  <a:rPr lang="en-US" u="sng" dirty="0"/>
                  <a:t>followed four steps in producing our model: </a:t>
                </a:r>
              </a:p>
              <a:p>
                <a:pPr lvl="0"/>
                <a:r>
                  <a:rPr lang="en-US" dirty="0"/>
                  <a:t>Identify and model the data trend including deterministic periodicity;</a:t>
                </a:r>
              </a:p>
              <a:p>
                <a:pPr lvl="0"/>
                <a:r>
                  <a:rPr lang="en-US" dirty="0"/>
                  <a:t>Calculate the residuals from the de-trended data;</a:t>
                </a:r>
              </a:p>
              <a:p>
                <a:pPr lvl="0"/>
                <a:r>
                  <a:rPr lang="en-US" dirty="0"/>
                  <a:t>Identify the adequate order of the ARMA(</a:t>
                </a:r>
                <a:r>
                  <a:rPr lang="en-US" dirty="0" err="1"/>
                  <a:t>n,m</a:t>
                </a:r>
                <a:r>
                  <a:rPr lang="en-US" dirty="0"/>
                  <a:t>) model, using the standard (2n, 2n-1) approach; and,</a:t>
                </a:r>
              </a:p>
              <a:p>
                <a:r>
                  <a:rPr lang="en-US" dirty="0"/>
                  <a:t>Jointly optimize the parameters for an integrated model with the </a:t>
                </a:r>
                <a:r>
                  <a:rPr lang="en-US" dirty="0" smtClean="0"/>
                  <a:t>trend </a:t>
                </a:r>
                <a:r>
                  <a:rPr lang="en-US" dirty="0"/>
                  <a:t>and the ARMA(</a:t>
                </a:r>
                <a:r>
                  <a:rPr lang="en-US" dirty="0" err="1"/>
                  <a:t>n,m</a:t>
                </a:r>
                <a:r>
                  <a:rPr lang="en-US" dirty="0"/>
                  <a:t>) identified in </a:t>
                </a:r>
                <a:r>
                  <a:rPr lang="en-US" dirty="0" smtClean="0"/>
                  <a:t>above steps.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686800" cy="5029200"/>
              </a:xfrm>
              <a:blipFill rotWithShape="0">
                <a:blip r:embed="rId2"/>
                <a:stretch>
                  <a:fillRect t="-218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2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557</TotalTime>
  <Words>1609</Words>
  <Application>Microsoft Office PowerPoint</Application>
  <PresentationFormat>On-screen Show (4:3)</PresentationFormat>
  <Paragraphs>714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MS Mincho</vt:lpstr>
      <vt:lpstr>Arial</vt:lpstr>
      <vt:lpstr>Calibri</vt:lpstr>
      <vt:lpstr>Cambria Math</vt:lpstr>
      <vt:lpstr>Georgia</vt:lpstr>
      <vt:lpstr>Times New Roman</vt:lpstr>
      <vt:lpstr>Trebuchet MS</vt:lpstr>
      <vt:lpstr>Wingdings</vt:lpstr>
      <vt:lpstr>Wingdings 2</vt:lpstr>
      <vt:lpstr>Urban</vt:lpstr>
      <vt:lpstr>Time series &amp; forecasting  of number of International Passengers Flying to USA  via foreign carrier over a month </vt:lpstr>
      <vt:lpstr>Contents</vt:lpstr>
      <vt:lpstr>Introduction</vt:lpstr>
      <vt:lpstr>How our data plot looks like</vt:lpstr>
      <vt:lpstr>Training Data Set</vt:lpstr>
      <vt:lpstr>Evaluation of Raw Data</vt:lpstr>
      <vt:lpstr>PowerPoint Presentation</vt:lpstr>
      <vt:lpstr>PowerPoint Presentation</vt:lpstr>
      <vt:lpstr>MODELING PROCEDURE</vt:lpstr>
      <vt:lpstr>MODEL EQUATION</vt:lpstr>
      <vt:lpstr>I. MODELING OF DETERMINISTIC PART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II] MODELING OF STOCHASTIC PART</vt:lpstr>
      <vt:lpstr>PowerPoint Presentation</vt:lpstr>
      <vt:lpstr>ARMA MODELING</vt:lpstr>
      <vt:lpstr>PowerPoint Presentation</vt:lpstr>
      <vt:lpstr>III] Joint Optimization</vt:lpstr>
      <vt:lpstr>Model diagnosis:-</vt:lpstr>
      <vt:lpstr>Normality of residuals:-</vt:lpstr>
      <vt:lpstr>Forecasting:-</vt:lpstr>
      <vt:lpstr>PowerPoint Presentation</vt:lpstr>
      <vt:lpstr>Conclusion:-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Kshitij Chhikara</dc:creator>
  <cp:lastModifiedBy>Jeemit Patel</cp:lastModifiedBy>
  <cp:revision>35</cp:revision>
  <dcterms:created xsi:type="dcterms:W3CDTF">2006-08-16T00:00:00Z</dcterms:created>
  <dcterms:modified xsi:type="dcterms:W3CDTF">2016-05-12T04:30:02Z</dcterms:modified>
</cp:coreProperties>
</file>