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88" r:id="rId2"/>
    <p:sldId id="276" r:id="rId3"/>
    <p:sldId id="277" r:id="rId4"/>
    <p:sldId id="279" r:id="rId5"/>
    <p:sldId id="281" r:id="rId6"/>
    <p:sldId id="282" r:id="rId7"/>
    <p:sldId id="289" r:id="rId8"/>
    <p:sldId id="280" r:id="rId9"/>
    <p:sldId id="283" r:id="rId10"/>
    <p:sldId id="290" r:id="rId11"/>
    <p:sldId id="291" r:id="rId12"/>
    <p:sldId id="270" r:id="rId13"/>
    <p:sldId id="292" r:id="rId14"/>
    <p:sldId id="271" r:id="rId15"/>
    <p:sldId id="293" r:id="rId16"/>
    <p:sldId id="257" r:id="rId17"/>
    <p:sldId id="258" r:id="rId18"/>
    <p:sldId id="262" r:id="rId19"/>
    <p:sldId id="260" r:id="rId20"/>
    <p:sldId id="259" r:id="rId21"/>
    <p:sldId id="261" r:id="rId22"/>
    <p:sldId id="264" r:id="rId23"/>
    <p:sldId id="266" r:id="rId24"/>
    <p:sldId id="274" r:id="rId25"/>
    <p:sldId id="267" r:id="rId26"/>
    <p:sldId id="272" r:id="rId27"/>
    <p:sldId id="265" r:id="rId28"/>
    <p:sldId id="269" r:id="rId29"/>
    <p:sldId id="273" r:id="rId30"/>
    <p:sldId id="285" r:id="rId31"/>
    <p:sldId id="286" r:id="rId32"/>
    <p:sldId id="287"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05" autoAdjust="0"/>
    <p:restoredTop sz="94660"/>
  </p:normalViewPr>
  <p:slideViewPr>
    <p:cSldViewPr snapToGrid="0">
      <p:cViewPr varScale="1">
        <p:scale>
          <a:sx n="84" d="100"/>
          <a:sy n="84" d="100"/>
        </p:scale>
        <p:origin x="590"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C637ED-7B41-4DD6-9567-189A54F7A245}" type="datetimeFigureOut">
              <a:rPr lang="en-US" smtClean="0"/>
              <a:t>5/11/2016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6223FB-1F60-4979-B800-E1D9D4EE3D5D}" type="slidenum">
              <a:rPr lang="en-US" smtClean="0"/>
              <a:t>‹#›</a:t>
            </a:fld>
            <a:endParaRPr lang="en-US"/>
          </a:p>
        </p:txBody>
      </p:sp>
    </p:spTree>
    <p:extLst>
      <p:ext uri="{BB962C8B-B14F-4D97-AF65-F5344CB8AC3E}">
        <p14:creationId xmlns:p14="http://schemas.microsoft.com/office/powerpoint/2010/main" val="23302935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6223FB-1F60-4979-B800-E1D9D4EE3D5D}" type="slidenum">
              <a:rPr lang="en-US" smtClean="0"/>
              <a:t>24</a:t>
            </a:fld>
            <a:endParaRPr lang="en-US"/>
          </a:p>
        </p:txBody>
      </p:sp>
    </p:spTree>
    <p:extLst>
      <p:ext uri="{BB962C8B-B14F-4D97-AF65-F5344CB8AC3E}">
        <p14:creationId xmlns:p14="http://schemas.microsoft.com/office/powerpoint/2010/main" val="6516402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0C32A1A-77C8-492B-8F0B-ACE3CF6EE5D6}" type="datetimeFigureOut">
              <a:rPr lang="en-US" smtClean="0"/>
              <a:t>5/11/2016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9D0E31-B934-4311-B089-4264E46B0010}" type="slidenum">
              <a:rPr lang="en-US" smtClean="0"/>
              <a:t>‹#›</a:t>
            </a:fld>
            <a:endParaRPr lang="en-US"/>
          </a:p>
        </p:txBody>
      </p:sp>
    </p:spTree>
    <p:extLst>
      <p:ext uri="{BB962C8B-B14F-4D97-AF65-F5344CB8AC3E}">
        <p14:creationId xmlns:p14="http://schemas.microsoft.com/office/powerpoint/2010/main" val="794958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C32A1A-77C8-492B-8F0B-ACE3CF6EE5D6}" type="datetimeFigureOut">
              <a:rPr lang="en-US" smtClean="0"/>
              <a:t>5/11/2016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9D0E31-B934-4311-B089-4264E46B0010}" type="slidenum">
              <a:rPr lang="en-US" smtClean="0"/>
              <a:t>‹#›</a:t>
            </a:fld>
            <a:endParaRPr lang="en-US"/>
          </a:p>
        </p:txBody>
      </p:sp>
    </p:spTree>
    <p:extLst>
      <p:ext uri="{BB962C8B-B14F-4D97-AF65-F5344CB8AC3E}">
        <p14:creationId xmlns:p14="http://schemas.microsoft.com/office/powerpoint/2010/main" val="1238026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C32A1A-77C8-492B-8F0B-ACE3CF6EE5D6}" type="datetimeFigureOut">
              <a:rPr lang="en-US" smtClean="0"/>
              <a:t>5/11/2016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9D0E31-B934-4311-B089-4264E46B0010}" type="slidenum">
              <a:rPr lang="en-US" smtClean="0"/>
              <a:t>‹#›</a:t>
            </a:fld>
            <a:endParaRPr lang="en-US"/>
          </a:p>
        </p:txBody>
      </p:sp>
    </p:spTree>
    <p:extLst>
      <p:ext uri="{BB962C8B-B14F-4D97-AF65-F5344CB8AC3E}">
        <p14:creationId xmlns:p14="http://schemas.microsoft.com/office/powerpoint/2010/main" val="520516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C32A1A-77C8-492B-8F0B-ACE3CF6EE5D6}" type="datetimeFigureOut">
              <a:rPr lang="en-US" smtClean="0"/>
              <a:t>5/11/2016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9D0E31-B934-4311-B089-4264E46B0010}" type="slidenum">
              <a:rPr lang="en-US" smtClean="0"/>
              <a:t>‹#›</a:t>
            </a:fld>
            <a:endParaRPr lang="en-US"/>
          </a:p>
        </p:txBody>
      </p:sp>
    </p:spTree>
    <p:extLst>
      <p:ext uri="{BB962C8B-B14F-4D97-AF65-F5344CB8AC3E}">
        <p14:creationId xmlns:p14="http://schemas.microsoft.com/office/powerpoint/2010/main" val="2585496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0C32A1A-77C8-492B-8F0B-ACE3CF6EE5D6}" type="datetimeFigureOut">
              <a:rPr lang="en-US" smtClean="0"/>
              <a:t>5/11/2016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9D0E31-B934-4311-B089-4264E46B0010}" type="slidenum">
              <a:rPr lang="en-US" smtClean="0"/>
              <a:t>‹#›</a:t>
            </a:fld>
            <a:endParaRPr lang="en-US"/>
          </a:p>
        </p:txBody>
      </p:sp>
    </p:spTree>
    <p:extLst>
      <p:ext uri="{BB962C8B-B14F-4D97-AF65-F5344CB8AC3E}">
        <p14:creationId xmlns:p14="http://schemas.microsoft.com/office/powerpoint/2010/main" val="2908829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0C32A1A-77C8-492B-8F0B-ACE3CF6EE5D6}" type="datetimeFigureOut">
              <a:rPr lang="en-US" smtClean="0"/>
              <a:t>5/11/2016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9D0E31-B934-4311-B089-4264E46B0010}" type="slidenum">
              <a:rPr lang="en-US" smtClean="0"/>
              <a:t>‹#›</a:t>
            </a:fld>
            <a:endParaRPr lang="en-US"/>
          </a:p>
        </p:txBody>
      </p:sp>
    </p:spTree>
    <p:extLst>
      <p:ext uri="{BB962C8B-B14F-4D97-AF65-F5344CB8AC3E}">
        <p14:creationId xmlns:p14="http://schemas.microsoft.com/office/powerpoint/2010/main" val="891178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0C32A1A-77C8-492B-8F0B-ACE3CF6EE5D6}" type="datetimeFigureOut">
              <a:rPr lang="en-US" smtClean="0"/>
              <a:t>5/11/2016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9D0E31-B934-4311-B089-4264E46B0010}" type="slidenum">
              <a:rPr lang="en-US" smtClean="0"/>
              <a:t>‹#›</a:t>
            </a:fld>
            <a:endParaRPr lang="en-US"/>
          </a:p>
        </p:txBody>
      </p:sp>
    </p:spTree>
    <p:extLst>
      <p:ext uri="{BB962C8B-B14F-4D97-AF65-F5344CB8AC3E}">
        <p14:creationId xmlns:p14="http://schemas.microsoft.com/office/powerpoint/2010/main" val="4158078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0C32A1A-77C8-492B-8F0B-ACE3CF6EE5D6}" type="datetimeFigureOut">
              <a:rPr lang="en-US" smtClean="0"/>
              <a:t>5/11/2016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9D0E31-B934-4311-B089-4264E46B0010}" type="slidenum">
              <a:rPr lang="en-US" smtClean="0"/>
              <a:t>‹#›</a:t>
            </a:fld>
            <a:endParaRPr lang="en-US"/>
          </a:p>
        </p:txBody>
      </p:sp>
    </p:spTree>
    <p:extLst>
      <p:ext uri="{BB962C8B-B14F-4D97-AF65-F5344CB8AC3E}">
        <p14:creationId xmlns:p14="http://schemas.microsoft.com/office/powerpoint/2010/main" val="3530028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C32A1A-77C8-492B-8F0B-ACE3CF6EE5D6}" type="datetimeFigureOut">
              <a:rPr lang="en-US" smtClean="0"/>
              <a:t>5/11/2016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9D0E31-B934-4311-B089-4264E46B0010}" type="slidenum">
              <a:rPr lang="en-US" smtClean="0"/>
              <a:t>‹#›</a:t>
            </a:fld>
            <a:endParaRPr lang="en-US"/>
          </a:p>
        </p:txBody>
      </p:sp>
    </p:spTree>
    <p:extLst>
      <p:ext uri="{BB962C8B-B14F-4D97-AF65-F5344CB8AC3E}">
        <p14:creationId xmlns:p14="http://schemas.microsoft.com/office/powerpoint/2010/main" val="2288069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C32A1A-77C8-492B-8F0B-ACE3CF6EE5D6}" type="datetimeFigureOut">
              <a:rPr lang="en-US" smtClean="0"/>
              <a:t>5/11/2016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9D0E31-B934-4311-B089-4264E46B0010}" type="slidenum">
              <a:rPr lang="en-US" smtClean="0"/>
              <a:t>‹#›</a:t>
            </a:fld>
            <a:endParaRPr lang="en-US"/>
          </a:p>
        </p:txBody>
      </p:sp>
    </p:spTree>
    <p:extLst>
      <p:ext uri="{BB962C8B-B14F-4D97-AF65-F5344CB8AC3E}">
        <p14:creationId xmlns:p14="http://schemas.microsoft.com/office/powerpoint/2010/main" val="3951106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C32A1A-77C8-492B-8F0B-ACE3CF6EE5D6}" type="datetimeFigureOut">
              <a:rPr lang="en-US" smtClean="0"/>
              <a:t>5/11/2016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9D0E31-B934-4311-B089-4264E46B0010}" type="slidenum">
              <a:rPr lang="en-US" smtClean="0"/>
              <a:t>‹#›</a:t>
            </a:fld>
            <a:endParaRPr lang="en-US"/>
          </a:p>
        </p:txBody>
      </p:sp>
    </p:spTree>
    <p:extLst>
      <p:ext uri="{BB962C8B-B14F-4D97-AF65-F5344CB8AC3E}">
        <p14:creationId xmlns:p14="http://schemas.microsoft.com/office/powerpoint/2010/main" val="337148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C32A1A-77C8-492B-8F0B-ACE3CF6EE5D6}" type="datetimeFigureOut">
              <a:rPr lang="en-US" smtClean="0"/>
              <a:t>5/11/2016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9D0E31-B934-4311-B089-4264E46B0010}" type="slidenum">
              <a:rPr lang="en-US" smtClean="0"/>
              <a:t>‹#›</a:t>
            </a:fld>
            <a:endParaRPr lang="en-US"/>
          </a:p>
        </p:txBody>
      </p:sp>
    </p:spTree>
    <p:extLst>
      <p:ext uri="{BB962C8B-B14F-4D97-AF65-F5344CB8AC3E}">
        <p14:creationId xmlns:p14="http://schemas.microsoft.com/office/powerpoint/2010/main" val="1596342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20.emf"/></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emf"/><Relationship Id="rId1" Type="http://schemas.openxmlformats.org/officeDocument/2006/relationships/slideLayout" Target="../slideLayouts/slideLayout7.xml"/><Relationship Id="rId5" Type="http://schemas.openxmlformats.org/officeDocument/2006/relationships/image" Target="../media/image33.emf"/><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5.emf"/><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36.emf"/><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38.em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image" Target="../media/image40.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034" y="1486181"/>
            <a:ext cx="12196292" cy="2558379"/>
          </a:xfrm>
        </p:spPr>
        <p:txBody>
          <a:bodyPr>
            <a:normAutofit fontScale="90000"/>
          </a:bodyPr>
          <a:lstStyle/>
          <a:p>
            <a:pPr algn="ctr">
              <a:lnSpc>
                <a:spcPct val="100000"/>
              </a:lnSpc>
            </a:pPr>
            <a:r>
              <a:rPr lang="en-US" b="1" dirty="0">
                <a:effectLst>
                  <a:reflection blurRad="6350" stA="55000" endA="300" endPos="45500" dir="5400000" sy="-100000" algn="bl" rotWithShape="0"/>
                </a:effectLst>
              </a:rPr>
              <a:t/>
            </a:r>
            <a:br>
              <a:rPr lang="en-US" b="1" dirty="0">
                <a:effectLst>
                  <a:reflection blurRad="6350" stA="55000" endA="300" endPos="45500" dir="5400000" sy="-100000" algn="bl" rotWithShape="0"/>
                </a:effectLst>
              </a:rPr>
            </a:br>
            <a:r>
              <a:rPr lang="en-US" b="1" dirty="0" smtClean="0">
                <a:effectLst>
                  <a:reflection blurRad="6350" stA="55000" endA="300" endPos="45500" dir="5400000" sy="-100000" algn="bl" rotWithShape="0"/>
                </a:effectLst>
              </a:rPr>
              <a:t/>
            </a:r>
            <a:br>
              <a:rPr lang="en-US" b="1" dirty="0" smtClean="0">
                <a:effectLst>
                  <a:reflection blurRad="6350" stA="55000" endA="300" endPos="45500" dir="5400000" sy="-100000" algn="bl" rotWithShape="0"/>
                </a:effectLst>
              </a:rPr>
            </a:br>
            <a:r>
              <a:rPr lang="en-US" sz="6700" b="1" dirty="0" smtClean="0">
                <a:solidFill>
                  <a:srgbClr val="C00000"/>
                </a:solidFill>
                <a:effectLst>
                  <a:reflection blurRad="6350" stA="28000" endPos="45500" dir="5400000" sy="-100000" algn="bl" rotWithShape="0"/>
                </a:effectLst>
              </a:rPr>
              <a:t>Design and Analysis of Experiments</a:t>
            </a:r>
            <a:r>
              <a:rPr lang="en-US" b="1" dirty="0" smtClean="0">
                <a:solidFill>
                  <a:srgbClr val="C00000"/>
                </a:solidFill>
                <a:effectLst>
                  <a:reflection blurRad="6350" stA="55000" endA="300" endPos="45500" dir="5400000" sy="-100000" algn="bl" rotWithShape="0"/>
                </a:effectLst>
              </a:rPr>
              <a:t/>
            </a:r>
            <a:br>
              <a:rPr lang="en-US" b="1" dirty="0" smtClean="0">
                <a:solidFill>
                  <a:srgbClr val="C00000"/>
                </a:solidFill>
                <a:effectLst>
                  <a:reflection blurRad="6350" stA="55000" endA="300" endPos="45500" dir="5400000" sy="-100000" algn="bl" rotWithShape="0"/>
                </a:effectLst>
              </a:rPr>
            </a:br>
            <a:r>
              <a:rPr lang="en-US" dirty="0" smtClean="0"/>
              <a:t/>
            </a:r>
            <a:br>
              <a:rPr lang="en-US" dirty="0" smtClean="0"/>
            </a:br>
            <a:r>
              <a:rPr lang="en-US" sz="3100" dirty="0" smtClean="0"/>
              <a:t>Study the effect of </a:t>
            </a:r>
            <a:r>
              <a:rPr lang="en-US" sz="3100" dirty="0"/>
              <a:t>P</a:t>
            </a:r>
            <a:r>
              <a:rPr lang="en-US" sz="3100" dirty="0" smtClean="0"/>
              <a:t>erformance Factors </a:t>
            </a:r>
            <a:br>
              <a:rPr lang="en-US" sz="3100" dirty="0" smtClean="0"/>
            </a:br>
            <a:r>
              <a:rPr lang="en-US" sz="3100" dirty="0" smtClean="0"/>
              <a:t>on the Price of Laptop</a:t>
            </a:r>
            <a:r>
              <a:rPr lang="en-US" sz="3600" dirty="0" smtClean="0"/>
              <a:t/>
            </a:r>
            <a:br>
              <a:rPr lang="en-US" sz="3600" dirty="0" smtClean="0"/>
            </a:br>
            <a:r>
              <a:rPr lang="en-US" sz="3600" dirty="0"/>
              <a:t/>
            </a:r>
            <a:br>
              <a:rPr lang="en-US" sz="3600" dirty="0"/>
            </a:br>
            <a:r>
              <a:rPr lang="en-US" sz="3100" b="1" dirty="0" smtClean="0"/>
              <a:t>Presented </a:t>
            </a:r>
            <a:br>
              <a:rPr lang="en-US" sz="3100" b="1" dirty="0" smtClean="0"/>
            </a:br>
            <a:r>
              <a:rPr lang="en-US" sz="3100" b="1" dirty="0" smtClean="0"/>
              <a:t>by</a:t>
            </a:r>
            <a:r>
              <a:rPr lang="en-US" sz="3600" b="1" smtClean="0"/>
              <a:t/>
            </a:r>
            <a:br>
              <a:rPr lang="en-US" sz="3600" b="1" smtClean="0"/>
            </a:br>
            <a:r>
              <a:rPr lang="en-US" sz="2200" smtClean="0">
                <a:latin typeface="Algerian" panose="04020705040A02060702" pitchFamily="82" charset="0"/>
              </a:rPr>
              <a:t>Jitendra </a:t>
            </a:r>
            <a:r>
              <a:rPr lang="en-US" sz="2200" dirty="0" smtClean="0">
                <a:latin typeface="Algerian" panose="04020705040A02060702" pitchFamily="82" charset="0"/>
              </a:rPr>
              <a:t>Patel</a:t>
            </a:r>
            <a:r>
              <a:rPr lang="en-US" sz="2200" dirty="0">
                <a:latin typeface="Algerian" panose="04020705040A02060702" pitchFamily="82" charset="0"/>
              </a:rPr>
              <a:t/>
            </a:r>
            <a:br>
              <a:rPr lang="en-US" sz="2200" dirty="0">
                <a:latin typeface="Algerian" panose="04020705040A02060702" pitchFamily="82" charset="0"/>
              </a:rPr>
            </a:br>
            <a:endParaRPr lang="en-US" sz="2200" dirty="0">
              <a:latin typeface="Algerian" panose="04020705040A02060702" pitchFamily="82" charset="0"/>
            </a:endParaRPr>
          </a:p>
        </p:txBody>
      </p:sp>
    </p:spTree>
    <p:extLst>
      <p:ext uri="{BB962C8B-B14F-4D97-AF65-F5344CB8AC3E}">
        <p14:creationId xmlns:p14="http://schemas.microsoft.com/office/powerpoint/2010/main" val="35126629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8908" y="1396930"/>
            <a:ext cx="9754038" cy="5201424"/>
          </a:xfrm>
          <a:prstGeom prst="rect">
            <a:avLst/>
          </a:prstGeom>
          <a:noFill/>
          <a:ln>
            <a:solidFill>
              <a:schemeClr val="tx1"/>
            </a:solidFill>
          </a:ln>
        </p:spPr>
        <p:txBody>
          <a:bodyPr wrap="square" rtlCol="0">
            <a:spAutoFit/>
          </a:bodyPr>
          <a:lstStyle/>
          <a:p>
            <a:r>
              <a:rPr lang="en-US" sz="2400" dirty="0"/>
              <a:t>ANOVA will allow us to simultaneously test the following hypotheses</a:t>
            </a:r>
            <a:r>
              <a:rPr lang="en-US" sz="2400" dirty="0" smtClean="0"/>
              <a:t>:</a:t>
            </a:r>
          </a:p>
          <a:p>
            <a:endParaRPr lang="en-US" sz="800" dirty="0"/>
          </a:p>
          <a:p>
            <a:pPr lvl="0" fontAlgn="base"/>
            <a:r>
              <a:rPr lang="en-US" sz="2000" b="1" dirty="0">
                <a:latin typeface="Times New Roman" panose="02020603050405020304" pitchFamily="18" charset="0"/>
                <a:cs typeface="Times New Roman" panose="02020603050405020304" pitchFamily="18" charset="0"/>
              </a:rPr>
              <a:t>H01: µMemory = µProcessor = µRAM</a:t>
            </a:r>
          </a:p>
          <a:p>
            <a:r>
              <a:rPr lang="en-US" sz="2000" b="1" dirty="0">
                <a:latin typeface="Times New Roman" panose="02020603050405020304" pitchFamily="18" charset="0"/>
                <a:cs typeface="Times New Roman" panose="02020603050405020304" pitchFamily="18" charset="0"/>
              </a:rPr>
              <a:t>Ha1: µMemory ≠ µProcessor ≠ µRAM </a:t>
            </a:r>
          </a:p>
          <a:p>
            <a:pPr lvl="0" fontAlgn="base"/>
            <a:r>
              <a:rPr lang="en-US" sz="2000" dirty="0">
                <a:latin typeface="Times New Roman" panose="02020603050405020304" pitchFamily="18" charset="0"/>
                <a:cs typeface="Times New Roman" panose="02020603050405020304" pitchFamily="18" charset="0"/>
              </a:rPr>
              <a:t>H02: µBusiness = µStudy = µEntertainment</a:t>
            </a:r>
          </a:p>
          <a:p>
            <a:r>
              <a:rPr lang="en-US" sz="2000" dirty="0">
                <a:latin typeface="Times New Roman" panose="02020603050405020304" pitchFamily="18" charset="0"/>
                <a:cs typeface="Times New Roman" panose="02020603050405020304" pitchFamily="18" charset="0"/>
              </a:rPr>
              <a:t>Ha2: µBusiness ≠ µStudy ≠ µEntertainment</a:t>
            </a:r>
          </a:p>
          <a:p>
            <a:pPr lvl="0" fontAlgn="base"/>
            <a:r>
              <a:rPr lang="en-US" sz="2000" b="1" dirty="0">
                <a:latin typeface="Times New Roman" panose="02020603050405020304" pitchFamily="18" charset="0"/>
                <a:cs typeface="Times New Roman" panose="02020603050405020304" pitchFamily="18" charset="0"/>
              </a:rPr>
              <a:t>H03: µDisplay = µ</a:t>
            </a:r>
            <a:r>
              <a:rPr lang="en-US" sz="2000" b="1" dirty="0" err="1">
                <a:latin typeface="Times New Roman" panose="02020603050405020304" pitchFamily="18" charset="0"/>
                <a:cs typeface="Times New Roman" panose="02020603050405020304" pitchFamily="18" charset="0"/>
              </a:rPr>
              <a:t>BatteryLife</a:t>
            </a:r>
            <a:r>
              <a:rPr lang="en-US" sz="2000" b="1" dirty="0">
                <a:latin typeface="Times New Roman" panose="02020603050405020304" pitchFamily="18" charset="0"/>
                <a:cs typeface="Times New Roman" panose="02020603050405020304" pitchFamily="18" charset="0"/>
              </a:rPr>
              <a:t> = µGraphics</a:t>
            </a:r>
          </a:p>
          <a:p>
            <a:r>
              <a:rPr lang="en-US" sz="2000" b="1" dirty="0">
                <a:latin typeface="Times New Roman" panose="02020603050405020304" pitchFamily="18" charset="0"/>
                <a:cs typeface="Times New Roman" panose="02020603050405020304" pitchFamily="18" charset="0"/>
              </a:rPr>
              <a:t>Ha3: µDisplay ≠ µ</a:t>
            </a:r>
            <a:r>
              <a:rPr lang="en-US" sz="2000" b="1" dirty="0" err="1">
                <a:latin typeface="Times New Roman" panose="02020603050405020304" pitchFamily="18" charset="0"/>
                <a:cs typeface="Times New Roman" panose="02020603050405020304" pitchFamily="18" charset="0"/>
              </a:rPr>
              <a:t>BatteryLife</a:t>
            </a:r>
            <a:r>
              <a:rPr lang="en-US" sz="2000" b="1" dirty="0">
                <a:latin typeface="Times New Roman" panose="02020603050405020304" pitchFamily="18" charset="0"/>
                <a:cs typeface="Times New Roman" panose="02020603050405020304" pitchFamily="18" charset="0"/>
              </a:rPr>
              <a:t> ≠ µGraphic</a:t>
            </a:r>
          </a:p>
          <a:p>
            <a:pPr lvl="0" fontAlgn="base"/>
            <a:r>
              <a:rPr lang="en-US" sz="2000" dirty="0">
                <a:latin typeface="Times New Roman" panose="02020603050405020304" pitchFamily="18" charset="0"/>
                <a:cs typeface="Times New Roman" panose="02020603050405020304" pitchFamily="18" charset="0"/>
              </a:rPr>
              <a:t>H04: Specification has no influence on how Usage affects Laptop Price</a:t>
            </a:r>
          </a:p>
          <a:p>
            <a:r>
              <a:rPr lang="en-US" sz="2000" dirty="0">
                <a:latin typeface="Times New Roman" panose="02020603050405020304" pitchFamily="18" charset="0"/>
                <a:cs typeface="Times New Roman" panose="02020603050405020304" pitchFamily="18" charset="0"/>
              </a:rPr>
              <a:t>Ha4: There is an interaction between Specification and Usage </a:t>
            </a:r>
          </a:p>
          <a:p>
            <a:pPr lvl="0" fontAlgn="base"/>
            <a:r>
              <a:rPr lang="en-US" sz="2000" b="1" dirty="0">
                <a:latin typeface="Times New Roman" panose="02020603050405020304" pitchFamily="18" charset="0"/>
                <a:cs typeface="Times New Roman" panose="02020603050405020304" pitchFamily="18" charset="0"/>
              </a:rPr>
              <a:t>H05: Specification has no influence on how Additives affects Laptop Price</a:t>
            </a:r>
          </a:p>
          <a:p>
            <a:r>
              <a:rPr lang="en-US" sz="2000" b="1" dirty="0">
                <a:latin typeface="Times New Roman" panose="02020603050405020304" pitchFamily="18" charset="0"/>
                <a:cs typeface="Times New Roman" panose="02020603050405020304" pitchFamily="18" charset="0"/>
              </a:rPr>
              <a:t>Ha5: There is an interaction between Specification and Additives </a:t>
            </a:r>
          </a:p>
          <a:p>
            <a:pPr lvl="0" fontAlgn="base"/>
            <a:r>
              <a:rPr lang="en-US" sz="2000" dirty="0">
                <a:latin typeface="Times New Roman" panose="02020603050405020304" pitchFamily="18" charset="0"/>
                <a:cs typeface="Times New Roman" panose="02020603050405020304" pitchFamily="18" charset="0"/>
              </a:rPr>
              <a:t>H06: Usage has no influence on how Additives affects Laptop Price</a:t>
            </a:r>
          </a:p>
          <a:p>
            <a:r>
              <a:rPr lang="en-US" sz="2000" dirty="0">
                <a:latin typeface="Times New Roman" panose="02020603050405020304" pitchFamily="18" charset="0"/>
                <a:cs typeface="Times New Roman" panose="02020603050405020304" pitchFamily="18" charset="0"/>
              </a:rPr>
              <a:t>Ha6: There is an interaction between Usage and Additives</a:t>
            </a:r>
          </a:p>
          <a:p>
            <a:pPr lvl="0" fontAlgn="base"/>
            <a:r>
              <a:rPr lang="en-US" sz="2000" b="1" dirty="0">
                <a:latin typeface="Times New Roman" panose="02020603050405020304" pitchFamily="18" charset="0"/>
                <a:cs typeface="Times New Roman" panose="02020603050405020304" pitchFamily="18" charset="0"/>
              </a:rPr>
              <a:t>H07: The three factors have no influence on Laptop Price</a:t>
            </a:r>
          </a:p>
          <a:p>
            <a:r>
              <a:rPr lang="en-US" sz="2000" b="1" dirty="0">
                <a:latin typeface="Times New Roman" panose="02020603050405020304" pitchFamily="18" charset="0"/>
                <a:cs typeface="Times New Roman" panose="02020603050405020304" pitchFamily="18" charset="0"/>
              </a:rPr>
              <a:t>Ha7: There is a three-factor interaction between Specification, Usage and </a:t>
            </a:r>
            <a:r>
              <a:rPr lang="en-US" sz="2000" b="1" dirty="0" smtClean="0">
                <a:latin typeface="Times New Roman" panose="02020603050405020304" pitchFamily="18" charset="0"/>
                <a:cs typeface="Times New Roman" panose="02020603050405020304" pitchFamily="18" charset="0"/>
              </a:rPr>
              <a:t>Additives</a:t>
            </a:r>
          </a:p>
          <a:p>
            <a:endParaRPr lang="en-US" sz="20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458908" y="283334"/>
            <a:ext cx="9530366" cy="923330"/>
          </a:xfrm>
          <a:prstGeom prst="rect">
            <a:avLst/>
          </a:prstGeom>
          <a:noFill/>
        </p:spPr>
        <p:txBody>
          <a:bodyPr wrap="square" rtlCol="0">
            <a:spAutoFit/>
          </a:bodyPr>
          <a:lstStyle/>
          <a:p>
            <a:r>
              <a:rPr lang="en-US" sz="5400" b="1" dirty="0" smtClean="0">
                <a:effectLst>
                  <a:reflection blurRad="76200" stA="10000" endPos="45500" dir="5400000" sy="-100000" algn="bl" rotWithShape="0"/>
                </a:effectLst>
              </a:rPr>
              <a:t>HYPOTHESIS</a:t>
            </a:r>
            <a:r>
              <a:rPr lang="en-US" sz="5400" b="1" dirty="0" smtClean="0">
                <a:effectLst>
                  <a:reflection blurRad="6350" stA="55000" endA="300" endPos="45500" dir="5400000" sy="-100000" algn="bl" rotWithShape="0"/>
                </a:effectLst>
              </a:rPr>
              <a:t> </a:t>
            </a:r>
            <a:r>
              <a:rPr lang="en-US" sz="5400" b="1" dirty="0" smtClean="0">
                <a:effectLst>
                  <a:reflection blurRad="76200" stA="11000" endPos="33000" dir="5400000" sy="-100000" algn="bl" rotWithShape="0"/>
                </a:effectLst>
              </a:rPr>
              <a:t>TESTING</a:t>
            </a:r>
            <a:endParaRPr lang="en-US" sz="5400" b="1" dirty="0">
              <a:effectLst>
                <a:reflection blurRad="76200" stA="11000" endPos="33000" dir="5400000" sy="-100000" algn="bl" rotWithShape="0"/>
              </a:effectLst>
            </a:endParaRPr>
          </a:p>
        </p:txBody>
      </p:sp>
    </p:spTree>
    <p:extLst>
      <p:ext uri="{BB962C8B-B14F-4D97-AF65-F5344CB8AC3E}">
        <p14:creationId xmlns:p14="http://schemas.microsoft.com/office/powerpoint/2010/main" val="6544362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4855" y="238595"/>
            <a:ext cx="7980218" cy="769441"/>
          </a:xfrm>
          <a:prstGeom prst="rect">
            <a:avLst/>
          </a:prstGeom>
          <a:noFill/>
        </p:spPr>
        <p:txBody>
          <a:bodyPr wrap="square" rtlCol="0">
            <a:spAutoFit/>
          </a:bodyPr>
          <a:lstStyle/>
          <a:p>
            <a:r>
              <a:rPr lang="en-US" sz="4400" b="1" dirty="0" smtClean="0">
                <a:effectLst>
                  <a:reflection blurRad="6350" stA="28000" endPos="32000" dir="5400000" sy="-100000" algn="bl" rotWithShape="0"/>
                </a:effectLst>
              </a:rPr>
              <a:t>ANALYSIS OF THE EXPERIMENT</a:t>
            </a:r>
            <a:endParaRPr lang="en-US" sz="4400" b="1" dirty="0">
              <a:effectLst>
                <a:reflection blurRad="6350" stA="28000" endPos="32000" dir="5400000" sy="-100000" algn="bl" rotWithShape="0"/>
              </a:effectLst>
            </a:endParaRPr>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548640" y="2326421"/>
            <a:ext cx="5374178" cy="4253882"/>
          </a:xfrm>
          <a:prstGeom prst="rect">
            <a:avLst/>
          </a:prstGeom>
          <a:noFill/>
          <a:ln>
            <a:solidFill>
              <a:schemeClr val="tx1"/>
            </a:solidFill>
          </a:ln>
        </p:spPr>
      </p:pic>
      <p:sp>
        <p:nvSpPr>
          <p:cNvPr id="4" name="Rectangle 3"/>
          <p:cNvSpPr/>
          <p:nvPr/>
        </p:nvSpPr>
        <p:spPr>
          <a:xfrm>
            <a:off x="1007637" y="1793142"/>
            <a:ext cx="4302396" cy="375552"/>
          </a:xfrm>
          <a:prstGeom prst="rect">
            <a:avLst/>
          </a:prstGeom>
        </p:spPr>
        <p:txBody>
          <a:bodyPr wrap="none">
            <a:spAutoFit/>
          </a:bodyPr>
          <a:lstStyle/>
          <a:p>
            <a:pPr marR="0" lvl="0" algn="just">
              <a:lnSpc>
                <a:spcPct val="107000"/>
              </a:lnSpc>
              <a:spcBef>
                <a:spcPts val="0"/>
              </a:spcBef>
              <a:spcAft>
                <a:spcPts val="800"/>
              </a:spcAft>
            </a:pPr>
            <a:r>
              <a:rPr lang="en-US" dirty="0" smtClean="0">
                <a:latin typeface="Calibri" panose="020F0502020204030204" pitchFamily="34" charset="0"/>
                <a:ea typeface="Calibri" panose="020F0502020204030204" pitchFamily="34" charset="0"/>
                <a:cs typeface="Times New Roman" panose="02020603050405020304" pitchFamily="18" charset="0"/>
              </a:rPr>
              <a:t>HISTOGRAM OF RESPONSE VARIABLE PRICE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p:cNvPicPr/>
          <p:nvPr/>
        </p:nvPicPr>
        <p:blipFill>
          <a:blip r:embed="rId3"/>
          <a:stretch>
            <a:fillRect/>
          </a:stretch>
        </p:blipFill>
        <p:spPr>
          <a:xfrm>
            <a:off x="6400800" y="2326421"/>
            <a:ext cx="5469956" cy="4261415"/>
          </a:xfrm>
          <a:prstGeom prst="rect">
            <a:avLst/>
          </a:prstGeom>
          <a:ln>
            <a:solidFill>
              <a:schemeClr val="tx1"/>
            </a:solidFill>
          </a:ln>
          <a:effectLst/>
        </p:spPr>
      </p:pic>
      <p:sp>
        <p:nvSpPr>
          <p:cNvPr id="6" name="Rectangle 5"/>
          <p:cNvSpPr/>
          <p:nvPr/>
        </p:nvSpPr>
        <p:spPr>
          <a:xfrm>
            <a:off x="7742585" y="1812094"/>
            <a:ext cx="2826671" cy="375552"/>
          </a:xfrm>
          <a:prstGeom prst="rect">
            <a:avLst/>
          </a:prstGeom>
        </p:spPr>
        <p:txBody>
          <a:bodyPr wrap="none">
            <a:spAutoFit/>
          </a:bodyPr>
          <a:lstStyle/>
          <a:p>
            <a:pPr algn="just">
              <a:lnSpc>
                <a:spcPct val="107000"/>
              </a:lnSpc>
              <a:spcAft>
                <a:spcPts val="800"/>
              </a:spcAft>
            </a:pPr>
            <a:r>
              <a:rPr lang="en-US" dirty="0" smtClean="0">
                <a:latin typeface="Calibri" panose="020F0502020204030204" pitchFamily="34" charset="0"/>
                <a:ea typeface="Calibri" panose="020F0502020204030204" pitchFamily="34" charset="0"/>
                <a:cs typeface="Times New Roman" panose="02020603050405020304" pitchFamily="18" charset="0"/>
              </a:rPr>
              <a:t>NORMAL PROBABILITY PLOT</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394855" y="1084751"/>
            <a:ext cx="11316387" cy="646331"/>
          </a:xfrm>
          <a:prstGeom prst="rect">
            <a:avLst/>
          </a:prstGeom>
        </p:spPr>
        <p:txBody>
          <a:bodyPr wrap="square">
            <a:spAutoFit/>
          </a:bodyPr>
          <a:lstStyle/>
          <a:p>
            <a:r>
              <a:rPr lang="en-US" dirty="0">
                <a:latin typeface="Calibri" panose="020F0502020204030204" pitchFamily="34" charset="0"/>
                <a:ea typeface="Calibri" panose="020F0502020204030204" pitchFamily="34" charset="0"/>
                <a:cs typeface="Times New Roman" panose="02020603050405020304" pitchFamily="18" charset="0"/>
              </a:rPr>
              <a:t>p-value of 0.124 given by </a:t>
            </a:r>
            <a:r>
              <a:rPr lang="en-US" b="1" dirty="0">
                <a:latin typeface="Calibri" panose="020F0502020204030204" pitchFamily="34" charset="0"/>
                <a:ea typeface="Calibri" panose="020F0502020204030204" pitchFamily="34" charset="0"/>
                <a:cs typeface="Times New Roman" panose="02020603050405020304" pitchFamily="18" charset="0"/>
              </a:rPr>
              <a:t>Anderson-Darling Normality Test </a:t>
            </a:r>
            <a:r>
              <a:rPr lang="en-US" dirty="0">
                <a:latin typeface="Calibri" panose="020F0502020204030204" pitchFamily="34" charset="0"/>
                <a:ea typeface="Calibri" panose="020F0502020204030204" pitchFamily="34" charset="0"/>
                <a:cs typeface="Times New Roman" panose="02020603050405020304" pitchFamily="18" charset="0"/>
              </a:rPr>
              <a:t>is more than the significance level, hence, we can conclude that it is reasonable to assume that the data is a sample from a normal distribution.</a:t>
            </a:r>
            <a:endParaRPr lang="en-US" dirty="0"/>
          </a:p>
        </p:txBody>
      </p:sp>
    </p:spTree>
    <p:extLst>
      <p:ext uri="{BB962C8B-B14F-4D97-AF65-F5344CB8AC3E}">
        <p14:creationId xmlns:p14="http://schemas.microsoft.com/office/powerpoint/2010/main" val="7343865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065" y="1513135"/>
            <a:ext cx="5350161" cy="5024389"/>
          </a:xfrm>
          <a:prstGeom prst="rect">
            <a:avLst/>
          </a:prstGeom>
          <a:ln>
            <a:solidFill>
              <a:schemeClr val="tx1"/>
            </a:solidFill>
          </a:ln>
          <a:effectLst>
            <a:outerShdw blurRad="292100" dist="139700" dir="2700000" algn="tl" rotWithShape="0">
              <a:srgbClr val="333333">
                <a:alpha val="65000"/>
              </a:srgbClr>
            </a:outerShdw>
          </a:effectLst>
        </p:spPr>
      </p:pic>
      <p:sp>
        <p:nvSpPr>
          <p:cNvPr id="3" name="TextBox 2"/>
          <p:cNvSpPr txBox="1"/>
          <p:nvPr/>
        </p:nvSpPr>
        <p:spPr>
          <a:xfrm>
            <a:off x="502770" y="0"/>
            <a:ext cx="5099539" cy="707886"/>
          </a:xfrm>
          <a:prstGeom prst="rect">
            <a:avLst/>
          </a:prstGeom>
          <a:noFill/>
        </p:spPr>
        <p:txBody>
          <a:bodyPr wrap="square" rtlCol="0">
            <a:spAutoFit/>
          </a:bodyPr>
          <a:lstStyle/>
          <a:p>
            <a:r>
              <a:rPr lang="en-US" sz="4000" b="1" dirty="0" smtClean="0">
                <a:effectLst>
                  <a:reflection blurRad="38100" stA="23000" endPos="32000" dir="5400000" sy="-100000" algn="bl" rotWithShape="0"/>
                </a:effectLst>
              </a:rPr>
              <a:t>Analysis of Variance</a:t>
            </a:r>
            <a:endParaRPr lang="en-US" sz="4000" b="1" dirty="0">
              <a:effectLst>
                <a:reflection blurRad="38100" stA="23000" endPos="32000" dir="5400000" sy="-100000" algn="bl" rotWithShape="0"/>
              </a:effectLst>
            </a:endParaRPr>
          </a:p>
        </p:txBody>
      </p:sp>
      <p:sp>
        <p:nvSpPr>
          <p:cNvPr id="4" name="TextBox 3"/>
          <p:cNvSpPr txBox="1"/>
          <p:nvPr/>
        </p:nvSpPr>
        <p:spPr>
          <a:xfrm>
            <a:off x="405539" y="952415"/>
            <a:ext cx="3319563" cy="461665"/>
          </a:xfrm>
          <a:prstGeom prst="rect">
            <a:avLst/>
          </a:prstGeom>
          <a:noFill/>
        </p:spPr>
        <p:txBody>
          <a:bodyPr wrap="none" rtlCol="0">
            <a:spAutoFit/>
          </a:bodyPr>
          <a:lstStyle/>
          <a:p>
            <a:r>
              <a:rPr lang="en-US" sz="2400" b="1" dirty="0" smtClean="0"/>
              <a:t>  (I) WITHOUT BLOCKING</a:t>
            </a:r>
            <a:endParaRPr lang="en-US" sz="2400" b="1" dirty="0"/>
          </a:p>
        </p:txBody>
      </p:sp>
      <p:graphicFrame>
        <p:nvGraphicFramePr>
          <p:cNvPr id="5" name="Table 4"/>
          <p:cNvGraphicFramePr>
            <a:graphicFrameLocks noGrp="1"/>
          </p:cNvGraphicFramePr>
          <p:nvPr>
            <p:extLst>
              <p:ext uri="{D42A27DB-BD31-4B8C-83A1-F6EECF244321}">
                <p14:modId xmlns:p14="http://schemas.microsoft.com/office/powerpoint/2010/main" val="663461433"/>
              </p:ext>
            </p:extLst>
          </p:nvPr>
        </p:nvGraphicFramePr>
        <p:xfrm>
          <a:off x="6519027" y="2389328"/>
          <a:ext cx="4994686" cy="2308344"/>
        </p:xfrm>
        <a:graphic>
          <a:graphicData uri="http://schemas.openxmlformats.org/drawingml/2006/table">
            <a:tbl>
              <a:tblPr>
                <a:tableStyleId>{18603FDC-E32A-4AB5-989C-0864C3EAD2B8}</a:tableStyleId>
              </a:tblPr>
              <a:tblGrid>
                <a:gridCol w="991210">
                  <a:extLst>
                    <a:ext uri="{9D8B030D-6E8A-4147-A177-3AD203B41FA5}">
                      <a16:colId xmlns:a16="http://schemas.microsoft.com/office/drawing/2014/main" val="20000"/>
                    </a:ext>
                  </a:extLst>
                </a:gridCol>
                <a:gridCol w="991210">
                  <a:extLst>
                    <a:ext uri="{9D8B030D-6E8A-4147-A177-3AD203B41FA5}">
                      <a16:colId xmlns:a16="http://schemas.microsoft.com/office/drawing/2014/main" val="20001"/>
                    </a:ext>
                  </a:extLst>
                </a:gridCol>
                <a:gridCol w="2007714">
                  <a:extLst>
                    <a:ext uri="{9D8B030D-6E8A-4147-A177-3AD203B41FA5}">
                      <a16:colId xmlns:a16="http://schemas.microsoft.com/office/drawing/2014/main" val="20002"/>
                    </a:ext>
                  </a:extLst>
                </a:gridCol>
                <a:gridCol w="1004552">
                  <a:extLst>
                    <a:ext uri="{9D8B030D-6E8A-4147-A177-3AD203B41FA5}">
                      <a16:colId xmlns:a16="http://schemas.microsoft.com/office/drawing/2014/main" val="20003"/>
                    </a:ext>
                  </a:extLst>
                </a:gridCol>
              </a:tblGrid>
              <a:tr h="292006">
                <a:tc>
                  <a:txBody>
                    <a:bodyPr/>
                    <a:lstStyle/>
                    <a:p>
                      <a:pPr algn="l"/>
                      <a:r>
                        <a:rPr lang="en-US" dirty="0">
                          <a:effectLst/>
                        </a:rPr>
                        <a:t>Std. Dev.</a:t>
                      </a:r>
                      <a:endParaRPr lang="en-US" dirty="0">
                        <a:solidFill>
                          <a:srgbClr val="0000FF"/>
                        </a:solidFill>
                        <a:effectLst/>
                      </a:endParaRPr>
                    </a:p>
                  </a:txBody>
                  <a:tcPr anchor="ctr"/>
                </a:tc>
                <a:tc>
                  <a:txBody>
                    <a:bodyPr/>
                    <a:lstStyle/>
                    <a:p>
                      <a:pPr algn="r"/>
                      <a:r>
                        <a:rPr lang="en-US">
                          <a:effectLst/>
                        </a:rPr>
                        <a:t>209.01</a:t>
                      </a:r>
                      <a:endParaRPr lang="en-US">
                        <a:solidFill>
                          <a:srgbClr val="0000FF"/>
                        </a:solidFill>
                        <a:effectLst/>
                      </a:endParaRPr>
                    </a:p>
                  </a:txBody>
                  <a:tcPr anchor="ctr"/>
                </a:tc>
                <a:tc>
                  <a:txBody>
                    <a:bodyPr/>
                    <a:lstStyle/>
                    <a:p>
                      <a:pPr algn="l"/>
                      <a:r>
                        <a:rPr lang="en-US" dirty="0">
                          <a:effectLst/>
                        </a:rPr>
                        <a:t>R-Squared</a:t>
                      </a:r>
                      <a:endParaRPr lang="en-US" dirty="0">
                        <a:solidFill>
                          <a:srgbClr val="0000FF"/>
                        </a:solidFill>
                        <a:effectLst/>
                      </a:endParaRPr>
                    </a:p>
                  </a:txBody>
                  <a:tcPr anchor="ctr"/>
                </a:tc>
                <a:tc>
                  <a:txBody>
                    <a:bodyPr/>
                    <a:lstStyle/>
                    <a:p>
                      <a:pPr algn="r"/>
                      <a:r>
                        <a:rPr lang="en-US" dirty="0">
                          <a:effectLst/>
                        </a:rPr>
                        <a:t>0.4833</a:t>
                      </a:r>
                      <a:endParaRPr lang="en-US" dirty="0">
                        <a:solidFill>
                          <a:srgbClr val="0000FF"/>
                        </a:solidFill>
                        <a:effectLst/>
                      </a:endParaRPr>
                    </a:p>
                  </a:txBody>
                  <a:tcPr anchor="ctr"/>
                </a:tc>
                <a:extLst>
                  <a:ext uri="{0D108BD9-81ED-4DB2-BD59-A6C34878D82A}">
                    <a16:rowId xmlns:a16="http://schemas.microsoft.com/office/drawing/2014/main" val="10000"/>
                  </a:ext>
                </a:extLst>
              </a:tr>
              <a:tr h="647528">
                <a:tc>
                  <a:txBody>
                    <a:bodyPr/>
                    <a:lstStyle/>
                    <a:p>
                      <a:pPr algn="l"/>
                      <a:r>
                        <a:rPr lang="en-US" dirty="0">
                          <a:effectLst/>
                        </a:rPr>
                        <a:t>Mean</a:t>
                      </a:r>
                      <a:endParaRPr lang="en-US" dirty="0">
                        <a:solidFill>
                          <a:srgbClr val="0000FF"/>
                        </a:solidFill>
                        <a:effectLst/>
                      </a:endParaRPr>
                    </a:p>
                  </a:txBody>
                  <a:tcPr anchor="ctr"/>
                </a:tc>
                <a:tc>
                  <a:txBody>
                    <a:bodyPr/>
                    <a:lstStyle/>
                    <a:p>
                      <a:pPr algn="r"/>
                      <a:r>
                        <a:rPr lang="en-US">
                          <a:effectLst/>
                        </a:rPr>
                        <a:t>841.89</a:t>
                      </a:r>
                      <a:endParaRPr lang="en-US">
                        <a:solidFill>
                          <a:srgbClr val="0000FF"/>
                        </a:solidFill>
                        <a:effectLst/>
                      </a:endParaRPr>
                    </a:p>
                  </a:txBody>
                  <a:tcPr anchor="ctr"/>
                </a:tc>
                <a:tc>
                  <a:txBody>
                    <a:bodyPr/>
                    <a:lstStyle/>
                    <a:p>
                      <a:pPr algn="l"/>
                      <a:r>
                        <a:rPr lang="en-US" dirty="0" err="1">
                          <a:effectLst/>
                        </a:rPr>
                        <a:t>Adj</a:t>
                      </a:r>
                      <a:r>
                        <a:rPr lang="en-US" dirty="0">
                          <a:effectLst/>
                        </a:rPr>
                        <a:t> R-Squared</a:t>
                      </a:r>
                      <a:endParaRPr lang="en-US" dirty="0">
                        <a:solidFill>
                          <a:srgbClr val="0000FF"/>
                        </a:solidFill>
                        <a:effectLst/>
                      </a:endParaRPr>
                    </a:p>
                  </a:txBody>
                  <a:tcPr anchor="ctr"/>
                </a:tc>
                <a:tc>
                  <a:txBody>
                    <a:bodyPr/>
                    <a:lstStyle/>
                    <a:p>
                      <a:pPr algn="r"/>
                      <a:r>
                        <a:rPr lang="en-US" dirty="0">
                          <a:effectLst/>
                        </a:rPr>
                        <a:t>0.2345</a:t>
                      </a:r>
                      <a:endParaRPr lang="en-US" dirty="0">
                        <a:solidFill>
                          <a:srgbClr val="0000FF"/>
                        </a:solidFill>
                        <a:effectLst/>
                      </a:endParaRPr>
                    </a:p>
                  </a:txBody>
                  <a:tcPr anchor="ctr"/>
                </a:tc>
                <a:extLst>
                  <a:ext uri="{0D108BD9-81ED-4DB2-BD59-A6C34878D82A}">
                    <a16:rowId xmlns:a16="http://schemas.microsoft.com/office/drawing/2014/main" val="10001"/>
                  </a:ext>
                </a:extLst>
              </a:tr>
              <a:tr h="647528">
                <a:tc>
                  <a:txBody>
                    <a:bodyPr/>
                    <a:lstStyle/>
                    <a:p>
                      <a:pPr algn="l"/>
                      <a:r>
                        <a:rPr lang="en-US" dirty="0">
                          <a:effectLst/>
                        </a:rPr>
                        <a:t>C.V. %</a:t>
                      </a:r>
                      <a:endParaRPr lang="en-US" dirty="0">
                        <a:solidFill>
                          <a:srgbClr val="0000FF"/>
                        </a:solidFill>
                        <a:effectLst/>
                      </a:endParaRPr>
                    </a:p>
                  </a:txBody>
                  <a:tcPr anchor="ctr"/>
                </a:tc>
                <a:tc>
                  <a:txBody>
                    <a:bodyPr/>
                    <a:lstStyle/>
                    <a:p>
                      <a:pPr algn="r"/>
                      <a:r>
                        <a:rPr lang="en-US">
                          <a:effectLst/>
                        </a:rPr>
                        <a:t>24.83</a:t>
                      </a:r>
                      <a:endParaRPr lang="en-US">
                        <a:solidFill>
                          <a:srgbClr val="0000FF"/>
                        </a:solidFill>
                        <a:effectLst/>
                      </a:endParaRPr>
                    </a:p>
                  </a:txBody>
                  <a:tcPr anchor="ctr"/>
                </a:tc>
                <a:tc>
                  <a:txBody>
                    <a:bodyPr/>
                    <a:lstStyle/>
                    <a:p>
                      <a:pPr algn="l"/>
                      <a:r>
                        <a:rPr lang="en-US" dirty="0" smtClean="0">
                          <a:effectLst/>
                        </a:rPr>
                        <a:t>Pred. </a:t>
                      </a:r>
                      <a:r>
                        <a:rPr lang="en-US" dirty="0">
                          <a:effectLst/>
                        </a:rPr>
                        <a:t>R-Squared</a:t>
                      </a:r>
                      <a:endParaRPr lang="en-US" dirty="0">
                        <a:solidFill>
                          <a:srgbClr val="0000FF"/>
                        </a:solidFill>
                        <a:effectLst/>
                      </a:endParaRPr>
                    </a:p>
                  </a:txBody>
                  <a:tcPr anchor="ctr"/>
                </a:tc>
                <a:tc>
                  <a:txBody>
                    <a:bodyPr/>
                    <a:lstStyle/>
                    <a:p>
                      <a:pPr algn="r"/>
                      <a:r>
                        <a:rPr lang="en-US">
                          <a:effectLst/>
                        </a:rPr>
                        <a:t>-0.1626</a:t>
                      </a:r>
                      <a:endParaRPr lang="en-US">
                        <a:solidFill>
                          <a:srgbClr val="0000FF"/>
                        </a:solidFill>
                        <a:effectLst/>
                      </a:endParaRPr>
                    </a:p>
                  </a:txBody>
                  <a:tcPr anchor="ctr"/>
                </a:tc>
                <a:extLst>
                  <a:ext uri="{0D108BD9-81ED-4DB2-BD59-A6C34878D82A}">
                    <a16:rowId xmlns:a16="http://schemas.microsoft.com/office/drawing/2014/main" val="10002"/>
                  </a:ext>
                </a:extLst>
              </a:tr>
              <a:tr h="647528">
                <a:tc>
                  <a:txBody>
                    <a:bodyPr/>
                    <a:lstStyle/>
                    <a:p>
                      <a:pPr algn="l"/>
                      <a:r>
                        <a:rPr lang="en-US" dirty="0">
                          <a:effectLst/>
                        </a:rPr>
                        <a:t>PRESS</a:t>
                      </a:r>
                      <a:endParaRPr lang="en-US" dirty="0">
                        <a:solidFill>
                          <a:srgbClr val="0000FF"/>
                        </a:solidFill>
                        <a:effectLst/>
                      </a:endParaRPr>
                    </a:p>
                  </a:txBody>
                  <a:tcPr anchor="ctr"/>
                </a:tc>
                <a:tc>
                  <a:txBody>
                    <a:bodyPr/>
                    <a:lstStyle/>
                    <a:p>
                      <a:pPr algn="r"/>
                      <a:r>
                        <a:rPr lang="en-US">
                          <a:effectLst/>
                        </a:rPr>
                        <a:t>5.308E+006</a:t>
                      </a:r>
                      <a:endParaRPr lang="en-US">
                        <a:solidFill>
                          <a:srgbClr val="0000FF"/>
                        </a:solidFill>
                        <a:effectLst/>
                      </a:endParaRPr>
                    </a:p>
                  </a:txBody>
                  <a:tcPr anchor="ctr"/>
                </a:tc>
                <a:tc>
                  <a:txBody>
                    <a:bodyPr/>
                    <a:lstStyle/>
                    <a:p>
                      <a:pPr algn="l"/>
                      <a:r>
                        <a:rPr lang="en-US" dirty="0" err="1" smtClean="0">
                          <a:effectLst/>
                        </a:rPr>
                        <a:t>Adeq</a:t>
                      </a:r>
                      <a:r>
                        <a:rPr lang="en-US" dirty="0" smtClean="0">
                          <a:effectLst/>
                        </a:rPr>
                        <a:t>. </a:t>
                      </a:r>
                      <a:r>
                        <a:rPr lang="en-US" dirty="0">
                          <a:effectLst/>
                        </a:rPr>
                        <a:t>Precision</a:t>
                      </a:r>
                      <a:endParaRPr lang="en-US" dirty="0">
                        <a:solidFill>
                          <a:srgbClr val="0000FF"/>
                        </a:solidFill>
                        <a:effectLst/>
                      </a:endParaRPr>
                    </a:p>
                  </a:txBody>
                  <a:tcPr anchor="ctr"/>
                </a:tc>
                <a:tc>
                  <a:txBody>
                    <a:bodyPr/>
                    <a:lstStyle/>
                    <a:p>
                      <a:pPr algn="r"/>
                      <a:r>
                        <a:rPr lang="en-US" dirty="0">
                          <a:effectLst/>
                        </a:rPr>
                        <a:t>5.798</a:t>
                      </a:r>
                      <a:endParaRPr lang="en-US" dirty="0">
                        <a:solidFill>
                          <a:srgbClr val="0000FF"/>
                        </a:solidFill>
                        <a:effectLst/>
                      </a:endParaRPr>
                    </a:p>
                  </a:txBody>
                  <a:tcPr anchor="ctr"/>
                </a:tc>
                <a:extLst>
                  <a:ext uri="{0D108BD9-81ED-4DB2-BD59-A6C34878D82A}">
                    <a16:rowId xmlns:a16="http://schemas.microsoft.com/office/drawing/2014/main" val="10003"/>
                  </a:ext>
                </a:extLst>
              </a:tr>
            </a:tbl>
          </a:graphicData>
        </a:graphic>
      </p:graphicFrame>
      <p:sp>
        <p:nvSpPr>
          <p:cNvPr id="7" name="Rectangle 6"/>
          <p:cNvSpPr/>
          <p:nvPr/>
        </p:nvSpPr>
        <p:spPr>
          <a:xfrm>
            <a:off x="6549154" y="675416"/>
            <a:ext cx="3108101" cy="1477328"/>
          </a:xfrm>
          <a:prstGeom prst="rect">
            <a:avLst/>
          </a:prstGeom>
          <a:ln w="38100"/>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a:ln w="0"/>
                <a:solidFill>
                  <a:schemeClr val="tx1"/>
                </a:solidFill>
                <a:effectLst>
                  <a:outerShdw blurRad="38100" dist="19050" dir="2700000" algn="tl" rotWithShape="0">
                    <a:schemeClr val="dk1">
                      <a:alpha val="40000"/>
                    </a:schemeClr>
                  </a:outerShdw>
                </a:effectLst>
              </a:rPr>
              <a:t>A negative "</a:t>
            </a:r>
            <a:r>
              <a:rPr lang="en-US" dirty="0" err="1">
                <a:ln w="0"/>
                <a:solidFill>
                  <a:schemeClr val="tx1"/>
                </a:solidFill>
                <a:effectLst>
                  <a:outerShdw blurRad="38100" dist="19050" dir="2700000" algn="tl" rotWithShape="0">
                    <a:schemeClr val="dk1">
                      <a:alpha val="40000"/>
                    </a:schemeClr>
                  </a:outerShdw>
                </a:effectLst>
              </a:rPr>
              <a:t>Pred</a:t>
            </a:r>
            <a:r>
              <a:rPr lang="en-US" dirty="0">
                <a:ln w="0"/>
                <a:solidFill>
                  <a:schemeClr val="tx1"/>
                </a:solidFill>
                <a:effectLst>
                  <a:outerShdw blurRad="38100" dist="19050" dir="2700000" algn="tl" rotWithShape="0">
                    <a:schemeClr val="dk1">
                      <a:alpha val="40000"/>
                    </a:schemeClr>
                  </a:outerShdw>
                </a:effectLst>
              </a:rPr>
              <a:t> R-Squared" implies that the overall mean is </a:t>
            </a:r>
            <a:r>
              <a:rPr lang="en-US" dirty="0" smtClean="0">
                <a:ln w="0"/>
                <a:solidFill>
                  <a:schemeClr val="tx1"/>
                </a:solidFill>
                <a:effectLst>
                  <a:outerShdw blurRad="38100" dist="19050" dir="2700000" algn="tl" rotWithShape="0">
                    <a:schemeClr val="dk1">
                      <a:alpha val="40000"/>
                    </a:schemeClr>
                  </a:outerShdw>
                </a:effectLst>
              </a:rPr>
              <a:t>a better </a:t>
            </a:r>
            <a:r>
              <a:rPr lang="en-US" dirty="0">
                <a:ln w="0"/>
                <a:solidFill>
                  <a:schemeClr val="tx1"/>
                </a:solidFill>
                <a:effectLst>
                  <a:outerShdw blurRad="38100" dist="19050" dir="2700000" algn="tl" rotWithShape="0">
                    <a:schemeClr val="dk1">
                      <a:alpha val="40000"/>
                    </a:schemeClr>
                  </a:outerShdw>
                </a:effectLst>
              </a:rPr>
              <a:t>predictor of </a:t>
            </a:r>
            <a:r>
              <a:rPr lang="en-US" dirty="0" smtClean="0">
                <a:ln w="0"/>
                <a:solidFill>
                  <a:schemeClr val="tx1"/>
                </a:solidFill>
                <a:effectLst>
                  <a:outerShdw blurRad="38100" dist="19050" dir="2700000" algn="tl" rotWithShape="0">
                    <a:schemeClr val="dk1">
                      <a:alpha val="40000"/>
                    </a:schemeClr>
                  </a:outerShdw>
                </a:effectLst>
              </a:rPr>
              <a:t>your response </a:t>
            </a:r>
            <a:r>
              <a:rPr lang="en-US" dirty="0">
                <a:ln w="0"/>
                <a:solidFill>
                  <a:schemeClr val="tx1"/>
                </a:solidFill>
                <a:effectLst>
                  <a:outerShdw blurRad="38100" dist="19050" dir="2700000" algn="tl" rotWithShape="0">
                    <a:schemeClr val="dk1">
                      <a:alpha val="40000"/>
                    </a:schemeClr>
                  </a:outerShdw>
                </a:effectLst>
              </a:rPr>
              <a:t>than the current model.</a:t>
            </a:r>
          </a:p>
        </p:txBody>
      </p:sp>
      <p:cxnSp>
        <p:nvCxnSpPr>
          <p:cNvPr id="9" name="Straight Arrow Connector 8"/>
          <p:cNvCxnSpPr/>
          <p:nvPr/>
        </p:nvCxnSpPr>
        <p:spPr>
          <a:xfrm flipH="1" flipV="1">
            <a:off x="9657256" y="2152734"/>
            <a:ext cx="942055" cy="13907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0599312" y="3543500"/>
            <a:ext cx="888643" cy="34051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0599311" y="4186925"/>
            <a:ext cx="888643" cy="34051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332112" y="5251680"/>
            <a:ext cx="4782356" cy="1200329"/>
          </a:xfrm>
          <a:prstGeom prst="rect">
            <a:avLst/>
          </a:prstGeom>
          <a:ln w="38100"/>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a:ln w="0"/>
                <a:effectLst>
                  <a:outerShdw blurRad="38100" dist="19050" dir="2700000" algn="tl" rotWithShape="0">
                    <a:schemeClr val="dk1">
                      <a:alpha val="40000"/>
                    </a:schemeClr>
                  </a:outerShdw>
                </a:effectLst>
              </a:rPr>
              <a:t>"</a:t>
            </a:r>
            <a:r>
              <a:rPr lang="en-US" dirty="0" err="1">
                <a:ln w="0"/>
                <a:effectLst>
                  <a:outerShdw blurRad="38100" dist="19050" dir="2700000" algn="tl" rotWithShape="0">
                    <a:schemeClr val="dk1">
                      <a:alpha val="40000"/>
                    </a:schemeClr>
                  </a:outerShdw>
                </a:effectLst>
              </a:rPr>
              <a:t>Adeq</a:t>
            </a:r>
            <a:r>
              <a:rPr lang="en-US" dirty="0">
                <a:ln w="0"/>
                <a:effectLst>
                  <a:outerShdw blurRad="38100" dist="19050" dir="2700000" algn="tl" rotWithShape="0">
                    <a:schemeClr val="dk1">
                      <a:alpha val="40000"/>
                    </a:schemeClr>
                  </a:outerShdw>
                </a:effectLst>
              </a:rPr>
              <a:t> Precision" measures the signal to noise ratio. A ratio greater than 4 is desirable. </a:t>
            </a:r>
            <a:r>
              <a:rPr lang="en-US" dirty="0" smtClean="0">
                <a:ln w="0"/>
                <a:effectLst>
                  <a:outerShdw blurRad="38100" dist="19050" dir="2700000" algn="tl" rotWithShape="0">
                    <a:schemeClr val="dk1">
                      <a:alpha val="40000"/>
                    </a:schemeClr>
                  </a:outerShdw>
                </a:effectLst>
              </a:rPr>
              <a:t>Your ratio </a:t>
            </a:r>
            <a:r>
              <a:rPr lang="en-US" dirty="0">
                <a:ln w="0"/>
                <a:effectLst>
                  <a:outerShdw blurRad="38100" dist="19050" dir="2700000" algn="tl" rotWithShape="0">
                    <a:schemeClr val="dk1">
                      <a:alpha val="40000"/>
                    </a:schemeClr>
                  </a:outerShdw>
                </a:effectLst>
              </a:rPr>
              <a:t>of 5.798 indicates an adequate signal. This model can be used to navigate the design space.</a:t>
            </a:r>
          </a:p>
        </p:txBody>
      </p:sp>
      <p:cxnSp>
        <p:nvCxnSpPr>
          <p:cNvPr id="14" name="Straight Arrow Connector 13"/>
          <p:cNvCxnSpPr>
            <a:stCxn id="12" idx="2"/>
          </p:cNvCxnSpPr>
          <p:nvPr/>
        </p:nvCxnSpPr>
        <p:spPr>
          <a:xfrm flipH="1">
            <a:off x="10715223" y="4527439"/>
            <a:ext cx="328410" cy="7242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1008842" y="4367019"/>
            <a:ext cx="5065864" cy="218939"/>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630377" y="4309806"/>
            <a:ext cx="1464844" cy="307777"/>
          </a:xfrm>
          <a:prstGeom prst="rect">
            <a:avLst/>
          </a:prstGeom>
          <a:noFill/>
          <a:ln>
            <a:solidFill>
              <a:schemeClr val="bg1"/>
            </a:solidFill>
          </a:ln>
        </p:spPr>
        <p:txBody>
          <a:bodyPr wrap="square" rtlCol="0">
            <a:spAutoFit/>
          </a:bodyPr>
          <a:lstStyle/>
          <a:p>
            <a:r>
              <a:rPr lang="en-US" sz="1400" i="1" dirty="0" smtClean="0">
                <a:solidFill>
                  <a:schemeClr val="accent6"/>
                </a:solidFill>
              </a:rPr>
              <a:t>significant</a:t>
            </a:r>
            <a:endParaRPr lang="en-US" sz="1400" i="1" dirty="0">
              <a:solidFill>
                <a:schemeClr val="accent6"/>
              </a:solidFill>
            </a:endParaRPr>
          </a:p>
        </p:txBody>
      </p:sp>
      <p:sp>
        <p:nvSpPr>
          <p:cNvPr id="21" name="Rectangle 20"/>
          <p:cNvSpPr/>
          <p:nvPr/>
        </p:nvSpPr>
        <p:spPr>
          <a:xfrm>
            <a:off x="1008842" y="4585958"/>
            <a:ext cx="5065864" cy="181299"/>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630377" y="4516693"/>
            <a:ext cx="1449431" cy="313795"/>
          </a:xfrm>
          <a:prstGeom prst="rect">
            <a:avLst/>
          </a:prstGeom>
          <a:noFill/>
        </p:spPr>
        <p:txBody>
          <a:bodyPr wrap="square" rtlCol="0">
            <a:spAutoFit/>
          </a:bodyPr>
          <a:lstStyle/>
          <a:p>
            <a:r>
              <a:rPr lang="en-US" sz="1400" i="1" dirty="0" smtClean="0">
                <a:solidFill>
                  <a:schemeClr val="accent6"/>
                </a:solidFill>
              </a:rPr>
              <a:t>significant</a:t>
            </a:r>
            <a:endParaRPr lang="en-US" sz="1400" i="1" dirty="0">
              <a:solidFill>
                <a:schemeClr val="accent6"/>
              </a:solidFill>
            </a:endParaRPr>
          </a:p>
        </p:txBody>
      </p:sp>
    </p:spTree>
    <p:extLst>
      <p:ext uri="{BB962C8B-B14F-4D97-AF65-F5344CB8AC3E}">
        <p14:creationId xmlns:p14="http://schemas.microsoft.com/office/powerpoint/2010/main" val="9425495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853560" y="268485"/>
            <a:ext cx="7560604" cy="5469715"/>
          </a:xfrm>
          <a:prstGeom prst="rect">
            <a:avLst/>
          </a:prstGeom>
          <a:ln>
            <a:noFill/>
          </a:ln>
          <a:effectLst>
            <a:outerShdw blurRad="190500" algn="tl" rotWithShape="0">
              <a:srgbClr val="000000">
                <a:alpha val="70000"/>
              </a:srgbClr>
            </a:outerShdw>
          </a:effectLst>
        </p:spPr>
      </p:pic>
      <p:sp>
        <p:nvSpPr>
          <p:cNvPr id="3" name="TextBox 2"/>
          <p:cNvSpPr txBox="1"/>
          <p:nvPr/>
        </p:nvSpPr>
        <p:spPr>
          <a:xfrm>
            <a:off x="3134051" y="5904455"/>
            <a:ext cx="5579241" cy="369332"/>
          </a:xfrm>
          <a:prstGeom prst="rect">
            <a:avLst/>
          </a:prstGeom>
          <a:noFill/>
        </p:spPr>
        <p:txBody>
          <a:bodyPr wrap="square" rtlCol="0">
            <a:spAutoFit/>
          </a:bodyPr>
          <a:lstStyle/>
          <a:p>
            <a:r>
              <a:rPr lang="en-US" b="1" i="1" dirty="0"/>
              <a:t>Normal Probability plot vs Residuals (</a:t>
            </a:r>
            <a:r>
              <a:rPr lang="en-US" b="1" i="1" dirty="0" smtClean="0"/>
              <a:t>without </a:t>
            </a:r>
            <a:r>
              <a:rPr lang="en-US" b="1" i="1" dirty="0"/>
              <a:t>blocking)</a:t>
            </a:r>
            <a:endParaRPr lang="en-US" dirty="0"/>
          </a:p>
        </p:txBody>
      </p:sp>
    </p:spTree>
    <p:extLst>
      <p:ext uri="{BB962C8B-B14F-4D97-AF65-F5344CB8AC3E}">
        <p14:creationId xmlns:p14="http://schemas.microsoft.com/office/powerpoint/2010/main" val="14553280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1"/>
          <p:cNvSpPr/>
          <p:nvPr/>
        </p:nvSpPr>
        <p:spPr>
          <a:xfrm>
            <a:off x="6096000" y="1494276"/>
            <a:ext cx="6096000" cy="3466334"/>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r>
              <a:rPr lang="en-US" dirty="0" smtClean="0">
                <a:effectLst/>
                <a:latin typeface="Times New Roman" panose="02020603050405020304" pitchFamily="18" charset="0"/>
                <a:ea typeface="Times New Roman" panose="02020603050405020304" pitchFamily="18" charset="0"/>
                <a:cs typeface="Times New Roman" panose="02020603050405020304" pitchFamily="18" charset="0"/>
              </a:rPr>
              <a:t>The Model F-value of 30.43 implies the model is significant. </a:t>
            </a:r>
          </a:p>
          <a:p>
            <a:pPr marL="285750" indent="-285750">
              <a:lnSpc>
                <a:spcPct val="107000"/>
              </a:lnSpc>
              <a:spcAft>
                <a:spcPts val="800"/>
              </a:spcAft>
              <a:buFont typeface="Arial" panose="020B0604020202020204" pitchFamily="34" charset="0"/>
              <a:buChar char="•"/>
            </a:pPr>
            <a:r>
              <a:rPr lang="en-US" dirty="0" smtClean="0">
                <a:latin typeface="Times New Roman" panose="02020603050405020304" pitchFamily="18" charset="0"/>
                <a:ea typeface="Times New Roman" panose="02020603050405020304" pitchFamily="18" charset="0"/>
                <a:cs typeface="Times New Roman" panose="02020603050405020304" pitchFamily="18" charset="0"/>
              </a:rPr>
              <a:t>P-</a:t>
            </a:r>
            <a:r>
              <a:rPr lang="en-US" dirty="0" smtClean="0">
                <a:effectLst/>
                <a:latin typeface="Times New Roman" panose="02020603050405020304" pitchFamily="18" charset="0"/>
                <a:ea typeface="Times New Roman" panose="02020603050405020304" pitchFamily="18" charset="0"/>
                <a:cs typeface="Times New Roman" panose="02020603050405020304" pitchFamily="18" charset="0"/>
              </a:rPr>
              <a:t>Values less than 0.050 indicate model terms are significant.</a:t>
            </a:r>
            <a:endParaRPr lang="en-US"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b="1" dirty="0" smtClean="0">
                <a:effectLst/>
                <a:latin typeface="Times New Roman" panose="02020603050405020304" pitchFamily="18" charset="0"/>
                <a:ea typeface="Times New Roman" panose="02020603050405020304" pitchFamily="18" charset="0"/>
                <a:cs typeface="Times New Roman" panose="02020603050405020304" pitchFamily="18" charset="0"/>
              </a:rPr>
              <a:t>In this case A, B, C, AB, BC, ABC are significant model terms.</a:t>
            </a:r>
            <a:endParaRPr lang="en-US" sz="1600" b="1" dirty="0" smtClean="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dirty="0" smtClean="0">
                <a:effectLst/>
                <a:latin typeface="Times New Roman" panose="02020603050405020304" pitchFamily="18" charset="0"/>
                <a:ea typeface="Times New Roman" panose="02020603050405020304" pitchFamily="18" charset="0"/>
                <a:cs typeface="Times New Roman" panose="02020603050405020304" pitchFamily="18" charset="0"/>
              </a:rPr>
              <a:t>Values greater than 0.1000 indicate the model terms are not significant.</a:t>
            </a:r>
            <a:endParaRPr lang="en-US"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dirty="0" smtClean="0">
                <a:effectLst/>
                <a:latin typeface="Times New Roman" panose="02020603050405020304" pitchFamily="18" charset="0"/>
                <a:ea typeface="Times New Roman" panose="02020603050405020304" pitchFamily="18" charset="0"/>
                <a:cs typeface="Times New Roman" panose="02020603050405020304" pitchFamily="18" charset="0"/>
              </a:rPr>
              <a:t>If there are many insignificant model terms (not counting those required to support hierarchy), model reduction may improve your model.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460" y="1146220"/>
            <a:ext cx="5292970" cy="5409127"/>
          </a:xfrm>
          <a:prstGeom prst="rect">
            <a:avLst/>
          </a:prstGeom>
          <a:ln>
            <a:solidFill>
              <a:schemeClr val="tx1"/>
            </a:solidFill>
          </a:ln>
          <a:effectLst>
            <a:outerShdw blurRad="292100" dist="139700" dir="2700000" algn="tl" rotWithShape="0">
              <a:srgbClr val="333333">
                <a:alpha val="65000"/>
              </a:srgbClr>
            </a:outerShdw>
          </a:effectLst>
        </p:spPr>
      </p:pic>
      <p:sp>
        <p:nvSpPr>
          <p:cNvPr id="5" name="Rectangle 4"/>
          <p:cNvSpPr/>
          <p:nvPr/>
        </p:nvSpPr>
        <p:spPr>
          <a:xfrm>
            <a:off x="579549" y="5331854"/>
            <a:ext cx="4932609" cy="21894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90822" y="565528"/>
            <a:ext cx="5399812" cy="461665"/>
          </a:xfrm>
          <a:prstGeom prst="rect">
            <a:avLst/>
          </a:prstGeom>
        </p:spPr>
        <p:txBody>
          <a:bodyPr wrap="none">
            <a:spAutoFit/>
          </a:bodyPr>
          <a:lstStyle/>
          <a:p>
            <a:r>
              <a:rPr lang="en-US" sz="2400" b="1" dirty="0" smtClean="0"/>
              <a:t> (II) CONSIDERING BLOCK ON REPLICATES</a:t>
            </a:r>
            <a:endParaRPr lang="en-US" sz="2400" dirty="0"/>
          </a:p>
        </p:txBody>
      </p:sp>
      <p:sp>
        <p:nvSpPr>
          <p:cNvPr id="11" name="TextBox 10"/>
          <p:cNvSpPr txBox="1"/>
          <p:nvPr/>
        </p:nvSpPr>
        <p:spPr>
          <a:xfrm>
            <a:off x="1109836" y="5287435"/>
            <a:ext cx="1426312" cy="307777"/>
          </a:xfrm>
          <a:prstGeom prst="rect">
            <a:avLst/>
          </a:prstGeom>
          <a:noFill/>
        </p:spPr>
        <p:txBody>
          <a:bodyPr wrap="square" rtlCol="0">
            <a:spAutoFit/>
          </a:bodyPr>
          <a:lstStyle/>
          <a:p>
            <a:r>
              <a:rPr lang="en-US" sz="1400" i="1" dirty="0" smtClean="0">
                <a:solidFill>
                  <a:srgbClr val="FF0000"/>
                </a:solidFill>
              </a:rPr>
              <a:t>insignificant</a:t>
            </a:r>
            <a:endParaRPr lang="en-US" sz="1400" i="1" dirty="0">
              <a:solidFill>
                <a:srgbClr val="FF000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627786794"/>
              </p:ext>
            </p:extLst>
          </p:nvPr>
        </p:nvGraphicFramePr>
        <p:xfrm>
          <a:off x="6670965" y="5331853"/>
          <a:ext cx="4613562" cy="1016318"/>
        </p:xfrm>
        <a:graphic>
          <a:graphicData uri="http://schemas.openxmlformats.org/drawingml/2006/table">
            <a:tbl>
              <a:tblPr firstRow="1" firstCol="1" bandRow="1">
                <a:tableStyleId>{72833802-FEF1-4C79-8D5D-14CF1EAF98D9}</a:tableStyleId>
              </a:tblPr>
              <a:tblGrid>
                <a:gridCol w="1152962">
                  <a:extLst>
                    <a:ext uri="{9D8B030D-6E8A-4147-A177-3AD203B41FA5}">
                      <a16:colId xmlns:a16="http://schemas.microsoft.com/office/drawing/2014/main" val="20000"/>
                    </a:ext>
                  </a:extLst>
                </a:gridCol>
                <a:gridCol w="1152962">
                  <a:extLst>
                    <a:ext uri="{9D8B030D-6E8A-4147-A177-3AD203B41FA5}">
                      <a16:colId xmlns:a16="http://schemas.microsoft.com/office/drawing/2014/main" val="20001"/>
                    </a:ext>
                  </a:extLst>
                </a:gridCol>
                <a:gridCol w="1153819">
                  <a:extLst>
                    <a:ext uri="{9D8B030D-6E8A-4147-A177-3AD203B41FA5}">
                      <a16:colId xmlns:a16="http://schemas.microsoft.com/office/drawing/2014/main" val="20002"/>
                    </a:ext>
                  </a:extLst>
                </a:gridCol>
                <a:gridCol w="1153819">
                  <a:extLst>
                    <a:ext uri="{9D8B030D-6E8A-4147-A177-3AD203B41FA5}">
                      <a16:colId xmlns:a16="http://schemas.microsoft.com/office/drawing/2014/main" val="20003"/>
                    </a:ext>
                  </a:extLst>
                </a:gridCol>
              </a:tblGrid>
              <a:tr h="424711">
                <a:tc>
                  <a:txBody>
                    <a:bodyPr/>
                    <a:lstStyle/>
                    <a:p>
                      <a:pPr marL="0" marR="0" algn="ctr">
                        <a:lnSpc>
                          <a:spcPct val="107000"/>
                        </a:lnSpc>
                        <a:spcBef>
                          <a:spcPts val="0"/>
                        </a:spcBef>
                        <a:spcAft>
                          <a:spcPts val="0"/>
                        </a:spcAft>
                      </a:pPr>
                      <a:r>
                        <a:rPr lang="en-US" sz="1200" dirty="0">
                          <a:effectLst/>
                        </a:rPr>
                        <a:t>Blocks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dirty="0">
                          <a:effectLst/>
                        </a:rPr>
                        <a:t>Block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dirty="0">
                          <a:effectLst/>
                        </a:rPr>
                        <a:t>Block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dirty="0">
                          <a:effectLst/>
                        </a:rPr>
                        <a:t>Block 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0"/>
                  </a:ext>
                </a:extLst>
              </a:tr>
              <a:tr h="591607">
                <a:tc>
                  <a:txBody>
                    <a:bodyPr/>
                    <a:lstStyle/>
                    <a:p>
                      <a:pPr marL="0" marR="0" algn="ctr">
                        <a:lnSpc>
                          <a:spcPct val="107000"/>
                        </a:lnSpc>
                        <a:spcBef>
                          <a:spcPts val="0"/>
                        </a:spcBef>
                        <a:spcAft>
                          <a:spcPts val="0"/>
                        </a:spcAft>
                      </a:pPr>
                      <a:r>
                        <a:rPr lang="en-US" sz="1200" dirty="0">
                          <a:effectLst/>
                        </a:rPr>
                        <a:t>Brand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dirty="0">
                          <a:effectLst/>
                        </a:rPr>
                        <a:t>HP</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dirty="0">
                          <a:effectLst/>
                        </a:rPr>
                        <a:t>Dell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dirty="0">
                          <a:effectLst/>
                        </a:rPr>
                        <a:t>Apple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65329409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964090" y="444329"/>
            <a:ext cx="7928056" cy="5561918"/>
          </a:xfrm>
          <a:prstGeom prst="rect">
            <a:avLst/>
          </a:prstGeom>
          <a:ln>
            <a:noFill/>
          </a:ln>
          <a:effectLst>
            <a:outerShdw blurRad="190500" algn="tl" rotWithShape="0">
              <a:srgbClr val="000000">
                <a:alpha val="70000"/>
              </a:srgbClr>
            </a:outerShdw>
          </a:effectLst>
        </p:spPr>
      </p:pic>
      <p:sp>
        <p:nvSpPr>
          <p:cNvPr id="3" name="TextBox 2"/>
          <p:cNvSpPr txBox="1"/>
          <p:nvPr/>
        </p:nvSpPr>
        <p:spPr>
          <a:xfrm>
            <a:off x="3698408" y="6006247"/>
            <a:ext cx="5343659" cy="369332"/>
          </a:xfrm>
          <a:prstGeom prst="rect">
            <a:avLst/>
          </a:prstGeom>
          <a:noFill/>
        </p:spPr>
        <p:txBody>
          <a:bodyPr wrap="square" rtlCol="0">
            <a:spAutoFit/>
          </a:bodyPr>
          <a:lstStyle/>
          <a:p>
            <a:r>
              <a:rPr lang="en-US" b="1" i="1" dirty="0"/>
              <a:t>Normal Probability plot vs Residuals (with blocking)</a:t>
            </a:r>
            <a:endParaRPr lang="en-US" dirty="0"/>
          </a:p>
        </p:txBody>
      </p:sp>
    </p:spTree>
    <p:extLst>
      <p:ext uri="{BB962C8B-B14F-4D97-AF65-F5344CB8AC3E}">
        <p14:creationId xmlns:p14="http://schemas.microsoft.com/office/powerpoint/2010/main" val="19624223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223889"/>
            <a:ext cx="9144000" cy="1406770"/>
          </a:xfrm>
          <a:solidFill>
            <a:schemeClr val="lt1">
              <a:alpha val="38000"/>
            </a:schemeClr>
          </a:solidFill>
        </p:spPr>
        <p:style>
          <a:lnRef idx="2">
            <a:schemeClr val="dk1"/>
          </a:lnRef>
          <a:fillRef idx="1">
            <a:schemeClr val="lt1"/>
          </a:fillRef>
          <a:effectRef idx="0">
            <a:schemeClr val="dk1"/>
          </a:effectRef>
          <a:fontRef idx="minor">
            <a:schemeClr val="dk1"/>
          </a:fontRef>
        </p:style>
        <p:txBody>
          <a:bodyPr>
            <a:scene3d>
              <a:camera prst="orthographicFront"/>
              <a:lightRig rig="threePt" dir="t"/>
            </a:scene3d>
            <a:sp3d extrusionH="57150">
              <a:bevelT w="38100" h="38100"/>
            </a:sp3d>
          </a:bodyPr>
          <a:lstStyle/>
          <a:p>
            <a:r>
              <a:rPr lang="en-US" b="1" dirty="0" smtClean="0">
                <a:ln w="0"/>
                <a:effectLst>
                  <a:outerShdw blurRad="60007" dist="200025" dir="15000000" sy="30000" kx="-1800000" algn="bl" rotWithShape="0">
                    <a:prstClr val="black">
                      <a:alpha val="32000"/>
                    </a:prstClr>
                  </a:outerShdw>
                </a:effectLst>
              </a:rPr>
              <a:t>Validation of Assumptions</a:t>
            </a:r>
            <a:endParaRPr lang="en-US" b="1" dirty="0">
              <a:ln w="0"/>
              <a:effectLst>
                <a:outerShdw blurRad="60007" dist="200025" dir="15000000" sy="30000" kx="-1800000" algn="bl" rotWithShape="0">
                  <a:prstClr val="black">
                    <a:alpha val="32000"/>
                  </a:prstClr>
                </a:outerShdw>
              </a:effectLst>
            </a:endParaRPr>
          </a:p>
        </p:txBody>
      </p:sp>
      <p:sp>
        <p:nvSpPr>
          <p:cNvPr id="3" name="Subtitle 2"/>
          <p:cNvSpPr>
            <a:spLocks noGrp="1"/>
          </p:cNvSpPr>
          <p:nvPr>
            <p:ph type="subTitle" idx="1"/>
          </p:nvPr>
        </p:nvSpPr>
        <p:spPr/>
        <p:txBody>
          <a:bodyPr>
            <a:normAutofit fontScale="70000" lnSpcReduction="20000"/>
          </a:bodyPr>
          <a:lstStyle/>
          <a:p>
            <a:endParaRPr lang="en-US" sz="3600" dirty="0" smtClean="0">
              <a:ln w="0"/>
              <a:gradFill>
                <a:gsLst>
                  <a:gs pos="0">
                    <a:schemeClr val="accent5">
                      <a:lumMod val="50000"/>
                    </a:schemeClr>
                  </a:gs>
                  <a:gs pos="50000">
                    <a:schemeClr val="accent5"/>
                  </a:gs>
                  <a:gs pos="100000">
                    <a:schemeClr val="accent5">
                      <a:lumMod val="60000"/>
                      <a:lumOff val="40000"/>
                    </a:schemeClr>
                  </a:gs>
                </a:gsLst>
                <a:lin ang="5400000"/>
              </a:gradFill>
              <a:effectLst/>
            </a:endParaRPr>
          </a:p>
          <a:p>
            <a:pPr marL="742950" indent="-742950" algn="l">
              <a:buAutoNum type="alphaUcPeriod"/>
            </a:pPr>
            <a:r>
              <a:rPr lang="en-US" sz="3600" b="1" u="sng" dirty="0" smtClean="0">
                <a:ln w="0"/>
                <a:gradFill>
                  <a:gsLst>
                    <a:gs pos="0">
                      <a:schemeClr val="accent5">
                        <a:lumMod val="50000"/>
                      </a:schemeClr>
                    </a:gs>
                    <a:gs pos="50000">
                      <a:schemeClr val="accent5"/>
                    </a:gs>
                    <a:gs pos="100000">
                      <a:schemeClr val="accent5">
                        <a:lumMod val="60000"/>
                        <a:lumOff val="40000"/>
                      </a:schemeClr>
                    </a:gs>
                  </a:gsLst>
                  <a:lin ang="5400000"/>
                </a:gradFill>
                <a:effectLst/>
              </a:rPr>
              <a:t>Normality Assumptions</a:t>
            </a:r>
          </a:p>
          <a:p>
            <a:pPr marL="742950" indent="-742950" algn="l">
              <a:buAutoNum type="alphaUcPeriod"/>
            </a:pPr>
            <a:r>
              <a:rPr lang="en-US" sz="3600" b="1" u="sng" dirty="0" smtClean="0">
                <a:ln w="0"/>
                <a:gradFill>
                  <a:gsLst>
                    <a:gs pos="0">
                      <a:schemeClr val="accent5">
                        <a:lumMod val="50000"/>
                      </a:schemeClr>
                    </a:gs>
                    <a:gs pos="50000">
                      <a:schemeClr val="accent5"/>
                    </a:gs>
                    <a:gs pos="100000">
                      <a:schemeClr val="accent5">
                        <a:lumMod val="60000"/>
                        <a:lumOff val="40000"/>
                      </a:schemeClr>
                    </a:gs>
                  </a:gsLst>
                  <a:lin ang="5400000"/>
                </a:gradFill>
                <a:effectLst/>
              </a:rPr>
              <a:t>Residuals independence</a:t>
            </a:r>
          </a:p>
          <a:p>
            <a:pPr marL="742950" indent="-742950" algn="l">
              <a:buFont typeface="Arial" panose="020B0604020202020204" pitchFamily="34" charset="0"/>
              <a:buAutoNum type="alphaUcPeriod"/>
            </a:pPr>
            <a:r>
              <a:rPr lang="en-US" sz="3600" b="1" u="sng" dirty="0" smtClean="0">
                <a:ln w="0"/>
                <a:gradFill>
                  <a:gsLst>
                    <a:gs pos="0">
                      <a:schemeClr val="accent5">
                        <a:lumMod val="50000"/>
                      </a:schemeClr>
                    </a:gs>
                    <a:gs pos="50000">
                      <a:schemeClr val="accent5"/>
                    </a:gs>
                    <a:gs pos="100000">
                      <a:schemeClr val="accent5">
                        <a:lumMod val="60000"/>
                        <a:lumOff val="40000"/>
                      </a:schemeClr>
                    </a:gs>
                  </a:gsLst>
                  <a:lin ang="5400000"/>
                </a:gradFill>
                <a:effectLst/>
              </a:rPr>
              <a:t>Constant Variance</a:t>
            </a:r>
          </a:p>
          <a:p>
            <a:pPr algn="l"/>
            <a:endParaRPr lang="en-US" sz="3600" b="1" u="sng" dirty="0">
              <a:ln w="0"/>
              <a:gradFill>
                <a:gsLst>
                  <a:gs pos="0">
                    <a:schemeClr val="accent5">
                      <a:lumMod val="50000"/>
                    </a:schemeClr>
                  </a:gs>
                  <a:gs pos="50000">
                    <a:schemeClr val="accent5"/>
                  </a:gs>
                  <a:gs pos="100000">
                    <a:schemeClr val="accent5">
                      <a:lumMod val="60000"/>
                      <a:lumOff val="40000"/>
                    </a:schemeClr>
                  </a:gs>
                </a:gsLst>
                <a:lin ang="5400000"/>
              </a:gradFill>
              <a:effectLst/>
            </a:endParaRPr>
          </a:p>
        </p:txBody>
      </p:sp>
    </p:spTree>
    <p:extLst>
      <p:ext uri="{BB962C8B-B14F-4D97-AF65-F5344CB8AC3E}">
        <p14:creationId xmlns:p14="http://schemas.microsoft.com/office/powerpoint/2010/main" val="24379007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859" y="371329"/>
            <a:ext cx="8717924" cy="703821"/>
          </a:xfrm>
        </p:spPr>
        <p:txBody>
          <a:bodyPr>
            <a:normAutofit fontScale="90000"/>
          </a:bodyPr>
          <a:lstStyle/>
          <a:p>
            <a:pPr>
              <a:lnSpc>
                <a:spcPct val="100000"/>
              </a:lnSpc>
            </a:pPr>
            <a:r>
              <a:rPr lang="en-US" dirty="0" smtClean="0">
                <a:ln w="0"/>
                <a:effectLst>
                  <a:outerShdw blurRad="38100" dist="19050" dir="2700000" algn="tl" rotWithShape="0">
                    <a:schemeClr val="dk1">
                      <a:alpha val="40000"/>
                    </a:schemeClr>
                  </a:outerShdw>
                </a:effectLst>
                <a:latin typeface="+mn-lt"/>
              </a:rPr>
              <a:t>A. </a:t>
            </a:r>
            <a:r>
              <a:rPr lang="en-US" u="sng" dirty="0" smtClean="0">
                <a:ln w="0"/>
                <a:effectLst>
                  <a:outerShdw blurRad="38100" dist="19050" dir="2700000" algn="tl" rotWithShape="0">
                    <a:schemeClr val="dk1">
                      <a:alpha val="40000"/>
                    </a:schemeClr>
                  </a:outerShdw>
                </a:effectLst>
                <a:latin typeface="+mn-lt"/>
              </a:rPr>
              <a:t>Normality Assumption of Errors</a:t>
            </a:r>
            <a:r>
              <a:rPr lang="en-US" u="sng" dirty="0" smtClean="0">
                <a:ln w="0"/>
                <a:effectLst>
                  <a:outerShdw blurRad="38100" dist="19050" dir="2700000" algn="tl" rotWithShape="0">
                    <a:schemeClr val="dk1">
                      <a:alpha val="40000"/>
                    </a:schemeClr>
                  </a:outerShdw>
                </a:effectLst>
              </a:rPr>
              <a:t/>
            </a:r>
            <a:br>
              <a:rPr lang="en-US" u="sng" dirty="0" smtClean="0">
                <a:ln w="0"/>
                <a:effectLst>
                  <a:outerShdw blurRad="38100" dist="19050" dir="2700000" algn="tl" rotWithShape="0">
                    <a:schemeClr val="dk1">
                      <a:alpha val="40000"/>
                    </a:schemeClr>
                  </a:outerShdw>
                </a:effectLst>
              </a:rPr>
            </a:br>
            <a:r>
              <a:rPr lang="en-US" sz="3100" dirty="0" smtClean="0">
                <a:ln w="0"/>
                <a:latin typeface="+mn-lt"/>
              </a:rPr>
              <a:t>(</a:t>
            </a:r>
            <a:r>
              <a:rPr lang="en-US" sz="3100" dirty="0" err="1" smtClean="0">
                <a:ln w="0"/>
                <a:latin typeface="+mn-lt"/>
              </a:rPr>
              <a:t>i</a:t>
            </a:r>
            <a:r>
              <a:rPr lang="en-US" sz="3100" dirty="0" smtClean="0">
                <a:ln w="0"/>
                <a:latin typeface="+mn-lt"/>
              </a:rPr>
              <a:t>) Normality vs Residuals</a:t>
            </a:r>
            <a:endParaRPr lang="en-US" sz="4000" dirty="0">
              <a:ln w="0"/>
              <a:latin typeface="+mn-lt"/>
            </a:endParaRPr>
          </a:p>
        </p:txBody>
      </p:sp>
      <p:pic>
        <p:nvPicPr>
          <p:cNvPr id="18" name="Picture 17"/>
          <p:cNvPicPr/>
          <p:nvPr/>
        </p:nvPicPr>
        <p:blipFill>
          <a:blip r:embed="rId2">
            <a:extLst>
              <a:ext uri="{28A0092B-C50C-407E-A947-70E740481C1C}">
                <a14:useLocalDpi xmlns:a14="http://schemas.microsoft.com/office/drawing/2010/main" val="0"/>
              </a:ext>
            </a:extLst>
          </a:blip>
          <a:srcRect/>
          <a:stretch>
            <a:fillRect/>
          </a:stretch>
        </p:blipFill>
        <p:spPr bwMode="auto">
          <a:xfrm>
            <a:off x="6010141" y="1444394"/>
            <a:ext cx="6095999" cy="4389738"/>
          </a:xfrm>
          <a:prstGeom prst="rect">
            <a:avLst/>
          </a:prstGeom>
          <a:noFill/>
          <a:ln>
            <a:solidFill>
              <a:schemeClr val="tx1"/>
            </a:solidFill>
          </a:ln>
        </p:spPr>
      </p:pic>
      <p:sp>
        <p:nvSpPr>
          <p:cNvPr id="14" name="TextBox 13"/>
          <p:cNvSpPr txBox="1"/>
          <p:nvPr/>
        </p:nvSpPr>
        <p:spPr>
          <a:xfrm>
            <a:off x="6762481" y="5868800"/>
            <a:ext cx="5343659" cy="369332"/>
          </a:xfrm>
          <a:prstGeom prst="rect">
            <a:avLst/>
          </a:prstGeom>
          <a:noFill/>
        </p:spPr>
        <p:txBody>
          <a:bodyPr wrap="square" rtlCol="0">
            <a:spAutoFit/>
          </a:bodyPr>
          <a:lstStyle/>
          <a:p>
            <a:r>
              <a:rPr lang="en-US" b="1" i="1" dirty="0"/>
              <a:t>Normal Probability plot vs Residuals (with blocking)</a:t>
            </a:r>
            <a:endParaRPr lang="en-US" dirty="0"/>
          </a:p>
        </p:txBody>
      </p:sp>
      <p:pic>
        <p:nvPicPr>
          <p:cNvPr id="20" name="Picture 19"/>
          <p:cNvPicPr/>
          <p:nvPr/>
        </p:nvPicPr>
        <p:blipFill>
          <a:blip r:embed="rId3">
            <a:extLst>
              <a:ext uri="{28A0092B-C50C-407E-A947-70E740481C1C}">
                <a14:useLocalDpi xmlns:a14="http://schemas.microsoft.com/office/drawing/2010/main" val="0"/>
              </a:ext>
            </a:extLst>
          </a:blip>
          <a:srcRect/>
          <a:stretch>
            <a:fillRect/>
          </a:stretch>
        </p:blipFill>
        <p:spPr bwMode="auto">
          <a:xfrm>
            <a:off x="85859" y="1444394"/>
            <a:ext cx="5924282" cy="4389738"/>
          </a:xfrm>
          <a:prstGeom prst="rect">
            <a:avLst/>
          </a:prstGeom>
          <a:noFill/>
          <a:ln>
            <a:solidFill>
              <a:schemeClr val="tx1"/>
            </a:solidFill>
          </a:ln>
        </p:spPr>
      </p:pic>
      <p:sp>
        <p:nvSpPr>
          <p:cNvPr id="21" name="TextBox 20"/>
          <p:cNvSpPr txBox="1"/>
          <p:nvPr/>
        </p:nvSpPr>
        <p:spPr>
          <a:xfrm>
            <a:off x="278238" y="5868800"/>
            <a:ext cx="5539525" cy="369332"/>
          </a:xfrm>
          <a:prstGeom prst="rect">
            <a:avLst/>
          </a:prstGeom>
          <a:noFill/>
        </p:spPr>
        <p:txBody>
          <a:bodyPr wrap="square" rtlCol="0">
            <a:spAutoFit/>
          </a:bodyPr>
          <a:lstStyle/>
          <a:p>
            <a:r>
              <a:rPr lang="en-US" b="1" i="1" dirty="0"/>
              <a:t>Normal Probability plot vs Residuals (</a:t>
            </a:r>
            <a:r>
              <a:rPr lang="en-US" b="1" i="1" dirty="0" smtClean="0"/>
              <a:t>without </a:t>
            </a:r>
            <a:r>
              <a:rPr lang="en-US" b="1" i="1" dirty="0"/>
              <a:t>blocking)</a:t>
            </a:r>
            <a:endParaRPr lang="en-US" dirty="0"/>
          </a:p>
        </p:txBody>
      </p:sp>
    </p:spTree>
    <p:extLst>
      <p:ext uri="{BB962C8B-B14F-4D97-AF65-F5344CB8AC3E}">
        <p14:creationId xmlns:p14="http://schemas.microsoft.com/office/powerpoint/2010/main" val="20182419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085220" y="1662775"/>
            <a:ext cx="5231017" cy="4158476"/>
          </a:xfrm>
          <a:prstGeom prst="rect">
            <a:avLst/>
          </a:prstGeom>
        </p:spPr>
      </p:pic>
      <p:pic>
        <p:nvPicPr>
          <p:cNvPr id="3" name="Picture 2"/>
          <p:cNvPicPr>
            <a:picLocks noChangeAspect="1"/>
          </p:cNvPicPr>
          <p:nvPr/>
        </p:nvPicPr>
        <p:blipFill>
          <a:blip r:embed="rId3"/>
          <a:stretch>
            <a:fillRect/>
          </a:stretch>
        </p:blipFill>
        <p:spPr>
          <a:xfrm>
            <a:off x="310141" y="1662775"/>
            <a:ext cx="5231017" cy="4158476"/>
          </a:xfrm>
          <a:prstGeom prst="rect">
            <a:avLst/>
          </a:prstGeom>
        </p:spPr>
      </p:pic>
      <p:sp>
        <p:nvSpPr>
          <p:cNvPr id="5" name="TextBox 4"/>
          <p:cNvSpPr txBox="1"/>
          <p:nvPr/>
        </p:nvSpPr>
        <p:spPr>
          <a:xfrm>
            <a:off x="1440434" y="5963218"/>
            <a:ext cx="2970429" cy="369332"/>
          </a:xfrm>
          <a:prstGeom prst="rect">
            <a:avLst/>
          </a:prstGeom>
          <a:noFill/>
        </p:spPr>
        <p:txBody>
          <a:bodyPr wrap="none" rtlCol="0">
            <a:spAutoFit/>
          </a:bodyPr>
          <a:lstStyle/>
          <a:p>
            <a:r>
              <a:rPr lang="en-US" b="1" i="1" dirty="0" smtClean="0"/>
              <a:t>Histogram (without blocking)</a:t>
            </a:r>
            <a:endParaRPr lang="en-US" b="1" i="1" dirty="0"/>
          </a:p>
        </p:txBody>
      </p:sp>
      <p:sp>
        <p:nvSpPr>
          <p:cNvPr id="6" name="TextBox 5"/>
          <p:cNvSpPr txBox="1"/>
          <p:nvPr/>
        </p:nvSpPr>
        <p:spPr>
          <a:xfrm>
            <a:off x="7365458" y="5963218"/>
            <a:ext cx="2670539" cy="369332"/>
          </a:xfrm>
          <a:prstGeom prst="rect">
            <a:avLst/>
          </a:prstGeom>
          <a:noFill/>
        </p:spPr>
        <p:txBody>
          <a:bodyPr wrap="none" rtlCol="0">
            <a:spAutoFit/>
          </a:bodyPr>
          <a:lstStyle/>
          <a:p>
            <a:r>
              <a:rPr lang="en-US" b="1" i="1" dirty="0" smtClean="0"/>
              <a:t>Histogram (with blocking)</a:t>
            </a:r>
            <a:endParaRPr lang="en-US" b="1" i="1" dirty="0"/>
          </a:p>
        </p:txBody>
      </p:sp>
      <p:sp>
        <p:nvSpPr>
          <p:cNvPr id="7" name="TextBox 6"/>
          <p:cNvSpPr txBox="1"/>
          <p:nvPr/>
        </p:nvSpPr>
        <p:spPr>
          <a:xfrm>
            <a:off x="193184" y="954889"/>
            <a:ext cx="2800254" cy="523220"/>
          </a:xfrm>
          <a:prstGeom prst="rect">
            <a:avLst/>
          </a:prstGeom>
          <a:noFill/>
        </p:spPr>
        <p:txBody>
          <a:bodyPr wrap="none" rtlCol="0">
            <a:spAutoFit/>
          </a:bodyPr>
          <a:lstStyle/>
          <a:p>
            <a:r>
              <a:rPr lang="en-US" sz="2800" dirty="0" smtClean="0"/>
              <a:t>(ii) Histogram Plot</a:t>
            </a:r>
            <a:endParaRPr lang="en-US" sz="2800" dirty="0"/>
          </a:p>
        </p:txBody>
      </p:sp>
      <p:sp>
        <p:nvSpPr>
          <p:cNvPr id="8" name="Rectangle 7"/>
          <p:cNvSpPr/>
          <p:nvPr/>
        </p:nvSpPr>
        <p:spPr>
          <a:xfrm>
            <a:off x="193184" y="323947"/>
            <a:ext cx="9017597" cy="707886"/>
          </a:xfrm>
          <a:prstGeom prst="rect">
            <a:avLst/>
          </a:prstGeom>
        </p:spPr>
        <p:txBody>
          <a:bodyPr wrap="none">
            <a:spAutoFit/>
          </a:bodyPr>
          <a:lstStyle/>
          <a:p>
            <a:r>
              <a:rPr lang="en-US" sz="4000" dirty="0" smtClean="0">
                <a:ln w="0"/>
                <a:effectLst>
                  <a:outerShdw blurRad="38100" dist="19050" dir="2700000" algn="tl" rotWithShape="0">
                    <a:schemeClr val="dk1">
                      <a:alpha val="40000"/>
                    </a:schemeClr>
                  </a:outerShdw>
                </a:effectLst>
              </a:rPr>
              <a:t>A. </a:t>
            </a:r>
            <a:r>
              <a:rPr lang="en-US" sz="4000" u="sng" dirty="0" smtClean="0">
                <a:ln w="0"/>
                <a:effectLst>
                  <a:outerShdw blurRad="38100" dist="19050" dir="2700000" algn="tl" rotWithShape="0">
                    <a:schemeClr val="dk1">
                      <a:alpha val="40000"/>
                    </a:schemeClr>
                  </a:outerShdw>
                </a:effectLst>
              </a:rPr>
              <a:t>Normality Assumption of Errors (conti..)</a:t>
            </a:r>
            <a:endParaRPr lang="en-US" sz="4000" dirty="0"/>
          </a:p>
        </p:txBody>
      </p:sp>
    </p:spTree>
    <p:extLst>
      <p:ext uri="{BB962C8B-B14F-4D97-AF65-F5344CB8AC3E}">
        <p14:creationId xmlns:p14="http://schemas.microsoft.com/office/powerpoint/2010/main" val="5209066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0742" y="282193"/>
            <a:ext cx="9080114" cy="707886"/>
          </a:xfrm>
          <a:prstGeom prst="rect">
            <a:avLst/>
          </a:prstGeom>
        </p:spPr>
        <p:txBody>
          <a:bodyPr wrap="none">
            <a:spAutoFit/>
          </a:bodyPr>
          <a:lstStyle/>
          <a:p>
            <a:r>
              <a:rPr lang="en-US" sz="4000" dirty="0" smtClean="0">
                <a:ln w="0"/>
                <a:effectLst>
                  <a:outerShdw blurRad="38100" dist="19050" dir="2700000" algn="tl" rotWithShape="0">
                    <a:schemeClr val="dk1">
                      <a:alpha val="40000"/>
                    </a:schemeClr>
                  </a:outerShdw>
                </a:effectLst>
              </a:rPr>
              <a:t>B. </a:t>
            </a:r>
            <a:r>
              <a:rPr lang="en-US" sz="4000" u="sng" dirty="0" smtClean="0">
                <a:ln w="0"/>
                <a:effectLst>
                  <a:outerShdw blurRad="38100" dist="19050" dir="2700000" algn="tl" rotWithShape="0">
                    <a:schemeClr val="dk1">
                      <a:alpha val="40000"/>
                    </a:schemeClr>
                  </a:outerShdw>
                </a:effectLst>
              </a:rPr>
              <a:t>Assumptions for independence of errors</a:t>
            </a:r>
            <a:endParaRPr lang="en-US" sz="4000" dirty="0"/>
          </a:p>
        </p:txBody>
      </p:sp>
      <p:pic>
        <p:nvPicPr>
          <p:cNvPr id="5" name="Picture 4"/>
          <p:cNvPicPr>
            <a:picLocks noChangeAspect="1"/>
          </p:cNvPicPr>
          <p:nvPr/>
        </p:nvPicPr>
        <p:blipFill>
          <a:blip r:embed="rId2"/>
          <a:stretch>
            <a:fillRect/>
          </a:stretch>
        </p:blipFill>
        <p:spPr>
          <a:xfrm>
            <a:off x="6181571" y="1672242"/>
            <a:ext cx="5881639" cy="3967162"/>
          </a:xfrm>
          <a:prstGeom prst="rect">
            <a:avLst/>
          </a:prstGeom>
          <a:ln>
            <a:solidFill>
              <a:schemeClr val="tx1"/>
            </a:solidFill>
          </a:ln>
        </p:spPr>
      </p:pic>
      <p:pic>
        <p:nvPicPr>
          <p:cNvPr id="6" name="Picture 5"/>
          <p:cNvPicPr>
            <a:picLocks noChangeAspect="1"/>
          </p:cNvPicPr>
          <p:nvPr/>
        </p:nvPicPr>
        <p:blipFill>
          <a:blip r:embed="rId3"/>
          <a:stretch>
            <a:fillRect/>
          </a:stretch>
        </p:blipFill>
        <p:spPr>
          <a:xfrm>
            <a:off x="10244741" y="282193"/>
            <a:ext cx="1619250" cy="1200150"/>
          </a:xfrm>
          <a:prstGeom prst="rect">
            <a:avLst/>
          </a:prstGeom>
        </p:spPr>
      </p:pic>
      <p:pic>
        <p:nvPicPr>
          <p:cNvPr id="7" name="Picture 6"/>
          <p:cNvPicPr>
            <a:picLocks noChangeAspect="1"/>
          </p:cNvPicPr>
          <p:nvPr/>
        </p:nvPicPr>
        <p:blipFill>
          <a:blip r:embed="rId4"/>
          <a:stretch>
            <a:fillRect/>
          </a:stretch>
        </p:blipFill>
        <p:spPr>
          <a:xfrm>
            <a:off x="106854" y="1672242"/>
            <a:ext cx="6074717" cy="3967162"/>
          </a:xfrm>
          <a:prstGeom prst="rect">
            <a:avLst/>
          </a:prstGeom>
          <a:ln>
            <a:solidFill>
              <a:schemeClr val="tx1"/>
            </a:solidFill>
          </a:ln>
        </p:spPr>
      </p:pic>
      <p:sp>
        <p:nvSpPr>
          <p:cNvPr id="8" name="TextBox 7"/>
          <p:cNvSpPr txBox="1"/>
          <p:nvPr/>
        </p:nvSpPr>
        <p:spPr>
          <a:xfrm>
            <a:off x="1558345" y="5639404"/>
            <a:ext cx="3966692" cy="369332"/>
          </a:xfrm>
          <a:prstGeom prst="rect">
            <a:avLst/>
          </a:prstGeom>
          <a:noFill/>
        </p:spPr>
        <p:txBody>
          <a:bodyPr wrap="square" rtlCol="0">
            <a:spAutoFit/>
          </a:bodyPr>
          <a:lstStyle/>
          <a:p>
            <a:r>
              <a:rPr lang="en-US" b="1" i="1" dirty="0" smtClean="0"/>
              <a:t>Residuals vs Run (</a:t>
            </a:r>
            <a:r>
              <a:rPr lang="en-US" b="1" i="1" dirty="0"/>
              <a:t>w</a:t>
            </a:r>
            <a:r>
              <a:rPr lang="en-US" b="1" i="1" dirty="0" smtClean="0"/>
              <a:t>ithout blocking)</a:t>
            </a:r>
            <a:endParaRPr lang="en-US" b="1" i="1" dirty="0"/>
          </a:p>
        </p:txBody>
      </p:sp>
      <p:sp>
        <p:nvSpPr>
          <p:cNvPr id="9" name="TextBox 8"/>
          <p:cNvSpPr txBox="1"/>
          <p:nvPr/>
        </p:nvSpPr>
        <p:spPr>
          <a:xfrm>
            <a:off x="7633062" y="5639404"/>
            <a:ext cx="3966692" cy="369332"/>
          </a:xfrm>
          <a:prstGeom prst="rect">
            <a:avLst/>
          </a:prstGeom>
          <a:noFill/>
        </p:spPr>
        <p:txBody>
          <a:bodyPr wrap="square" rtlCol="0">
            <a:spAutoFit/>
          </a:bodyPr>
          <a:lstStyle/>
          <a:p>
            <a:r>
              <a:rPr lang="en-US" b="1" i="1" dirty="0" smtClean="0"/>
              <a:t>Residuals vs Run (with blocking)</a:t>
            </a:r>
            <a:endParaRPr lang="en-US" b="1" i="1" dirty="0"/>
          </a:p>
        </p:txBody>
      </p:sp>
      <p:sp>
        <p:nvSpPr>
          <p:cNvPr id="10" name="TextBox 9"/>
          <p:cNvSpPr txBox="1"/>
          <p:nvPr/>
        </p:nvSpPr>
        <p:spPr>
          <a:xfrm>
            <a:off x="850005" y="979744"/>
            <a:ext cx="3793859" cy="646331"/>
          </a:xfrm>
          <a:prstGeom prst="rect">
            <a:avLst/>
          </a:prstGeom>
          <a:noFill/>
        </p:spPr>
        <p:txBody>
          <a:bodyPr wrap="none" rtlCol="0">
            <a:spAutoFit/>
          </a:bodyPr>
          <a:lstStyle/>
          <a:p>
            <a:r>
              <a:rPr lang="en-US" sz="3600" dirty="0" smtClean="0"/>
              <a:t>(Correlation Check)</a:t>
            </a:r>
            <a:endParaRPr lang="en-US" sz="3600" dirty="0"/>
          </a:p>
        </p:txBody>
      </p:sp>
    </p:spTree>
    <p:extLst>
      <p:ext uri="{BB962C8B-B14F-4D97-AF65-F5344CB8AC3E}">
        <p14:creationId xmlns:p14="http://schemas.microsoft.com/office/powerpoint/2010/main" val="18411778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1358" y="260336"/>
            <a:ext cx="5416868" cy="937629"/>
          </a:xfrm>
          <a:prstGeom prst="rect">
            <a:avLst/>
          </a:prstGeom>
        </p:spPr>
        <p:txBody>
          <a:bodyPr wrap="none">
            <a:spAutoFit/>
          </a:bodyPr>
          <a:lstStyle/>
          <a:p>
            <a:pPr algn="just">
              <a:lnSpc>
                <a:spcPct val="107000"/>
              </a:lnSpc>
              <a:spcAft>
                <a:spcPts val="800"/>
              </a:spcAft>
            </a:pPr>
            <a:r>
              <a:rPr lang="en-US" sz="5400" dirty="0" smtClean="0">
                <a:ln w="0"/>
                <a:effectLst>
                  <a:outerShdw blurRad="38100" dist="19050" dir="2700000" algn="tl" rotWithShape="0">
                    <a:schemeClr val="dk1">
                      <a:alpha val="40000"/>
                    </a:schemeClr>
                  </a:outerShdw>
                  <a:reflection blurRad="6350" stA="20000" endPos="45500" dir="5400000" sy="-100000" algn="bl" rotWithShape="0"/>
                </a:effectLst>
                <a:latin typeface="Times New Roman" panose="02020603050405020304" pitchFamily="18" charset="0"/>
                <a:ea typeface="Calibri" panose="020F0502020204030204" pitchFamily="34" charset="0"/>
                <a:cs typeface="Times New Roman" panose="02020603050405020304" pitchFamily="18" charset="0"/>
              </a:rPr>
              <a:t>INTRODUCTION</a:t>
            </a:r>
            <a:endParaRPr lang="en-US" sz="4400" dirty="0">
              <a:ln w="0"/>
              <a:effectLst>
                <a:outerShdw blurRad="38100" dist="19050" dir="2700000" algn="tl" rotWithShape="0">
                  <a:schemeClr val="dk1">
                    <a:alpha val="40000"/>
                  </a:schemeClr>
                </a:outerShdw>
                <a:reflection blurRad="6350" stA="20000" endPos="45500" dir="5400000" sy="-100000" algn="bl" rotWithShape="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301358" y="1960259"/>
            <a:ext cx="11352378" cy="923330"/>
          </a:xfrm>
          <a:prstGeom prst="rect">
            <a:avLst/>
          </a:prstGeom>
        </p:spPr>
        <p:txBody>
          <a:bodyPr wrap="square">
            <a:spAutoFit/>
          </a:bodyPr>
          <a:lstStyle/>
          <a:p>
            <a:r>
              <a:rPr lang="en-US" b="1" dirty="0"/>
              <a:t>OUR INTENTION:</a:t>
            </a:r>
          </a:p>
          <a:p>
            <a:r>
              <a:rPr lang="en-US" dirty="0"/>
              <a:t>This Design and Analysis of Experiments specifically investigates the factors affecting purchase intention of consumers while purchasing laptops. The study is based on a primary data collected from various consumers through survey.</a:t>
            </a:r>
          </a:p>
        </p:txBody>
      </p:sp>
      <p:sp>
        <p:nvSpPr>
          <p:cNvPr id="6" name="Rectangle 5"/>
          <p:cNvSpPr/>
          <p:nvPr/>
        </p:nvSpPr>
        <p:spPr>
          <a:xfrm>
            <a:off x="301358" y="3645883"/>
            <a:ext cx="11352378" cy="1477328"/>
          </a:xfrm>
          <a:prstGeom prst="rect">
            <a:avLst/>
          </a:prstGeom>
        </p:spPr>
        <p:txBody>
          <a:bodyPr wrap="square">
            <a:spAutoFit/>
          </a:bodyPr>
          <a:lstStyle/>
          <a:p>
            <a:r>
              <a:rPr lang="en-US" b="1" dirty="0" smtClean="0"/>
              <a:t>WHY WE CHOOSE SUCH AN EXPERIMENT:</a:t>
            </a:r>
          </a:p>
          <a:p>
            <a:r>
              <a:rPr lang="en-US" dirty="0" smtClean="0"/>
              <a:t>While </a:t>
            </a:r>
            <a:r>
              <a:rPr lang="en-US" dirty="0"/>
              <a:t>we land here in Fall for our first semester. All the students were looking to buy new laptops which they will be using for various purposes for next two years. All of us were looking for the best combination of specifications we can get at the best price. Which brand to take?? RAM or processor?? Graphics or Memory?? etc. This is the first thing came to our mind while choosing a project for this Course as an experiment project.</a:t>
            </a:r>
          </a:p>
        </p:txBody>
      </p:sp>
    </p:spTree>
    <p:extLst>
      <p:ext uri="{BB962C8B-B14F-4D97-AF65-F5344CB8AC3E}">
        <p14:creationId xmlns:p14="http://schemas.microsoft.com/office/powerpoint/2010/main" val="23847194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3" name="Picture 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640" y="1046922"/>
            <a:ext cx="6137151" cy="475753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7" name="Rectangle 2"/>
          <p:cNvSpPr>
            <a:spLocks noChangeArrowheads="1"/>
          </p:cNvSpPr>
          <p:nvPr/>
        </p:nvSpPr>
        <p:spPr bwMode="auto">
          <a:xfrm>
            <a:off x="594953" y="5724939"/>
            <a:ext cx="450713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1" i="1"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Residuals Vs Predicted (without blocking)</a:t>
            </a:r>
            <a:endParaRPr kumimoji="0" lang="en-US" altLang="en-US" sz="3200" b="0" i="1" u="none" strike="noStrike" cap="none" normalizeH="0" baseline="0" dirty="0" smtClean="0">
              <a:ln>
                <a:noFill/>
              </a:ln>
              <a:solidFill>
                <a:schemeClr val="tx1"/>
              </a:solidFill>
              <a:effectLst/>
              <a:latin typeface="Arial" panose="020B0604020202020204" pitchFamily="34" charset="0"/>
            </a:endParaRPr>
          </a:p>
        </p:txBody>
      </p:sp>
      <p:pic>
        <p:nvPicPr>
          <p:cNvPr id="3077" name="Picture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7791" y="1046922"/>
            <a:ext cx="5751444" cy="475753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15" name="Rectangle 2"/>
          <p:cNvSpPr>
            <a:spLocks noChangeArrowheads="1"/>
          </p:cNvSpPr>
          <p:nvPr/>
        </p:nvSpPr>
        <p:spPr bwMode="auto">
          <a:xfrm>
            <a:off x="7121649" y="5724939"/>
            <a:ext cx="450713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1" i="1"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Residuals Vs Predicted (with blocking)</a:t>
            </a:r>
            <a:endParaRPr kumimoji="0" lang="en-US" altLang="en-US" sz="3200" b="0" i="1" u="none" strike="noStrike" cap="none" normalizeH="0" baseline="0" dirty="0" smtClean="0">
              <a:ln>
                <a:noFill/>
              </a:ln>
              <a:solidFill>
                <a:schemeClr val="tx1"/>
              </a:solidFill>
              <a:effectLst/>
              <a:latin typeface="Arial" panose="020B0604020202020204" pitchFamily="34" charset="0"/>
            </a:endParaRPr>
          </a:p>
        </p:txBody>
      </p:sp>
      <p:sp>
        <p:nvSpPr>
          <p:cNvPr id="12" name="Rectangle 11"/>
          <p:cNvSpPr/>
          <p:nvPr/>
        </p:nvSpPr>
        <p:spPr>
          <a:xfrm>
            <a:off x="210640" y="143073"/>
            <a:ext cx="8071569" cy="707886"/>
          </a:xfrm>
          <a:prstGeom prst="rect">
            <a:avLst/>
          </a:prstGeom>
        </p:spPr>
        <p:txBody>
          <a:bodyPr wrap="none">
            <a:spAutoFit/>
          </a:bodyPr>
          <a:lstStyle/>
          <a:p>
            <a:r>
              <a:rPr lang="en-US" sz="4000" dirty="0" smtClean="0">
                <a:ln w="0"/>
                <a:effectLst>
                  <a:outerShdw blurRad="38100" dist="19050" dir="2700000" algn="tl" rotWithShape="0">
                    <a:schemeClr val="dk1">
                      <a:alpha val="40000"/>
                    </a:schemeClr>
                  </a:outerShdw>
                </a:effectLst>
              </a:rPr>
              <a:t>B. </a:t>
            </a:r>
            <a:r>
              <a:rPr lang="en-US" sz="4000" u="sng" dirty="0" smtClean="0">
                <a:ln w="0"/>
                <a:effectLst>
                  <a:outerShdw blurRad="38100" dist="19050" dir="2700000" algn="tl" rotWithShape="0">
                    <a:schemeClr val="dk1">
                      <a:alpha val="40000"/>
                    </a:schemeClr>
                  </a:outerShdw>
                </a:effectLst>
              </a:rPr>
              <a:t>Assumptions for constant variances</a:t>
            </a:r>
            <a:endParaRPr lang="en-US" sz="4000" dirty="0"/>
          </a:p>
        </p:txBody>
      </p:sp>
    </p:spTree>
    <p:extLst>
      <p:ext uri="{BB962C8B-B14F-4D97-AF65-F5344CB8AC3E}">
        <p14:creationId xmlns:p14="http://schemas.microsoft.com/office/powerpoint/2010/main" val="18590786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tretch>
            <a:fillRect/>
          </a:stretch>
        </p:blipFill>
        <p:spPr>
          <a:xfrm>
            <a:off x="0" y="1022998"/>
            <a:ext cx="4043966" cy="5202795"/>
          </a:xfrm>
          <a:prstGeom prst="rect">
            <a:avLst/>
          </a:prstGeom>
        </p:spPr>
      </p:pic>
      <p:pic>
        <p:nvPicPr>
          <p:cNvPr id="4" name="Picture 3"/>
          <p:cNvPicPr/>
          <p:nvPr/>
        </p:nvPicPr>
        <p:blipFill>
          <a:blip r:embed="rId3"/>
          <a:stretch>
            <a:fillRect/>
          </a:stretch>
        </p:blipFill>
        <p:spPr>
          <a:xfrm>
            <a:off x="4159877" y="1022998"/>
            <a:ext cx="3953814" cy="5202795"/>
          </a:xfrm>
          <a:prstGeom prst="rect">
            <a:avLst/>
          </a:prstGeom>
        </p:spPr>
      </p:pic>
      <p:pic>
        <p:nvPicPr>
          <p:cNvPr id="5" name="Picture 4"/>
          <p:cNvPicPr/>
          <p:nvPr/>
        </p:nvPicPr>
        <p:blipFill>
          <a:blip r:embed="rId4"/>
          <a:stretch>
            <a:fillRect/>
          </a:stretch>
        </p:blipFill>
        <p:spPr>
          <a:xfrm>
            <a:off x="8113691" y="1022998"/>
            <a:ext cx="4078309" cy="5094467"/>
          </a:xfrm>
          <a:prstGeom prst="rect">
            <a:avLst/>
          </a:prstGeom>
        </p:spPr>
      </p:pic>
      <p:sp>
        <p:nvSpPr>
          <p:cNvPr id="6" name="Rectangle 5"/>
          <p:cNvSpPr/>
          <p:nvPr/>
        </p:nvSpPr>
        <p:spPr>
          <a:xfrm>
            <a:off x="210640" y="143073"/>
            <a:ext cx="9793835" cy="707886"/>
          </a:xfrm>
          <a:prstGeom prst="rect">
            <a:avLst/>
          </a:prstGeom>
        </p:spPr>
        <p:txBody>
          <a:bodyPr wrap="none">
            <a:spAutoFit/>
          </a:bodyPr>
          <a:lstStyle/>
          <a:p>
            <a:r>
              <a:rPr lang="en-US" sz="4000" dirty="0" smtClean="0">
                <a:ln w="0"/>
                <a:effectLst>
                  <a:outerShdw blurRad="38100" dist="19050" dir="2700000" algn="tl" rotWithShape="0">
                    <a:schemeClr val="dk1">
                      <a:alpha val="40000"/>
                    </a:schemeClr>
                  </a:outerShdw>
                </a:effectLst>
              </a:rPr>
              <a:t>B. </a:t>
            </a:r>
            <a:r>
              <a:rPr lang="en-US" sz="4000" u="sng" dirty="0" smtClean="0">
                <a:ln w="0"/>
                <a:effectLst>
                  <a:outerShdw blurRad="38100" dist="19050" dir="2700000" algn="tl" rotWithShape="0">
                    <a:schemeClr val="dk1">
                      <a:alpha val="40000"/>
                    </a:schemeClr>
                  </a:outerShdw>
                </a:effectLst>
              </a:rPr>
              <a:t>Assumptions for constant variances (conti..)</a:t>
            </a:r>
            <a:endParaRPr lang="en-US" sz="4000" dirty="0"/>
          </a:p>
        </p:txBody>
      </p:sp>
      <p:sp>
        <p:nvSpPr>
          <p:cNvPr id="7" name="TextBox 6"/>
          <p:cNvSpPr txBox="1"/>
          <p:nvPr/>
        </p:nvSpPr>
        <p:spPr>
          <a:xfrm>
            <a:off x="4159877" y="6225793"/>
            <a:ext cx="3984360" cy="369332"/>
          </a:xfrm>
          <a:prstGeom prst="rect">
            <a:avLst/>
          </a:prstGeom>
          <a:noFill/>
        </p:spPr>
        <p:txBody>
          <a:bodyPr wrap="none" rtlCol="0">
            <a:spAutoFit/>
          </a:bodyPr>
          <a:lstStyle/>
          <a:p>
            <a:r>
              <a:rPr lang="en-US" b="1" i="1" dirty="0" smtClean="0"/>
              <a:t>Residuals vs Factors Plot (with blocking)</a:t>
            </a:r>
            <a:endParaRPr lang="en-US" b="1" i="1" dirty="0"/>
          </a:p>
        </p:txBody>
      </p:sp>
    </p:spTree>
    <p:extLst>
      <p:ext uri="{BB962C8B-B14F-4D97-AF65-F5344CB8AC3E}">
        <p14:creationId xmlns:p14="http://schemas.microsoft.com/office/powerpoint/2010/main" val="26295416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245503" y="1481045"/>
            <a:ext cx="7102699" cy="4906850"/>
          </a:xfrm>
          <a:prstGeom prst="rect">
            <a:avLst/>
          </a:prstGeom>
          <a:ln w="88900" cap="sq" cmpd="thickThin">
            <a:solidFill>
              <a:srgbClr val="000000"/>
            </a:solidFill>
            <a:prstDash val="solid"/>
            <a:miter lim="800000"/>
          </a:ln>
          <a:effectLst>
            <a:innerShdw blurRad="76200">
              <a:srgbClr val="000000"/>
            </a:innerShdw>
          </a:effectLst>
        </p:spPr>
      </p:pic>
      <p:sp>
        <p:nvSpPr>
          <p:cNvPr id="4" name="Rectangle 3"/>
          <p:cNvSpPr>
            <a:spLocks noChangeArrowheads="1"/>
          </p:cNvSpPr>
          <p:nvPr/>
        </p:nvSpPr>
        <p:spPr bwMode="auto">
          <a:xfrm>
            <a:off x="7772400" y="1500819"/>
            <a:ext cx="3719945" cy="258532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en-US" sz="1800" i="0" u="none" strike="noStrike" cap="none" normalizeH="0" baseline="0" dirty="0" smtClean="0">
                <a:ln>
                  <a:solidFill>
                    <a:schemeClr val="tx1"/>
                  </a:solidFill>
                </a:ln>
                <a:solidFill>
                  <a:schemeClr val="tx1"/>
                </a:solidFill>
                <a:effectLst/>
                <a:latin typeface="Arial" panose="020B0604020202020204" pitchFamily="34" charset="0"/>
              </a:rPr>
              <a:t>We next look at whether we can model a transformation of the response variable and obtain residuals with the assumed properties. We calculate an optimum Box-Cox transformation by finding the value of </a:t>
            </a:r>
            <a:r>
              <a:rPr kumimoji="0" lang="el-GR" altLang="en-US" sz="1800" i="0" u="none" strike="noStrike" cap="none" normalizeH="0" baseline="0" dirty="0" smtClean="0">
                <a:ln>
                  <a:solidFill>
                    <a:schemeClr val="tx1"/>
                  </a:solidFill>
                </a:ln>
                <a:solidFill>
                  <a:schemeClr val="tx1"/>
                </a:solidFill>
                <a:effectLst/>
                <a:latin typeface="Arial" panose="020B0604020202020204" pitchFamily="34" charset="0"/>
              </a:rPr>
              <a:t>λ</a:t>
            </a:r>
            <a:r>
              <a:rPr kumimoji="0" lang="en-US" altLang="en-US" sz="1800" i="0" u="none" strike="noStrike" cap="none" normalizeH="0" baseline="0" dirty="0" smtClean="0">
                <a:ln>
                  <a:solidFill>
                    <a:schemeClr val="tx1"/>
                  </a:solidFill>
                </a:ln>
                <a:solidFill>
                  <a:schemeClr val="tx1"/>
                </a:solidFill>
                <a:effectLst/>
                <a:latin typeface="Arial" panose="020B0604020202020204" pitchFamily="34" charset="0"/>
              </a:rPr>
              <a:t> </a:t>
            </a:r>
            <a:r>
              <a:rPr kumimoji="0" lang="en-US" altLang="en-US" sz="700" i="0" u="none" strike="noStrike" cap="none" normalizeH="0" baseline="0" dirty="0" smtClean="0">
                <a:ln>
                  <a:solidFill>
                    <a:schemeClr val="tx1"/>
                  </a:solidFill>
                </a:ln>
                <a:solidFill>
                  <a:schemeClr val="tx1"/>
                </a:solidFill>
                <a:effectLst/>
                <a:latin typeface="Arial" panose="020B0604020202020204" pitchFamily="34" charset="0"/>
              </a:rPr>
              <a:t> </a:t>
            </a:r>
            <a:r>
              <a:rPr kumimoji="0" lang="en-US" altLang="en-US" sz="1800" i="0" u="none" strike="noStrike" cap="none" normalizeH="0" baseline="0" dirty="0" smtClean="0">
                <a:ln>
                  <a:solidFill>
                    <a:schemeClr val="tx1"/>
                  </a:solidFill>
                </a:ln>
                <a:solidFill>
                  <a:schemeClr val="tx1"/>
                </a:solidFill>
                <a:effectLst/>
                <a:latin typeface="Arial" panose="020B0604020202020204" pitchFamily="34" charset="0"/>
              </a:rPr>
              <a:t>that maximizes the negative log likelihood.</a:t>
            </a:r>
          </a:p>
        </p:txBody>
      </p:sp>
      <p:sp>
        <p:nvSpPr>
          <p:cNvPr id="2" name="Rectangle 1"/>
          <p:cNvSpPr/>
          <p:nvPr/>
        </p:nvSpPr>
        <p:spPr>
          <a:xfrm>
            <a:off x="245503" y="525294"/>
            <a:ext cx="7622856" cy="646331"/>
          </a:xfrm>
          <a:prstGeom prst="rect">
            <a:avLst/>
          </a:prstGeom>
        </p:spPr>
        <p:txBody>
          <a:bodyPr wrap="none">
            <a:spAutoFit/>
          </a:bodyPr>
          <a:lstStyle/>
          <a:p>
            <a:r>
              <a:rPr lang="en-US" sz="3600" b="1" dirty="0">
                <a:effectLst>
                  <a:reflection blurRad="6350" stA="10000" endPos="45500" dir="5400000" sy="-100000" algn="bl" rotWithShape="0"/>
                </a:effectLst>
                <a:latin typeface="Calibri" panose="020F0502020204030204" pitchFamily="34" charset="0"/>
                <a:ea typeface="Calibri" panose="020F0502020204030204" pitchFamily="34" charset="0"/>
                <a:cs typeface="Times New Roman" panose="02020603050405020304" pitchFamily="18" charset="0"/>
              </a:rPr>
              <a:t>Box-Cox Plot for </a:t>
            </a:r>
            <a:r>
              <a:rPr lang="en-US" sz="3600" b="1" dirty="0" smtClean="0">
                <a:effectLst>
                  <a:reflection blurRad="6350" stA="10000" endPos="45500" dir="5400000" sy="-100000" algn="bl" rotWithShape="0"/>
                </a:effectLst>
                <a:latin typeface="Calibri" panose="020F0502020204030204" pitchFamily="34" charset="0"/>
                <a:ea typeface="Calibri" panose="020F0502020204030204" pitchFamily="34" charset="0"/>
                <a:cs typeface="Times New Roman" panose="02020603050405020304" pitchFamily="18" charset="0"/>
              </a:rPr>
              <a:t>Power Transformation</a:t>
            </a:r>
            <a:endParaRPr lang="en-US" sz="3600" b="1" dirty="0">
              <a:effectLst>
                <a:reflection blurRad="6350" stA="10000" endPos="45500" dir="5400000" sy="-100000" algn="bl" rotWithShape="0"/>
              </a:effectLst>
            </a:endParaRPr>
          </a:p>
        </p:txBody>
      </p:sp>
      <p:sp>
        <p:nvSpPr>
          <p:cNvPr id="5" name="Rectangle 4"/>
          <p:cNvSpPr/>
          <p:nvPr/>
        </p:nvSpPr>
        <p:spPr>
          <a:xfrm>
            <a:off x="7772400" y="4538677"/>
            <a:ext cx="3802967" cy="1477328"/>
          </a:xfrm>
          <a:prstGeom prst="rect">
            <a:avLst/>
          </a:prstGeom>
        </p:spPr>
        <p:txBody>
          <a:bodyPr wrap="square">
            <a:spAutoFit/>
          </a:bodyPr>
          <a:lstStyle/>
          <a:p>
            <a:r>
              <a:rPr lang="en-US" dirty="0">
                <a:latin typeface="Calibri" panose="020F0502020204030204" pitchFamily="34" charset="0"/>
                <a:ea typeface="Calibri" panose="020F0502020204030204" pitchFamily="34" charset="0"/>
                <a:cs typeface="Times New Roman" panose="02020603050405020304" pitchFamily="18" charset="0"/>
              </a:rPr>
              <a:t>Recommended power transformation for our model is square root transformation since after analyzing our experiment by Design Expert best value for (λ) is 0.51.</a:t>
            </a:r>
            <a:endParaRPr lang="en-US" dirty="0"/>
          </a:p>
        </p:txBody>
      </p:sp>
    </p:spTree>
    <p:extLst>
      <p:ext uri="{BB962C8B-B14F-4D97-AF65-F5344CB8AC3E}">
        <p14:creationId xmlns:p14="http://schemas.microsoft.com/office/powerpoint/2010/main" val="2004970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2796" y="347864"/>
            <a:ext cx="5967881" cy="4773296"/>
          </a:xfrm>
          <a:prstGeom prst="rect">
            <a:avLst/>
          </a:prstGeom>
          <a:ln>
            <a:solidFill>
              <a:schemeClr val="tx1"/>
            </a:solidFill>
          </a:ln>
        </p:spPr>
      </p:pic>
      <p:pic>
        <p:nvPicPr>
          <p:cNvPr id="3" name="Picture 2"/>
          <p:cNvPicPr>
            <a:picLocks noChangeAspect="1"/>
          </p:cNvPicPr>
          <p:nvPr/>
        </p:nvPicPr>
        <p:blipFill>
          <a:blip r:embed="rId3"/>
          <a:stretch>
            <a:fillRect/>
          </a:stretch>
        </p:blipFill>
        <p:spPr>
          <a:xfrm>
            <a:off x="1236706" y="5317088"/>
            <a:ext cx="10212612" cy="1227477"/>
          </a:xfrm>
          <a:prstGeom prst="rect">
            <a:avLst/>
          </a:prstGeom>
        </p:spPr>
      </p:pic>
      <p:pic>
        <p:nvPicPr>
          <p:cNvPr id="4" name="Picture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30678" y="347864"/>
            <a:ext cx="5751444" cy="475753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9" name="Arc 8"/>
          <p:cNvSpPr/>
          <p:nvPr/>
        </p:nvSpPr>
        <p:spPr>
          <a:xfrm rot="20242895">
            <a:off x="8835180" y="1314275"/>
            <a:ext cx="2524259" cy="972221"/>
          </a:xfrm>
          <a:prstGeom prst="arc">
            <a:avLst>
              <a:gd name="adj1" fmla="val 11341810"/>
              <a:gd name="adj2" fmla="val 20217686"/>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0" name="Arc 9"/>
          <p:cNvSpPr/>
          <p:nvPr/>
        </p:nvSpPr>
        <p:spPr>
          <a:xfrm rot="11665387">
            <a:off x="8919847" y="2610524"/>
            <a:ext cx="2524259" cy="972221"/>
          </a:xfrm>
          <a:prstGeom prst="arc">
            <a:avLst>
              <a:gd name="adj1" fmla="val 11865254"/>
              <a:gd name="adj2" fmla="val 20958993"/>
            </a:avLst>
          </a:prstGeom>
          <a:ln>
            <a:solidFill>
              <a:schemeClr val="tx1"/>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0309414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7078" y="385224"/>
            <a:ext cx="4860818" cy="523220"/>
          </a:xfrm>
          <a:prstGeom prst="rect">
            <a:avLst/>
          </a:prstGeom>
        </p:spPr>
        <p:txBody>
          <a:bodyPr wrap="none">
            <a:spAutoFit/>
          </a:bodyPr>
          <a:lstStyle/>
          <a:p>
            <a:r>
              <a:rPr lang="en-US" sz="2800" b="1" dirty="0" smtClean="0"/>
              <a:t>(III) POWER TRANSFORMATION</a:t>
            </a:r>
            <a:endParaRPr lang="en-US" sz="2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455" y="1275007"/>
            <a:ext cx="5636711" cy="4675031"/>
          </a:xfrm>
          <a:prstGeom prst="rect">
            <a:avLst/>
          </a:prstGeom>
          <a:ln>
            <a:solidFill>
              <a:schemeClr val="tx1"/>
            </a:solidFill>
          </a:ln>
          <a:effectLst>
            <a:outerShdw blurRad="292100" dist="139700" dir="2700000" algn="tl" rotWithShape="0">
              <a:srgbClr val="333333">
                <a:alpha val="65000"/>
              </a:srgbClr>
            </a:outerShdw>
          </a:effectLst>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71954" y="1301366"/>
            <a:ext cx="6019759" cy="2801364"/>
          </a:xfrm>
          <a:prstGeom prst="rect">
            <a:avLst/>
          </a:prstGeom>
          <a:ln>
            <a:noFill/>
          </a:ln>
          <a:effectLst>
            <a:outerShdw blurRad="292100" dist="139700" dir="2700000" algn="tl" rotWithShape="0">
              <a:srgbClr val="333333">
                <a:alpha val="65000"/>
              </a:srgbClr>
            </a:outerShdw>
          </a:effectLst>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71954" y="4198702"/>
            <a:ext cx="3584604" cy="1751335"/>
          </a:xfrm>
          <a:prstGeom prst="rect">
            <a:avLst/>
          </a:prstGeom>
          <a:ln>
            <a:noFill/>
          </a:ln>
          <a:effectLst>
            <a:outerShdw blurRad="292100" dist="139700" dir="2700000" algn="tl" rotWithShape="0">
              <a:srgbClr val="333333">
                <a:alpha val="65000"/>
              </a:srgbClr>
            </a:outerShdw>
          </a:effectLst>
        </p:spPr>
      </p:pic>
      <p:sp>
        <p:nvSpPr>
          <p:cNvPr id="9" name="Rectangle 8"/>
          <p:cNvSpPr/>
          <p:nvPr/>
        </p:nvSpPr>
        <p:spPr>
          <a:xfrm>
            <a:off x="508111" y="4860367"/>
            <a:ext cx="4932609" cy="21894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897721" y="4815948"/>
            <a:ext cx="1426312" cy="307777"/>
          </a:xfrm>
          <a:prstGeom prst="rect">
            <a:avLst/>
          </a:prstGeom>
          <a:noFill/>
        </p:spPr>
        <p:txBody>
          <a:bodyPr wrap="square" rtlCol="0">
            <a:spAutoFit/>
          </a:bodyPr>
          <a:lstStyle/>
          <a:p>
            <a:r>
              <a:rPr lang="en-US" sz="1400" i="1" dirty="0" smtClean="0">
                <a:solidFill>
                  <a:srgbClr val="FF0000"/>
                </a:solidFill>
              </a:rPr>
              <a:t>insignificant</a:t>
            </a:r>
            <a:endParaRPr lang="en-US" sz="1400" i="1" dirty="0">
              <a:solidFill>
                <a:srgbClr val="FF0000"/>
              </a:solidFill>
            </a:endParaRPr>
          </a:p>
        </p:txBody>
      </p:sp>
      <p:sp>
        <p:nvSpPr>
          <p:cNvPr id="11" name="TextBox 10"/>
          <p:cNvSpPr txBox="1"/>
          <p:nvPr/>
        </p:nvSpPr>
        <p:spPr>
          <a:xfrm>
            <a:off x="10005738" y="4198702"/>
            <a:ext cx="2085975"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ln w="0"/>
                <a:solidFill>
                  <a:schemeClr val="tx1"/>
                </a:solidFill>
                <a:effectLst>
                  <a:outerShdw blurRad="38100" dist="19050" dir="2700000" algn="tl" rotWithShape="0">
                    <a:schemeClr val="dk1">
                      <a:alpha val="40000"/>
                    </a:schemeClr>
                  </a:outerShdw>
                </a:effectLst>
              </a:rPr>
              <a:t>We have not removed the Unusual observations which are outliers in the model, since it might contribute towards interactions</a:t>
            </a:r>
            <a:endParaRPr lang="en-US" dirty="0">
              <a:ln w="0"/>
              <a:solidFill>
                <a:schemeClr val="tx1"/>
              </a:solidFill>
              <a:effectLst>
                <a:outerShdw blurRad="38100" dist="19050" dir="2700000" algn="tl" rotWithShape="0">
                  <a:schemeClr val="dk1">
                    <a:alpha val="40000"/>
                  </a:schemeClr>
                </a:outerShdw>
              </a:effectLst>
            </a:endParaRPr>
          </a:p>
        </p:txBody>
      </p:sp>
      <p:sp>
        <p:nvSpPr>
          <p:cNvPr id="12" name="Right Arrow 11"/>
          <p:cNvSpPr/>
          <p:nvPr/>
        </p:nvSpPr>
        <p:spPr>
          <a:xfrm>
            <a:off x="9672638" y="4815948"/>
            <a:ext cx="333100" cy="263359"/>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928492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3820" y="3052292"/>
            <a:ext cx="5618794" cy="3760631"/>
          </a:xfrm>
          <a:prstGeom prst="rect">
            <a:avLst/>
          </a:prstGeom>
        </p:spPr>
      </p:pic>
      <p:pic>
        <p:nvPicPr>
          <p:cNvPr id="4" name="Picture 3"/>
          <p:cNvPicPr>
            <a:picLocks noChangeAspect="1"/>
          </p:cNvPicPr>
          <p:nvPr/>
        </p:nvPicPr>
        <p:blipFill>
          <a:blip r:embed="rId3"/>
          <a:stretch>
            <a:fillRect/>
          </a:stretch>
        </p:blipFill>
        <p:spPr>
          <a:xfrm>
            <a:off x="6835799" y="3198160"/>
            <a:ext cx="5146604" cy="3470388"/>
          </a:xfrm>
          <a:prstGeom prst="rect">
            <a:avLst/>
          </a:prstGeom>
        </p:spPr>
      </p:pic>
      <p:pic>
        <p:nvPicPr>
          <p:cNvPr id="5" name="Picture 4"/>
          <p:cNvPicPr>
            <a:picLocks noChangeAspect="1"/>
          </p:cNvPicPr>
          <p:nvPr/>
        </p:nvPicPr>
        <p:blipFill>
          <a:blip r:embed="rId4"/>
          <a:stretch>
            <a:fillRect/>
          </a:stretch>
        </p:blipFill>
        <p:spPr>
          <a:xfrm>
            <a:off x="5809311" y="5335048"/>
            <a:ext cx="1809750" cy="1333500"/>
          </a:xfrm>
          <a:prstGeom prst="rect">
            <a:avLst/>
          </a:prstGeom>
        </p:spPr>
      </p:pic>
      <p:graphicFrame>
        <p:nvGraphicFramePr>
          <p:cNvPr id="6" name="Table 5"/>
          <p:cNvGraphicFramePr>
            <a:graphicFrameLocks noGrp="1"/>
          </p:cNvGraphicFramePr>
          <p:nvPr/>
        </p:nvGraphicFramePr>
        <p:xfrm>
          <a:off x="5782614" y="3052293"/>
          <a:ext cx="6375042" cy="3760631"/>
        </p:xfrm>
        <a:graphic>
          <a:graphicData uri="http://schemas.openxmlformats.org/drawingml/2006/table">
            <a:tbl>
              <a:tblPr/>
              <a:tblGrid>
                <a:gridCol w="6375042">
                  <a:extLst>
                    <a:ext uri="{9D8B030D-6E8A-4147-A177-3AD203B41FA5}">
                      <a16:colId xmlns:a16="http://schemas.microsoft.com/office/drawing/2014/main" val="20000"/>
                    </a:ext>
                  </a:extLst>
                </a:gridCol>
              </a:tblGrid>
              <a:tr h="3760631">
                <a:tc>
                  <a:txBody>
                    <a:bodyPr/>
                    <a:lstStyle/>
                    <a:p>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000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219589423"/>
              </p:ext>
            </p:extLst>
          </p:nvPr>
        </p:nvGraphicFramePr>
        <p:xfrm>
          <a:off x="154546" y="3052292"/>
          <a:ext cx="5628068" cy="3760632"/>
        </p:xfrm>
        <a:graphic>
          <a:graphicData uri="http://schemas.openxmlformats.org/drawingml/2006/table">
            <a:tbl>
              <a:tblPr/>
              <a:tblGrid>
                <a:gridCol w="5628068">
                  <a:extLst>
                    <a:ext uri="{9D8B030D-6E8A-4147-A177-3AD203B41FA5}">
                      <a16:colId xmlns:a16="http://schemas.microsoft.com/office/drawing/2014/main" val="20000"/>
                    </a:ext>
                  </a:extLst>
                </a:gridCol>
              </a:tblGrid>
              <a:tr h="3760632">
                <a:tc>
                  <a:txBody>
                    <a:bodyPr/>
                    <a:lstStyle/>
                    <a:p>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0000"/>
                  </a:ext>
                </a:extLst>
              </a:tr>
            </a:tbl>
          </a:graphicData>
        </a:graphic>
      </p:graphicFrame>
      <p:pic>
        <p:nvPicPr>
          <p:cNvPr id="8" name="Picture 7"/>
          <p:cNvPicPr>
            <a:picLocks noChangeAspect="1"/>
          </p:cNvPicPr>
          <p:nvPr/>
        </p:nvPicPr>
        <p:blipFill>
          <a:blip r:embed="rId5"/>
          <a:stretch>
            <a:fillRect/>
          </a:stretch>
        </p:blipFill>
        <p:spPr>
          <a:xfrm>
            <a:off x="127849" y="83245"/>
            <a:ext cx="4459695" cy="2984852"/>
          </a:xfrm>
          <a:prstGeom prst="rect">
            <a:avLst/>
          </a:prstGeom>
        </p:spPr>
      </p:pic>
      <p:sp>
        <p:nvSpPr>
          <p:cNvPr id="9" name="Freeform 8"/>
          <p:cNvSpPr/>
          <p:nvPr/>
        </p:nvSpPr>
        <p:spPr>
          <a:xfrm>
            <a:off x="746974" y="562688"/>
            <a:ext cx="3631842" cy="2025966"/>
          </a:xfrm>
          <a:custGeom>
            <a:avLst/>
            <a:gdLst>
              <a:gd name="connsiteX0" fmla="*/ 0 w 3631842"/>
              <a:gd name="connsiteY0" fmla="*/ 2025966 h 2025966"/>
              <a:gd name="connsiteX1" fmla="*/ 656823 w 3631842"/>
              <a:gd name="connsiteY1" fmla="*/ 1163082 h 2025966"/>
              <a:gd name="connsiteX2" fmla="*/ 1493949 w 3631842"/>
              <a:gd name="connsiteY2" fmla="*/ 3983 h 2025966"/>
              <a:gd name="connsiteX3" fmla="*/ 2743200 w 3631842"/>
              <a:gd name="connsiteY3" fmla="*/ 1588084 h 2025966"/>
              <a:gd name="connsiteX4" fmla="*/ 3631842 w 3631842"/>
              <a:gd name="connsiteY4" fmla="*/ 1961572 h 20259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1842" h="2025966">
                <a:moveTo>
                  <a:pt x="0" y="2025966"/>
                </a:moveTo>
                <a:cubicBezTo>
                  <a:pt x="203916" y="1763022"/>
                  <a:pt x="407832" y="1500079"/>
                  <a:pt x="656823" y="1163082"/>
                </a:cubicBezTo>
                <a:cubicBezTo>
                  <a:pt x="905815" y="826085"/>
                  <a:pt x="1146220" y="-66851"/>
                  <a:pt x="1493949" y="3983"/>
                </a:cubicBezTo>
                <a:cubicBezTo>
                  <a:pt x="1841678" y="74817"/>
                  <a:pt x="2386885" y="1261819"/>
                  <a:pt x="2743200" y="1588084"/>
                </a:cubicBezTo>
                <a:cubicBezTo>
                  <a:pt x="3099515" y="1914349"/>
                  <a:pt x="3580327" y="1901470"/>
                  <a:pt x="3631842" y="1961572"/>
                </a:cubicBezTo>
              </a:path>
            </a:pathLst>
          </a:custGeom>
          <a:ln>
            <a:solidFill>
              <a:srgbClr val="FF0000"/>
            </a:solidFill>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10" name="TextBox 9"/>
          <p:cNvSpPr txBox="1"/>
          <p:nvPr/>
        </p:nvSpPr>
        <p:spPr>
          <a:xfrm>
            <a:off x="4855336" y="209438"/>
            <a:ext cx="6671256" cy="1077218"/>
          </a:xfrm>
          <a:prstGeom prst="rect">
            <a:avLst/>
          </a:prstGeom>
          <a:noFill/>
        </p:spPr>
        <p:txBody>
          <a:bodyPr wrap="square" rtlCol="0">
            <a:spAutoFit/>
          </a:bodyPr>
          <a:lstStyle/>
          <a:p>
            <a:pPr algn="ctr"/>
            <a:r>
              <a:rPr lang="en-US" sz="3200" u="sng" dirty="0" smtClean="0">
                <a:ln w="0"/>
                <a:effectLst>
                  <a:outerShdw blurRad="38100" dist="19050" dir="2700000" algn="tl" rotWithShape="0">
                    <a:schemeClr val="dk1">
                      <a:alpha val="40000"/>
                    </a:schemeClr>
                  </a:outerShdw>
                </a:effectLst>
              </a:rPr>
              <a:t>Model interpretations after Square-root Power Transformation</a:t>
            </a:r>
            <a:endParaRPr lang="en-US" sz="3200" u="sng"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1543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166875302"/>
              </p:ext>
            </p:extLst>
          </p:nvPr>
        </p:nvGraphicFramePr>
        <p:xfrm>
          <a:off x="6705896" y="4954073"/>
          <a:ext cx="4597757" cy="1519953"/>
        </p:xfrm>
        <a:graphic>
          <a:graphicData uri="http://schemas.openxmlformats.org/drawingml/2006/table">
            <a:tbl>
              <a:tblPr>
                <a:tableStyleId>{18603FDC-E32A-4AB5-989C-0864C3EAD2B8}</a:tableStyleId>
              </a:tblPr>
              <a:tblGrid>
                <a:gridCol w="963456">
                  <a:extLst>
                    <a:ext uri="{9D8B030D-6E8A-4147-A177-3AD203B41FA5}">
                      <a16:colId xmlns:a16="http://schemas.microsoft.com/office/drawing/2014/main" val="20000"/>
                    </a:ext>
                  </a:extLst>
                </a:gridCol>
                <a:gridCol w="1048824">
                  <a:extLst>
                    <a:ext uri="{9D8B030D-6E8A-4147-A177-3AD203B41FA5}">
                      <a16:colId xmlns:a16="http://schemas.microsoft.com/office/drawing/2014/main" val="20001"/>
                    </a:ext>
                  </a:extLst>
                </a:gridCol>
                <a:gridCol w="1268347">
                  <a:extLst>
                    <a:ext uri="{9D8B030D-6E8A-4147-A177-3AD203B41FA5}">
                      <a16:colId xmlns:a16="http://schemas.microsoft.com/office/drawing/2014/main" val="20002"/>
                    </a:ext>
                  </a:extLst>
                </a:gridCol>
                <a:gridCol w="1317130">
                  <a:extLst>
                    <a:ext uri="{9D8B030D-6E8A-4147-A177-3AD203B41FA5}">
                      <a16:colId xmlns:a16="http://schemas.microsoft.com/office/drawing/2014/main" val="20003"/>
                    </a:ext>
                  </a:extLst>
                </a:gridCol>
              </a:tblGrid>
              <a:tr h="364900">
                <a:tc gridSpan="4">
                  <a:txBody>
                    <a:bodyPr/>
                    <a:lstStyle/>
                    <a:p>
                      <a:pPr marL="0" algn="ctr" defTabSz="914400" rtl="0" eaLnBrk="1" fontAlgn="b" latinLnBrk="0" hangingPunct="1"/>
                      <a:r>
                        <a:rPr lang="en-US" sz="1400" u="none" strike="noStrike" kern="1200" dirty="0">
                          <a:effectLst/>
                        </a:rPr>
                        <a:t>R-square for ANOVA with </a:t>
                      </a:r>
                      <a:r>
                        <a:rPr lang="en-US" sz="1400" u="none" strike="noStrike" kern="1200" dirty="0" smtClean="0">
                          <a:effectLst/>
                        </a:rPr>
                        <a:t>blocking  </a:t>
                      </a:r>
                      <a:r>
                        <a:rPr lang="en-US" sz="1400" u="none" strike="noStrike" kern="1200" dirty="0">
                          <a:effectLst/>
                        </a:rPr>
                        <a:t>(</a:t>
                      </a:r>
                      <a:r>
                        <a:rPr lang="en-US" sz="1400" u="none" strike="noStrike" kern="1200" dirty="0" err="1" smtClean="0">
                          <a:effectLst/>
                        </a:rPr>
                        <a:t>Sq.Root</a:t>
                      </a:r>
                      <a:r>
                        <a:rPr lang="en-US" sz="1400" u="none" strike="noStrike" kern="1200" dirty="0" smtClean="0">
                          <a:effectLst/>
                        </a:rPr>
                        <a:t> </a:t>
                      </a:r>
                      <a:r>
                        <a:rPr lang="en-US" sz="1400" u="none" strike="noStrike" kern="1200" dirty="0">
                          <a:effectLst/>
                        </a:rPr>
                        <a:t>transformed )</a:t>
                      </a:r>
                      <a:endParaRPr lang="en-US" sz="1400" b="1" i="0" u="none" strike="noStrike" kern="1200" dirty="0">
                        <a:solidFill>
                          <a:srgbClr val="000000"/>
                        </a:solidFill>
                        <a:effectLst/>
                        <a:latin typeface="Calibri" panose="020F0502020204030204" pitchFamily="34" charset="0"/>
                        <a:ea typeface="+mn-ea"/>
                        <a:cs typeface="+mn-cs"/>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46352">
                <a:tc>
                  <a:txBody>
                    <a:bodyPr/>
                    <a:lstStyle/>
                    <a:p>
                      <a:pPr marL="0" algn="ctr" defTabSz="914400" rtl="0" eaLnBrk="1" fontAlgn="b" latinLnBrk="0" hangingPunct="1"/>
                      <a:r>
                        <a:rPr lang="en-US" sz="1200" u="none" strike="noStrike" kern="1200" dirty="0">
                          <a:effectLst/>
                        </a:rPr>
                        <a:t>Std. Dev.</a:t>
                      </a:r>
                      <a:endParaRPr lang="en-US" sz="1200" b="0" i="0" u="none" strike="noStrike" kern="1200" dirty="0">
                        <a:solidFill>
                          <a:srgbClr val="000000"/>
                        </a:solidFill>
                        <a:effectLst/>
                        <a:latin typeface="Calibri" panose="020F0502020204030204" pitchFamily="34" charset="0"/>
                        <a:ea typeface="+mn-ea"/>
                        <a:cs typeface="+mn-cs"/>
                      </a:endParaRPr>
                    </a:p>
                  </a:txBody>
                  <a:tcPr marL="9525" marR="9525" marT="9525" marB="0" anchor="b"/>
                </a:tc>
                <a:tc>
                  <a:txBody>
                    <a:bodyPr/>
                    <a:lstStyle/>
                    <a:p>
                      <a:pPr marL="0" algn="ctr" defTabSz="914400" rtl="0" eaLnBrk="1" fontAlgn="b" latinLnBrk="0" hangingPunct="1"/>
                      <a:r>
                        <a:rPr lang="en-US" sz="1200" u="none" strike="noStrike" kern="1200" dirty="0" smtClean="0">
                          <a:effectLst/>
                        </a:rPr>
                        <a:t>1.1809</a:t>
                      </a:r>
                      <a:endParaRPr lang="en-US" sz="1200" b="0" i="0" u="none" strike="noStrike" kern="1200" dirty="0">
                        <a:solidFill>
                          <a:srgbClr val="000000"/>
                        </a:solidFill>
                        <a:effectLst/>
                        <a:latin typeface="Calibri" panose="020F0502020204030204" pitchFamily="34" charset="0"/>
                        <a:ea typeface="+mn-ea"/>
                        <a:cs typeface="+mn-cs"/>
                      </a:endParaRPr>
                    </a:p>
                  </a:txBody>
                  <a:tcPr marL="9525" marR="9525" marT="9525" marB="0" anchor="b"/>
                </a:tc>
                <a:tc>
                  <a:txBody>
                    <a:bodyPr/>
                    <a:lstStyle/>
                    <a:p>
                      <a:pPr marL="0" algn="ctr" defTabSz="914400" rtl="0" eaLnBrk="1" fontAlgn="b" latinLnBrk="0" hangingPunct="1"/>
                      <a:r>
                        <a:rPr lang="en-US" sz="1800" b="1" u="none" strike="noStrike" kern="1200" dirty="0">
                          <a:solidFill>
                            <a:schemeClr val="tx1"/>
                          </a:solidFill>
                          <a:effectLst/>
                        </a:rPr>
                        <a:t>R-Squared</a:t>
                      </a:r>
                      <a:endParaRPr lang="en-US" sz="1800" b="1" i="0" u="none" strike="noStrike" kern="1200" dirty="0">
                        <a:solidFill>
                          <a:schemeClr val="tx1"/>
                        </a:solidFill>
                        <a:effectLst/>
                        <a:latin typeface="Calibri" panose="020F0502020204030204" pitchFamily="34" charset="0"/>
                        <a:ea typeface="+mn-ea"/>
                        <a:cs typeface="+mn-cs"/>
                      </a:endParaRPr>
                    </a:p>
                  </a:txBody>
                  <a:tcPr marL="9525" marR="9525" marT="9525" marB="0" anchor="b"/>
                </a:tc>
                <a:tc>
                  <a:txBody>
                    <a:bodyPr/>
                    <a:lstStyle/>
                    <a:p>
                      <a:pPr marL="0" algn="ctr" defTabSz="914400" rtl="0" eaLnBrk="1" fontAlgn="b" latinLnBrk="0" hangingPunct="1"/>
                      <a:r>
                        <a:rPr lang="en-US" sz="1800" b="1" u="none" strike="noStrike" kern="1200" dirty="0" smtClean="0">
                          <a:solidFill>
                            <a:schemeClr val="tx1"/>
                          </a:solidFill>
                          <a:effectLst/>
                        </a:rPr>
                        <a:t>0.9463</a:t>
                      </a:r>
                      <a:endParaRPr lang="en-US" sz="1800" b="1" i="0" u="none" strike="noStrike" kern="1200" dirty="0">
                        <a:solidFill>
                          <a:schemeClr val="tx1"/>
                        </a:solidFill>
                        <a:effectLst/>
                        <a:latin typeface="Calibri" panose="020F0502020204030204" pitchFamily="34" charset="0"/>
                        <a:ea typeface="+mn-ea"/>
                        <a:cs typeface="+mn-cs"/>
                      </a:endParaRPr>
                    </a:p>
                  </a:txBody>
                  <a:tcPr marL="9525" marR="9525" marT="9525" marB="0" anchor="b"/>
                </a:tc>
                <a:extLst>
                  <a:ext uri="{0D108BD9-81ED-4DB2-BD59-A6C34878D82A}">
                    <a16:rowId xmlns:a16="http://schemas.microsoft.com/office/drawing/2014/main" val="10001"/>
                  </a:ext>
                </a:extLst>
              </a:tr>
              <a:tr h="396577">
                <a:tc>
                  <a:txBody>
                    <a:bodyPr/>
                    <a:lstStyle/>
                    <a:p>
                      <a:pPr marL="0" algn="ctr" defTabSz="914400" rtl="0" eaLnBrk="1" fontAlgn="b" latinLnBrk="0" hangingPunct="1"/>
                      <a:r>
                        <a:rPr lang="en-US" sz="1200" u="none" strike="noStrike" kern="1200">
                          <a:effectLst/>
                        </a:rPr>
                        <a:t>Mean</a:t>
                      </a:r>
                      <a:endParaRPr lang="en-US" sz="1200" b="0" i="0" u="none" strike="noStrike" kern="1200">
                        <a:solidFill>
                          <a:srgbClr val="000000"/>
                        </a:solidFill>
                        <a:effectLst/>
                        <a:latin typeface="Calibri" panose="020F0502020204030204" pitchFamily="34" charset="0"/>
                        <a:ea typeface="+mn-ea"/>
                        <a:cs typeface="+mn-cs"/>
                      </a:endParaRPr>
                    </a:p>
                  </a:txBody>
                  <a:tcPr marL="9525" marR="9525" marT="9525" marB="0" anchor="b"/>
                </a:tc>
                <a:tc>
                  <a:txBody>
                    <a:bodyPr/>
                    <a:lstStyle/>
                    <a:p>
                      <a:pPr marL="0" algn="ctr" defTabSz="914400" rtl="0" eaLnBrk="1" fontAlgn="b" latinLnBrk="0" hangingPunct="1"/>
                      <a:r>
                        <a:rPr lang="en-US" sz="1200" u="none" strike="noStrike" kern="1200" dirty="0" smtClean="0">
                          <a:effectLst/>
                        </a:rPr>
                        <a:t>28.7265</a:t>
                      </a:r>
                      <a:endParaRPr lang="en-US" sz="1200" b="0" i="0" u="none" strike="noStrike" kern="1200" dirty="0">
                        <a:solidFill>
                          <a:srgbClr val="000000"/>
                        </a:solidFill>
                        <a:effectLst/>
                        <a:latin typeface="Calibri" panose="020F0502020204030204" pitchFamily="34" charset="0"/>
                        <a:ea typeface="+mn-ea"/>
                        <a:cs typeface="+mn-cs"/>
                      </a:endParaRPr>
                    </a:p>
                  </a:txBody>
                  <a:tcPr marL="9525" marR="9525" marT="9525" marB="0" anchor="b"/>
                </a:tc>
                <a:tc>
                  <a:txBody>
                    <a:bodyPr/>
                    <a:lstStyle/>
                    <a:p>
                      <a:pPr marL="0" algn="ctr" defTabSz="914400" rtl="0" eaLnBrk="1" fontAlgn="b" latinLnBrk="0" hangingPunct="1"/>
                      <a:r>
                        <a:rPr lang="en-US" sz="1200" u="none" strike="noStrike" kern="1200" dirty="0" err="1">
                          <a:effectLst/>
                        </a:rPr>
                        <a:t>Adj</a:t>
                      </a:r>
                      <a:r>
                        <a:rPr lang="en-US" sz="1200" u="none" strike="noStrike" kern="1200" dirty="0">
                          <a:effectLst/>
                        </a:rPr>
                        <a:t> R-Squared</a:t>
                      </a:r>
                      <a:endParaRPr lang="en-US" sz="1200" b="0" i="0" u="none" strike="noStrike" kern="1200" dirty="0">
                        <a:solidFill>
                          <a:srgbClr val="000000"/>
                        </a:solidFill>
                        <a:effectLst/>
                        <a:latin typeface="Calibri" panose="020F0502020204030204" pitchFamily="34" charset="0"/>
                        <a:ea typeface="+mn-ea"/>
                        <a:cs typeface="+mn-cs"/>
                      </a:endParaRPr>
                    </a:p>
                  </a:txBody>
                  <a:tcPr marL="9525" marR="9525" marT="9525" marB="0" anchor="b"/>
                </a:tc>
                <a:tc>
                  <a:txBody>
                    <a:bodyPr/>
                    <a:lstStyle/>
                    <a:p>
                      <a:pPr marL="0" algn="ctr" defTabSz="914400" rtl="0" eaLnBrk="1" fontAlgn="b" latinLnBrk="0" hangingPunct="1"/>
                      <a:r>
                        <a:rPr lang="en-US" sz="1200" u="none" strike="noStrike" kern="1200" dirty="0" smtClean="0">
                          <a:effectLst/>
                        </a:rPr>
                        <a:t>0.9174</a:t>
                      </a:r>
                      <a:endParaRPr lang="en-US" sz="1200" b="0" i="0" u="none" strike="noStrike" kern="1200" dirty="0">
                        <a:solidFill>
                          <a:srgbClr val="000000"/>
                        </a:solidFill>
                        <a:effectLst/>
                        <a:latin typeface="Calibri" panose="020F0502020204030204" pitchFamily="34" charset="0"/>
                        <a:ea typeface="+mn-ea"/>
                        <a:cs typeface="+mn-cs"/>
                      </a:endParaRPr>
                    </a:p>
                  </a:txBody>
                  <a:tcPr marL="9525" marR="9525" marT="9525" marB="0" anchor="b"/>
                </a:tc>
                <a:extLst>
                  <a:ext uri="{0D108BD9-81ED-4DB2-BD59-A6C34878D82A}">
                    <a16:rowId xmlns:a16="http://schemas.microsoft.com/office/drawing/2014/main" val="10002"/>
                  </a:ext>
                </a:extLst>
              </a:tr>
              <a:tr h="412124">
                <a:tc>
                  <a:txBody>
                    <a:bodyPr/>
                    <a:lstStyle/>
                    <a:p>
                      <a:pPr marL="0" algn="ctr" defTabSz="914400" rtl="0" eaLnBrk="1" fontAlgn="b" latinLnBrk="0" hangingPunct="1"/>
                      <a:r>
                        <a:rPr lang="en-US" sz="1200" u="none" strike="noStrike" kern="1200" dirty="0">
                          <a:effectLst/>
                        </a:rPr>
                        <a:t>C.V. %</a:t>
                      </a:r>
                      <a:endParaRPr lang="en-US" sz="1200" b="0" i="0" u="none" strike="noStrike" kern="1200" dirty="0">
                        <a:solidFill>
                          <a:srgbClr val="000000"/>
                        </a:solidFill>
                        <a:effectLst/>
                        <a:latin typeface="Calibri" panose="020F0502020204030204" pitchFamily="34" charset="0"/>
                        <a:ea typeface="+mn-ea"/>
                        <a:cs typeface="+mn-cs"/>
                      </a:endParaRPr>
                    </a:p>
                  </a:txBody>
                  <a:tcPr marL="9525" marR="9525" marT="9525" marB="0" anchor="b"/>
                </a:tc>
                <a:tc>
                  <a:txBody>
                    <a:bodyPr/>
                    <a:lstStyle/>
                    <a:p>
                      <a:pPr marL="0" algn="ctr" defTabSz="914400" rtl="0" eaLnBrk="1" fontAlgn="b" latinLnBrk="0" hangingPunct="1"/>
                      <a:r>
                        <a:rPr lang="en-US" sz="1200" u="none" strike="noStrike" kern="1200" dirty="0" smtClean="0">
                          <a:effectLst/>
                        </a:rPr>
                        <a:t>4.1109</a:t>
                      </a:r>
                      <a:endParaRPr lang="en-US" sz="1200" b="0" i="0" u="none" strike="noStrike" kern="1200" dirty="0">
                        <a:solidFill>
                          <a:srgbClr val="000000"/>
                        </a:solidFill>
                        <a:effectLst/>
                        <a:latin typeface="Calibri" panose="020F0502020204030204" pitchFamily="34" charset="0"/>
                        <a:ea typeface="+mn-ea"/>
                        <a:cs typeface="+mn-cs"/>
                      </a:endParaRPr>
                    </a:p>
                  </a:txBody>
                  <a:tcPr marL="9525" marR="9525" marT="9525" marB="0" anchor="b"/>
                </a:tc>
                <a:tc>
                  <a:txBody>
                    <a:bodyPr/>
                    <a:lstStyle/>
                    <a:p>
                      <a:pPr marL="0" algn="ctr" defTabSz="914400" rtl="0" eaLnBrk="1" fontAlgn="b" latinLnBrk="0" hangingPunct="1"/>
                      <a:r>
                        <a:rPr lang="en-US" sz="1200" u="none" strike="noStrike" kern="1200" dirty="0" err="1">
                          <a:effectLst/>
                        </a:rPr>
                        <a:t>Pred</a:t>
                      </a:r>
                      <a:r>
                        <a:rPr lang="en-US" sz="1200" u="none" strike="noStrike" kern="1200" dirty="0">
                          <a:effectLst/>
                        </a:rPr>
                        <a:t> R-Squared</a:t>
                      </a:r>
                      <a:endParaRPr lang="en-US" sz="1200" b="0" i="0" u="none" strike="noStrike" kern="1200" dirty="0">
                        <a:solidFill>
                          <a:srgbClr val="000000"/>
                        </a:solidFill>
                        <a:effectLst/>
                        <a:latin typeface="Calibri" panose="020F0502020204030204" pitchFamily="34" charset="0"/>
                        <a:ea typeface="+mn-ea"/>
                        <a:cs typeface="+mn-cs"/>
                      </a:endParaRPr>
                    </a:p>
                  </a:txBody>
                  <a:tcPr marL="9525" marR="9525" marT="9525" marB="0" anchor="b"/>
                </a:tc>
                <a:tc>
                  <a:txBody>
                    <a:bodyPr/>
                    <a:lstStyle/>
                    <a:p>
                      <a:pPr marL="0" algn="ctr" defTabSz="914400" rtl="0" eaLnBrk="1" fontAlgn="b" latinLnBrk="0" hangingPunct="1"/>
                      <a:r>
                        <a:rPr lang="en-US" sz="1200" b="0" i="0" u="none" strike="noStrike" kern="1200" dirty="0" smtClean="0">
                          <a:solidFill>
                            <a:schemeClr val="bg1"/>
                          </a:solidFill>
                          <a:effectLst/>
                          <a:latin typeface="Calibri" panose="020F0502020204030204" pitchFamily="34" charset="0"/>
                          <a:ea typeface="+mn-ea"/>
                          <a:cs typeface="+mn-cs"/>
                        </a:rPr>
                        <a:t>0.8697</a:t>
                      </a:r>
                      <a:endParaRPr lang="en-US" sz="1200" b="0" i="0" u="none" strike="noStrike" kern="1200" dirty="0">
                        <a:solidFill>
                          <a:schemeClr val="bg1"/>
                        </a:solidFill>
                        <a:effectLst/>
                        <a:latin typeface="Calibri" panose="020F0502020204030204" pitchFamily="34" charset="0"/>
                        <a:ea typeface="+mn-ea"/>
                        <a:cs typeface="+mn-cs"/>
                      </a:endParaRPr>
                    </a:p>
                  </a:txBody>
                  <a:tcPr marL="9525" marR="9525" marT="9525" marB="0" anchor="b"/>
                </a:tc>
                <a:extLst>
                  <a:ext uri="{0D108BD9-81ED-4DB2-BD59-A6C34878D82A}">
                    <a16:rowId xmlns:a16="http://schemas.microsoft.com/office/drawing/2014/main" val="10003"/>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811925711"/>
              </p:ext>
            </p:extLst>
          </p:nvPr>
        </p:nvGraphicFramePr>
        <p:xfrm>
          <a:off x="728486" y="4954073"/>
          <a:ext cx="4468969" cy="1485363"/>
        </p:xfrm>
        <a:graphic>
          <a:graphicData uri="http://schemas.openxmlformats.org/drawingml/2006/table">
            <a:tbl>
              <a:tblPr>
                <a:tableStyleId>{18603FDC-E32A-4AB5-989C-0864C3EAD2B8}</a:tableStyleId>
              </a:tblPr>
              <a:tblGrid>
                <a:gridCol w="991858">
                  <a:extLst>
                    <a:ext uri="{9D8B030D-6E8A-4147-A177-3AD203B41FA5}">
                      <a16:colId xmlns:a16="http://schemas.microsoft.com/office/drawing/2014/main" val="20000"/>
                    </a:ext>
                  </a:extLst>
                </a:gridCol>
                <a:gridCol w="1069383">
                  <a:extLst>
                    <a:ext uri="{9D8B030D-6E8A-4147-A177-3AD203B41FA5}">
                      <a16:colId xmlns:a16="http://schemas.microsoft.com/office/drawing/2014/main" val="20001"/>
                    </a:ext>
                  </a:extLst>
                </a:gridCol>
                <a:gridCol w="1368505">
                  <a:extLst>
                    <a:ext uri="{9D8B030D-6E8A-4147-A177-3AD203B41FA5}">
                      <a16:colId xmlns:a16="http://schemas.microsoft.com/office/drawing/2014/main" val="20002"/>
                    </a:ext>
                  </a:extLst>
                </a:gridCol>
                <a:gridCol w="1039223">
                  <a:extLst>
                    <a:ext uri="{9D8B030D-6E8A-4147-A177-3AD203B41FA5}">
                      <a16:colId xmlns:a16="http://schemas.microsoft.com/office/drawing/2014/main" val="20003"/>
                    </a:ext>
                  </a:extLst>
                </a:gridCol>
              </a:tblGrid>
              <a:tr h="354743">
                <a:tc gridSpan="4">
                  <a:txBody>
                    <a:bodyPr/>
                    <a:lstStyle/>
                    <a:p>
                      <a:pPr algn="ctr" fontAlgn="b"/>
                      <a:r>
                        <a:rPr lang="en-US" sz="1400" u="none" strike="noStrike" dirty="0">
                          <a:effectLst/>
                        </a:rPr>
                        <a:t>R-square for ANOVA with blocking (Actual)</a:t>
                      </a:r>
                      <a:endParaRPr lang="en-US" sz="1400" b="1"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81444">
                <a:tc>
                  <a:txBody>
                    <a:bodyPr/>
                    <a:lstStyle/>
                    <a:p>
                      <a:pPr algn="ctr" fontAlgn="b"/>
                      <a:r>
                        <a:rPr lang="en-US" sz="1200" u="none" strike="noStrike" dirty="0">
                          <a:effectLst/>
                        </a:rPr>
                        <a:t>Std. Dev.</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71.06623</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b="1" u="none" strike="noStrike" dirty="0">
                          <a:solidFill>
                            <a:schemeClr val="tx1"/>
                          </a:solidFill>
                          <a:effectLst/>
                        </a:rPr>
                        <a:t>R-Squared</a:t>
                      </a:r>
                      <a:endParaRPr lang="en-US" sz="1800" b="1" i="0" u="none" strike="noStrike" dirty="0">
                        <a:solidFill>
                          <a:schemeClr val="tx1"/>
                        </a:solidFill>
                        <a:effectLst/>
                        <a:latin typeface="Calibri" panose="020F0502020204030204" pitchFamily="34" charset="0"/>
                      </a:endParaRPr>
                    </a:p>
                  </a:txBody>
                  <a:tcPr marL="9525" marR="9525" marT="9525" marB="0" anchor="b"/>
                </a:tc>
                <a:tc>
                  <a:txBody>
                    <a:bodyPr/>
                    <a:lstStyle/>
                    <a:p>
                      <a:pPr algn="ctr" fontAlgn="b"/>
                      <a:r>
                        <a:rPr lang="en-US" sz="1800" b="1" u="none" strike="noStrike" dirty="0" smtClean="0">
                          <a:solidFill>
                            <a:schemeClr val="tx1"/>
                          </a:solidFill>
                          <a:effectLst/>
                        </a:rPr>
                        <a:t>0.9425</a:t>
                      </a:r>
                      <a:endParaRPr lang="en-US" sz="1800" b="1" i="0" u="none" strike="noStrike" dirty="0">
                        <a:solidFill>
                          <a:schemeClr val="tx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1"/>
                  </a:ext>
                </a:extLst>
              </a:tr>
              <a:tr h="381444">
                <a:tc>
                  <a:txBody>
                    <a:bodyPr/>
                    <a:lstStyle/>
                    <a:p>
                      <a:pPr algn="ctr" fontAlgn="b"/>
                      <a:r>
                        <a:rPr lang="en-US" sz="1200" u="none" strike="noStrike">
                          <a:effectLst/>
                        </a:rPr>
                        <a:t>Mean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841.8889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err="1">
                          <a:effectLst/>
                        </a:rPr>
                        <a:t>Adj</a:t>
                      </a:r>
                      <a:r>
                        <a:rPr lang="en-US" sz="1200" u="none" strike="noStrike" dirty="0">
                          <a:effectLst/>
                        </a:rPr>
                        <a:t> R-Squared</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smtClean="0">
                          <a:effectLst/>
                        </a:rPr>
                        <a:t>0.9115</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2"/>
                  </a:ext>
                </a:extLst>
              </a:tr>
              <a:tr h="367732">
                <a:tc>
                  <a:txBody>
                    <a:bodyPr/>
                    <a:lstStyle/>
                    <a:p>
                      <a:pPr algn="ctr" fontAlgn="b"/>
                      <a:r>
                        <a:rPr lang="en-US" sz="1200" u="none" strike="noStrike" dirty="0">
                          <a:effectLst/>
                        </a:rPr>
                        <a:t>C.V. %</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8.441284</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err="1">
                          <a:effectLst/>
                        </a:rPr>
                        <a:t>Pred</a:t>
                      </a:r>
                      <a:r>
                        <a:rPr lang="en-US" sz="1200" u="none" strike="noStrike" dirty="0">
                          <a:effectLst/>
                        </a:rPr>
                        <a:t> R-Squared</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smtClean="0">
                          <a:effectLst/>
                        </a:rPr>
                        <a:t>0.8604</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3"/>
                  </a:ext>
                </a:extLst>
              </a:tr>
            </a:tbl>
          </a:graphicData>
        </a:graphic>
      </p:graphicFrame>
      <p:pic>
        <p:nvPicPr>
          <p:cNvPr id="5" name="Picture 4"/>
          <p:cNvPicPr>
            <a:picLocks noChangeAspect="1"/>
          </p:cNvPicPr>
          <p:nvPr/>
        </p:nvPicPr>
        <p:blipFill>
          <a:blip r:embed="rId2"/>
          <a:stretch>
            <a:fillRect/>
          </a:stretch>
        </p:blipFill>
        <p:spPr>
          <a:xfrm>
            <a:off x="0" y="351930"/>
            <a:ext cx="5925942" cy="4379784"/>
          </a:xfrm>
          <a:prstGeom prst="rect">
            <a:avLst/>
          </a:prstGeom>
          <a:ln>
            <a:noFill/>
          </a:ln>
          <a:effectLst>
            <a:outerShdw blurRad="292100" dist="139700" dir="2700000" algn="tl" rotWithShape="0">
              <a:srgbClr val="333333">
                <a:alpha val="65000"/>
              </a:srgbClr>
            </a:outerShdw>
          </a:effectLst>
        </p:spPr>
      </p:pic>
      <p:pic>
        <p:nvPicPr>
          <p:cNvPr id="6" name="Picture 5"/>
          <p:cNvPicPr>
            <a:picLocks noChangeAspect="1"/>
          </p:cNvPicPr>
          <p:nvPr/>
        </p:nvPicPr>
        <p:blipFill>
          <a:blip r:embed="rId3"/>
          <a:stretch>
            <a:fillRect/>
          </a:stretch>
        </p:blipFill>
        <p:spPr>
          <a:xfrm>
            <a:off x="5925942" y="351930"/>
            <a:ext cx="6157667" cy="4379784"/>
          </a:xfrm>
          <a:prstGeom prst="rect">
            <a:avLst/>
          </a:prstGeom>
          <a:ln>
            <a:noFill/>
          </a:ln>
          <a:effectLst>
            <a:outerShdw blurRad="292100" dist="139700" dir="2700000" algn="tl" rotWithShape="0">
              <a:srgbClr val="333333">
                <a:alpha val="65000"/>
              </a:srgbClr>
            </a:outerShdw>
          </a:effectLst>
        </p:spPr>
      </p:pic>
      <p:sp>
        <p:nvSpPr>
          <p:cNvPr id="8" name="Oval 7"/>
          <p:cNvSpPr/>
          <p:nvPr/>
        </p:nvSpPr>
        <p:spPr>
          <a:xfrm>
            <a:off x="4945489" y="1777285"/>
            <a:ext cx="862884" cy="20606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p:cNvSpPr/>
          <p:nvPr/>
        </p:nvSpPr>
        <p:spPr>
          <a:xfrm>
            <a:off x="11075833" y="1777284"/>
            <a:ext cx="862884" cy="20606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0" y="-17402"/>
            <a:ext cx="953594" cy="369332"/>
          </a:xfrm>
          <a:prstGeom prst="rect">
            <a:avLst/>
          </a:prstGeom>
          <a:noFill/>
        </p:spPr>
        <p:txBody>
          <a:bodyPr wrap="none" rtlCol="0">
            <a:spAutoFit/>
          </a:bodyPr>
          <a:lstStyle/>
          <a:p>
            <a:r>
              <a:rPr lang="en-US" b="1" dirty="0" smtClean="0"/>
              <a:t>(Conti..)</a:t>
            </a:r>
            <a:endParaRPr lang="en-US" b="1" dirty="0"/>
          </a:p>
        </p:txBody>
      </p:sp>
    </p:spTree>
    <p:extLst>
      <p:ext uri="{BB962C8B-B14F-4D97-AF65-F5344CB8AC3E}">
        <p14:creationId xmlns:p14="http://schemas.microsoft.com/office/powerpoint/2010/main" val="11958527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rcRect/>
          <a:stretch>
            <a:fillRect/>
          </a:stretch>
        </p:blipFill>
        <p:spPr bwMode="auto">
          <a:xfrm>
            <a:off x="-25106" y="3141756"/>
            <a:ext cx="7419305" cy="3738209"/>
          </a:xfrm>
          <a:prstGeom prst="rect">
            <a:avLst/>
          </a:prstGeom>
          <a:noFill/>
          <a:ln>
            <a:noFill/>
          </a:ln>
        </p:spPr>
      </p:pic>
      <p:pic>
        <p:nvPicPr>
          <p:cNvPr id="3" name="Picture 2"/>
          <p:cNvPicPr/>
          <p:nvPr/>
        </p:nvPicPr>
        <p:blipFill>
          <a:blip r:embed="rId3">
            <a:extLst>
              <a:ext uri="{28A0092B-C50C-407E-A947-70E740481C1C}">
                <a14:useLocalDpi xmlns:a14="http://schemas.microsoft.com/office/drawing/2010/main" val="0"/>
              </a:ext>
            </a:extLst>
          </a:blip>
          <a:srcRect/>
          <a:stretch>
            <a:fillRect/>
          </a:stretch>
        </p:blipFill>
        <p:spPr bwMode="auto">
          <a:xfrm>
            <a:off x="4816885" y="568848"/>
            <a:ext cx="6825804" cy="3902300"/>
          </a:xfrm>
          <a:prstGeom prst="rect">
            <a:avLst/>
          </a:prstGeom>
          <a:noFill/>
          <a:ln>
            <a:noFill/>
          </a:ln>
        </p:spPr>
      </p:pic>
      <p:sp>
        <p:nvSpPr>
          <p:cNvPr id="4" name="TextBox 3"/>
          <p:cNvSpPr txBox="1"/>
          <p:nvPr/>
        </p:nvSpPr>
        <p:spPr>
          <a:xfrm>
            <a:off x="7725224" y="5105248"/>
            <a:ext cx="3638112" cy="646331"/>
          </a:xfrm>
          <a:prstGeom prst="rect">
            <a:avLst/>
          </a:prstGeom>
          <a:noFill/>
        </p:spPr>
        <p:txBody>
          <a:bodyPr wrap="none" rtlCol="0">
            <a:spAutoFit/>
          </a:bodyPr>
          <a:lstStyle/>
          <a:p>
            <a:r>
              <a:rPr lang="en-US" b="1" dirty="0"/>
              <a:t>Prediction Vs Actual: </a:t>
            </a:r>
            <a:r>
              <a:rPr lang="en-US" b="1" dirty="0" smtClean="0"/>
              <a:t>(with blocking</a:t>
            </a:r>
            <a:r>
              <a:rPr lang="en-US" b="1" dirty="0"/>
              <a:t>)</a:t>
            </a:r>
            <a:endParaRPr lang="en-US" dirty="0"/>
          </a:p>
          <a:p>
            <a:endParaRPr lang="en-US" dirty="0"/>
          </a:p>
        </p:txBody>
      </p:sp>
      <p:sp>
        <p:nvSpPr>
          <p:cNvPr id="5" name="Down Arrow 4"/>
          <p:cNvSpPr/>
          <p:nvPr/>
        </p:nvSpPr>
        <p:spPr>
          <a:xfrm>
            <a:off x="3428163" y="2243501"/>
            <a:ext cx="484632" cy="978408"/>
          </a:xfrm>
          <a:prstGeom prst="down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6" name="TextBox 5"/>
          <p:cNvSpPr txBox="1"/>
          <p:nvPr/>
        </p:nvSpPr>
        <p:spPr>
          <a:xfrm>
            <a:off x="241315" y="1686742"/>
            <a:ext cx="3971536" cy="646331"/>
          </a:xfrm>
          <a:prstGeom prst="rect">
            <a:avLst/>
          </a:prstGeom>
          <a:noFill/>
        </p:spPr>
        <p:txBody>
          <a:bodyPr wrap="none" rtlCol="0">
            <a:spAutoFit/>
          </a:bodyPr>
          <a:lstStyle/>
          <a:p>
            <a:r>
              <a:rPr lang="en-US" b="1" dirty="0"/>
              <a:t>Prediction Vs Actual: </a:t>
            </a:r>
            <a:r>
              <a:rPr lang="en-US" b="1" dirty="0" smtClean="0"/>
              <a:t>(without blocking</a:t>
            </a:r>
            <a:r>
              <a:rPr lang="en-US" b="1" dirty="0"/>
              <a:t>)</a:t>
            </a:r>
            <a:endParaRPr lang="en-US" dirty="0"/>
          </a:p>
          <a:p>
            <a:endParaRPr lang="en-US" dirty="0"/>
          </a:p>
        </p:txBody>
      </p:sp>
      <p:sp>
        <p:nvSpPr>
          <p:cNvPr id="7" name="Down Arrow 6"/>
          <p:cNvSpPr/>
          <p:nvPr/>
        </p:nvSpPr>
        <p:spPr>
          <a:xfrm rot="10800000">
            <a:off x="9544280" y="3981944"/>
            <a:ext cx="484632" cy="978408"/>
          </a:xfrm>
          <a:prstGeom prst="down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8" name="TextBox 7"/>
          <p:cNvSpPr txBox="1"/>
          <p:nvPr/>
        </p:nvSpPr>
        <p:spPr>
          <a:xfrm>
            <a:off x="8565390" y="5382247"/>
            <a:ext cx="1957780" cy="369332"/>
          </a:xfrm>
          <a:prstGeom prst="rect">
            <a:avLst/>
          </a:prstGeom>
          <a:noFill/>
        </p:spPr>
        <p:txBody>
          <a:bodyPr wrap="none" rtlCol="0">
            <a:spAutoFit/>
          </a:bodyPr>
          <a:lstStyle/>
          <a:p>
            <a:r>
              <a:rPr lang="en-US" dirty="0"/>
              <a:t>r</a:t>
            </a:r>
            <a:r>
              <a:rPr lang="en-US" dirty="0" smtClean="0"/>
              <a:t>-squared = 0.9425</a:t>
            </a:r>
            <a:endParaRPr lang="en-US" dirty="0"/>
          </a:p>
        </p:txBody>
      </p:sp>
      <p:sp>
        <p:nvSpPr>
          <p:cNvPr id="9" name="TextBox 8"/>
          <p:cNvSpPr txBox="1"/>
          <p:nvPr/>
        </p:nvSpPr>
        <p:spPr>
          <a:xfrm>
            <a:off x="872509" y="2009907"/>
            <a:ext cx="1957780" cy="369332"/>
          </a:xfrm>
          <a:prstGeom prst="rect">
            <a:avLst/>
          </a:prstGeom>
          <a:noFill/>
        </p:spPr>
        <p:txBody>
          <a:bodyPr wrap="none" rtlCol="0">
            <a:spAutoFit/>
          </a:bodyPr>
          <a:lstStyle/>
          <a:p>
            <a:r>
              <a:rPr lang="en-US" dirty="0"/>
              <a:t>r</a:t>
            </a:r>
            <a:r>
              <a:rPr lang="en-US" dirty="0" smtClean="0"/>
              <a:t>-squared = 0.4833</a:t>
            </a:r>
            <a:endParaRPr lang="en-US" dirty="0"/>
          </a:p>
        </p:txBody>
      </p:sp>
      <p:sp>
        <p:nvSpPr>
          <p:cNvPr id="10" name="TextBox 9"/>
          <p:cNvSpPr txBox="1"/>
          <p:nvPr/>
        </p:nvSpPr>
        <p:spPr>
          <a:xfrm>
            <a:off x="241315" y="0"/>
            <a:ext cx="4457294" cy="1323439"/>
          </a:xfrm>
          <a:prstGeom prst="rect">
            <a:avLst/>
          </a:prstGeom>
          <a:noFill/>
        </p:spPr>
        <p:txBody>
          <a:bodyPr wrap="square" rtlCol="0">
            <a:spAutoFit/>
          </a:bodyPr>
          <a:lstStyle/>
          <a:p>
            <a:r>
              <a:rPr lang="en-US" sz="4000" b="1" dirty="0" smtClean="0">
                <a:effectLst>
                  <a:reflection blurRad="6350" stA="11000" endPos="45500" dir="5400000" sy="-100000" algn="bl" rotWithShape="0"/>
                </a:effectLst>
              </a:rPr>
              <a:t>COMPARISON OF ACCURACY</a:t>
            </a:r>
            <a:endParaRPr lang="en-US" sz="4000" b="1" dirty="0">
              <a:effectLst>
                <a:reflection blurRad="6350" stA="11000" endPos="45500" dir="5400000" sy="-100000" algn="bl" rotWithShape="0"/>
              </a:effectLst>
            </a:endParaRPr>
          </a:p>
        </p:txBody>
      </p:sp>
    </p:spTree>
    <p:extLst>
      <p:ext uri="{BB962C8B-B14F-4D97-AF65-F5344CB8AC3E}">
        <p14:creationId xmlns:p14="http://schemas.microsoft.com/office/powerpoint/2010/main" val="99104840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0" y="2955700"/>
            <a:ext cx="6825804" cy="3902300"/>
          </a:xfrm>
          <a:prstGeom prst="rect">
            <a:avLst/>
          </a:prstGeom>
          <a:noFill/>
          <a:ln>
            <a:noFill/>
          </a:ln>
        </p:spPr>
      </p:pic>
      <p:sp>
        <p:nvSpPr>
          <p:cNvPr id="4" name="TextBox 3"/>
          <p:cNvSpPr txBox="1"/>
          <p:nvPr/>
        </p:nvSpPr>
        <p:spPr>
          <a:xfrm>
            <a:off x="394402" y="1625130"/>
            <a:ext cx="3638112" cy="646331"/>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b="1" dirty="0"/>
              <a:t>Prediction Vs Actual: </a:t>
            </a:r>
            <a:r>
              <a:rPr lang="en-US" b="1" dirty="0" smtClean="0"/>
              <a:t>(with blocking</a:t>
            </a:r>
            <a:r>
              <a:rPr lang="en-US" b="1" dirty="0"/>
              <a:t>)</a:t>
            </a:r>
            <a:endParaRPr lang="en-US" dirty="0"/>
          </a:p>
          <a:p>
            <a:endParaRPr lang="en-US" dirty="0"/>
          </a:p>
        </p:txBody>
      </p:sp>
      <p:sp>
        <p:nvSpPr>
          <p:cNvPr id="5" name="Down Arrow 4"/>
          <p:cNvSpPr/>
          <p:nvPr/>
        </p:nvSpPr>
        <p:spPr>
          <a:xfrm>
            <a:off x="3428163" y="2271461"/>
            <a:ext cx="484632" cy="978408"/>
          </a:xfrm>
          <a:prstGeom prst="down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6" name="TextBox 5"/>
          <p:cNvSpPr txBox="1"/>
          <p:nvPr/>
        </p:nvSpPr>
        <p:spPr>
          <a:xfrm>
            <a:off x="948193" y="1902129"/>
            <a:ext cx="2016308" cy="369332"/>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r</a:t>
            </a:r>
            <a:r>
              <a:rPr lang="en-US" dirty="0" smtClean="0"/>
              <a:t>-squared = 0.9425</a:t>
            </a:r>
            <a:endParaRPr lang="en-US" dirty="0"/>
          </a:p>
        </p:txBody>
      </p:sp>
      <p:pic>
        <p:nvPicPr>
          <p:cNvPr id="8" name="Picture 7"/>
          <p:cNvPicPr>
            <a:picLocks noChangeAspect="1"/>
          </p:cNvPicPr>
          <p:nvPr/>
        </p:nvPicPr>
        <p:blipFill>
          <a:blip r:embed="rId3"/>
          <a:stretch>
            <a:fillRect/>
          </a:stretch>
        </p:blipFill>
        <p:spPr>
          <a:xfrm>
            <a:off x="4520496" y="159723"/>
            <a:ext cx="8244840" cy="4179849"/>
          </a:xfrm>
          <a:prstGeom prst="rect">
            <a:avLst/>
          </a:prstGeom>
        </p:spPr>
      </p:pic>
      <p:sp>
        <p:nvSpPr>
          <p:cNvPr id="9" name="TextBox 8"/>
          <p:cNvSpPr txBox="1"/>
          <p:nvPr/>
        </p:nvSpPr>
        <p:spPr>
          <a:xfrm>
            <a:off x="7244620" y="4776260"/>
            <a:ext cx="4947380" cy="646331"/>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b="1" dirty="0"/>
              <a:t>Prediction Vs Actual: </a:t>
            </a:r>
            <a:r>
              <a:rPr lang="en-US" b="1" dirty="0" smtClean="0"/>
              <a:t>(with power transformation)</a:t>
            </a:r>
            <a:endParaRPr lang="en-US" dirty="0"/>
          </a:p>
          <a:p>
            <a:endParaRPr lang="en-US" dirty="0"/>
          </a:p>
        </p:txBody>
      </p:sp>
      <p:sp>
        <p:nvSpPr>
          <p:cNvPr id="10" name="TextBox 9"/>
          <p:cNvSpPr txBox="1"/>
          <p:nvPr/>
        </p:nvSpPr>
        <p:spPr>
          <a:xfrm>
            <a:off x="8685577" y="5073058"/>
            <a:ext cx="2219985" cy="369332"/>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r</a:t>
            </a:r>
            <a:r>
              <a:rPr lang="en-US" dirty="0" smtClean="0"/>
              <a:t>-squared = 0.9463</a:t>
            </a:r>
            <a:endParaRPr lang="en-US" dirty="0"/>
          </a:p>
        </p:txBody>
      </p:sp>
      <p:sp>
        <p:nvSpPr>
          <p:cNvPr id="11" name="Down Arrow 10"/>
          <p:cNvSpPr/>
          <p:nvPr/>
        </p:nvSpPr>
        <p:spPr>
          <a:xfrm rot="10800000">
            <a:off x="9068622" y="3789381"/>
            <a:ext cx="484632" cy="978408"/>
          </a:xfrm>
          <a:prstGeom prst="down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36079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447676" y="-628650"/>
            <a:ext cx="12077701" cy="1763713"/>
          </a:xfrm>
        </p:spPr>
        <p:txBody>
          <a:bodyPr>
            <a:normAutofit fontScale="90000"/>
          </a:bodyPr>
          <a:lstStyle/>
          <a:p>
            <a:r>
              <a:rPr lang="en-US" sz="7200" b="1" dirty="0" smtClean="0">
                <a:solidFill>
                  <a:schemeClr val="accent1">
                    <a:lumMod val="75000"/>
                  </a:schemeClr>
                </a:solidFill>
                <a:effectLst>
                  <a:reflection blurRad="6350" stA="23000" endPos="45500" dir="5400000" sy="-100000" algn="bl" rotWithShape="0"/>
                </a:effectLst>
                <a:latin typeface="+mn-lt"/>
              </a:rPr>
              <a:t>Main Effects &amp;</a:t>
            </a:r>
            <a:r>
              <a:rPr lang="en-US" sz="7200" b="1" dirty="0">
                <a:solidFill>
                  <a:schemeClr val="accent1">
                    <a:lumMod val="75000"/>
                  </a:schemeClr>
                </a:solidFill>
                <a:effectLst>
                  <a:reflection blurRad="6350" stA="23000" endPos="45500" dir="5400000" sy="-100000" algn="bl" rotWithShape="0"/>
                </a:effectLst>
                <a:latin typeface="+mn-lt"/>
              </a:rPr>
              <a:t> </a:t>
            </a:r>
            <a:r>
              <a:rPr lang="en-US" sz="7200" b="1" dirty="0" smtClean="0">
                <a:solidFill>
                  <a:schemeClr val="accent1">
                    <a:lumMod val="75000"/>
                  </a:schemeClr>
                </a:solidFill>
                <a:effectLst>
                  <a:reflection blurRad="6350" stA="23000" endPos="45500" dir="5400000" sy="-100000" algn="bl" rotWithShape="0"/>
                </a:effectLst>
                <a:latin typeface="+mn-lt"/>
              </a:rPr>
              <a:t>Interaction plots</a:t>
            </a:r>
            <a:endParaRPr lang="en-US" sz="7200" b="1" dirty="0">
              <a:solidFill>
                <a:schemeClr val="accent1">
                  <a:lumMod val="75000"/>
                </a:schemeClr>
              </a:solidFill>
              <a:effectLst>
                <a:reflection blurRad="6350" stA="23000" endPos="45500" dir="5400000" sy="-100000" algn="bl" rotWithShape="0"/>
              </a:effectLst>
              <a:latin typeface="+mn-lt"/>
            </a:endParaRPr>
          </a:p>
        </p:txBody>
      </p:sp>
      <p:pic>
        <p:nvPicPr>
          <p:cNvPr id="9" name="Picture 8"/>
          <p:cNvPicPr>
            <a:picLocks noChangeAspect="1"/>
          </p:cNvPicPr>
          <p:nvPr/>
        </p:nvPicPr>
        <p:blipFill>
          <a:blip r:embed="rId2"/>
          <a:stretch>
            <a:fillRect/>
          </a:stretch>
        </p:blipFill>
        <p:spPr>
          <a:xfrm>
            <a:off x="114300" y="1278403"/>
            <a:ext cx="6143625" cy="5451010"/>
          </a:xfrm>
          <a:prstGeom prst="rect">
            <a:avLst/>
          </a:prstGeom>
          <a:ln w="38100">
            <a:solidFill>
              <a:schemeClr val="tx1"/>
            </a:solidFill>
          </a:ln>
        </p:spPr>
      </p:pic>
      <p:pic>
        <p:nvPicPr>
          <p:cNvPr id="10" name="Picture 9"/>
          <p:cNvPicPr>
            <a:picLocks noChangeAspect="1"/>
          </p:cNvPicPr>
          <p:nvPr/>
        </p:nvPicPr>
        <p:blipFill>
          <a:blip r:embed="rId3"/>
          <a:stretch>
            <a:fillRect/>
          </a:stretch>
        </p:blipFill>
        <p:spPr>
          <a:xfrm>
            <a:off x="6372225" y="1278403"/>
            <a:ext cx="5700712" cy="5451010"/>
          </a:xfrm>
          <a:prstGeom prst="rect">
            <a:avLst/>
          </a:prstGeom>
          <a:ln w="38100">
            <a:solidFill>
              <a:schemeClr val="tx1"/>
            </a:solidFill>
          </a:ln>
        </p:spPr>
      </p:pic>
      <p:sp>
        <p:nvSpPr>
          <p:cNvPr id="11" name="TextBox 10"/>
          <p:cNvSpPr txBox="1"/>
          <p:nvPr/>
        </p:nvSpPr>
        <p:spPr>
          <a:xfrm>
            <a:off x="4243387" y="1440895"/>
            <a:ext cx="2014538" cy="369332"/>
          </a:xfrm>
          <a:prstGeom prst="rect">
            <a:avLst/>
          </a:prstGeom>
          <a:noFill/>
        </p:spPr>
        <p:txBody>
          <a:bodyPr wrap="square" rtlCol="0">
            <a:spAutoFit/>
          </a:bodyPr>
          <a:lstStyle/>
          <a:p>
            <a:r>
              <a:rPr lang="en-US" dirty="0" smtClean="0"/>
              <a:t>Price(Square root)</a:t>
            </a:r>
            <a:endParaRPr lang="en-US" dirty="0"/>
          </a:p>
        </p:txBody>
      </p:sp>
      <p:sp>
        <p:nvSpPr>
          <p:cNvPr id="12" name="TextBox 11"/>
          <p:cNvSpPr txBox="1"/>
          <p:nvPr/>
        </p:nvSpPr>
        <p:spPr>
          <a:xfrm>
            <a:off x="9853612" y="1440895"/>
            <a:ext cx="2014538" cy="369332"/>
          </a:xfrm>
          <a:prstGeom prst="rect">
            <a:avLst/>
          </a:prstGeom>
          <a:noFill/>
        </p:spPr>
        <p:txBody>
          <a:bodyPr wrap="square" rtlCol="0">
            <a:spAutoFit/>
          </a:bodyPr>
          <a:lstStyle/>
          <a:p>
            <a:r>
              <a:rPr lang="en-US" dirty="0" smtClean="0"/>
              <a:t>Price(Square root)</a:t>
            </a:r>
            <a:endParaRPr lang="en-US" dirty="0"/>
          </a:p>
        </p:txBody>
      </p:sp>
    </p:spTree>
    <p:extLst>
      <p:ext uri="{BB962C8B-B14F-4D97-AF65-F5344CB8AC3E}">
        <p14:creationId xmlns:p14="http://schemas.microsoft.com/office/powerpoint/2010/main" val="24071027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0093" y="202612"/>
            <a:ext cx="10238369" cy="4344074"/>
          </a:xfrm>
          <a:prstGeom prst="rect">
            <a:avLst/>
          </a:prstGeom>
        </p:spPr>
        <p:txBody>
          <a:bodyPr wrap="square">
            <a:spAutoFit/>
          </a:bodyPr>
          <a:lstStyle/>
          <a:p>
            <a:pPr marL="30480" marR="0">
              <a:lnSpc>
                <a:spcPct val="107000"/>
              </a:lnSpc>
              <a:spcBef>
                <a:spcPts val="0"/>
              </a:spcBef>
              <a:spcAft>
                <a:spcPts val="800"/>
              </a:spcAft>
            </a:pPr>
            <a:r>
              <a:rPr lang="en-US" sz="3600" b="1" dirty="0" smtClean="0">
                <a:ln w="0"/>
                <a:effectLst>
                  <a:reflection blurRad="6350" stA="25000" endPos="45500" dir="5400000" sy="-100000" algn="bl" rotWithShape="0"/>
                </a:effectLst>
                <a:latin typeface="Times New Roman" panose="02020603050405020304" pitchFamily="18" charset="0"/>
                <a:ea typeface="Calibri" panose="020F0502020204030204" pitchFamily="34" charset="0"/>
                <a:cs typeface="Times New Roman" panose="02020603050405020304" pitchFamily="18" charset="0"/>
              </a:rPr>
              <a:t>STEPS FOLLOWED </a:t>
            </a:r>
          </a:p>
          <a:p>
            <a:pPr marL="342900" marR="0" lvl="0" indent="-342900" algn="just">
              <a:lnSpc>
                <a:spcPct val="107000"/>
              </a:lnSpc>
              <a:spcBef>
                <a:spcPts val="0"/>
              </a:spcBef>
              <a:spcAft>
                <a:spcPts val="0"/>
              </a:spcAft>
              <a:buFont typeface="Times New Roman" panose="02020603050405020304" pitchFamily="18" charset="0"/>
              <a:buChar char="-"/>
            </a:pPr>
            <a:endParaRPr lang="en-US" dirty="0" smtClean="0">
              <a:effectLst>
                <a:reflection stA="0" endPos="65000" dist="50800" dir="5400000" sy="-100000" algn="bl" rotWithShape="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Times New Roman" panose="02020603050405020304" pitchFamily="18" charset="0"/>
              <a:buChar char="-"/>
            </a:pP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Problem Identification/Statement</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Times New Roman" panose="02020603050405020304" pitchFamily="18" charset="0"/>
              <a:buChar char="-"/>
            </a:pP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Data Collection</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Times New Roman" panose="02020603050405020304" pitchFamily="18" charset="0"/>
              <a:buChar char="-"/>
            </a:pP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Preparing data matrix &amp; initial analysis with rapid miner. (Data Mining Software)</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Times New Roman" panose="02020603050405020304" pitchFamily="18" charset="0"/>
              <a:buChar char="-"/>
            </a:pP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Filtering the important &amp; useful data</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Times New Roman" panose="02020603050405020304" pitchFamily="18" charset="0"/>
              <a:buChar char="-"/>
            </a:pP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Choose &amp; Define Factors</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Times New Roman" panose="02020603050405020304" pitchFamily="18" charset="0"/>
              <a:buChar char="-"/>
            </a:pP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Define response variable</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Times New Roman" panose="02020603050405020304" pitchFamily="18" charset="0"/>
              <a:buChar char="-"/>
            </a:pP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Experiment using Factorial Design method (with the help of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minitab</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Times New Roman" panose="02020603050405020304" pitchFamily="18" charset="0"/>
              <a:buChar char="-"/>
            </a:pP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Results</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Times New Roman" panose="02020603050405020304" pitchFamily="18" charset="0"/>
              <a:buChar char="-"/>
            </a:pP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Interpretation of Results &amp; Discussions</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Times New Roman" panose="02020603050405020304" pitchFamily="18" charset="0"/>
              <a:buChar char="-"/>
            </a:pP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Further Scope</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Times New Roman" panose="02020603050405020304" pitchFamily="18" charset="0"/>
              <a:buChar char="-"/>
            </a:pP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Conclusion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p:cNvSpPr txBox="1"/>
          <p:nvPr/>
        </p:nvSpPr>
        <p:spPr>
          <a:xfrm>
            <a:off x="320093" y="4546686"/>
            <a:ext cx="11352378" cy="2062103"/>
          </a:xfrm>
          <a:prstGeom prst="rect">
            <a:avLst/>
          </a:prstGeom>
          <a:noFill/>
          <a:ln>
            <a:solidFill>
              <a:schemeClr val="tx1"/>
            </a:solidFill>
          </a:ln>
        </p:spPr>
        <p:txBody>
          <a:bodyPr wrap="square" rtlCol="0">
            <a:spAutoFit/>
          </a:bodyPr>
          <a:lstStyle/>
          <a:p>
            <a:r>
              <a:rPr lang="en-US" sz="2000" b="1" dirty="0"/>
              <a:t>PROBLEM STATEMENT </a:t>
            </a:r>
            <a:endParaRPr lang="en-US" sz="2000" dirty="0"/>
          </a:p>
          <a:p>
            <a:endParaRPr lang="en-US" sz="400" b="1" dirty="0" smtClean="0"/>
          </a:p>
          <a:p>
            <a:r>
              <a:rPr lang="en-US" sz="2000" dirty="0" smtClean="0"/>
              <a:t>The </a:t>
            </a:r>
            <a:r>
              <a:rPr lang="en-US" sz="2000" dirty="0"/>
              <a:t>selection of factor that are mainly responsible to make the decision to select the laptop. Our main focus to perform this experiment is to analyze the effect of various factors that affect the price of the laptop and eventually understand the purchase intention of customers. Our result will focus on the division of mass from the population and responsible factors or interaction within the factors that plays major part in selection of laptops. </a:t>
            </a:r>
          </a:p>
        </p:txBody>
      </p:sp>
    </p:spTree>
    <p:extLst>
      <p:ext uri="{BB962C8B-B14F-4D97-AF65-F5344CB8AC3E}">
        <p14:creationId xmlns:p14="http://schemas.microsoft.com/office/powerpoint/2010/main" val="125615212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166" y="-26850"/>
            <a:ext cx="10515600" cy="1325563"/>
          </a:xfrm>
        </p:spPr>
        <p:txBody>
          <a:bodyPr/>
          <a:lstStyle/>
          <a:p>
            <a:r>
              <a:rPr lang="en-US" b="1" dirty="0" smtClean="0">
                <a:effectLst>
                  <a:reflection blurRad="6350" stA="12000" endPos="45500" dir="5400000" sy="-100000" algn="bl" rotWithShape="0"/>
                </a:effectLst>
                <a:latin typeface="+mn-lt"/>
              </a:rPr>
              <a:t>CONCLUSION</a:t>
            </a:r>
            <a:r>
              <a:rPr lang="en-US" dirty="0" smtClean="0">
                <a:effectLst>
                  <a:reflection blurRad="6350" stA="12000" endPos="45500" dir="5400000" sy="-100000" algn="bl" rotWithShape="0"/>
                </a:effectLst>
                <a:latin typeface="+mn-lt"/>
              </a:rPr>
              <a:t>:</a:t>
            </a:r>
            <a:endParaRPr lang="en-US" dirty="0">
              <a:effectLst>
                <a:reflection blurRad="6350" stA="12000" endPos="45500" dir="5400000" sy="-100000" algn="bl" rotWithShape="0"/>
              </a:effectLst>
              <a:latin typeface="+mn-lt"/>
            </a:endParaRPr>
          </a:p>
        </p:txBody>
      </p:sp>
      <p:sp>
        <p:nvSpPr>
          <p:cNvPr id="3" name="Content Placeholder 2"/>
          <p:cNvSpPr>
            <a:spLocks noGrp="1"/>
          </p:cNvSpPr>
          <p:nvPr>
            <p:ph idx="1"/>
          </p:nvPr>
        </p:nvSpPr>
        <p:spPr>
          <a:xfrm>
            <a:off x="310165" y="1298713"/>
            <a:ext cx="11564155" cy="4878250"/>
          </a:xfrm>
        </p:spPr>
        <p:txBody>
          <a:bodyPr>
            <a:noAutofit/>
          </a:bodyPr>
          <a:lstStyle/>
          <a:p>
            <a:r>
              <a:rPr lang="en-US" sz="1600" dirty="0" smtClean="0"/>
              <a:t>The main objective of our experiment was to select the factors responsible for the selection of laptops. With respect to this we choose three factors from our survey which were most preferred by the population. Following the factorial design we came to conclusion that there is interaction between the factors. </a:t>
            </a:r>
          </a:p>
          <a:p>
            <a:r>
              <a:rPr lang="en-US" sz="1600" dirty="0" smtClean="0"/>
              <a:t>Performing the ANOVA test on the sample data considering three replicates on the response variable i.e. price, we analyze that our main effects and interactions are significant except the interaction between specification and additives. Hence we conclude that our null hypothesis is true i.e. </a:t>
            </a:r>
            <a:r>
              <a:rPr lang="en-US" sz="1600" b="1" u="sng" dirty="0" smtClean="0"/>
              <a:t>there is no interaction between factors - specification and additives</a:t>
            </a:r>
            <a:r>
              <a:rPr lang="en-US" sz="1600" dirty="0" smtClean="0"/>
              <a:t>. </a:t>
            </a:r>
          </a:p>
          <a:p>
            <a:r>
              <a:rPr lang="en-US" sz="1600" dirty="0" smtClean="0"/>
              <a:t>Moreover, the Box-Cox Plot for the model of factorial design considering blocking suggest us that the best predictions can be achieved by </a:t>
            </a:r>
            <a:r>
              <a:rPr lang="en-US" sz="1600" b="1" u="sng" dirty="0" smtClean="0"/>
              <a:t>power transforming our model with </a:t>
            </a:r>
            <a:r>
              <a:rPr lang="el-GR" sz="1600" b="1" u="sng" dirty="0" smtClean="0"/>
              <a:t>λ</a:t>
            </a:r>
            <a:r>
              <a:rPr lang="en-US" sz="1600" b="1" u="sng" dirty="0" smtClean="0"/>
              <a:t>=0.51 </a:t>
            </a:r>
            <a:r>
              <a:rPr lang="en-US" sz="1600" dirty="0" smtClean="0"/>
              <a:t>which is the best fitting for optimum result. Also, the residual versus prediction graph indicates trend in the variance. After square root transformation on the actual model we conclude that the variance now is constant and does not show a trend. Hence, the model is fitted with </a:t>
            </a:r>
            <a:r>
              <a:rPr lang="en-US" sz="1600" b="1" u="sng" dirty="0" smtClean="0"/>
              <a:t>square root transformation</a:t>
            </a:r>
            <a:r>
              <a:rPr lang="en-US" sz="1600" dirty="0" smtClean="0"/>
              <a:t>. </a:t>
            </a:r>
          </a:p>
          <a:p>
            <a:r>
              <a:rPr lang="en-US" sz="1600" dirty="0" smtClean="0"/>
              <a:t>The square root transformed model </a:t>
            </a:r>
            <a:r>
              <a:rPr lang="en-US" sz="1600" b="1" u="sng" dirty="0" smtClean="0"/>
              <a:t>improved the predicted vs actual plot </a:t>
            </a:r>
            <a:r>
              <a:rPr lang="en-US" sz="1600" dirty="0" smtClean="0"/>
              <a:t>which made our new model more suitable for predictive analysis. Moreover, the </a:t>
            </a:r>
            <a:r>
              <a:rPr lang="en-US" sz="1600" b="1" u="sng" dirty="0" smtClean="0"/>
              <a:t>R-square value also increased  </a:t>
            </a:r>
            <a:r>
              <a:rPr lang="en-US" sz="1600" dirty="0" smtClean="0"/>
              <a:t>respective to the actual model, which further strengthen our transformed model.</a:t>
            </a:r>
          </a:p>
          <a:p>
            <a:r>
              <a:rPr lang="en-US" sz="1600" dirty="0" smtClean="0"/>
              <a:t>This experiment help us to analyze the price of laptop for the various combination of the major factors and eventually is responsible for the selection of desired laptop. In today’s market, where there are numerous options available for selecting a laptop, buying a laptop can be a tedious task. Also there is a probable risk of selecting a unnecessarily high priced laptop for same possible combination. This experiment gives us the </a:t>
            </a:r>
            <a:r>
              <a:rPr lang="en-US" sz="1600" b="1" u="sng" dirty="0" smtClean="0"/>
              <a:t>optimal cost for every combination of laptop</a:t>
            </a:r>
            <a:r>
              <a:rPr lang="en-US" sz="1600" dirty="0" smtClean="0"/>
              <a:t> we choose, which further reduces the risk we mentioned above.</a:t>
            </a:r>
          </a:p>
          <a:p>
            <a:r>
              <a:rPr lang="en-US" sz="1600" dirty="0" smtClean="0"/>
              <a:t>In addition, there is no longer monopoly in manufacturers of laptops, which introduces huge competition among these manufacturers. This experiment will help such companies to </a:t>
            </a:r>
            <a:r>
              <a:rPr lang="en-US" sz="1600" b="1" u="sng" dirty="0" smtClean="0"/>
              <a:t>analyze the current preferences of factors</a:t>
            </a:r>
            <a:r>
              <a:rPr lang="en-US" sz="1600" dirty="0" smtClean="0"/>
              <a:t> in selecting a laptop by any prospective customer. Hence, this experiment will help the laptop manufacturing companies to introduce a desirable sales force to increase their business sales considering these factors.</a:t>
            </a:r>
            <a:endParaRPr lang="en-US" sz="1600" dirty="0"/>
          </a:p>
        </p:txBody>
      </p:sp>
    </p:spTree>
    <p:extLst>
      <p:ext uri="{BB962C8B-B14F-4D97-AF65-F5344CB8AC3E}">
        <p14:creationId xmlns:p14="http://schemas.microsoft.com/office/powerpoint/2010/main" val="105144373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741" y="146184"/>
            <a:ext cx="10515600" cy="1325563"/>
          </a:xfrm>
        </p:spPr>
        <p:txBody>
          <a:bodyPr vert="horz" lIns="91440" tIns="45720" rIns="91440" bIns="45720" rtlCol="0" anchor="ctr">
            <a:normAutofit/>
          </a:bodyPr>
          <a:lstStyle/>
          <a:p>
            <a:r>
              <a:rPr lang="en-US" b="1" dirty="0">
                <a:effectLst>
                  <a:reflection blurRad="6350" stA="20000" endPos="45500" dir="5400000" sy="-100000" algn="bl" rotWithShape="0"/>
                </a:effectLst>
                <a:latin typeface="+mn-lt"/>
              </a:rPr>
              <a:t>Further Scope of Analysis </a:t>
            </a:r>
          </a:p>
        </p:txBody>
      </p:sp>
      <p:sp>
        <p:nvSpPr>
          <p:cNvPr id="3" name="Content Placeholder 2"/>
          <p:cNvSpPr>
            <a:spLocks noGrp="1"/>
          </p:cNvSpPr>
          <p:nvPr>
            <p:ph idx="1"/>
          </p:nvPr>
        </p:nvSpPr>
        <p:spPr>
          <a:xfrm>
            <a:off x="283335" y="1596980"/>
            <a:ext cx="11070465" cy="4579983"/>
          </a:xfrm>
        </p:spPr>
        <p:txBody>
          <a:bodyPr>
            <a:normAutofit/>
          </a:bodyPr>
          <a:lstStyle/>
          <a:p>
            <a:r>
              <a:rPr lang="en-US" sz="2000" dirty="0" smtClean="0"/>
              <a:t>The customer who are acquired from competitors can be either satisfied switcher or dissatisfied switchers. Hence, it is equally crucial to learn about whether there is </a:t>
            </a:r>
            <a:r>
              <a:rPr lang="en-US" sz="2000" b="1" dirty="0" smtClean="0"/>
              <a:t>difference among stayers, satisfied switchers and dissatisfied switchers</a:t>
            </a:r>
            <a:r>
              <a:rPr lang="en-US" sz="2000" dirty="0" smtClean="0"/>
              <a:t> with respect to their laptop purchase decision factors. This issue becomes exceptionally vital when the consumers decide to upgrade/change their laptops.</a:t>
            </a:r>
          </a:p>
          <a:p>
            <a:r>
              <a:rPr lang="en-US" sz="2000" dirty="0" smtClean="0"/>
              <a:t>With advancement in the technology there is possibility of </a:t>
            </a:r>
            <a:r>
              <a:rPr lang="en-US" sz="2000" b="1" dirty="0" smtClean="0"/>
              <a:t>change in the factors</a:t>
            </a:r>
            <a:r>
              <a:rPr lang="en-US" sz="2000" dirty="0" smtClean="0"/>
              <a:t> dominating the selection of laptops.</a:t>
            </a:r>
          </a:p>
          <a:p>
            <a:r>
              <a:rPr lang="en-US" sz="2000" dirty="0" smtClean="0"/>
              <a:t>We have presently considered price as our main responsible variable for selection of laptop. This implies that selection of laptop is solely decided by the price which cannot always be the case. We can think of introducing other response variables such as number of customers within the population intend to take a particular combination of factors. </a:t>
            </a:r>
          </a:p>
          <a:p>
            <a:r>
              <a:rPr lang="en-US" sz="2000" dirty="0" smtClean="0"/>
              <a:t>Moreover, the interaction of these factors would affect the sales of a particular brand of laptop. </a:t>
            </a:r>
            <a:endParaRPr lang="en-US" sz="2000" dirty="0"/>
          </a:p>
        </p:txBody>
      </p:sp>
    </p:spTree>
    <p:extLst>
      <p:ext uri="{BB962C8B-B14F-4D97-AF65-F5344CB8AC3E}">
        <p14:creationId xmlns:p14="http://schemas.microsoft.com/office/powerpoint/2010/main" val="289358790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14730" y="569739"/>
            <a:ext cx="10515600" cy="2852737"/>
          </a:xfrm>
        </p:spPr>
        <p:txBody>
          <a:bodyPr>
            <a:normAutofit/>
            <a:scene3d>
              <a:camera prst="perspectiveFront"/>
              <a:lightRig rig="soft" dir="t">
                <a:rot lat="0" lon="0" rev="15600000"/>
              </a:lightRig>
            </a:scene3d>
            <a:sp3d extrusionH="57150" prstMaterial="softEdge">
              <a:bevelT w="25400" h="38100" prst="slope"/>
            </a:sp3d>
          </a:bodyPr>
          <a:lstStyle/>
          <a:p>
            <a:pPr algn="ctr"/>
            <a:r>
              <a:rPr lang="en-US" sz="8000" b="1" dirty="0" smtClean="0">
                <a:ln/>
                <a:solidFill>
                  <a:schemeClr val="accent1">
                    <a:lumMod val="75000"/>
                  </a:schemeClr>
                </a:solidFill>
                <a:effectLst>
                  <a:outerShdw blurRad="50800" dist="38100" dir="2700000" algn="tl" rotWithShape="0">
                    <a:prstClr val="black">
                      <a:alpha val="40000"/>
                    </a:prstClr>
                  </a:outerShdw>
                  <a:reflection blurRad="6350" stA="55000" endA="300" endPos="45500" dir="5400000" sy="-100000" algn="bl" rotWithShape="0"/>
                </a:effectLst>
              </a:rPr>
              <a:t>THANK YOU !</a:t>
            </a:r>
            <a:endParaRPr lang="en-US" sz="8000" b="1" dirty="0">
              <a:ln/>
              <a:solidFill>
                <a:schemeClr val="accent1">
                  <a:lumMod val="75000"/>
                </a:schemeClr>
              </a:solidFill>
              <a:effectLst>
                <a:outerShdw blurRad="50800" dist="38100" dir="2700000" algn="tl" rotWithShape="0">
                  <a:prstClr val="black">
                    <a:alpha val="40000"/>
                  </a:prstClr>
                </a:outerShdw>
                <a:reflection blurRad="6350" stA="55000" endA="300" endPos="45500" dir="5400000" sy="-100000" algn="bl" rotWithShape="0"/>
              </a:effectLst>
            </a:endParaRPr>
          </a:p>
        </p:txBody>
      </p:sp>
      <p:sp>
        <p:nvSpPr>
          <p:cNvPr id="5" name="Text Placeholder 4"/>
          <p:cNvSpPr>
            <a:spLocks noGrp="1"/>
          </p:cNvSpPr>
          <p:nvPr>
            <p:ph type="body" idx="1"/>
          </p:nvPr>
        </p:nvSpPr>
        <p:spPr>
          <a:xfrm>
            <a:off x="1369844" y="5946742"/>
            <a:ext cx="10515600" cy="1500187"/>
          </a:xfrm>
        </p:spPr>
        <p:txBody>
          <a:bodyPr/>
          <a:lstStyle/>
          <a:p>
            <a:pPr algn="ctr"/>
            <a:r>
              <a:rPr lang="en-US" sz="4400" b="1" dirty="0" smtClean="0">
                <a:solidFill>
                  <a:schemeClr val="tx1"/>
                </a:solidFill>
              </a:rPr>
              <a:t>Questions </a:t>
            </a:r>
            <a:endParaRPr lang="en-US" b="1" dirty="0">
              <a:solidFill>
                <a:schemeClr val="tx1"/>
              </a:solidFill>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6883" y="1239356"/>
            <a:ext cx="2743202" cy="2743202"/>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6119" y="3998131"/>
            <a:ext cx="2123050" cy="2123050"/>
          </a:xfrm>
          <a:prstGeom prst="rect">
            <a:avLst/>
          </a:prstGeom>
        </p:spPr>
      </p:pic>
    </p:spTree>
    <p:extLst>
      <p:ext uri="{BB962C8B-B14F-4D97-AF65-F5344CB8AC3E}">
        <p14:creationId xmlns:p14="http://schemas.microsoft.com/office/powerpoint/2010/main" val="8338585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44979" y="375543"/>
            <a:ext cx="5127685" cy="750975"/>
          </a:xfrm>
          <a:prstGeom prst="rect">
            <a:avLst/>
          </a:prstGeom>
        </p:spPr>
        <p:txBody>
          <a:bodyPr wrap="square">
            <a:spAutoFit/>
          </a:bodyPr>
          <a:lstStyle/>
          <a:p>
            <a:pPr marR="0" lvl="0" algn="just">
              <a:lnSpc>
                <a:spcPct val="107000"/>
              </a:lnSpc>
              <a:spcBef>
                <a:spcPts val="0"/>
              </a:spcBef>
              <a:spcAft>
                <a:spcPts val="800"/>
              </a:spcAft>
            </a:pPr>
            <a:r>
              <a:rPr lang="en-US" sz="4000" b="1" dirty="0" smtClean="0">
                <a:effectLst>
                  <a:reflection blurRad="6350" stA="24000" endPos="45500" dir="5400000" sy="-100000" algn="bl" rotWithShape="0"/>
                </a:effectLst>
                <a:latin typeface="Times New Roman" panose="02020603050405020304" pitchFamily="18" charset="0"/>
                <a:ea typeface="Calibri" panose="020F0502020204030204" pitchFamily="34" charset="0"/>
                <a:cs typeface="Times New Roman" panose="02020603050405020304" pitchFamily="18" charset="0"/>
              </a:rPr>
              <a:t>Data Collection</a:t>
            </a:r>
            <a:endParaRPr lang="en-US" sz="3600" b="1" dirty="0">
              <a:effectLst>
                <a:reflection blurRad="6350" stA="24000" endPos="45500" dir="5400000" sy="-100000" algn="bl" rotWithShape="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Rectangle 4"/>
          <p:cNvSpPr/>
          <p:nvPr/>
        </p:nvSpPr>
        <p:spPr>
          <a:xfrm>
            <a:off x="994912" y="1141165"/>
            <a:ext cx="6096000" cy="3055965"/>
          </a:xfrm>
          <a:prstGeom prst="rect">
            <a:avLst/>
          </a:prstGeom>
        </p:spPr>
        <p:txBody>
          <a:bodyPr>
            <a:spAutoFit/>
          </a:bodyPr>
          <a:lstStyle/>
          <a:p>
            <a:pPr marL="285750" marR="0" algn="just">
              <a:lnSpc>
                <a:spcPct val="107000"/>
              </a:lnSpc>
              <a:spcBef>
                <a:spcPts val="0"/>
              </a:spcBef>
              <a:spcAft>
                <a:spcPts val="0"/>
              </a:spcAft>
            </a:pPr>
            <a:r>
              <a:rPr lang="en-US" u="sng" dirty="0" smtClean="0">
                <a:effectLst/>
                <a:latin typeface="Times New Roman" panose="02020603050405020304" pitchFamily="18" charset="0"/>
                <a:ea typeface="Calibri" panose="020F0502020204030204" pitchFamily="34" charset="0"/>
                <a:cs typeface="Times New Roman" panose="02020603050405020304" pitchFamily="18" charset="0"/>
              </a:rPr>
              <a:t>Example questions on the survey page:- </a:t>
            </a:r>
            <a:endParaRPr lang="en-US"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RAM Preferred? </a:t>
            </a:r>
            <a:endParaRPr lang="en-US"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Memory?</a:t>
            </a:r>
            <a:endParaRPr lang="en-US"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Processor?</a:t>
            </a:r>
            <a:endParaRPr lang="en-US"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Usage?</a:t>
            </a:r>
            <a:endParaRPr lang="en-US"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Expected Battery life??</a:t>
            </a:r>
            <a:endParaRPr lang="en-US"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Operating System?</a:t>
            </a:r>
            <a:endParaRPr lang="en-US"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Price?</a:t>
            </a:r>
            <a:endParaRPr lang="en-US"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Brand Preferred?</a:t>
            </a:r>
            <a:endParaRPr lang="en-US"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mj-lt"/>
              <a:buAutoNum type="arabicPeriod"/>
            </a:pP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Reliability?</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631064" y="4366820"/>
            <a:ext cx="10625071" cy="2265685"/>
          </a:xfrm>
          <a:prstGeom prst="rect">
            <a:avLst/>
          </a:prstGeom>
        </p:spPr>
        <p:txBody>
          <a:bodyPr wrap="square">
            <a:spAutoFit/>
          </a:bodyPr>
          <a:lstStyle/>
          <a:p>
            <a:pPr marL="259080" algn="just">
              <a:lnSpc>
                <a:spcPct val="107000"/>
              </a:lnSpc>
            </a:pPr>
            <a:r>
              <a:rPr lang="en-US" dirty="0" smtClean="0">
                <a:effectLst/>
                <a:latin typeface="Times New Roman" panose="02020603050405020304" pitchFamily="18" charset="0"/>
                <a:ea typeface="Calibri" panose="020F0502020204030204" pitchFamily="34" charset="0"/>
              </a:rPr>
              <a:t>We received nearly 200+ responses for our experimental survey.</a:t>
            </a:r>
            <a:endParaRPr lang="en-US" dirty="0" smtClean="0"/>
          </a:p>
          <a:p>
            <a:pPr marL="259080" algn="just">
              <a:lnSpc>
                <a:spcPct val="107000"/>
              </a:lnSpc>
            </a:pPr>
            <a:r>
              <a:rPr lang="en-US" sz="2400" b="1" dirty="0" smtClean="0">
                <a:effectLst/>
                <a:latin typeface="Times New Roman" panose="02020603050405020304" pitchFamily="18" charset="0"/>
                <a:ea typeface="Calibri" panose="020F0502020204030204" pitchFamily="34" charset="0"/>
                <a:cs typeface="Times New Roman" panose="02020603050405020304" pitchFamily="18" charset="0"/>
              </a:rPr>
              <a:t>Rapid miner</a:t>
            </a:r>
            <a:r>
              <a:rPr lang="en-US" sz="2000" b="1"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is a data mining which we used to analyze the raw data and sorted the important data &amp; numbers which we will use for experiment. </a:t>
            </a:r>
          </a:p>
          <a:p>
            <a:pPr marL="259080" lvl="0" algn="just">
              <a:lnSpc>
                <a:spcPct val="107000"/>
              </a:lnSpc>
            </a:pPr>
            <a:endParaRPr lang="en-US"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259080" lvl="0" algn="just">
              <a:lnSpc>
                <a:spcPct val="107000"/>
              </a:lnSpc>
            </a:pP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The 200+ responses that we received were filtered &amp; we were left with 175 response which were answered </a:t>
            </a:r>
            <a:r>
              <a:rPr lang="en-US" dirty="0" smtClean="0">
                <a:latin typeface="Times New Roman" panose="02020603050405020304" pitchFamily="18" charset="0"/>
                <a:ea typeface="Calibri" panose="020F0502020204030204" pitchFamily="34" charset="0"/>
                <a:cs typeface="Times New Roman" panose="02020603050405020304" pitchFamily="18" charset="0"/>
              </a:rPr>
              <a:t> </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properly and can be taken as samples for our experiments.</a:t>
            </a: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a:p>
            <a:pPr marL="259080" algn="just">
              <a:lnSpc>
                <a:spcPct val="107000"/>
              </a:lnSpc>
            </a:pPr>
            <a:endParaRPr lang="en-US" dirty="0" smtClean="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754682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778753" y="5439167"/>
          <a:ext cx="6433416" cy="1115097"/>
        </p:xfrm>
        <a:graphic>
          <a:graphicData uri="http://schemas.openxmlformats.org/drawingml/2006/table">
            <a:tbl>
              <a:tblPr firstRow="1" firstCol="1" bandRow="1">
                <a:tableStyleId>{3B4B98B0-60AC-42C2-AFA5-B58CD77FA1E5}</a:tableStyleId>
              </a:tblPr>
              <a:tblGrid>
                <a:gridCol w="1483995">
                  <a:extLst>
                    <a:ext uri="{9D8B030D-6E8A-4147-A177-3AD203B41FA5}">
                      <a16:colId xmlns:a16="http://schemas.microsoft.com/office/drawing/2014/main" val="20000"/>
                    </a:ext>
                  </a:extLst>
                </a:gridCol>
                <a:gridCol w="1483995">
                  <a:extLst>
                    <a:ext uri="{9D8B030D-6E8A-4147-A177-3AD203B41FA5}">
                      <a16:colId xmlns:a16="http://schemas.microsoft.com/office/drawing/2014/main" val="20001"/>
                    </a:ext>
                  </a:extLst>
                </a:gridCol>
                <a:gridCol w="1484630">
                  <a:extLst>
                    <a:ext uri="{9D8B030D-6E8A-4147-A177-3AD203B41FA5}">
                      <a16:colId xmlns:a16="http://schemas.microsoft.com/office/drawing/2014/main" val="20002"/>
                    </a:ext>
                  </a:extLst>
                </a:gridCol>
                <a:gridCol w="1980796">
                  <a:extLst>
                    <a:ext uri="{9D8B030D-6E8A-4147-A177-3AD203B41FA5}">
                      <a16:colId xmlns:a16="http://schemas.microsoft.com/office/drawing/2014/main" val="20003"/>
                    </a:ext>
                  </a:extLst>
                </a:gridCol>
              </a:tblGrid>
              <a:tr h="371699">
                <a:tc>
                  <a:txBody>
                    <a:bodyPr/>
                    <a:lstStyle/>
                    <a:p>
                      <a:pPr marL="0" marR="0" algn="just">
                        <a:lnSpc>
                          <a:spcPct val="107000"/>
                        </a:lnSpc>
                        <a:spcBef>
                          <a:spcPts val="0"/>
                        </a:spcBef>
                        <a:spcAft>
                          <a:spcPts val="0"/>
                        </a:spcAft>
                      </a:pPr>
                      <a:r>
                        <a:rPr lang="en-US" sz="1400" dirty="0">
                          <a:effectLst/>
                        </a:rPr>
                        <a:t>Dell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400" dirty="0">
                          <a:effectLst/>
                        </a:rPr>
                        <a:t>46</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400">
                          <a:effectLst/>
                        </a:rPr>
                        <a:t>ASUS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400">
                          <a:effectLst/>
                        </a:rPr>
                        <a:t>18</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371699">
                <a:tc>
                  <a:txBody>
                    <a:bodyPr/>
                    <a:lstStyle/>
                    <a:p>
                      <a:pPr marL="0" marR="0" algn="just">
                        <a:lnSpc>
                          <a:spcPct val="107000"/>
                        </a:lnSpc>
                        <a:spcBef>
                          <a:spcPts val="0"/>
                        </a:spcBef>
                        <a:spcAft>
                          <a:spcPts val="0"/>
                        </a:spcAft>
                      </a:pPr>
                      <a:r>
                        <a:rPr lang="en-US" sz="1400">
                          <a:effectLst/>
                        </a:rPr>
                        <a:t>HP</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400">
                          <a:effectLst/>
                        </a:rPr>
                        <a:t>48</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400">
                          <a:effectLst/>
                        </a:rPr>
                        <a:t>Lenovo</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400">
                          <a:effectLst/>
                        </a:rPr>
                        <a:t>15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371699">
                <a:tc>
                  <a:txBody>
                    <a:bodyPr/>
                    <a:lstStyle/>
                    <a:p>
                      <a:pPr marL="0" marR="0" algn="just">
                        <a:lnSpc>
                          <a:spcPct val="107000"/>
                        </a:lnSpc>
                        <a:spcBef>
                          <a:spcPts val="0"/>
                        </a:spcBef>
                        <a:spcAft>
                          <a:spcPts val="0"/>
                        </a:spcAft>
                      </a:pPr>
                      <a:r>
                        <a:rPr lang="en-US" sz="1400">
                          <a:effectLst/>
                        </a:rPr>
                        <a:t>Apple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400">
                          <a:effectLst/>
                        </a:rPr>
                        <a:t>30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400">
                          <a:effectLst/>
                        </a:rPr>
                        <a:t>Others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400" dirty="0">
                          <a:effectLst/>
                        </a:rPr>
                        <a:t>18</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
        <p:nvSpPr>
          <p:cNvPr id="6" name="Rectangle 5"/>
          <p:cNvSpPr/>
          <p:nvPr/>
        </p:nvSpPr>
        <p:spPr>
          <a:xfrm>
            <a:off x="6722353" y="2606978"/>
            <a:ext cx="4984543" cy="1477328"/>
          </a:xfrm>
          <a:prstGeom prst="rect">
            <a:avLst/>
          </a:prstGeom>
        </p:spPr>
        <p:txBody>
          <a:bodyPr wrap="square">
            <a:spAutoFit/>
          </a:bodyPr>
          <a:lstStyle/>
          <a:p>
            <a:pPr algn="just"/>
            <a:r>
              <a:rPr kumimoji="0" lang="en-US" altLang="en-US"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This Graph indicates the overall frequency distribution of brands. This shows the segments with green * blue colors have the highest frequencies. The actual frequencies are shown in the table below,</a:t>
            </a:r>
            <a:endParaRPr lang="en-US" dirty="0"/>
          </a:p>
        </p:txBody>
      </p:sp>
      <p:pic>
        <p:nvPicPr>
          <p:cNvPr id="7" name="Picture 6"/>
          <p:cNvPicPr/>
          <p:nvPr/>
        </p:nvPicPr>
        <p:blipFill>
          <a:blip r:embed="rId2"/>
          <a:stretch>
            <a:fillRect/>
          </a:stretch>
        </p:blipFill>
        <p:spPr>
          <a:xfrm>
            <a:off x="778753" y="648546"/>
            <a:ext cx="5943600" cy="4542431"/>
          </a:xfrm>
          <a:prstGeom prst="rect">
            <a:avLst/>
          </a:prstGeom>
        </p:spPr>
      </p:pic>
    </p:spTree>
    <p:extLst>
      <p:ext uri="{BB962C8B-B14F-4D97-AF65-F5344CB8AC3E}">
        <p14:creationId xmlns:p14="http://schemas.microsoft.com/office/powerpoint/2010/main" val="30190376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1120462" y="124697"/>
            <a:ext cx="10225825" cy="6082919"/>
          </a:xfrm>
          <a:prstGeom prst="rect">
            <a:avLst/>
          </a:prstGeom>
        </p:spPr>
      </p:pic>
      <p:sp>
        <p:nvSpPr>
          <p:cNvPr id="5" name="Rectangle 4"/>
          <p:cNvSpPr/>
          <p:nvPr/>
        </p:nvSpPr>
        <p:spPr>
          <a:xfrm>
            <a:off x="4350312" y="6312702"/>
            <a:ext cx="3980770" cy="405367"/>
          </a:xfrm>
          <a:prstGeom prst="rect">
            <a:avLst/>
          </a:prstGeom>
        </p:spPr>
        <p:txBody>
          <a:bodyPr wrap="none">
            <a:spAutoFit/>
          </a:bodyPr>
          <a:lstStyle/>
          <a:p>
            <a:pPr algn="just">
              <a:lnSpc>
                <a:spcPct val="107000"/>
              </a:lnSpc>
              <a:spcAft>
                <a:spcPts val="800"/>
              </a:spcAft>
            </a:pPr>
            <a:r>
              <a:rPr lang="en-US" sz="2000" b="1" u="sng" dirty="0" smtClean="0">
                <a:effectLst/>
                <a:latin typeface="Times New Roman" panose="02020603050405020304" pitchFamily="18" charset="0"/>
                <a:ea typeface="Calibri" panose="020F0502020204030204" pitchFamily="34" charset="0"/>
                <a:cs typeface="Times New Roman" panose="02020603050405020304" pitchFamily="18" charset="0"/>
              </a:rPr>
              <a:t>Price vs combinations over Brands</a:t>
            </a:r>
            <a:endParaRPr lang="en-US"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263096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06334" y="114147"/>
            <a:ext cx="11047660" cy="5898524"/>
          </a:xfrm>
          <a:prstGeom prst="rect">
            <a:avLst/>
          </a:prstGeom>
        </p:spPr>
      </p:pic>
      <p:pic>
        <p:nvPicPr>
          <p:cNvPr id="5" name="Picture 4"/>
          <p:cNvPicPr>
            <a:picLocks noChangeAspect="1"/>
          </p:cNvPicPr>
          <p:nvPr/>
        </p:nvPicPr>
        <p:blipFill>
          <a:blip r:embed="rId3"/>
          <a:stretch>
            <a:fillRect/>
          </a:stretch>
        </p:blipFill>
        <p:spPr>
          <a:xfrm>
            <a:off x="4570636" y="6012671"/>
            <a:ext cx="2829661" cy="336614"/>
          </a:xfrm>
          <a:prstGeom prst="rect">
            <a:avLst/>
          </a:prstGeom>
        </p:spPr>
      </p:pic>
      <p:sp>
        <p:nvSpPr>
          <p:cNvPr id="6" name="Rectangle 5"/>
          <p:cNvSpPr/>
          <p:nvPr/>
        </p:nvSpPr>
        <p:spPr>
          <a:xfrm>
            <a:off x="821037" y="4056845"/>
            <a:ext cx="10818254" cy="90152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3752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327490226"/>
              </p:ext>
            </p:extLst>
          </p:nvPr>
        </p:nvGraphicFramePr>
        <p:xfrm>
          <a:off x="785611" y="1416676"/>
          <a:ext cx="7598535" cy="2483330"/>
        </p:xfrm>
        <a:graphic>
          <a:graphicData uri="http://schemas.openxmlformats.org/drawingml/2006/table">
            <a:tbl>
              <a:tblPr firstRow="1" firstCol="1" bandRow="1">
                <a:tableStyleId>{1E171933-4619-4E11-9A3F-F7608DF75F80}</a:tableStyleId>
              </a:tblPr>
              <a:tblGrid>
                <a:gridCol w="2348456">
                  <a:extLst>
                    <a:ext uri="{9D8B030D-6E8A-4147-A177-3AD203B41FA5}">
                      <a16:colId xmlns:a16="http://schemas.microsoft.com/office/drawing/2014/main" val="20000"/>
                    </a:ext>
                  </a:extLst>
                </a:gridCol>
                <a:gridCol w="5250079">
                  <a:extLst>
                    <a:ext uri="{9D8B030D-6E8A-4147-A177-3AD203B41FA5}">
                      <a16:colId xmlns:a16="http://schemas.microsoft.com/office/drawing/2014/main" val="20001"/>
                    </a:ext>
                  </a:extLst>
                </a:gridCol>
              </a:tblGrid>
              <a:tr h="734096">
                <a:tc>
                  <a:txBody>
                    <a:bodyPr/>
                    <a:lstStyle/>
                    <a:p>
                      <a:pPr marL="0" marR="0" algn="ctr">
                        <a:lnSpc>
                          <a:spcPct val="107000"/>
                        </a:lnSpc>
                        <a:spcBef>
                          <a:spcPts val="0"/>
                        </a:spcBef>
                        <a:spcAft>
                          <a:spcPts val="0"/>
                        </a:spcAft>
                      </a:pPr>
                      <a:r>
                        <a:rPr lang="en-US" sz="2400" dirty="0">
                          <a:effectLst/>
                        </a:rPr>
                        <a:t>Factors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dirty="0" smtClean="0">
                          <a:effectLst/>
                        </a:rPr>
                        <a:t>Levels</a:t>
                      </a:r>
                      <a:endParaRPr lang="en-US" sz="1600" dirty="0">
                        <a:effectLst/>
                      </a:endParaRPr>
                    </a:p>
                    <a:p>
                      <a:pPr marL="0" marR="0" algn="ctr">
                        <a:lnSpc>
                          <a:spcPct val="107000"/>
                        </a:lnSpc>
                        <a:spcBef>
                          <a:spcPts val="0"/>
                        </a:spcBef>
                        <a:spcAft>
                          <a:spcPts val="0"/>
                        </a:spcAft>
                      </a:pPr>
                      <a:r>
                        <a:rPr lang="en-US" sz="1600" dirty="0" smtClean="0">
                          <a:effectLst/>
                        </a:rPr>
                        <a:t> </a:t>
                      </a:r>
                      <a:r>
                        <a:rPr lang="en-US" sz="1600" dirty="0">
                          <a:effectLst/>
                        </a:rPr>
                        <a:t>0                             </a:t>
                      </a:r>
                      <a:r>
                        <a:rPr lang="en-US" sz="1600" dirty="0" smtClean="0">
                          <a:effectLst/>
                        </a:rPr>
                        <a:t>   </a:t>
                      </a:r>
                      <a:r>
                        <a:rPr lang="en-US" sz="1600" baseline="0" dirty="0" smtClean="0">
                          <a:effectLst/>
                        </a:rPr>
                        <a:t>  </a:t>
                      </a:r>
                      <a:r>
                        <a:rPr lang="en-US" sz="1600" dirty="0" smtClean="0">
                          <a:effectLst/>
                        </a:rPr>
                        <a:t>  </a:t>
                      </a:r>
                      <a:r>
                        <a:rPr lang="en-US" sz="1600" dirty="0">
                          <a:effectLst/>
                        </a:rPr>
                        <a:t>1           </a:t>
                      </a:r>
                      <a:r>
                        <a:rPr lang="en-US" sz="1600" dirty="0" smtClean="0">
                          <a:effectLst/>
                        </a:rPr>
                        <a:t>                    </a:t>
                      </a:r>
                      <a:r>
                        <a:rPr lang="en-US" sz="1600" dirty="0">
                          <a:effectLst/>
                        </a:rPr>
                        <a:t>2</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561264">
                <a:tc>
                  <a:txBody>
                    <a:bodyPr/>
                    <a:lstStyle/>
                    <a:p>
                      <a:pPr marL="0" marR="0" algn="ctr">
                        <a:lnSpc>
                          <a:spcPct val="107000"/>
                        </a:lnSpc>
                        <a:spcBef>
                          <a:spcPts val="0"/>
                        </a:spcBef>
                        <a:spcAft>
                          <a:spcPts val="0"/>
                        </a:spcAft>
                      </a:pPr>
                      <a:r>
                        <a:rPr lang="en-US" sz="1600" dirty="0" smtClean="0">
                          <a:effectLst/>
                        </a:rPr>
                        <a:t>A. </a:t>
                      </a:r>
                      <a:r>
                        <a:rPr lang="en-US" sz="1600" dirty="0">
                          <a:effectLst/>
                        </a:rPr>
                        <a:t>Specification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dirty="0">
                          <a:effectLst/>
                        </a:rPr>
                        <a:t> </a:t>
                      </a:r>
                      <a:r>
                        <a:rPr lang="en-US" sz="1600" dirty="0" smtClean="0">
                          <a:effectLst/>
                        </a:rPr>
                        <a:t>RAM                           </a:t>
                      </a:r>
                      <a:r>
                        <a:rPr lang="en-US" sz="1600" dirty="0">
                          <a:effectLst/>
                        </a:rPr>
                        <a:t>Memory                  Processor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626706">
                <a:tc>
                  <a:txBody>
                    <a:bodyPr/>
                    <a:lstStyle/>
                    <a:p>
                      <a:pPr marL="0" marR="0" algn="ctr">
                        <a:lnSpc>
                          <a:spcPct val="107000"/>
                        </a:lnSpc>
                        <a:spcBef>
                          <a:spcPts val="0"/>
                        </a:spcBef>
                        <a:spcAft>
                          <a:spcPts val="0"/>
                        </a:spcAft>
                      </a:pPr>
                      <a:r>
                        <a:rPr lang="en-US" sz="1600" dirty="0" smtClean="0">
                          <a:effectLst/>
                        </a:rPr>
                        <a:t>B. </a:t>
                      </a:r>
                      <a:r>
                        <a:rPr lang="en-US" sz="1600" dirty="0">
                          <a:effectLst/>
                        </a:rPr>
                        <a:t>Purpose/Usage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dirty="0" smtClean="0">
                          <a:effectLst/>
                        </a:rPr>
                        <a:t>    Entertainment                    </a:t>
                      </a:r>
                      <a:r>
                        <a:rPr lang="en-US" sz="1600" dirty="0">
                          <a:effectLst/>
                        </a:rPr>
                        <a:t>Study           </a:t>
                      </a:r>
                      <a:r>
                        <a:rPr lang="en-US" sz="1600" dirty="0" smtClean="0">
                          <a:effectLst/>
                        </a:rPr>
                        <a:t>Business/Professional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561264">
                <a:tc>
                  <a:txBody>
                    <a:bodyPr/>
                    <a:lstStyle/>
                    <a:p>
                      <a:pPr marL="0" marR="0" algn="ctr">
                        <a:lnSpc>
                          <a:spcPct val="107000"/>
                        </a:lnSpc>
                        <a:spcBef>
                          <a:spcPts val="0"/>
                        </a:spcBef>
                        <a:spcAft>
                          <a:spcPts val="0"/>
                        </a:spcAft>
                      </a:pPr>
                      <a:r>
                        <a:rPr lang="en-US" sz="1600" dirty="0" smtClean="0">
                          <a:effectLst/>
                        </a:rPr>
                        <a:t>C. </a:t>
                      </a:r>
                      <a:r>
                        <a:rPr lang="en-US" sz="1600" dirty="0">
                          <a:effectLst/>
                        </a:rPr>
                        <a:t>Additives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dirty="0" smtClean="0">
                          <a:effectLst/>
                        </a:rPr>
                        <a:t> </a:t>
                      </a:r>
                      <a:r>
                        <a:rPr lang="en-US" sz="1600" dirty="0">
                          <a:effectLst/>
                        </a:rPr>
                        <a:t>Battery life             </a:t>
                      </a:r>
                      <a:r>
                        <a:rPr lang="en-US" sz="1600" dirty="0" smtClean="0">
                          <a:effectLst/>
                        </a:rPr>
                        <a:t>       </a:t>
                      </a:r>
                      <a:r>
                        <a:rPr lang="en-US" sz="1600" dirty="0">
                          <a:effectLst/>
                        </a:rPr>
                        <a:t>Graphics                    Display</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bl>
          </a:graphicData>
        </a:graphic>
      </p:graphicFrame>
      <p:sp>
        <p:nvSpPr>
          <p:cNvPr id="5" name="Rectangle 4"/>
          <p:cNvSpPr/>
          <p:nvPr/>
        </p:nvSpPr>
        <p:spPr>
          <a:xfrm>
            <a:off x="785611" y="4582382"/>
            <a:ext cx="7598534" cy="1475404"/>
          </a:xfrm>
          <a:prstGeom prst="rect">
            <a:avLst/>
          </a:prstGeom>
        </p:spPr>
        <p:txBody>
          <a:bodyPr wrap="square">
            <a:spAutoFit/>
          </a:bodyPr>
          <a:lstStyle/>
          <a:p>
            <a:pPr algn="just">
              <a:lnSpc>
                <a:spcPct val="107000"/>
              </a:lnSpc>
            </a:pPr>
            <a:r>
              <a:rPr lang="en-US" sz="2400" b="1" u="sng" dirty="0" smtClean="0">
                <a:solidFill>
                  <a:srgbClr val="222222"/>
                </a:solidFill>
                <a:effectLst/>
                <a:latin typeface="Calibri" panose="020F0502020204030204" pitchFamily="34" charset="0"/>
                <a:ea typeface="Calibri" panose="020F0502020204030204" pitchFamily="34" charset="0"/>
                <a:cs typeface="Arial" panose="020B0604020202020204" pitchFamily="34" charset="0"/>
              </a:rPr>
              <a:t>Selection of response variable:</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pPr>
            <a:r>
              <a:rPr lang="en-US" dirty="0" smtClean="0">
                <a:solidFill>
                  <a:srgbClr val="222222"/>
                </a:solidFill>
                <a:effectLst/>
                <a:latin typeface="Calibri" panose="020F0502020204030204" pitchFamily="34" charset="0"/>
                <a:ea typeface="Calibri" panose="020F0502020204030204" pitchFamily="34" charset="0"/>
                <a:cs typeface="Arial" panose="020B0604020202020204" pitchFamily="34" charset="0"/>
              </a:rPr>
              <a:t>The </a:t>
            </a:r>
            <a:r>
              <a:rPr lang="en-US" sz="2400" b="1" dirty="0">
                <a:solidFill>
                  <a:srgbClr val="C00000"/>
                </a:solidFill>
                <a:latin typeface="Calibri" panose="020F0502020204030204" pitchFamily="34" charset="0"/>
                <a:ea typeface="Calibri" panose="020F0502020204030204" pitchFamily="34" charset="0"/>
                <a:cs typeface="Arial" panose="020B0604020202020204" pitchFamily="34" charset="0"/>
              </a:rPr>
              <a:t>P</a:t>
            </a:r>
            <a:r>
              <a:rPr lang="en-US" sz="2400" b="1" dirty="0" smtClean="0">
                <a:solidFill>
                  <a:srgbClr val="C00000"/>
                </a:solidFill>
                <a:effectLst/>
                <a:latin typeface="Calibri" panose="020F0502020204030204" pitchFamily="34" charset="0"/>
                <a:ea typeface="Calibri" panose="020F0502020204030204" pitchFamily="34" charset="0"/>
                <a:cs typeface="Arial" panose="020B0604020202020204" pitchFamily="34" charset="0"/>
              </a:rPr>
              <a:t>rice</a:t>
            </a:r>
            <a:r>
              <a:rPr lang="en-US" dirty="0" smtClean="0">
                <a:solidFill>
                  <a:srgbClr val="222222"/>
                </a:solidFill>
                <a:effectLst/>
                <a:latin typeface="Calibri" panose="020F0502020204030204" pitchFamily="34" charset="0"/>
                <a:ea typeface="Calibri" panose="020F0502020204030204" pitchFamily="34" charset="0"/>
                <a:cs typeface="Arial" panose="020B0604020202020204" pitchFamily="34" charset="0"/>
              </a:rPr>
              <a:t> of laptop in dollars is the selected response variable. Consumers usually prefer certain brand over others if they get the desired performance at a price they can afford.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682580" y="478316"/>
            <a:ext cx="7598535" cy="783869"/>
          </a:xfrm>
          <a:prstGeom prst="rect">
            <a:avLst/>
          </a:prstGeom>
        </p:spPr>
        <p:txBody>
          <a:bodyPr wrap="square">
            <a:spAutoFit/>
          </a:bodyPr>
          <a:lstStyle/>
          <a:p>
            <a:pPr algn="just">
              <a:lnSpc>
                <a:spcPct val="107000"/>
              </a:lnSpc>
            </a:pPr>
            <a:r>
              <a:rPr lang="en-US" sz="2400" b="1" u="sng" dirty="0" smtClean="0">
                <a:effectLst/>
                <a:latin typeface="Calibri" panose="020F0502020204030204" pitchFamily="34" charset="0"/>
                <a:ea typeface="Calibri" panose="020F0502020204030204" pitchFamily="34" charset="0"/>
                <a:cs typeface="Times New Roman" panose="02020603050405020304" pitchFamily="18" charset="0"/>
              </a:rPr>
              <a:t>Choice of Factors and Levels:</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dirty="0" smtClean="0">
                <a:effectLst/>
                <a:latin typeface="Calibri" panose="020F0502020204030204" pitchFamily="34" charset="0"/>
                <a:ea typeface="Calibri" panose="020F0502020204030204" pitchFamily="34" charset="0"/>
                <a:cs typeface="Times New Roman" panose="02020603050405020304" pitchFamily="18" charset="0"/>
              </a:rPr>
              <a:t>Three factors have been selected, and each of these factors has three levels.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758277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6549" y="0"/>
            <a:ext cx="4776788" cy="6797453"/>
          </a:xfrm>
          <a:prstGeom prst="rect">
            <a:avLst/>
          </a:prstGeom>
        </p:spPr>
      </p:pic>
      <p:sp>
        <p:nvSpPr>
          <p:cNvPr id="5" name="TextBox 4"/>
          <p:cNvSpPr txBox="1"/>
          <p:nvPr/>
        </p:nvSpPr>
        <p:spPr>
          <a:xfrm>
            <a:off x="415542" y="476517"/>
            <a:ext cx="6142218" cy="3046988"/>
          </a:xfrm>
          <a:prstGeom prst="rect">
            <a:avLst/>
          </a:prstGeom>
          <a:noFill/>
          <a:ln>
            <a:solidFill>
              <a:schemeClr val="tx1"/>
            </a:solidFill>
          </a:ln>
        </p:spPr>
        <p:txBody>
          <a:bodyPr wrap="square" rtlCol="0">
            <a:spAutoFit/>
          </a:bodyPr>
          <a:lstStyle/>
          <a:p>
            <a:r>
              <a:rPr lang="en-US" sz="2400" b="1" dirty="0" smtClean="0"/>
              <a:t>No of factors = 3</a:t>
            </a:r>
          </a:p>
          <a:p>
            <a:r>
              <a:rPr lang="en-US" sz="2400" dirty="0" smtClean="0"/>
              <a:t>A – Specification</a:t>
            </a:r>
          </a:p>
          <a:p>
            <a:r>
              <a:rPr lang="en-US" sz="2400" dirty="0" smtClean="0"/>
              <a:t>B – Usage</a:t>
            </a:r>
          </a:p>
          <a:p>
            <a:r>
              <a:rPr lang="en-US" sz="2400" dirty="0" smtClean="0"/>
              <a:t>C – Additives</a:t>
            </a:r>
          </a:p>
          <a:p>
            <a:r>
              <a:rPr lang="en-US" sz="2400" b="1" dirty="0" smtClean="0"/>
              <a:t>Response variable = Price</a:t>
            </a:r>
          </a:p>
          <a:p>
            <a:r>
              <a:rPr lang="en-US" sz="2400" dirty="0" smtClean="0"/>
              <a:t>Blocks = 3</a:t>
            </a:r>
            <a:endParaRPr lang="en-US" sz="2400" dirty="0"/>
          </a:p>
          <a:p>
            <a:r>
              <a:rPr lang="en-US" sz="2400" b="1" dirty="0" smtClean="0"/>
              <a:t>Factorial Design = 3³ Factorial</a:t>
            </a:r>
          </a:p>
          <a:p>
            <a:r>
              <a:rPr lang="en-US" sz="2400" b="1" dirty="0" smtClean="0"/>
              <a:t>Total run required = 3³ x 3 = 81 </a:t>
            </a:r>
            <a:endParaRPr lang="en-US" sz="2400" b="1" dirty="0"/>
          </a:p>
        </p:txBody>
      </p:sp>
    </p:spTree>
    <p:extLst>
      <p:ext uri="{BB962C8B-B14F-4D97-AF65-F5344CB8AC3E}">
        <p14:creationId xmlns:p14="http://schemas.microsoft.com/office/powerpoint/2010/main" val="24147103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TM04033925[[fn=Droplet]]</Template>
  <TotalTime>1112</TotalTime>
  <Words>1850</Words>
  <Application>Microsoft Office PowerPoint</Application>
  <PresentationFormat>Widescreen</PresentationFormat>
  <Paragraphs>214</Paragraphs>
  <Slides>32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Algerian</vt:lpstr>
      <vt:lpstr>Arial</vt:lpstr>
      <vt:lpstr>Calibri</vt:lpstr>
      <vt:lpstr>Calibri Light</vt:lpstr>
      <vt:lpstr>Times New Roman</vt:lpstr>
      <vt:lpstr>Office Theme</vt:lpstr>
      <vt:lpstr>  Design and Analysis of Experiments  Study the effect of Performance Factors  on the Price of Laptop  Presented  by Jitendra Patel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Validation of Assumptions</vt:lpstr>
      <vt:lpstr>A. Normality Assumption of Errors (i) Normality vs Residuals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Main Effects &amp; Interaction plots</vt:lpstr>
      <vt:lpstr>CONCLUSION:</vt:lpstr>
      <vt:lpstr>Further Scope of Analysis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yogi</dc:creator>
  <cp:lastModifiedBy>Jeemit Patel</cp:lastModifiedBy>
  <cp:revision>91</cp:revision>
  <dcterms:created xsi:type="dcterms:W3CDTF">2015-11-23T03:08:28Z</dcterms:created>
  <dcterms:modified xsi:type="dcterms:W3CDTF">2016-05-12T04:30:45Z</dcterms:modified>
</cp:coreProperties>
</file>