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56" r:id="rId5"/>
    <p:sldId id="286" r:id="rId6"/>
    <p:sldId id="287" r:id="rId7"/>
    <p:sldId id="289" r:id="rId8"/>
    <p:sldId id="290" r:id="rId9"/>
    <p:sldId id="291" r:id="rId10"/>
    <p:sldId id="325" r:id="rId11"/>
    <p:sldId id="326"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10" r:id="rId29"/>
    <p:sldId id="308" r:id="rId30"/>
    <p:sldId id="309"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28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56C83-A699-4ACC-8E13-F908F70C7DA7}" v="68" dt="2023-09-30T15:05:06.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85" d="100"/>
          <a:sy n="85" d="100"/>
        </p:scale>
        <p:origin x="180"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Mahiya" userId="46cd7c55fb6c5077" providerId="LiveId" clId="{E9E56C83-A699-4ACC-8E13-F908F70C7DA7}"/>
    <pc:docChg chg="undo custSel addSld delSld modSld sldOrd">
      <pc:chgData name="Jitendra Mahiya" userId="46cd7c55fb6c5077" providerId="LiveId" clId="{E9E56C83-A699-4ACC-8E13-F908F70C7DA7}" dt="2023-10-01T08:05:22.553" v="6116" actId="20577"/>
      <pc:docMkLst>
        <pc:docMk/>
      </pc:docMkLst>
      <pc:sldChg chg="addSp modSp mod ord setBg">
        <pc:chgData name="Jitendra Mahiya" userId="46cd7c55fb6c5077" providerId="LiveId" clId="{E9E56C83-A699-4ACC-8E13-F908F70C7DA7}" dt="2023-09-30T14:58:40.225" v="5636" actId="207"/>
        <pc:sldMkLst>
          <pc:docMk/>
          <pc:sldMk cId="2034155432" sldId="287"/>
        </pc:sldMkLst>
        <pc:spChg chg="add mod">
          <ac:chgData name="Jitendra Mahiya" userId="46cd7c55fb6c5077" providerId="LiveId" clId="{E9E56C83-A699-4ACC-8E13-F908F70C7DA7}" dt="2023-09-30T14:33:24.521" v="4923" actId="207"/>
          <ac:spMkLst>
            <pc:docMk/>
            <pc:sldMk cId="2034155432" sldId="287"/>
            <ac:spMk id="2" creationId="{1DEE6105-70F2-2B35-9127-74FC85483755}"/>
          </ac:spMkLst>
        </pc:spChg>
        <pc:spChg chg="add mod">
          <ac:chgData name="Jitendra Mahiya" userId="46cd7c55fb6c5077" providerId="LiveId" clId="{E9E56C83-A699-4ACC-8E13-F908F70C7DA7}" dt="2023-09-30T14:42:41.337" v="5216" actId="14100"/>
          <ac:spMkLst>
            <pc:docMk/>
            <pc:sldMk cId="2034155432" sldId="287"/>
            <ac:spMk id="3" creationId="{2928B544-6A49-8D3A-1EBD-E3BD9069A43D}"/>
          </ac:spMkLst>
        </pc:spChg>
        <pc:spChg chg="add mod">
          <ac:chgData name="Jitendra Mahiya" userId="46cd7c55fb6c5077" providerId="LiveId" clId="{E9E56C83-A699-4ACC-8E13-F908F70C7DA7}" dt="2023-09-30T14:48:49.067" v="5349" actId="14100"/>
          <ac:spMkLst>
            <pc:docMk/>
            <pc:sldMk cId="2034155432" sldId="287"/>
            <ac:spMk id="4" creationId="{824C2528-7BFC-4440-D3C6-AADC03E6E61E}"/>
          </ac:spMkLst>
        </pc:spChg>
        <pc:spChg chg="add mod">
          <ac:chgData name="Jitendra Mahiya" userId="46cd7c55fb6c5077" providerId="LiveId" clId="{E9E56C83-A699-4ACC-8E13-F908F70C7DA7}" dt="2023-09-30T14:58:40.225" v="5636" actId="207"/>
          <ac:spMkLst>
            <pc:docMk/>
            <pc:sldMk cId="2034155432" sldId="287"/>
            <ac:spMk id="5" creationId="{4F14FA21-518E-9F0C-F041-66734CAC1923}"/>
          </ac:spMkLst>
        </pc:spChg>
      </pc:sldChg>
      <pc:sldChg chg="del">
        <pc:chgData name="Jitendra Mahiya" userId="46cd7c55fb6c5077" providerId="LiveId" clId="{E9E56C83-A699-4ACC-8E13-F908F70C7DA7}" dt="2023-09-30T14:21:50.979" v="4500" actId="2696"/>
        <pc:sldMkLst>
          <pc:docMk/>
          <pc:sldMk cId="1081171727" sldId="288"/>
        </pc:sldMkLst>
      </pc:sldChg>
      <pc:sldChg chg="delSp mod">
        <pc:chgData name="Jitendra Mahiya" userId="46cd7c55fb6c5077" providerId="LiveId" clId="{E9E56C83-A699-4ACC-8E13-F908F70C7DA7}" dt="2023-09-30T18:39:52.774" v="6094" actId="21"/>
        <pc:sldMkLst>
          <pc:docMk/>
          <pc:sldMk cId="3559731962" sldId="290"/>
        </pc:sldMkLst>
        <pc:spChg chg="del">
          <ac:chgData name="Jitendra Mahiya" userId="46cd7c55fb6c5077" providerId="LiveId" clId="{E9E56C83-A699-4ACC-8E13-F908F70C7DA7}" dt="2023-09-30T18:39:46.874" v="6093" actId="21"/>
          <ac:spMkLst>
            <pc:docMk/>
            <pc:sldMk cId="3559731962" sldId="290"/>
            <ac:spMk id="2" creationId="{3C7F377E-BC78-59FD-B06C-63DEF156AB1D}"/>
          </ac:spMkLst>
        </pc:spChg>
        <pc:spChg chg="del">
          <ac:chgData name="Jitendra Mahiya" userId="46cd7c55fb6c5077" providerId="LiveId" clId="{E9E56C83-A699-4ACC-8E13-F908F70C7DA7}" dt="2023-09-30T18:39:52.774" v="6094" actId="21"/>
          <ac:spMkLst>
            <pc:docMk/>
            <pc:sldMk cId="3559731962" sldId="290"/>
            <ac:spMk id="3" creationId="{27711CE3-B6DC-7CD3-FB7D-B7ABF940F6B9}"/>
          </ac:spMkLst>
        </pc:spChg>
      </pc:sldChg>
      <pc:sldChg chg="modSp mod">
        <pc:chgData name="Jitendra Mahiya" userId="46cd7c55fb6c5077" providerId="LiveId" clId="{E9E56C83-A699-4ACC-8E13-F908F70C7DA7}" dt="2023-10-01T08:03:14.140" v="6102" actId="20577"/>
        <pc:sldMkLst>
          <pc:docMk/>
          <pc:sldMk cId="1477644752" sldId="295"/>
        </pc:sldMkLst>
        <pc:spChg chg="mod">
          <ac:chgData name="Jitendra Mahiya" userId="46cd7c55fb6c5077" providerId="LiveId" clId="{E9E56C83-A699-4ACC-8E13-F908F70C7DA7}" dt="2023-10-01T08:03:14.140" v="6102" actId="20577"/>
          <ac:spMkLst>
            <pc:docMk/>
            <pc:sldMk cId="1477644752" sldId="295"/>
            <ac:spMk id="5" creationId="{7A6559A7-0A5F-EC5F-5C50-936642D5F0B4}"/>
          </ac:spMkLst>
        </pc:spChg>
      </pc:sldChg>
      <pc:sldChg chg="addSp modSp mod">
        <pc:chgData name="Jitendra Mahiya" userId="46cd7c55fb6c5077" providerId="LiveId" clId="{E9E56C83-A699-4ACC-8E13-F908F70C7DA7}" dt="2023-09-30T14:16:54.774" v="4489"/>
        <pc:sldMkLst>
          <pc:docMk/>
          <pc:sldMk cId="4050095347" sldId="308"/>
        </pc:sldMkLst>
        <pc:spChg chg="add mod">
          <ac:chgData name="Jitendra Mahiya" userId="46cd7c55fb6c5077" providerId="LiveId" clId="{E9E56C83-A699-4ACC-8E13-F908F70C7DA7}" dt="2023-09-30T14:16:23.658" v="4487" actId="1076"/>
          <ac:spMkLst>
            <pc:docMk/>
            <pc:sldMk cId="4050095347" sldId="308"/>
            <ac:spMk id="2" creationId="{C435A826-F375-E06C-02EC-2AC3DADB0189}"/>
          </ac:spMkLst>
        </pc:spChg>
        <pc:spChg chg="add mod">
          <ac:chgData name="Jitendra Mahiya" userId="46cd7c55fb6c5077" providerId="LiveId" clId="{E9E56C83-A699-4ACC-8E13-F908F70C7DA7}" dt="2023-09-30T13:55:09.673" v="4104" actId="20577"/>
          <ac:spMkLst>
            <pc:docMk/>
            <pc:sldMk cId="4050095347" sldId="308"/>
            <ac:spMk id="3" creationId="{6CBAF5E9-44F4-0D3A-6B4E-A2B9F197FA0A}"/>
          </ac:spMkLst>
        </pc:spChg>
        <pc:spChg chg="add mod">
          <ac:chgData name="Jitendra Mahiya" userId="46cd7c55fb6c5077" providerId="LiveId" clId="{E9E56C83-A699-4ACC-8E13-F908F70C7DA7}" dt="2023-09-30T13:56:30.582" v="4122" actId="20577"/>
          <ac:spMkLst>
            <pc:docMk/>
            <pc:sldMk cId="4050095347" sldId="308"/>
            <ac:spMk id="4" creationId="{7714B3EA-006D-7396-5946-E9486C741D61}"/>
          </ac:spMkLst>
        </pc:spChg>
        <pc:spChg chg="add mod">
          <ac:chgData name="Jitendra Mahiya" userId="46cd7c55fb6c5077" providerId="LiveId" clId="{E9E56C83-A699-4ACC-8E13-F908F70C7DA7}" dt="2023-09-30T13:57:15.868" v="4128" actId="20577"/>
          <ac:spMkLst>
            <pc:docMk/>
            <pc:sldMk cId="4050095347" sldId="308"/>
            <ac:spMk id="5" creationId="{346E0ED8-D52E-CCE5-7A83-9833894B293E}"/>
          </ac:spMkLst>
        </pc:spChg>
        <pc:spChg chg="add mod">
          <ac:chgData name="Jitendra Mahiya" userId="46cd7c55fb6c5077" providerId="LiveId" clId="{E9E56C83-A699-4ACC-8E13-F908F70C7DA7}" dt="2023-09-30T13:58:45.046" v="4136" actId="20577"/>
          <ac:spMkLst>
            <pc:docMk/>
            <pc:sldMk cId="4050095347" sldId="308"/>
            <ac:spMk id="6" creationId="{0B8CB4CD-0EDA-D0AD-814C-E9A15D8D109D}"/>
          </ac:spMkLst>
        </pc:spChg>
        <pc:spChg chg="add mod">
          <ac:chgData name="Jitendra Mahiya" userId="46cd7c55fb6c5077" providerId="LiveId" clId="{E9E56C83-A699-4ACC-8E13-F908F70C7DA7}" dt="2023-09-30T14:00:09.454" v="4143" actId="20577"/>
          <ac:spMkLst>
            <pc:docMk/>
            <pc:sldMk cId="4050095347" sldId="308"/>
            <ac:spMk id="7" creationId="{A984316A-A3BD-6D49-C921-14E97BF502A8}"/>
          </ac:spMkLst>
        </pc:spChg>
        <pc:spChg chg="add mod">
          <ac:chgData name="Jitendra Mahiya" userId="46cd7c55fb6c5077" providerId="LiveId" clId="{E9E56C83-A699-4ACC-8E13-F908F70C7DA7}" dt="2023-09-30T14:01:07.571" v="4154" actId="20577"/>
          <ac:spMkLst>
            <pc:docMk/>
            <pc:sldMk cId="4050095347" sldId="308"/>
            <ac:spMk id="8" creationId="{0A6AACAC-3862-5FEE-503F-2F99DF862B8C}"/>
          </ac:spMkLst>
        </pc:spChg>
        <pc:spChg chg="add mod">
          <ac:chgData name="Jitendra Mahiya" userId="46cd7c55fb6c5077" providerId="LiveId" clId="{E9E56C83-A699-4ACC-8E13-F908F70C7DA7}" dt="2023-09-30T14:01:45.084" v="4160" actId="20577"/>
          <ac:spMkLst>
            <pc:docMk/>
            <pc:sldMk cId="4050095347" sldId="308"/>
            <ac:spMk id="9" creationId="{629F1555-2310-0C86-FE29-F315BC1D4933}"/>
          </ac:spMkLst>
        </pc:spChg>
        <pc:spChg chg="add mod">
          <ac:chgData name="Jitendra Mahiya" userId="46cd7c55fb6c5077" providerId="LiveId" clId="{E9E56C83-A699-4ACC-8E13-F908F70C7DA7}" dt="2023-09-30T14:03:06.550" v="4167" actId="20577"/>
          <ac:spMkLst>
            <pc:docMk/>
            <pc:sldMk cId="4050095347" sldId="308"/>
            <ac:spMk id="10" creationId="{17139028-35D7-3DA9-D867-99F12080941B}"/>
          </ac:spMkLst>
        </pc:spChg>
        <pc:spChg chg="add mod">
          <ac:chgData name="Jitendra Mahiya" userId="46cd7c55fb6c5077" providerId="LiveId" clId="{E9E56C83-A699-4ACC-8E13-F908F70C7DA7}" dt="2023-09-30T14:03:50.943" v="4173" actId="20577"/>
          <ac:spMkLst>
            <pc:docMk/>
            <pc:sldMk cId="4050095347" sldId="308"/>
            <ac:spMk id="11" creationId="{65000D4D-25BB-F24E-5A22-BD40B719ED79}"/>
          </ac:spMkLst>
        </pc:spChg>
        <pc:spChg chg="add mod">
          <ac:chgData name="Jitendra Mahiya" userId="46cd7c55fb6c5077" providerId="LiveId" clId="{E9E56C83-A699-4ACC-8E13-F908F70C7DA7}" dt="2023-09-30T14:05:27.788" v="4178" actId="20577"/>
          <ac:spMkLst>
            <pc:docMk/>
            <pc:sldMk cId="4050095347" sldId="308"/>
            <ac:spMk id="12" creationId="{05140286-C5BC-4CDB-0888-33BD0DBD755B}"/>
          </ac:spMkLst>
        </pc:spChg>
        <pc:spChg chg="add mod">
          <ac:chgData name="Jitendra Mahiya" userId="46cd7c55fb6c5077" providerId="LiveId" clId="{E9E56C83-A699-4ACC-8E13-F908F70C7DA7}" dt="2023-09-30T14:16:27.055" v="4488"/>
          <ac:spMkLst>
            <pc:docMk/>
            <pc:sldMk cId="4050095347" sldId="308"/>
            <ac:spMk id="13" creationId="{2C60A2B6-C14A-7AD2-BC06-67B1902880DE}"/>
          </ac:spMkLst>
        </pc:spChg>
        <pc:spChg chg="add mod">
          <ac:chgData name="Jitendra Mahiya" userId="46cd7c55fb6c5077" providerId="LiveId" clId="{E9E56C83-A699-4ACC-8E13-F908F70C7DA7}" dt="2023-09-30T14:16:54.774" v="4489"/>
          <ac:spMkLst>
            <pc:docMk/>
            <pc:sldMk cId="4050095347" sldId="308"/>
            <ac:spMk id="14" creationId="{DB2A8D79-A8A3-BCB8-396E-DF7BF3B9D5E6}"/>
          </ac:spMkLst>
        </pc:spChg>
      </pc:sldChg>
      <pc:sldChg chg="addSp modSp mod">
        <pc:chgData name="Jitendra Mahiya" userId="46cd7c55fb6c5077" providerId="LiveId" clId="{E9E56C83-A699-4ACC-8E13-F908F70C7DA7}" dt="2023-09-30T18:38:39.487" v="6092" actId="20577"/>
        <pc:sldMkLst>
          <pc:docMk/>
          <pc:sldMk cId="1245685613" sldId="309"/>
        </pc:sldMkLst>
        <pc:spChg chg="add mod">
          <ac:chgData name="Jitendra Mahiya" userId="46cd7c55fb6c5077" providerId="LiveId" clId="{E9E56C83-A699-4ACC-8E13-F908F70C7DA7}" dt="2023-09-30T18:38:39.487" v="6092" actId="20577"/>
          <ac:spMkLst>
            <pc:docMk/>
            <pc:sldMk cId="1245685613" sldId="309"/>
            <ac:spMk id="2" creationId="{191096C7-FEBD-586B-A200-568ED2462C1B}"/>
          </ac:spMkLst>
        </pc:spChg>
        <pc:spChg chg="add mod">
          <ac:chgData name="Jitendra Mahiya" userId="46cd7c55fb6c5077" providerId="LiveId" clId="{E9E56C83-A699-4ACC-8E13-F908F70C7DA7}" dt="2023-09-30T18:37:40.884" v="6087" actId="113"/>
          <ac:spMkLst>
            <pc:docMk/>
            <pc:sldMk cId="1245685613" sldId="309"/>
            <ac:spMk id="3" creationId="{DFB9380A-AFD6-1263-27B5-DA4C83B784E0}"/>
          </ac:spMkLst>
        </pc:spChg>
        <pc:spChg chg="add mod">
          <ac:chgData name="Jitendra Mahiya" userId="46cd7c55fb6c5077" providerId="LiveId" clId="{E9E56C83-A699-4ACC-8E13-F908F70C7DA7}" dt="2023-09-30T18:38:12.537" v="6090" actId="14100"/>
          <ac:spMkLst>
            <pc:docMk/>
            <pc:sldMk cId="1245685613" sldId="309"/>
            <ac:spMk id="5" creationId="{E11C3876-31BA-4560-7E7D-E825F716659B}"/>
          </ac:spMkLst>
        </pc:spChg>
        <pc:spChg chg="add mod">
          <ac:chgData name="Jitendra Mahiya" userId="46cd7c55fb6c5077" providerId="LiveId" clId="{E9E56C83-A699-4ACC-8E13-F908F70C7DA7}" dt="2023-09-30T14:17:16.864" v="4490"/>
          <ac:spMkLst>
            <pc:docMk/>
            <pc:sldMk cId="1245685613" sldId="309"/>
            <ac:spMk id="6" creationId="{E493BC5F-2743-8C34-BC13-12A60B9B14D4}"/>
          </ac:spMkLst>
        </pc:spChg>
        <pc:spChg chg="add mod">
          <ac:chgData name="Jitendra Mahiya" userId="46cd7c55fb6c5077" providerId="LiveId" clId="{E9E56C83-A699-4ACC-8E13-F908F70C7DA7}" dt="2023-09-30T14:17:29.364" v="4491"/>
          <ac:spMkLst>
            <pc:docMk/>
            <pc:sldMk cId="1245685613" sldId="309"/>
            <ac:spMk id="7" creationId="{2AC4CC19-FB65-737B-6304-AB678BA317B7}"/>
          </ac:spMkLst>
        </pc:spChg>
      </pc:sldChg>
      <pc:sldChg chg="modSp mod">
        <pc:chgData name="Jitendra Mahiya" userId="46cd7c55fb6c5077" providerId="LiveId" clId="{E9E56C83-A699-4ACC-8E13-F908F70C7DA7}" dt="2023-09-30T09:34:15.658" v="158" actId="113"/>
        <pc:sldMkLst>
          <pc:docMk/>
          <pc:sldMk cId="2080653162" sldId="313"/>
        </pc:sldMkLst>
        <pc:spChg chg="mod">
          <ac:chgData name="Jitendra Mahiya" userId="46cd7c55fb6c5077" providerId="LiveId" clId="{E9E56C83-A699-4ACC-8E13-F908F70C7DA7}" dt="2023-09-30T09:34:15.658" v="158" actId="113"/>
          <ac:spMkLst>
            <pc:docMk/>
            <pc:sldMk cId="2080653162" sldId="313"/>
            <ac:spMk id="5" creationId="{DB215E73-50A2-7919-A620-177D4DE4A24E}"/>
          </ac:spMkLst>
        </pc:spChg>
      </pc:sldChg>
      <pc:sldChg chg="addSp delSp modSp mod setBg">
        <pc:chgData name="Jitendra Mahiya" userId="46cd7c55fb6c5077" providerId="LiveId" clId="{E9E56C83-A699-4ACC-8E13-F908F70C7DA7}" dt="2023-09-30T09:47:11.407" v="171" actId="14100"/>
        <pc:sldMkLst>
          <pc:docMk/>
          <pc:sldMk cId="2391948767" sldId="314"/>
        </pc:sldMkLst>
        <pc:spChg chg="add del">
          <ac:chgData name="Jitendra Mahiya" userId="46cd7c55fb6c5077" providerId="LiveId" clId="{E9E56C83-A699-4ACC-8E13-F908F70C7DA7}" dt="2023-09-30T09:46:20.755" v="161" actId="26606"/>
          <ac:spMkLst>
            <pc:docMk/>
            <pc:sldMk cId="2391948767" sldId="314"/>
            <ac:spMk id="8" creationId="{AB8C311F-7253-4AED-9701-7FC0708C41C7}"/>
          </ac:spMkLst>
        </pc:spChg>
        <pc:spChg chg="add del">
          <ac:chgData name="Jitendra Mahiya" userId="46cd7c55fb6c5077" providerId="LiveId" clId="{E9E56C83-A699-4ACC-8E13-F908F70C7DA7}" dt="2023-09-30T09:46:20.755" v="161" actId="26606"/>
          <ac:spMkLst>
            <pc:docMk/>
            <pc:sldMk cId="2391948767" sldId="314"/>
            <ac:spMk id="10" creationId="{E2384209-CB15-4CDF-9D31-C44FD9A3F20D}"/>
          </ac:spMkLst>
        </pc:spChg>
        <pc:spChg chg="add del">
          <ac:chgData name="Jitendra Mahiya" userId="46cd7c55fb6c5077" providerId="LiveId" clId="{E9E56C83-A699-4ACC-8E13-F908F70C7DA7}" dt="2023-09-30T09:46:20.755" v="161" actId="26606"/>
          <ac:spMkLst>
            <pc:docMk/>
            <pc:sldMk cId="2391948767" sldId="314"/>
            <ac:spMk id="12" creationId="{2633B3B5-CC90-43F0-8714-D31D1F3F0209}"/>
          </ac:spMkLst>
        </pc:spChg>
        <pc:spChg chg="add del">
          <ac:chgData name="Jitendra Mahiya" userId="46cd7c55fb6c5077" providerId="LiveId" clId="{E9E56C83-A699-4ACC-8E13-F908F70C7DA7}" dt="2023-09-30T09:46:20.755" v="161" actId="26606"/>
          <ac:spMkLst>
            <pc:docMk/>
            <pc:sldMk cId="2391948767" sldId="314"/>
            <ac:spMk id="14" creationId="{A8D57A06-A426-446D-B02C-A2DC6B62E45E}"/>
          </ac:spMkLst>
        </pc:spChg>
        <pc:spChg chg="add del">
          <ac:chgData name="Jitendra Mahiya" userId="46cd7c55fb6c5077" providerId="LiveId" clId="{E9E56C83-A699-4ACC-8E13-F908F70C7DA7}" dt="2023-09-30T09:46:23.272" v="163" actId="26606"/>
          <ac:spMkLst>
            <pc:docMk/>
            <pc:sldMk cId="2391948767" sldId="314"/>
            <ac:spMk id="16" creationId="{42A4FC2C-047E-45A5-965D-8E1E3BF09BC6}"/>
          </ac:spMkLst>
        </pc:spChg>
        <pc:spChg chg="add del">
          <ac:chgData name="Jitendra Mahiya" userId="46cd7c55fb6c5077" providerId="LiveId" clId="{E9E56C83-A699-4ACC-8E13-F908F70C7DA7}" dt="2023-09-30T09:46:35.653" v="165" actId="26606"/>
          <ac:spMkLst>
            <pc:docMk/>
            <pc:sldMk cId="2391948767" sldId="314"/>
            <ac:spMk id="18" creationId="{FF9F2414-84E8-453E-B1F3-389FDE8192D9}"/>
          </ac:spMkLst>
        </pc:spChg>
        <pc:spChg chg="add del">
          <ac:chgData name="Jitendra Mahiya" userId="46cd7c55fb6c5077" providerId="LiveId" clId="{E9E56C83-A699-4ACC-8E13-F908F70C7DA7}" dt="2023-09-30T09:46:35.653" v="165" actId="26606"/>
          <ac:spMkLst>
            <pc:docMk/>
            <pc:sldMk cId="2391948767" sldId="314"/>
            <ac:spMk id="19" creationId="{F3060C83-F051-4F0E-ABAD-AA0DFC48B218}"/>
          </ac:spMkLst>
        </pc:spChg>
        <pc:spChg chg="add del">
          <ac:chgData name="Jitendra Mahiya" userId="46cd7c55fb6c5077" providerId="LiveId" clId="{E9E56C83-A699-4ACC-8E13-F908F70C7DA7}" dt="2023-09-30T09:46:35.653" v="165" actId="26606"/>
          <ac:spMkLst>
            <pc:docMk/>
            <pc:sldMk cId="2391948767" sldId="314"/>
            <ac:spMk id="20" creationId="{3ECA69A1-7536-43AC-85EF-C7106179F5ED}"/>
          </ac:spMkLst>
        </pc:spChg>
        <pc:spChg chg="add del">
          <ac:chgData name="Jitendra Mahiya" userId="46cd7c55fb6c5077" providerId="LiveId" clId="{E9E56C83-A699-4ACC-8E13-F908F70C7DA7}" dt="2023-09-30T09:46:35.653" v="165" actId="26606"/>
          <ac:spMkLst>
            <pc:docMk/>
            <pc:sldMk cId="2391948767" sldId="314"/>
            <ac:spMk id="21" creationId="{83C98ABE-055B-441F-B07E-44F97F083C39}"/>
          </ac:spMkLst>
        </pc:spChg>
        <pc:spChg chg="add del">
          <ac:chgData name="Jitendra Mahiya" userId="46cd7c55fb6c5077" providerId="LiveId" clId="{E9E56C83-A699-4ACC-8E13-F908F70C7DA7}" dt="2023-09-30T09:46:35.653" v="165" actId="26606"/>
          <ac:spMkLst>
            <pc:docMk/>
            <pc:sldMk cId="2391948767" sldId="314"/>
            <ac:spMk id="22" creationId="{29FDB030-9B49-4CED-8CCD-4D99382388AC}"/>
          </ac:spMkLst>
        </pc:spChg>
        <pc:spChg chg="add del">
          <ac:chgData name="Jitendra Mahiya" userId="46cd7c55fb6c5077" providerId="LiveId" clId="{E9E56C83-A699-4ACC-8E13-F908F70C7DA7}" dt="2023-09-30T09:46:35.653" v="165" actId="26606"/>
          <ac:spMkLst>
            <pc:docMk/>
            <pc:sldMk cId="2391948767" sldId="314"/>
            <ac:spMk id="23" creationId="{3783CA14-24A1-485C-8B30-D6A5D87987AD}"/>
          </ac:spMkLst>
        </pc:spChg>
        <pc:spChg chg="add del">
          <ac:chgData name="Jitendra Mahiya" userId="46cd7c55fb6c5077" providerId="LiveId" clId="{E9E56C83-A699-4ACC-8E13-F908F70C7DA7}" dt="2023-09-30T09:46:35.653" v="165" actId="26606"/>
          <ac:spMkLst>
            <pc:docMk/>
            <pc:sldMk cId="2391948767" sldId="314"/>
            <ac:spMk id="24" creationId="{9A97C86A-04D6-40F7-AE84-31AB43E6A846}"/>
          </ac:spMkLst>
        </pc:spChg>
        <pc:spChg chg="add del">
          <ac:chgData name="Jitendra Mahiya" userId="46cd7c55fb6c5077" providerId="LiveId" clId="{E9E56C83-A699-4ACC-8E13-F908F70C7DA7}" dt="2023-09-30T09:47:00.211" v="169" actId="26606"/>
          <ac:spMkLst>
            <pc:docMk/>
            <pc:sldMk cId="2391948767" sldId="314"/>
            <ac:spMk id="26" creationId="{42A4FC2C-047E-45A5-965D-8E1E3BF09BC6}"/>
          </ac:spMkLst>
        </pc:spChg>
        <pc:picChg chg="add mod">
          <ac:chgData name="Jitendra Mahiya" userId="46cd7c55fb6c5077" providerId="LiveId" clId="{E9E56C83-A699-4ACC-8E13-F908F70C7DA7}" dt="2023-09-30T09:47:11.407" v="171" actId="14100"/>
          <ac:picMkLst>
            <pc:docMk/>
            <pc:sldMk cId="2391948767" sldId="314"/>
            <ac:picMk id="3" creationId="{BFC671FC-C0D7-4ABF-20FE-DF76D769D364}"/>
          </ac:picMkLst>
        </pc:picChg>
      </pc:sldChg>
      <pc:sldChg chg="addSp delSp modSp mod">
        <pc:chgData name="Jitendra Mahiya" userId="46cd7c55fb6c5077" providerId="LiveId" clId="{E9E56C83-A699-4ACC-8E13-F908F70C7DA7}" dt="2023-09-30T10:01:49.310" v="563" actId="113"/>
        <pc:sldMkLst>
          <pc:docMk/>
          <pc:sldMk cId="3117857643" sldId="315"/>
        </pc:sldMkLst>
        <pc:spChg chg="add del mod">
          <ac:chgData name="Jitendra Mahiya" userId="46cd7c55fb6c5077" providerId="LiveId" clId="{E9E56C83-A699-4ACC-8E13-F908F70C7DA7}" dt="2023-09-30T09:48:59.101" v="183"/>
          <ac:spMkLst>
            <pc:docMk/>
            <pc:sldMk cId="3117857643" sldId="315"/>
            <ac:spMk id="4" creationId="{AF887211-9DC1-AA11-749A-4307C176E754}"/>
          </ac:spMkLst>
        </pc:spChg>
        <pc:spChg chg="add mod">
          <ac:chgData name="Jitendra Mahiya" userId="46cd7c55fb6c5077" providerId="LiveId" clId="{E9E56C83-A699-4ACC-8E13-F908F70C7DA7}" dt="2023-09-30T09:53:28.525" v="303" actId="1076"/>
          <ac:spMkLst>
            <pc:docMk/>
            <pc:sldMk cId="3117857643" sldId="315"/>
            <ac:spMk id="5" creationId="{F9DEE3F8-1A5D-4E5F-389C-A63E40CC0ABE}"/>
          </ac:spMkLst>
        </pc:spChg>
        <pc:spChg chg="add mod">
          <ac:chgData name="Jitendra Mahiya" userId="46cd7c55fb6c5077" providerId="LiveId" clId="{E9E56C83-A699-4ACC-8E13-F908F70C7DA7}" dt="2023-09-30T10:01:49.310" v="563" actId="113"/>
          <ac:spMkLst>
            <pc:docMk/>
            <pc:sldMk cId="3117857643" sldId="315"/>
            <ac:spMk id="6" creationId="{8CDA3C21-6990-E7E9-41CC-AA8AAD5F27A3}"/>
          </ac:spMkLst>
        </pc:spChg>
        <pc:picChg chg="add mod">
          <ac:chgData name="Jitendra Mahiya" userId="46cd7c55fb6c5077" providerId="LiveId" clId="{E9E56C83-A699-4ACC-8E13-F908F70C7DA7}" dt="2023-09-30T09:48:34.914" v="177" actId="14100"/>
          <ac:picMkLst>
            <pc:docMk/>
            <pc:sldMk cId="3117857643" sldId="315"/>
            <ac:picMk id="3" creationId="{183F774C-B911-219E-FF73-B971957C2A5B}"/>
          </ac:picMkLst>
        </pc:picChg>
      </pc:sldChg>
      <pc:sldChg chg="addSp modSp mod">
        <pc:chgData name="Jitendra Mahiya" userId="46cd7c55fb6c5077" providerId="LiveId" clId="{E9E56C83-A699-4ACC-8E13-F908F70C7DA7}" dt="2023-09-30T10:14:08.616" v="1020" actId="113"/>
        <pc:sldMkLst>
          <pc:docMk/>
          <pc:sldMk cId="1769140406" sldId="316"/>
        </pc:sldMkLst>
        <pc:spChg chg="add mod">
          <ac:chgData name="Jitendra Mahiya" userId="46cd7c55fb6c5077" providerId="LiveId" clId="{E9E56C83-A699-4ACC-8E13-F908F70C7DA7}" dt="2023-09-30T10:05:34.971" v="665" actId="14100"/>
          <ac:spMkLst>
            <pc:docMk/>
            <pc:sldMk cId="1769140406" sldId="316"/>
            <ac:spMk id="4" creationId="{4DA586CC-56F1-C965-D8F0-5D267DFDB41A}"/>
          </ac:spMkLst>
        </pc:spChg>
        <pc:spChg chg="add mod">
          <ac:chgData name="Jitendra Mahiya" userId="46cd7c55fb6c5077" providerId="LiveId" clId="{E9E56C83-A699-4ACC-8E13-F908F70C7DA7}" dt="2023-09-30T10:14:08.616" v="1020" actId="113"/>
          <ac:spMkLst>
            <pc:docMk/>
            <pc:sldMk cId="1769140406" sldId="316"/>
            <ac:spMk id="5" creationId="{98D93A8B-9D3A-FDEE-AA4D-A1A512B0593F}"/>
          </ac:spMkLst>
        </pc:spChg>
        <pc:picChg chg="add mod">
          <ac:chgData name="Jitendra Mahiya" userId="46cd7c55fb6c5077" providerId="LiveId" clId="{E9E56C83-A699-4ACC-8E13-F908F70C7DA7}" dt="2023-09-30T10:03:20.054" v="570" actId="14100"/>
          <ac:picMkLst>
            <pc:docMk/>
            <pc:sldMk cId="1769140406" sldId="316"/>
            <ac:picMk id="3" creationId="{AFF5D8E2-D969-F5D0-7318-B0FEB60C33F8}"/>
          </ac:picMkLst>
        </pc:picChg>
      </pc:sldChg>
      <pc:sldChg chg="addSp delSp modSp mod">
        <pc:chgData name="Jitendra Mahiya" userId="46cd7c55fb6c5077" providerId="LiveId" clId="{E9E56C83-A699-4ACC-8E13-F908F70C7DA7}" dt="2023-09-30T14:00:32.546" v="4144" actId="1076"/>
        <pc:sldMkLst>
          <pc:docMk/>
          <pc:sldMk cId="3824008075" sldId="317"/>
        </pc:sldMkLst>
        <pc:spChg chg="add del mod">
          <ac:chgData name="Jitendra Mahiya" userId="46cd7c55fb6c5077" providerId="LiveId" clId="{E9E56C83-A699-4ACC-8E13-F908F70C7DA7}" dt="2023-09-30T10:16:20.627" v="1030" actId="478"/>
          <ac:spMkLst>
            <pc:docMk/>
            <pc:sldMk cId="3824008075" sldId="317"/>
            <ac:spMk id="4" creationId="{EBA9570F-BE89-FF54-AC00-B889085C70B3}"/>
          </ac:spMkLst>
        </pc:spChg>
        <pc:spChg chg="add mod">
          <ac:chgData name="Jitendra Mahiya" userId="46cd7c55fb6c5077" providerId="LiveId" clId="{E9E56C83-A699-4ACC-8E13-F908F70C7DA7}" dt="2023-09-30T14:00:32.546" v="4144" actId="1076"/>
          <ac:spMkLst>
            <pc:docMk/>
            <pc:sldMk cId="3824008075" sldId="317"/>
            <ac:spMk id="5" creationId="{AD1647A4-8950-2341-6DDE-E6D8BD043647}"/>
          </ac:spMkLst>
        </pc:spChg>
        <pc:spChg chg="add mod">
          <ac:chgData name="Jitendra Mahiya" userId="46cd7c55fb6c5077" providerId="LiveId" clId="{E9E56C83-A699-4ACC-8E13-F908F70C7DA7}" dt="2023-09-30T10:27:00.423" v="1484" actId="113"/>
          <ac:spMkLst>
            <pc:docMk/>
            <pc:sldMk cId="3824008075" sldId="317"/>
            <ac:spMk id="6" creationId="{76316247-1E81-AD38-D4B5-8BE983D66B74}"/>
          </ac:spMkLst>
        </pc:spChg>
        <pc:picChg chg="add mod">
          <ac:chgData name="Jitendra Mahiya" userId="46cd7c55fb6c5077" providerId="LiveId" clId="{E9E56C83-A699-4ACC-8E13-F908F70C7DA7}" dt="2023-09-30T10:15:30.931" v="1024" actId="14100"/>
          <ac:picMkLst>
            <pc:docMk/>
            <pc:sldMk cId="3824008075" sldId="317"/>
            <ac:picMk id="3" creationId="{EEB24107-4BED-0A53-8CCC-17190DAF9564}"/>
          </ac:picMkLst>
        </pc:picChg>
      </pc:sldChg>
      <pc:sldChg chg="addSp modSp mod">
        <pc:chgData name="Jitendra Mahiya" userId="46cd7c55fb6c5077" providerId="LiveId" clId="{E9E56C83-A699-4ACC-8E13-F908F70C7DA7}" dt="2023-09-30T12:03:28.175" v="1488" actId="14100"/>
        <pc:sldMkLst>
          <pc:docMk/>
          <pc:sldMk cId="4036778838" sldId="318"/>
        </pc:sldMkLst>
        <pc:picChg chg="add mod">
          <ac:chgData name="Jitendra Mahiya" userId="46cd7c55fb6c5077" providerId="LiveId" clId="{E9E56C83-A699-4ACC-8E13-F908F70C7DA7}" dt="2023-09-30T12:03:28.175" v="1488" actId="14100"/>
          <ac:picMkLst>
            <pc:docMk/>
            <pc:sldMk cId="4036778838" sldId="318"/>
            <ac:picMk id="3" creationId="{FFA764AB-9BFC-E1E5-7932-2768542FDCA5}"/>
          </ac:picMkLst>
        </pc:picChg>
      </pc:sldChg>
      <pc:sldChg chg="addSp modSp mod">
        <pc:chgData name="Jitendra Mahiya" userId="46cd7c55fb6c5077" providerId="LiveId" clId="{E9E56C83-A699-4ACC-8E13-F908F70C7DA7}" dt="2023-09-30T12:15:20.237" v="1950" actId="113"/>
        <pc:sldMkLst>
          <pc:docMk/>
          <pc:sldMk cId="2683052480" sldId="319"/>
        </pc:sldMkLst>
        <pc:spChg chg="add mod">
          <ac:chgData name="Jitendra Mahiya" userId="46cd7c55fb6c5077" providerId="LiveId" clId="{E9E56C83-A699-4ACC-8E13-F908F70C7DA7}" dt="2023-09-30T12:08:35.666" v="1619" actId="113"/>
          <ac:spMkLst>
            <pc:docMk/>
            <pc:sldMk cId="2683052480" sldId="319"/>
            <ac:spMk id="4" creationId="{7A3F9E6E-1003-DFF1-A743-8E9D0B80D1F9}"/>
          </ac:spMkLst>
        </pc:spChg>
        <pc:spChg chg="add mod">
          <ac:chgData name="Jitendra Mahiya" userId="46cd7c55fb6c5077" providerId="LiveId" clId="{E9E56C83-A699-4ACC-8E13-F908F70C7DA7}" dt="2023-09-30T12:15:20.237" v="1950" actId="113"/>
          <ac:spMkLst>
            <pc:docMk/>
            <pc:sldMk cId="2683052480" sldId="319"/>
            <ac:spMk id="5" creationId="{47CEF1D7-09F4-F850-DA42-05D6091DB7DB}"/>
          </ac:spMkLst>
        </pc:spChg>
        <pc:picChg chg="add mod">
          <ac:chgData name="Jitendra Mahiya" userId="46cd7c55fb6c5077" providerId="LiveId" clId="{E9E56C83-A699-4ACC-8E13-F908F70C7DA7}" dt="2023-09-30T12:04:21.556" v="1493" actId="1076"/>
          <ac:picMkLst>
            <pc:docMk/>
            <pc:sldMk cId="2683052480" sldId="319"/>
            <ac:picMk id="3" creationId="{AEA753A8-4816-C0AD-776D-4362181C0F5A}"/>
          </ac:picMkLst>
        </pc:picChg>
      </pc:sldChg>
      <pc:sldChg chg="addSp delSp modSp mod">
        <pc:chgData name="Jitendra Mahiya" userId="46cd7c55fb6c5077" providerId="LiveId" clId="{E9E56C83-A699-4ACC-8E13-F908F70C7DA7}" dt="2023-10-01T08:05:22.553" v="6116" actId="20577"/>
        <pc:sldMkLst>
          <pc:docMk/>
          <pc:sldMk cId="810186880" sldId="320"/>
        </pc:sldMkLst>
        <pc:spChg chg="add del mod">
          <ac:chgData name="Jitendra Mahiya" userId="46cd7c55fb6c5077" providerId="LiveId" clId="{E9E56C83-A699-4ACC-8E13-F908F70C7DA7}" dt="2023-09-30T12:33:58.962" v="2472"/>
          <ac:spMkLst>
            <pc:docMk/>
            <pc:sldMk cId="810186880" sldId="320"/>
            <ac:spMk id="6" creationId="{543387C7-728D-BD4B-B497-40825DD8A1E2}"/>
          </ac:spMkLst>
        </pc:spChg>
        <pc:spChg chg="add mod">
          <ac:chgData name="Jitendra Mahiya" userId="46cd7c55fb6c5077" providerId="LiveId" clId="{E9E56C83-A699-4ACC-8E13-F908F70C7DA7}" dt="2023-10-01T08:05:08.270" v="6114" actId="20577"/>
          <ac:spMkLst>
            <pc:docMk/>
            <pc:sldMk cId="810186880" sldId="320"/>
            <ac:spMk id="7" creationId="{5C5C5485-81D0-AFEC-4B50-842516DA5B00}"/>
          </ac:spMkLst>
        </pc:spChg>
        <pc:spChg chg="add mod">
          <ac:chgData name="Jitendra Mahiya" userId="46cd7c55fb6c5077" providerId="LiveId" clId="{E9E56C83-A699-4ACC-8E13-F908F70C7DA7}" dt="2023-10-01T08:05:22.553" v="6116" actId="20577"/>
          <ac:spMkLst>
            <pc:docMk/>
            <pc:sldMk cId="810186880" sldId="320"/>
            <ac:spMk id="8" creationId="{4F17AD0C-A967-B084-5AA8-07D8A6C02B24}"/>
          </ac:spMkLst>
        </pc:spChg>
        <pc:picChg chg="add mod">
          <ac:chgData name="Jitendra Mahiya" userId="46cd7c55fb6c5077" providerId="LiveId" clId="{E9E56C83-A699-4ACC-8E13-F908F70C7DA7}" dt="2023-09-30T12:17:01.358" v="1956" actId="14100"/>
          <ac:picMkLst>
            <pc:docMk/>
            <pc:sldMk cId="810186880" sldId="320"/>
            <ac:picMk id="3" creationId="{FC5C0A3B-FB98-03F0-964F-101880C95E6D}"/>
          </ac:picMkLst>
        </pc:picChg>
        <pc:picChg chg="add mod">
          <ac:chgData name="Jitendra Mahiya" userId="46cd7c55fb6c5077" providerId="LiveId" clId="{E9E56C83-A699-4ACC-8E13-F908F70C7DA7}" dt="2023-09-30T12:17:13.469" v="1959" actId="14100"/>
          <ac:picMkLst>
            <pc:docMk/>
            <pc:sldMk cId="810186880" sldId="320"/>
            <ac:picMk id="5" creationId="{C751F668-5071-C759-0DB4-56790189E99D}"/>
          </ac:picMkLst>
        </pc:picChg>
      </pc:sldChg>
      <pc:sldChg chg="addSp delSp modSp mod">
        <pc:chgData name="Jitendra Mahiya" userId="46cd7c55fb6c5077" providerId="LiveId" clId="{E9E56C83-A699-4ACC-8E13-F908F70C7DA7}" dt="2023-10-01T08:04:53.468" v="6111" actId="20577"/>
        <pc:sldMkLst>
          <pc:docMk/>
          <pc:sldMk cId="1200956354" sldId="321"/>
        </pc:sldMkLst>
        <pc:spChg chg="add mod">
          <ac:chgData name="Jitendra Mahiya" userId="46cd7c55fb6c5077" providerId="LiveId" clId="{E9E56C83-A699-4ACC-8E13-F908F70C7DA7}" dt="2023-09-30T12:34:29.995" v="2478" actId="255"/>
          <ac:spMkLst>
            <pc:docMk/>
            <pc:sldMk cId="1200956354" sldId="321"/>
            <ac:spMk id="6" creationId="{9D677D6B-ED28-A7CB-A5D2-2B88E8FE4CD3}"/>
          </ac:spMkLst>
        </pc:spChg>
        <pc:spChg chg="add mod">
          <ac:chgData name="Jitendra Mahiya" userId="46cd7c55fb6c5077" providerId="LiveId" clId="{E9E56C83-A699-4ACC-8E13-F908F70C7DA7}" dt="2023-10-01T08:04:53.468" v="6111" actId="20577"/>
          <ac:spMkLst>
            <pc:docMk/>
            <pc:sldMk cId="1200956354" sldId="321"/>
            <ac:spMk id="7" creationId="{D57B6CCD-78EB-58FE-88EA-612FFAC963F5}"/>
          </ac:spMkLst>
        </pc:spChg>
        <pc:picChg chg="add mod">
          <ac:chgData name="Jitendra Mahiya" userId="46cd7c55fb6c5077" providerId="LiveId" clId="{E9E56C83-A699-4ACC-8E13-F908F70C7DA7}" dt="2023-09-30T12:28:41.126" v="2467" actId="1076"/>
          <ac:picMkLst>
            <pc:docMk/>
            <pc:sldMk cId="1200956354" sldId="321"/>
            <ac:picMk id="3" creationId="{4C01DEEE-E6ED-1D8A-AB86-3908256B3887}"/>
          </ac:picMkLst>
        </pc:picChg>
        <pc:picChg chg="add del">
          <ac:chgData name="Jitendra Mahiya" userId="46cd7c55fb6c5077" providerId="LiveId" clId="{E9E56C83-A699-4ACC-8E13-F908F70C7DA7}" dt="2023-09-30T12:33:42.524" v="2469" actId="22"/>
          <ac:picMkLst>
            <pc:docMk/>
            <pc:sldMk cId="1200956354" sldId="321"/>
            <ac:picMk id="5" creationId="{7F17BF52-745C-0A9B-35E1-21AEAEF70BF8}"/>
          </ac:picMkLst>
        </pc:picChg>
      </pc:sldChg>
      <pc:sldChg chg="addSp modSp add mod">
        <pc:chgData name="Jitendra Mahiya" userId="46cd7c55fb6c5077" providerId="LiveId" clId="{E9E56C83-A699-4ACC-8E13-F908F70C7DA7}" dt="2023-09-30T12:59:00.211" v="2873" actId="14100"/>
        <pc:sldMkLst>
          <pc:docMk/>
          <pc:sldMk cId="3051947168" sldId="322"/>
        </pc:sldMkLst>
        <pc:picChg chg="add mod">
          <ac:chgData name="Jitendra Mahiya" userId="46cd7c55fb6c5077" providerId="LiveId" clId="{E9E56C83-A699-4ACC-8E13-F908F70C7DA7}" dt="2023-09-30T12:59:00.211" v="2873" actId="14100"/>
          <ac:picMkLst>
            <pc:docMk/>
            <pc:sldMk cId="3051947168" sldId="322"/>
            <ac:picMk id="3" creationId="{191FF89F-03AF-1549-4945-B0FB922637B2}"/>
          </ac:picMkLst>
        </pc:picChg>
      </pc:sldChg>
      <pc:sldChg chg="addSp modSp add mod">
        <pc:chgData name="Jitendra Mahiya" userId="46cd7c55fb6c5077" providerId="LiveId" clId="{E9E56C83-A699-4ACC-8E13-F908F70C7DA7}" dt="2023-09-30T13:33:48.024" v="3697" actId="113"/>
        <pc:sldMkLst>
          <pc:docMk/>
          <pc:sldMk cId="553615118" sldId="323"/>
        </pc:sldMkLst>
        <pc:spChg chg="add mod">
          <ac:chgData name="Jitendra Mahiya" userId="46cd7c55fb6c5077" providerId="LiveId" clId="{E9E56C83-A699-4ACC-8E13-F908F70C7DA7}" dt="2023-09-30T13:15:31.154" v="3229" actId="20577"/>
          <ac:spMkLst>
            <pc:docMk/>
            <pc:sldMk cId="553615118" sldId="323"/>
            <ac:spMk id="4" creationId="{825576E8-0137-9BFE-1D0F-B89EE57471DF}"/>
          </ac:spMkLst>
        </pc:spChg>
        <pc:spChg chg="add mod">
          <ac:chgData name="Jitendra Mahiya" userId="46cd7c55fb6c5077" providerId="LiveId" clId="{E9E56C83-A699-4ACC-8E13-F908F70C7DA7}" dt="2023-09-30T13:33:48.024" v="3697" actId="113"/>
          <ac:spMkLst>
            <pc:docMk/>
            <pc:sldMk cId="553615118" sldId="323"/>
            <ac:spMk id="5" creationId="{553CA2DB-F088-89F0-31D7-29C4C16D3316}"/>
          </ac:spMkLst>
        </pc:spChg>
        <pc:picChg chg="add mod">
          <ac:chgData name="Jitendra Mahiya" userId="46cd7c55fb6c5077" providerId="LiveId" clId="{E9E56C83-A699-4ACC-8E13-F908F70C7DA7}" dt="2023-09-30T13:00:34.756" v="2883" actId="1076"/>
          <ac:picMkLst>
            <pc:docMk/>
            <pc:sldMk cId="553615118" sldId="323"/>
            <ac:picMk id="3" creationId="{79063D2E-85FF-A242-5A74-2A799F3E14EB}"/>
          </ac:picMkLst>
        </pc:picChg>
      </pc:sldChg>
      <pc:sldChg chg="addSp modSp add mod">
        <pc:chgData name="Jitendra Mahiya" userId="46cd7c55fb6c5077" providerId="LiveId" clId="{E9E56C83-A699-4ACC-8E13-F908F70C7DA7}" dt="2023-09-30T13:45:28.815" v="4036" actId="113"/>
        <pc:sldMkLst>
          <pc:docMk/>
          <pc:sldMk cId="3282338672" sldId="324"/>
        </pc:sldMkLst>
        <pc:spChg chg="add mod">
          <ac:chgData name="Jitendra Mahiya" userId="46cd7c55fb6c5077" providerId="LiveId" clId="{E9E56C83-A699-4ACC-8E13-F908F70C7DA7}" dt="2023-09-30T13:08:01.600" v="3192" actId="113"/>
          <ac:spMkLst>
            <pc:docMk/>
            <pc:sldMk cId="3282338672" sldId="324"/>
            <ac:spMk id="4" creationId="{54CB2F66-EEF7-CAD2-9FCD-C7CF4E2BFC3C}"/>
          </ac:spMkLst>
        </pc:spChg>
        <pc:spChg chg="add mod">
          <ac:chgData name="Jitendra Mahiya" userId="46cd7c55fb6c5077" providerId="LiveId" clId="{E9E56C83-A699-4ACC-8E13-F908F70C7DA7}" dt="2023-09-30T13:45:28.815" v="4036" actId="113"/>
          <ac:spMkLst>
            <pc:docMk/>
            <pc:sldMk cId="3282338672" sldId="324"/>
            <ac:spMk id="5" creationId="{0E9E38C3-101D-6428-816E-E30E4D4ED0F3}"/>
          </ac:spMkLst>
        </pc:spChg>
        <pc:picChg chg="add mod">
          <ac:chgData name="Jitendra Mahiya" userId="46cd7c55fb6c5077" providerId="LiveId" clId="{E9E56C83-A699-4ACC-8E13-F908F70C7DA7}" dt="2023-09-30T13:04:31.506" v="3027" actId="14100"/>
          <ac:picMkLst>
            <pc:docMk/>
            <pc:sldMk cId="3282338672" sldId="324"/>
            <ac:picMk id="3" creationId="{5E5D8C6C-82C9-35EF-7FFE-2CAF476C3BB0}"/>
          </ac:picMkLst>
        </pc:picChg>
      </pc:sldChg>
      <pc:sldChg chg="add del">
        <pc:chgData name="Jitendra Mahiya" userId="46cd7c55fb6c5077" providerId="LiveId" clId="{E9E56C83-A699-4ACC-8E13-F908F70C7DA7}" dt="2023-09-30T14:20:06.301" v="4494" actId="2696"/>
        <pc:sldMkLst>
          <pc:docMk/>
          <pc:sldMk cId="1510629314" sldId="325"/>
        </pc:sldMkLst>
      </pc:sldChg>
      <pc:sldChg chg="addSp delSp modSp add mod">
        <pc:chgData name="Jitendra Mahiya" userId="46cd7c55fb6c5077" providerId="LiveId" clId="{E9E56C83-A699-4ACC-8E13-F908F70C7DA7}" dt="2023-09-30T18:20:27.379" v="5760" actId="20577"/>
        <pc:sldMkLst>
          <pc:docMk/>
          <pc:sldMk cId="3295597168" sldId="325"/>
        </pc:sldMkLst>
        <pc:spChg chg="add mod">
          <ac:chgData name="Jitendra Mahiya" userId="46cd7c55fb6c5077" providerId="LiveId" clId="{E9E56C83-A699-4ACC-8E13-F908F70C7DA7}" dt="2023-09-30T15:02:36.030" v="5672" actId="20577"/>
          <ac:spMkLst>
            <pc:docMk/>
            <pc:sldMk cId="3295597168" sldId="325"/>
            <ac:spMk id="2" creationId="{42FDF33E-CC02-7309-8643-7BCE2FC128BB}"/>
          </ac:spMkLst>
        </pc:spChg>
        <pc:spChg chg="add mod">
          <ac:chgData name="Jitendra Mahiya" userId="46cd7c55fb6c5077" providerId="LiveId" clId="{E9E56C83-A699-4ACC-8E13-F908F70C7DA7}" dt="2023-09-30T15:07:51.033" v="5707" actId="20577"/>
          <ac:spMkLst>
            <pc:docMk/>
            <pc:sldMk cId="3295597168" sldId="325"/>
            <ac:spMk id="3" creationId="{91CC9076-5CF1-CD17-8939-1EF227C86E7F}"/>
          </ac:spMkLst>
        </pc:spChg>
        <pc:spChg chg="del">
          <ac:chgData name="Jitendra Mahiya" userId="46cd7c55fb6c5077" providerId="LiveId" clId="{E9E56C83-A699-4ACC-8E13-F908F70C7DA7}" dt="2023-09-30T15:01:05.897" v="5640" actId="21"/>
          <ac:spMkLst>
            <pc:docMk/>
            <pc:sldMk cId="3295597168" sldId="325"/>
            <ac:spMk id="5" creationId="{9B3A416A-69A5-5B00-3DB1-7A6E4FB6B080}"/>
          </ac:spMkLst>
        </pc:spChg>
        <pc:spChg chg="del">
          <ac:chgData name="Jitendra Mahiya" userId="46cd7c55fb6c5077" providerId="LiveId" clId="{E9E56C83-A699-4ACC-8E13-F908F70C7DA7}" dt="2023-09-30T15:01:11.912" v="5641" actId="21"/>
          <ac:spMkLst>
            <pc:docMk/>
            <pc:sldMk cId="3295597168" sldId="325"/>
            <ac:spMk id="7" creationId="{232DC7EE-9278-3A01-0D8B-AE12A2F74871}"/>
          </ac:spMkLst>
        </pc:spChg>
        <pc:spChg chg="del">
          <ac:chgData name="Jitendra Mahiya" userId="46cd7c55fb6c5077" providerId="LiveId" clId="{E9E56C83-A699-4ACC-8E13-F908F70C7DA7}" dt="2023-09-30T15:00:55.612" v="5639" actId="21"/>
          <ac:spMkLst>
            <pc:docMk/>
            <pc:sldMk cId="3295597168" sldId="325"/>
            <ac:spMk id="8" creationId="{CB4E4C08-7F6B-D515-0D35-DAAC6473C0F2}"/>
          </ac:spMkLst>
        </pc:spChg>
        <pc:spChg chg="add mod">
          <ac:chgData name="Jitendra Mahiya" userId="46cd7c55fb6c5077" providerId="LiveId" clId="{E9E56C83-A699-4ACC-8E13-F908F70C7DA7}" dt="2023-09-30T18:12:34.102" v="5715" actId="20577"/>
          <ac:spMkLst>
            <pc:docMk/>
            <pc:sldMk cId="3295597168" sldId="325"/>
            <ac:spMk id="9" creationId="{C79EDB81-331C-94E0-F868-5DEE7613C434}"/>
          </ac:spMkLst>
        </pc:spChg>
        <pc:spChg chg="add mod">
          <ac:chgData name="Jitendra Mahiya" userId="46cd7c55fb6c5077" providerId="LiveId" clId="{E9E56C83-A699-4ACC-8E13-F908F70C7DA7}" dt="2023-09-30T18:12:40.619" v="5717" actId="20577"/>
          <ac:spMkLst>
            <pc:docMk/>
            <pc:sldMk cId="3295597168" sldId="325"/>
            <ac:spMk id="10" creationId="{3BB0A82C-41AC-2691-F542-85E13B127DAE}"/>
          </ac:spMkLst>
        </pc:spChg>
        <pc:spChg chg="add mod">
          <ac:chgData name="Jitendra Mahiya" userId="46cd7c55fb6c5077" providerId="LiveId" clId="{E9E56C83-A699-4ACC-8E13-F908F70C7DA7}" dt="2023-09-30T18:13:23.937" v="5722" actId="20577"/>
          <ac:spMkLst>
            <pc:docMk/>
            <pc:sldMk cId="3295597168" sldId="325"/>
            <ac:spMk id="11" creationId="{ABF5B1A9-7D39-7E19-1F45-DC73FCE4B3B1}"/>
          </ac:spMkLst>
        </pc:spChg>
        <pc:spChg chg="add mod">
          <ac:chgData name="Jitendra Mahiya" userId="46cd7c55fb6c5077" providerId="LiveId" clId="{E9E56C83-A699-4ACC-8E13-F908F70C7DA7}" dt="2023-09-30T18:14:01.772" v="5727" actId="20577"/>
          <ac:spMkLst>
            <pc:docMk/>
            <pc:sldMk cId="3295597168" sldId="325"/>
            <ac:spMk id="12" creationId="{C5B13DFA-10E6-6BE0-8C14-1F85B45632C0}"/>
          </ac:spMkLst>
        </pc:spChg>
        <pc:spChg chg="add mod">
          <ac:chgData name="Jitendra Mahiya" userId="46cd7c55fb6c5077" providerId="LiveId" clId="{E9E56C83-A699-4ACC-8E13-F908F70C7DA7}" dt="2023-09-30T18:14:42.221" v="5732" actId="20577"/>
          <ac:spMkLst>
            <pc:docMk/>
            <pc:sldMk cId="3295597168" sldId="325"/>
            <ac:spMk id="13" creationId="{64D502D5-C128-ECD9-86FB-DC31FE50DEE5}"/>
          </ac:spMkLst>
        </pc:spChg>
        <pc:spChg chg="add mod">
          <ac:chgData name="Jitendra Mahiya" userId="46cd7c55fb6c5077" providerId="LiveId" clId="{E9E56C83-A699-4ACC-8E13-F908F70C7DA7}" dt="2023-09-30T18:15:26.856" v="5737" actId="20577"/>
          <ac:spMkLst>
            <pc:docMk/>
            <pc:sldMk cId="3295597168" sldId="325"/>
            <ac:spMk id="14" creationId="{F960C9E1-1503-B8A2-6136-E9B4A386A3C0}"/>
          </ac:spMkLst>
        </pc:spChg>
        <pc:spChg chg="add mod">
          <ac:chgData name="Jitendra Mahiya" userId="46cd7c55fb6c5077" providerId="LiveId" clId="{E9E56C83-A699-4ACC-8E13-F908F70C7DA7}" dt="2023-09-30T18:16:11.105" v="5741" actId="20577"/>
          <ac:spMkLst>
            <pc:docMk/>
            <pc:sldMk cId="3295597168" sldId="325"/>
            <ac:spMk id="15" creationId="{538170B5-984A-4D86-F189-BFAE773FE390}"/>
          </ac:spMkLst>
        </pc:spChg>
        <pc:spChg chg="add mod">
          <ac:chgData name="Jitendra Mahiya" userId="46cd7c55fb6c5077" providerId="LiveId" clId="{E9E56C83-A699-4ACC-8E13-F908F70C7DA7}" dt="2023-09-30T18:20:27.379" v="5760" actId="20577"/>
          <ac:spMkLst>
            <pc:docMk/>
            <pc:sldMk cId="3295597168" sldId="325"/>
            <ac:spMk id="16" creationId="{DC64D222-B9D1-2CC4-1BAF-584E433F674F}"/>
          </ac:spMkLst>
        </pc:spChg>
      </pc:sldChg>
      <pc:sldChg chg="add del">
        <pc:chgData name="Jitendra Mahiya" userId="46cd7c55fb6c5077" providerId="LiveId" clId="{E9E56C83-A699-4ACC-8E13-F908F70C7DA7}" dt="2023-09-30T14:20:17.681" v="4495" actId="2696"/>
        <pc:sldMkLst>
          <pc:docMk/>
          <pc:sldMk cId="552798174" sldId="326"/>
        </pc:sldMkLst>
      </pc:sldChg>
      <pc:sldChg chg="delSp modSp add mod">
        <pc:chgData name="Jitendra Mahiya" userId="46cd7c55fb6c5077" providerId="LiveId" clId="{E9E56C83-A699-4ACC-8E13-F908F70C7DA7}" dt="2023-09-30T18:35:58.037" v="6079" actId="20577"/>
        <pc:sldMkLst>
          <pc:docMk/>
          <pc:sldMk cId="2070732180" sldId="326"/>
        </pc:sldMkLst>
        <pc:spChg chg="mod">
          <ac:chgData name="Jitendra Mahiya" userId="46cd7c55fb6c5077" providerId="LiveId" clId="{E9E56C83-A699-4ACC-8E13-F908F70C7DA7}" dt="2023-09-30T18:35:58.037" v="6079" actId="20577"/>
          <ac:spMkLst>
            <pc:docMk/>
            <pc:sldMk cId="2070732180" sldId="326"/>
            <ac:spMk id="2" creationId="{42FDF33E-CC02-7309-8643-7BCE2FC128BB}"/>
          </ac:spMkLst>
        </pc:spChg>
        <pc:spChg chg="mod">
          <ac:chgData name="Jitendra Mahiya" userId="46cd7c55fb6c5077" providerId="LiveId" clId="{E9E56C83-A699-4ACC-8E13-F908F70C7DA7}" dt="2023-09-30T18:33:46.643" v="6062" actId="113"/>
          <ac:spMkLst>
            <pc:docMk/>
            <pc:sldMk cId="2070732180" sldId="326"/>
            <ac:spMk id="3" creationId="{91CC9076-5CF1-CD17-8939-1EF227C86E7F}"/>
          </ac:spMkLst>
        </pc:spChg>
        <pc:spChg chg="mod">
          <ac:chgData name="Jitendra Mahiya" userId="46cd7c55fb6c5077" providerId="LiveId" clId="{E9E56C83-A699-4ACC-8E13-F908F70C7DA7}" dt="2023-09-30T18:33:35.576" v="6060" actId="113"/>
          <ac:spMkLst>
            <pc:docMk/>
            <pc:sldMk cId="2070732180" sldId="326"/>
            <ac:spMk id="9" creationId="{C79EDB81-331C-94E0-F868-5DEE7613C434}"/>
          </ac:spMkLst>
        </pc:spChg>
        <pc:spChg chg="mod">
          <ac:chgData name="Jitendra Mahiya" userId="46cd7c55fb6c5077" providerId="LiveId" clId="{E9E56C83-A699-4ACC-8E13-F908F70C7DA7}" dt="2023-09-30T18:31:44.222" v="6048" actId="113"/>
          <ac:spMkLst>
            <pc:docMk/>
            <pc:sldMk cId="2070732180" sldId="326"/>
            <ac:spMk id="10" creationId="{3BB0A82C-41AC-2691-F542-85E13B127DAE}"/>
          </ac:spMkLst>
        </pc:spChg>
        <pc:spChg chg="del">
          <ac:chgData name="Jitendra Mahiya" userId="46cd7c55fb6c5077" providerId="LiveId" clId="{E9E56C83-A699-4ACC-8E13-F908F70C7DA7}" dt="2023-09-30T18:33:54.909" v="6063" actId="21"/>
          <ac:spMkLst>
            <pc:docMk/>
            <pc:sldMk cId="2070732180" sldId="326"/>
            <ac:spMk id="11" creationId="{ABF5B1A9-7D39-7E19-1F45-DC73FCE4B3B1}"/>
          </ac:spMkLst>
        </pc:spChg>
        <pc:spChg chg="mod">
          <ac:chgData name="Jitendra Mahiya" userId="46cd7c55fb6c5077" providerId="LiveId" clId="{E9E56C83-A699-4ACC-8E13-F908F70C7DA7}" dt="2023-09-30T18:34:57.460" v="6074" actId="113"/>
          <ac:spMkLst>
            <pc:docMk/>
            <pc:sldMk cId="2070732180" sldId="326"/>
            <ac:spMk id="12" creationId="{C5B13DFA-10E6-6BE0-8C14-1F85B45632C0}"/>
          </ac:spMkLst>
        </pc:spChg>
        <pc:spChg chg="mod">
          <ac:chgData name="Jitendra Mahiya" userId="46cd7c55fb6c5077" providerId="LiveId" clId="{E9E56C83-A699-4ACC-8E13-F908F70C7DA7}" dt="2023-09-30T18:35:06.181" v="6076" actId="113"/>
          <ac:spMkLst>
            <pc:docMk/>
            <pc:sldMk cId="2070732180" sldId="326"/>
            <ac:spMk id="13" creationId="{64D502D5-C128-ECD9-86FB-DC31FE50DEE5}"/>
          </ac:spMkLst>
        </pc:spChg>
        <pc:spChg chg="mod">
          <ac:chgData name="Jitendra Mahiya" userId="46cd7c55fb6c5077" providerId="LiveId" clId="{E9E56C83-A699-4ACC-8E13-F908F70C7DA7}" dt="2023-09-30T18:34:47.656" v="6072" actId="113"/>
          <ac:spMkLst>
            <pc:docMk/>
            <pc:sldMk cId="2070732180" sldId="326"/>
            <ac:spMk id="14" creationId="{F960C9E1-1503-B8A2-6136-E9B4A386A3C0}"/>
          </ac:spMkLst>
        </pc:spChg>
        <pc:spChg chg="del">
          <ac:chgData name="Jitendra Mahiya" userId="46cd7c55fb6c5077" providerId="LiveId" clId="{E9E56C83-A699-4ACC-8E13-F908F70C7DA7}" dt="2023-09-30T18:32:31.046" v="6053" actId="21"/>
          <ac:spMkLst>
            <pc:docMk/>
            <pc:sldMk cId="2070732180" sldId="326"/>
            <ac:spMk id="15" creationId="{538170B5-984A-4D86-F189-BFAE773FE390}"/>
          </ac:spMkLst>
        </pc:spChg>
        <pc:spChg chg="del">
          <ac:chgData name="Jitendra Mahiya" userId="46cd7c55fb6c5077" providerId="LiveId" clId="{E9E56C83-A699-4ACC-8E13-F908F70C7DA7}" dt="2023-09-30T18:32:33.637" v="6054" actId="21"/>
          <ac:spMkLst>
            <pc:docMk/>
            <pc:sldMk cId="2070732180" sldId="326"/>
            <ac:spMk id="16" creationId="{DC64D222-B9D1-2CC4-1BAF-584E433F674F}"/>
          </ac:spMkLst>
        </pc:spChg>
      </pc:sldChg>
      <pc:sldChg chg="add del setBg">
        <pc:chgData name="Jitendra Mahiya" userId="46cd7c55fb6c5077" providerId="LiveId" clId="{E9E56C83-A699-4ACC-8E13-F908F70C7DA7}" dt="2023-09-30T14:21:55.556" v="4501" actId="2696"/>
        <pc:sldMkLst>
          <pc:docMk/>
          <pc:sldMk cId="3597277540" sldId="326"/>
        </pc:sldMkLst>
      </pc:sldChg>
      <pc:sldChg chg="add del setBg">
        <pc:chgData name="Jitendra Mahiya" userId="46cd7c55fb6c5077" providerId="LiveId" clId="{E9E56C83-A699-4ACC-8E13-F908F70C7DA7}" dt="2023-09-30T14:59:05.762" v="5637" actId="2696"/>
        <pc:sldMkLst>
          <pc:docMk/>
          <pc:sldMk cId="3389128949"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4376036"/>
            <a:ext cx="12192000" cy="1384995"/>
          </a:xfrm>
        </p:spPr>
        <p:txBody>
          <a:bodyPr wrap="square" lIns="0" tIns="0" rIns="0" bIns="0" anchor="t">
            <a:spAutoFit/>
          </a:bodyPr>
          <a:lstStyle/>
          <a:p>
            <a:r>
              <a:rPr lang="en-US" sz="5400" b="1" dirty="0">
                <a:solidFill>
                  <a:schemeClr val="bg1"/>
                </a:solidFill>
              </a:rPr>
              <a:t>Capstone</a:t>
            </a:r>
            <a:r>
              <a:rPr lang="en-US" b="1" dirty="0">
                <a:solidFill>
                  <a:schemeClr val="bg1"/>
                </a:solidFill>
              </a:rPr>
              <a:t> </a:t>
            </a:r>
            <a:r>
              <a:rPr lang="en-US" sz="5400" b="1" dirty="0">
                <a:solidFill>
                  <a:schemeClr val="bg1"/>
                </a:solidFill>
              </a:rPr>
              <a:t>Project - Retail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480508"/>
            <a:ext cx="2607364" cy="252736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0"/>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AC3B6-DDD9-3FF1-D5B2-E48631C18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 y="319640"/>
            <a:ext cx="7124386" cy="6058582"/>
          </a:xfrm>
          <a:prstGeom prst="rect">
            <a:avLst/>
          </a:prstGeom>
        </p:spPr>
      </p:pic>
      <p:sp>
        <p:nvSpPr>
          <p:cNvPr id="4" name="TextBox 3">
            <a:extLst>
              <a:ext uri="{FF2B5EF4-FFF2-40B4-BE49-F238E27FC236}">
                <a16:creationId xmlns:a16="http://schemas.microsoft.com/office/drawing/2014/main" id="{E984147B-9B11-656F-CB0A-0A06AFB5C108}"/>
              </a:ext>
            </a:extLst>
          </p:cNvPr>
          <p:cNvSpPr txBox="1"/>
          <p:nvPr/>
        </p:nvSpPr>
        <p:spPr>
          <a:xfrm>
            <a:off x="7473245" y="2374359"/>
            <a:ext cx="4718755" cy="2246769"/>
          </a:xfrm>
          <a:prstGeom prst="rect">
            <a:avLst/>
          </a:prstGeom>
          <a:noFill/>
        </p:spPr>
        <p:txBody>
          <a:bodyPr wrap="square" rtlCol="0">
            <a:spAutoFit/>
          </a:bodyPr>
          <a:lstStyle/>
          <a:p>
            <a:r>
              <a:rPr lang="en-IN" sz="2800" b="1" dirty="0"/>
              <a:t>In terms of sales revenue USA and Spain generate highest revenue 783M and 767M . In visual we can see top 10 country by sales revenue. </a:t>
            </a:r>
          </a:p>
        </p:txBody>
      </p:sp>
      <p:sp>
        <p:nvSpPr>
          <p:cNvPr id="5" name="TextBox 4">
            <a:extLst>
              <a:ext uri="{FF2B5EF4-FFF2-40B4-BE49-F238E27FC236}">
                <a16:creationId xmlns:a16="http://schemas.microsoft.com/office/drawing/2014/main" id="{529D6DF2-E40D-94A7-06A4-3A934ED50143}"/>
              </a:ext>
            </a:extLst>
          </p:cNvPr>
          <p:cNvSpPr txBox="1"/>
          <p:nvPr/>
        </p:nvSpPr>
        <p:spPr>
          <a:xfrm>
            <a:off x="7501467" y="920044"/>
            <a:ext cx="4718755" cy="1077218"/>
          </a:xfrm>
          <a:prstGeom prst="rect">
            <a:avLst/>
          </a:prstGeom>
          <a:noFill/>
        </p:spPr>
        <p:txBody>
          <a:bodyPr wrap="square" rtlCol="0">
            <a:spAutoFit/>
          </a:bodyPr>
          <a:lstStyle/>
          <a:p>
            <a:r>
              <a:rPr lang="en-IN" sz="3200" b="1" dirty="0"/>
              <a:t>What are the top regions in terms of sales revenue ?</a:t>
            </a:r>
          </a:p>
        </p:txBody>
      </p:sp>
    </p:spTree>
    <p:extLst>
      <p:ext uri="{BB962C8B-B14F-4D97-AF65-F5344CB8AC3E}">
        <p14:creationId xmlns:p14="http://schemas.microsoft.com/office/powerpoint/2010/main" val="127184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FA771-2B4D-9AB5-D310-B1BF6AEF3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289"/>
            <a:ext cx="6863644" cy="5565422"/>
          </a:xfrm>
          <a:prstGeom prst="rect">
            <a:avLst/>
          </a:prstGeom>
        </p:spPr>
      </p:pic>
      <p:sp>
        <p:nvSpPr>
          <p:cNvPr id="4" name="TextBox 3">
            <a:extLst>
              <a:ext uri="{FF2B5EF4-FFF2-40B4-BE49-F238E27FC236}">
                <a16:creationId xmlns:a16="http://schemas.microsoft.com/office/drawing/2014/main" id="{BE368821-5864-4376-C03A-7B07F3A99555}"/>
              </a:ext>
            </a:extLst>
          </p:cNvPr>
          <p:cNvSpPr txBox="1"/>
          <p:nvPr/>
        </p:nvSpPr>
        <p:spPr>
          <a:xfrm>
            <a:off x="6987824" y="461623"/>
            <a:ext cx="4955822" cy="1077218"/>
          </a:xfrm>
          <a:prstGeom prst="rect">
            <a:avLst/>
          </a:prstGeom>
          <a:noFill/>
        </p:spPr>
        <p:txBody>
          <a:bodyPr wrap="square" rtlCol="0">
            <a:spAutoFit/>
          </a:bodyPr>
          <a:lstStyle/>
          <a:p>
            <a:r>
              <a:rPr lang="en-IN" sz="3200" b="1" dirty="0"/>
              <a:t>How does product pricing impact sales volume ?</a:t>
            </a:r>
          </a:p>
        </p:txBody>
      </p:sp>
      <p:sp>
        <p:nvSpPr>
          <p:cNvPr id="5" name="TextBox 4">
            <a:extLst>
              <a:ext uri="{FF2B5EF4-FFF2-40B4-BE49-F238E27FC236}">
                <a16:creationId xmlns:a16="http://schemas.microsoft.com/office/drawing/2014/main" id="{3C9A4244-A59B-71E3-2103-D58F4960E3A0}"/>
              </a:ext>
            </a:extLst>
          </p:cNvPr>
          <p:cNvSpPr txBox="1"/>
          <p:nvPr/>
        </p:nvSpPr>
        <p:spPr>
          <a:xfrm>
            <a:off x="7157156" y="1806222"/>
            <a:ext cx="4786489" cy="4154984"/>
          </a:xfrm>
          <a:prstGeom prst="rect">
            <a:avLst/>
          </a:prstGeom>
          <a:noFill/>
        </p:spPr>
        <p:txBody>
          <a:bodyPr wrap="square" rtlCol="0">
            <a:spAutoFit/>
          </a:bodyPr>
          <a:lstStyle/>
          <a:p>
            <a:r>
              <a:rPr lang="en-IN" sz="2400" b="1" dirty="0"/>
              <a:t>Product price make a significant impact on sales revenue . In this visual we can see when product price in 10-50 then sales revenue is not much and when price is 85-100 then revenue is greater then 10-50 price range , but when product price in mid range like 60-85 then revenue is significantly high , it indicate that customer preference is mid range price. </a:t>
            </a:r>
          </a:p>
        </p:txBody>
      </p:sp>
    </p:spTree>
    <p:extLst>
      <p:ext uri="{BB962C8B-B14F-4D97-AF65-F5344CB8AC3E}">
        <p14:creationId xmlns:p14="http://schemas.microsoft.com/office/powerpoint/2010/main" val="232801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61A0A-F523-827C-2417-C962A5984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 y="776313"/>
            <a:ext cx="7010400" cy="5305373"/>
          </a:xfrm>
          <a:prstGeom prst="rect">
            <a:avLst/>
          </a:prstGeom>
        </p:spPr>
      </p:pic>
      <p:sp>
        <p:nvSpPr>
          <p:cNvPr id="4" name="TextBox 3">
            <a:extLst>
              <a:ext uri="{FF2B5EF4-FFF2-40B4-BE49-F238E27FC236}">
                <a16:creationId xmlns:a16="http://schemas.microsoft.com/office/drawing/2014/main" id="{92417F37-6C42-BE20-5938-425566FD8233}"/>
              </a:ext>
            </a:extLst>
          </p:cNvPr>
          <p:cNvSpPr txBox="1"/>
          <p:nvPr/>
        </p:nvSpPr>
        <p:spPr>
          <a:xfrm>
            <a:off x="7168444" y="392491"/>
            <a:ext cx="5023556" cy="1569660"/>
          </a:xfrm>
          <a:prstGeom prst="rect">
            <a:avLst/>
          </a:prstGeom>
          <a:noFill/>
        </p:spPr>
        <p:txBody>
          <a:bodyPr wrap="square" rtlCol="0">
            <a:spAutoFit/>
          </a:bodyPr>
          <a:lstStyle/>
          <a:p>
            <a:r>
              <a:rPr lang="en-IN" sz="3200" b="1" dirty="0"/>
              <a:t>How does monthly revenue vary across different product categories ?</a:t>
            </a:r>
          </a:p>
        </p:txBody>
      </p:sp>
      <p:sp>
        <p:nvSpPr>
          <p:cNvPr id="5" name="TextBox 4">
            <a:extLst>
              <a:ext uri="{FF2B5EF4-FFF2-40B4-BE49-F238E27FC236}">
                <a16:creationId xmlns:a16="http://schemas.microsoft.com/office/drawing/2014/main" id="{7A6559A7-0A5F-EC5F-5C50-936642D5F0B4}"/>
              </a:ext>
            </a:extLst>
          </p:cNvPr>
          <p:cNvSpPr txBox="1"/>
          <p:nvPr/>
        </p:nvSpPr>
        <p:spPr>
          <a:xfrm>
            <a:off x="7258756" y="2291644"/>
            <a:ext cx="4628445" cy="3970318"/>
          </a:xfrm>
          <a:prstGeom prst="rect">
            <a:avLst/>
          </a:prstGeom>
          <a:noFill/>
        </p:spPr>
        <p:txBody>
          <a:bodyPr wrap="square" rtlCol="0">
            <a:spAutoFit/>
          </a:bodyPr>
          <a:lstStyle/>
          <a:p>
            <a:r>
              <a:rPr lang="en-IN" sz="2800" b="1" dirty="0"/>
              <a:t>As we can see monthly revenue of product categories is start decreasing in May and in September it hit lowest of the year 118M but in next two month it increase significantly and in November it hit highest of  the year 391M.</a:t>
            </a:r>
          </a:p>
        </p:txBody>
      </p:sp>
    </p:spTree>
    <p:extLst>
      <p:ext uri="{BB962C8B-B14F-4D97-AF65-F5344CB8AC3E}">
        <p14:creationId xmlns:p14="http://schemas.microsoft.com/office/powerpoint/2010/main" val="147764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AB862-D049-7409-BE01-B839172D8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107281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3393A2-04B1-D0D4-1205-6594977E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9" y="338667"/>
            <a:ext cx="7349068" cy="5779911"/>
          </a:xfrm>
          <a:prstGeom prst="rect">
            <a:avLst/>
          </a:prstGeom>
        </p:spPr>
      </p:pic>
      <p:sp>
        <p:nvSpPr>
          <p:cNvPr id="4" name="TextBox 3">
            <a:extLst>
              <a:ext uri="{FF2B5EF4-FFF2-40B4-BE49-F238E27FC236}">
                <a16:creationId xmlns:a16="http://schemas.microsoft.com/office/drawing/2014/main" id="{824F9A9C-30CC-00DD-23B1-73A77AB75173}"/>
              </a:ext>
            </a:extLst>
          </p:cNvPr>
          <p:cNvSpPr txBox="1"/>
          <p:nvPr/>
        </p:nvSpPr>
        <p:spPr>
          <a:xfrm>
            <a:off x="7653867" y="430701"/>
            <a:ext cx="4323644" cy="1569660"/>
          </a:xfrm>
          <a:prstGeom prst="rect">
            <a:avLst/>
          </a:prstGeom>
          <a:noFill/>
        </p:spPr>
        <p:txBody>
          <a:bodyPr wrap="square" rtlCol="0">
            <a:spAutoFit/>
          </a:bodyPr>
          <a:lstStyle/>
          <a:p>
            <a:r>
              <a:rPr lang="en-IN" sz="3200" b="1" dirty="0"/>
              <a:t>What is the distribution of customers across different countries ?</a:t>
            </a:r>
          </a:p>
        </p:txBody>
      </p:sp>
      <p:sp>
        <p:nvSpPr>
          <p:cNvPr id="5" name="TextBox 4">
            <a:extLst>
              <a:ext uri="{FF2B5EF4-FFF2-40B4-BE49-F238E27FC236}">
                <a16:creationId xmlns:a16="http://schemas.microsoft.com/office/drawing/2014/main" id="{540B58D9-11D0-BDB3-3893-43829E290A66}"/>
              </a:ext>
            </a:extLst>
          </p:cNvPr>
          <p:cNvSpPr txBox="1"/>
          <p:nvPr/>
        </p:nvSpPr>
        <p:spPr>
          <a:xfrm>
            <a:off x="7653867" y="2099734"/>
            <a:ext cx="4323644" cy="3970318"/>
          </a:xfrm>
          <a:prstGeom prst="rect">
            <a:avLst/>
          </a:prstGeom>
          <a:noFill/>
        </p:spPr>
        <p:txBody>
          <a:bodyPr wrap="square" rtlCol="0">
            <a:spAutoFit/>
          </a:bodyPr>
          <a:lstStyle/>
          <a:p>
            <a:r>
              <a:rPr lang="en-IN" sz="2800" b="1" dirty="0"/>
              <a:t>As we can see USA has highest number of customer 36 and after Germany , France , Spain , Australia ,and UK . We can least number of customer are in Hong Kong , Israel , Netherlands and Philippines.</a:t>
            </a:r>
          </a:p>
        </p:txBody>
      </p:sp>
    </p:spTree>
    <p:extLst>
      <p:ext uri="{BB962C8B-B14F-4D97-AF65-F5344CB8AC3E}">
        <p14:creationId xmlns:p14="http://schemas.microsoft.com/office/powerpoint/2010/main" val="156803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082744-121D-9C14-C10B-5CD9BFEEB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46" y="639179"/>
            <a:ext cx="7757698" cy="5579642"/>
          </a:xfrm>
          <a:prstGeom prst="rect">
            <a:avLst/>
          </a:prstGeom>
        </p:spPr>
      </p:pic>
      <p:sp>
        <p:nvSpPr>
          <p:cNvPr id="4" name="TextBox 3">
            <a:extLst>
              <a:ext uri="{FF2B5EF4-FFF2-40B4-BE49-F238E27FC236}">
                <a16:creationId xmlns:a16="http://schemas.microsoft.com/office/drawing/2014/main" id="{A265DB11-C8B5-7DCC-780C-7BFF5C52115E}"/>
              </a:ext>
            </a:extLst>
          </p:cNvPr>
          <p:cNvSpPr txBox="1"/>
          <p:nvPr/>
        </p:nvSpPr>
        <p:spPr>
          <a:xfrm>
            <a:off x="8297334" y="639179"/>
            <a:ext cx="3714044" cy="1384995"/>
          </a:xfrm>
          <a:prstGeom prst="rect">
            <a:avLst/>
          </a:prstGeom>
          <a:noFill/>
        </p:spPr>
        <p:txBody>
          <a:bodyPr wrap="square" rtlCol="0">
            <a:spAutoFit/>
          </a:bodyPr>
          <a:lstStyle/>
          <a:p>
            <a:r>
              <a:rPr lang="en-IN" sz="2800" b="1" dirty="0"/>
              <a:t>What is the trend in customer order volume over the past year ?</a:t>
            </a:r>
          </a:p>
        </p:txBody>
      </p:sp>
      <p:sp>
        <p:nvSpPr>
          <p:cNvPr id="5" name="TextBox 4">
            <a:extLst>
              <a:ext uri="{FF2B5EF4-FFF2-40B4-BE49-F238E27FC236}">
                <a16:creationId xmlns:a16="http://schemas.microsoft.com/office/drawing/2014/main" id="{9CA0B265-0868-DC88-0D6C-9E61C271A106}"/>
              </a:ext>
            </a:extLst>
          </p:cNvPr>
          <p:cNvSpPr txBox="1"/>
          <p:nvPr/>
        </p:nvSpPr>
        <p:spPr>
          <a:xfrm>
            <a:off x="8297334" y="2063837"/>
            <a:ext cx="3714043" cy="4154984"/>
          </a:xfrm>
          <a:prstGeom prst="rect">
            <a:avLst/>
          </a:prstGeom>
          <a:noFill/>
        </p:spPr>
        <p:txBody>
          <a:bodyPr wrap="square" rtlCol="0">
            <a:spAutoFit/>
          </a:bodyPr>
          <a:lstStyle/>
          <a:p>
            <a:r>
              <a:rPr lang="en-IN" sz="2400" b="1" dirty="0"/>
              <a:t>In this visual we can see order volume in year 2004  compare to 2003 is less but in July to October it cross last year order volume and in November it almost equal to last year highest. Order volume in Jan 2005 and April 2005  is equal to year 2004 but less in February and March.</a:t>
            </a:r>
          </a:p>
        </p:txBody>
      </p:sp>
    </p:spTree>
    <p:extLst>
      <p:ext uri="{BB962C8B-B14F-4D97-AF65-F5344CB8AC3E}">
        <p14:creationId xmlns:p14="http://schemas.microsoft.com/office/powerpoint/2010/main" val="136984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98E809-3796-5D55-B774-A1533A7C0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09" y="795576"/>
            <a:ext cx="7291769" cy="5266848"/>
          </a:xfrm>
          <a:prstGeom prst="rect">
            <a:avLst/>
          </a:prstGeom>
        </p:spPr>
      </p:pic>
      <p:sp>
        <p:nvSpPr>
          <p:cNvPr id="4" name="TextBox 3">
            <a:extLst>
              <a:ext uri="{FF2B5EF4-FFF2-40B4-BE49-F238E27FC236}">
                <a16:creationId xmlns:a16="http://schemas.microsoft.com/office/drawing/2014/main" id="{EFC70C37-EFD9-940E-4E6A-21C5FB1FA10A}"/>
              </a:ext>
            </a:extLst>
          </p:cNvPr>
          <p:cNvSpPr txBox="1"/>
          <p:nvPr/>
        </p:nvSpPr>
        <p:spPr>
          <a:xfrm>
            <a:off x="8071555" y="795576"/>
            <a:ext cx="3928533" cy="1815882"/>
          </a:xfrm>
          <a:prstGeom prst="rect">
            <a:avLst/>
          </a:prstGeom>
          <a:noFill/>
        </p:spPr>
        <p:txBody>
          <a:bodyPr wrap="square" rtlCol="0">
            <a:spAutoFit/>
          </a:bodyPr>
          <a:lstStyle/>
          <a:p>
            <a:r>
              <a:rPr lang="en-IN" sz="2800" b="1" dirty="0"/>
              <a:t>How does the sales performance of top customers compare to the rest ?</a:t>
            </a:r>
          </a:p>
        </p:txBody>
      </p:sp>
      <p:sp>
        <p:nvSpPr>
          <p:cNvPr id="5" name="TextBox 4">
            <a:extLst>
              <a:ext uri="{FF2B5EF4-FFF2-40B4-BE49-F238E27FC236}">
                <a16:creationId xmlns:a16="http://schemas.microsoft.com/office/drawing/2014/main" id="{CC72034B-8756-BB41-5DB0-8C8B28427F50}"/>
              </a:ext>
            </a:extLst>
          </p:cNvPr>
          <p:cNvSpPr txBox="1"/>
          <p:nvPr/>
        </p:nvSpPr>
        <p:spPr>
          <a:xfrm>
            <a:off x="7981244" y="2819779"/>
            <a:ext cx="4018844" cy="3108543"/>
          </a:xfrm>
          <a:prstGeom prst="rect">
            <a:avLst/>
          </a:prstGeom>
          <a:noFill/>
        </p:spPr>
        <p:txBody>
          <a:bodyPr wrap="square" rtlCol="0">
            <a:spAutoFit/>
          </a:bodyPr>
          <a:lstStyle/>
          <a:p>
            <a:r>
              <a:rPr lang="en-IN" sz="2800" b="1" dirty="0"/>
              <a:t>We can see top two customer Mini gifts distribution ltd and Euro+ Shopping channel contributing 0.9bn that is 37.5% of our total sales revenue.</a:t>
            </a:r>
          </a:p>
        </p:txBody>
      </p:sp>
    </p:spTree>
    <p:extLst>
      <p:ext uri="{BB962C8B-B14F-4D97-AF65-F5344CB8AC3E}">
        <p14:creationId xmlns:p14="http://schemas.microsoft.com/office/powerpoint/2010/main" val="328529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4AA59-31AD-F497-F180-040A8FFA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24" y="888175"/>
            <a:ext cx="7518532" cy="5298135"/>
          </a:xfrm>
          <a:prstGeom prst="rect">
            <a:avLst/>
          </a:prstGeom>
        </p:spPr>
      </p:pic>
      <p:sp>
        <p:nvSpPr>
          <p:cNvPr id="4" name="TextBox 3">
            <a:extLst>
              <a:ext uri="{FF2B5EF4-FFF2-40B4-BE49-F238E27FC236}">
                <a16:creationId xmlns:a16="http://schemas.microsoft.com/office/drawing/2014/main" id="{8C979F94-D0DF-708B-490C-ACD868AE9E02}"/>
              </a:ext>
            </a:extLst>
          </p:cNvPr>
          <p:cNvSpPr txBox="1"/>
          <p:nvPr/>
        </p:nvSpPr>
        <p:spPr>
          <a:xfrm>
            <a:off x="7913511" y="1004711"/>
            <a:ext cx="4143022" cy="2062103"/>
          </a:xfrm>
          <a:prstGeom prst="rect">
            <a:avLst/>
          </a:prstGeom>
          <a:noFill/>
        </p:spPr>
        <p:txBody>
          <a:bodyPr wrap="square" rtlCol="0">
            <a:spAutoFit/>
          </a:bodyPr>
          <a:lstStyle/>
          <a:p>
            <a:r>
              <a:rPr lang="en-IN" sz="3200" b="1" dirty="0"/>
              <a:t>What is the correlation between customer demographics and purchase frequency ?</a:t>
            </a:r>
          </a:p>
        </p:txBody>
      </p:sp>
      <p:sp>
        <p:nvSpPr>
          <p:cNvPr id="5" name="TextBox 4">
            <a:extLst>
              <a:ext uri="{FF2B5EF4-FFF2-40B4-BE49-F238E27FC236}">
                <a16:creationId xmlns:a16="http://schemas.microsoft.com/office/drawing/2014/main" id="{C68A4D17-205B-1989-7BFE-14BB734965E8}"/>
              </a:ext>
            </a:extLst>
          </p:cNvPr>
          <p:cNvSpPr txBox="1"/>
          <p:nvPr/>
        </p:nvSpPr>
        <p:spPr>
          <a:xfrm>
            <a:off x="7913512" y="3251200"/>
            <a:ext cx="4030264" cy="3108543"/>
          </a:xfrm>
          <a:prstGeom prst="rect">
            <a:avLst/>
          </a:prstGeom>
          <a:noFill/>
        </p:spPr>
        <p:txBody>
          <a:bodyPr wrap="square" rtlCol="0">
            <a:spAutoFit/>
          </a:bodyPr>
          <a:lstStyle/>
          <a:p>
            <a:r>
              <a:rPr lang="en-IN" sz="2800" b="1" dirty="0"/>
              <a:t>As we can see correlation between customer country and their purchase frequency , USA and Spain  has highest purchase frequency and Hong Kong has lowest.</a:t>
            </a:r>
          </a:p>
        </p:txBody>
      </p:sp>
    </p:spTree>
    <p:extLst>
      <p:ext uri="{BB962C8B-B14F-4D97-AF65-F5344CB8AC3E}">
        <p14:creationId xmlns:p14="http://schemas.microsoft.com/office/powerpoint/2010/main" val="183815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907F1F-2939-2317-7109-0714D7B2A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7227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E83A5B-A306-0614-278C-B92459F93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27" y="655874"/>
            <a:ext cx="7110329" cy="5541726"/>
          </a:xfrm>
          <a:prstGeom prst="rect">
            <a:avLst/>
          </a:prstGeom>
        </p:spPr>
      </p:pic>
      <p:sp>
        <p:nvSpPr>
          <p:cNvPr id="4" name="TextBox 3">
            <a:extLst>
              <a:ext uri="{FF2B5EF4-FFF2-40B4-BE49-F238E27FC236}">
                <a16:creationId xmlns:a16="http://schemas.microsoft.com/office/drawing/2014/main" id="{C1AE6D43-8FD3-64F4-5CC9-45B1F122AD0D}"/>
              </a:ext>
            </a:extLst>
          </p:cNvPr>
          <p:cNvSpPr txBox="1"/>
          <p:nvPr/>
        </p:nvSpPr>
        <p:spPr>
          <a:xfrm>
            <a:off x="7665156" y="655874"/>
            <a:ext cx="4368799" cy="1569660"/>
          </a:xfrm>
          <a:prstGeom prst="rect">
            <a:avLst/>
          </a:prstGeom>
          <a:noFill/>
        </p:spPr>
        <p:txBody>
          <a:bodyPr wrap="square" rtlCol="0">
            <a:spAutoFit/>
          </a:bodyPr>
          <a:lstStyle/>
          <a:p>
            <a:r>
              <a:rPr lang="en-IN" sz="3200" b="1" dirty="0"/>
              <a:t>What is the distribution of product sales across different product line ?</a:t>
            </a:r>
          </a:p>
        </p:txBody>
      </p:sp>
      <p:sp>
        <p:nvSpPr>
          <p:cNvPr id="5" name="TextBox 4">
            <a:extLst>
              <a:ext uri="{FF2B5EF4-FFF2-40B4-BE49-F238E27FC236}">
                <a16:creationId xmlns:a16="http://schemas.microsoft.com/office/drawing/2014/main" id="{FF864533-D8D3-6DF9-8C55-0EDB53EA2A02}"/>
              </a:ext>
            </a:extLst>
          </p:cNvPr>
          <p:cNvSpPr txBox="1"/>
          <p:nvPr/>
        </p:nvSpPr>
        <p:spPr>
          <a:xfrm>
            <a:off x="7744178" y="2348089"/>
            <a:ext cx="4154311" cy="2677656"/>
          </a:xfrm>
          <a:prstGeom prst="rect">
            <a:avLst/>
          </a:prstGeom>
          <a:noFill/>
        </p:spPr>
        <p:txBody>
          <a:bodyPr wrap="square" rtlCol="0">
            <a:spAutoFit/>
          </a:bodyPr>
          <a:lstStyle/>
          <a:p>
            <a:r>
              <a:rPr lang="en-IN" sz="2800" b="1" dirty="0"/>
              <a:t>Here we can clearly see that classic cars generate highest revenue 377M after that vintage cars (98M) . Revenue from Trains is lowest (2M). </a:t>
            </a:r>
          </a:p>
        </p:txBody>
      </p:sp>
    </p:spTree>
    <p:extLst>
      <p:ext uri="{BB962C8B-B14F-4D97-AF65-F5344CB8AC3E}">
        <p14:creationId xmlns:p14="http://schemas.microsoft.com/office/powerpoint/2010/main" val="51963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35BB6-88E9-294E-1B79-CDCC9067D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1420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50185-94F8-1B06-8474-0887D703B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44" y="427242"/>
            <a:ext cx="6939945" cy="5996136"/>
          </a:xfrm>
          <a:prstGeom prst="rect">
            <a:avLst/>
          </a:prstGeom>
        </p:spPr>
      </p:pic>
      <p:sp>
        <p:nvSpPr>
          <p:cNvPr id="5" name="TextBox 4">
            <a:extLst>
              <a:ext uri="{FF2B5EF4-FFF2-40B4-BE49-F238E27FC236}">
                <a16:creationId xmlns:a16="http://schemas.microsoft.com/office/drawing/2014/main" id="{1501858C-08DB-DBC6-7134-93A2F33D212C}"/>
              </a:ext>
            </a:extLst>
          </p:cNvPr>
          <p:cNvSpPr txBox="1"/>
          <p:nvPr/>
        </p:nvSpPr>
        <p:spPr>
          <a:xfrm>
            <a:off x="7518400" y="427242"/>
            <a:ext cx="4673600" cy="1846659"/>
          </a:xfrm>
          <a:prstGeom prst="rect">
            <a:avLst/>
          </a:prstGeom>
          <a:noFill/>
        </p:spPr>
        <p:txBody>
          <a:bodyPr wrap="square" rtlCol="0">
            <a:spAutoFit/>
          </a:bodyPr>
          <a:lstStyle/>
          <a:p>
            <a:r>
              <a:rPr lang="en-IN" sz="3200" b="1" dirty="0"/>
              <a:t>What is the distribution of customers across different Product categories ?</a:t>
            </a:r>
          </a:p>
          <a:p>
            <a:endParaRPr lang="en-IN" dirty="0"/>
          </a:p>
        </p:txBody>
      </p:sp>
      <p:sp>
        <p:nvSpPr>
          <p:cNvPr id="6" name="TextBox 5">
            <a:extLst>
              <a:ext uri="{FF2B5EF4-FFF2-40B4-BE49-F238E27FC236}">
                <a16:creationId xmlns:a16="http://schemas.microsoft.com/office/drawing/2014/main" id="{BC6E9EE2-8475-7AF2-3CBC-6C3B2F7C9D94}"/>
              </a:ext>
            </a:extLst>
          </p:cNvPr>
          <p:cNvSpPr txBox="1"/>
          <p:nvPr/>
        </p:nvSpPr>
        <p:spPr>
          <a:xfrm>
            <a:off x="7518400" y="2788356"/>
            <a:ext cx="4673600" cy="2677656"/>
          </a:xfrm>
          <a:prstGeom prst="rect">
            <a:avLst/>
          </a:prstGeom>
          <a:noFill/>
        </p:spPr>
        <p:txBody>
          <a:bodyPr wrap="square" rtlCol="0">
            <a:spAutoFit/>
          </a:bodyPr>
          <a:lstStyle/>
          <a:p>
            <a:r>
              <a:rPr lang="en-IN" sz="2800" b="1" dirty="0"/>
              <a:t>Classic cars and Vintage cars are on top with 94 and 90 customer . After that Motorcycles , Planes , Ships , Trucks and Buses , and last is Train with 36 customers.</a:t>
            </a:r>
          </a:p>
        </p:txBody>
      </p:sp>
    </p:spTree>
    <p:extLst>
      <p:ext uri="{BB962C8B-B14F-4D97-AF65-F5344CB8AC3E}">
        <p14:creationId xmlns:p14="http://schemas.microsoft.com/office/powerpoint/2010/main" val="357953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E1AE4-C169-B1E6-259E-CEF80AE72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0" y="576327"/>
            <a:ext cx="7020729" cy="5959940"/>
          </a:xfrm>
          <a:prstGeom prst="rect">
            <a:avLst/>
          </a:prstGeom>
        </p:spPr>
      </p:pic>
      <p:sp>
        <p:nvSpPr>
          <p:cNvPr id="4" name="TextBox 3">
            <a:extLst>
              <a:ext uri="{FF2B5EF4-FFF2-40B4-BE49-F238E27FC236}">
                <a16:creationId xmlns:a16="http://schemas.microsoft.com/office/drawing/2014/main" id="{49F9BD2C-425B-BC9F-51E4-BC717E6B4B52}"/>
              </a:ext>
            </a:extLst>
          </p:cNvPr>
          <p:cNvSpPr txBox="1"/>
          <p:nvPr/>
        </p:nvSpPr>
        <p:spPr>
          <a:xfrm>
            <a:off x="7552268" y="576327"/>
            <a:ext cx="4515554" cy="1077218"/>
          </a:xfrm>
          <a:prstGeom prst="rect">
            <a:avLst/>
          </a:prstGeom>
          <a:noFill/>
        </p:spPr>
        <p:txBody>
          <a:bodyPr wrap="square" rtlCol="0">
            <a:spAutoFit/>
          </a:bodyPr>
          <a:lstStyle/>
          <a:p>
            <a:r>
              <a:rPr lang="en-IN" sz="3200" b="1" dirty="0"/>
              <a:t>What is the growth rate of product category ?</a:t>
            </a:r>
          </a:p>
        </p:txBody>
      </p:sp>
      <p:sp>
        <p:nvSpPr>
          <p:cNvPr id="5" name="TextBox 4">
            <a:extLst>
              <a:ext uri="{FF2B5EF4-FFF2-40B4-BE49-F238E27FC236}">
                <a16:creationId xmlns:a16="http://schemas.microsoft.com/office/drawing/2014/main" id="{9B0F52B0-9B1D-5A60-04DE-16C38BCBB767}"/>
              </a:ext>
            </a:extLst>
          </p:cNvPr>
          <p:cNvSpPr txBox="1"/>
          <p:nvPr/>
        </p:nvSpPr>
        <p:spPr>
          <a:xfrm>
            <a:off x="7552268" y="1941689"/>
            <a:ext cx="4515554" cy="2677656"/>
          </a:xfrm>
          <a:prstGeom prst="rect">
            <a:avLst/>
          </a:prstGeom>
          <a:noFill/>
        </p:spPr>
        <p:txBody>
          <a:bodyPr wrap="square" rtlCol="0">
            <a:spAutoFit/>
          </a:bodyPr>
          <a:lstStyle/>
          <a:p>
            <a:r>
              <a:rPr lang="en-IN" sz="2800" b="1" dirty="0"/>
              <a:t>In this visual we can see Motorcycle has the highest growth rate 38.42% . Trucks and buses has  Second highest growth rate 36.88% . Trains has the lowest 24.09%. </a:t>
            </a:r>
          </a:p>
        </p:txBody>
      </p:sp>
    </p:spTree>
    <p:extLst>
      <p:ext uri="{BB962C8B-B14F-4D97-AF65-F5344CB8AC3E}">
        <p14:creationId xmlns:p14="http://schemas.microsoft.com/office/powerpoint/2010/main" val="404660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35F0B2-D8C6-A51A-CB7A-1CAAF51B2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84242" cy="6857999"/>
          </a:xfrm>
          <a:prstGeom prst="rect">
            <a:avLst/>
          </a:prstGeom>
        </p:spPr>
      </p:pic>
    </p:spTree>
    <p:extLst>
      <p:ext uri="{BB962C8B-B14F-4D97-AF65-F5344CB8AC3E}">
        <p14:creationId xmlns:p14="http://schemas.microsoft.com/office/powerpoint/2010/main" val="199822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AC9675-56D3-BEA2-955A-668950A84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92" y="565038"/>
            <a:ext cx="7665964" cy="5959940"/>
          </a:xfrm>
          <a:prstGeom prst="rect">
            <a:avLst/>
          </a:prstGeom>
        </p:spPr>
      </p:pic>
      <p:sp>
        <p:nvSpPr>
          <p:cNvPr id="4" name="TextBox 3">
            <a:extLst>
              <a:ext uri="{FF2B5EF4-FFF2-40B4-BE49-F238E27FC236}">
                <a16:creationId xmlns:a16="http://schemas.microsoft.com/office/drawing/2014/main" id="{4B00185D-824A-2C86-42FC-DC93453A2970}"/>
              </a:ext>
            </a:extLst>
          </p:cNvPr>
          <p:cNvSpPr txBox="1"/>
          <p:nvPr/>
        </p:nvSpPr>
        <p:spPr>
          <a:xfrm>
            <a:off x="7969957" y="971438"/>
            <a:ext cx="4222044" cy="1569660"/>
          </a:xfrm>
          <a:prstGeom prst="rect">
            <a:avLst/>
          </a:prstGeom>
          <a:noFill/>
        </p:spPr>
        <p:txBody>
          <a:bodyPr wrap="square" rtlCol="0">
            <a:spAutoFit/>
          </a:bodyPr>
          <a:lstStyle/>
          <a:p>
            <a:r>
              <a:rPr lang="en-IN" sz="3200" b="1" dirty="0"/>
              <a:t>What is the distribution of employees in various office cites ?</a:t>
            </a:r>
          </a:p>
        </p:txBody>
      </p:sp>
      <p:sp>
        <p:nvSpPr>
          <p:cNvPr id="5" name="TextBox 4">
            <a:extLst>
              <a:ext uri="{FF2B5EF4-FFF2-40B4-BE49-F238E27FC236}">
                <a16:creationId xmlns:a16="http://schemas.microsoft.com/office/drawing/2014/main" id="{D7F90409-9F87-03D7-A157-7E8D7919F585}"/>
              </a:ext>
            </a:extLst>
          </p:cNvPr>
          <p:cNvSpPr txBox="1"/>
          <p:nvPr/>
        </p:nvSpPr>
        <p:spPr>
          <a:xfrm>
            <a:off x="8048978" y="2901244"/>
            <a:ext cx="4007555" cy="2246769"/>
          </a:xfrm>
          <a:prstGeom prst="rect">
            <a:avLst/>
          </a:prstGeom>
          <a:noFill/>
        </p:spPr>
        <p:txBody>
          <a:bodyPr wrap="square" rtlCol="0">
            <a:spAutoFit/>
          </a:bodyPr>
          <a:lstStyle/>
          <a:p>
            <a:r>
              <a:rPr lang="en-IN" sz="2800" b="1" dirty="0"/>
              <a:t>As we can see San Francisco has the highest number of employees . Second and third is Paris and Sydney. </a:t>
            </a:r>
          </a:p>
        </p:txBody>
      </p:sp>
    </p:spTree>
    <p:extLst>
      <p:ext uri="{BB962C8B-B14F-4D97-AF65-F5344CB8AC3E}">
        <p14:creationId xmlns:p14="http://schemas.microsoft.com/office/powerpoint/2010/main" val="353627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A13A3-DFA1-298B-54F1-215C75215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7" y="527507"/>
            <a:ext cx="7450665" cy="5802986"/>
          </a:xfrm>
          <a:prstGeom prst="rect">
            <a:avLst/>
          </a:prstGeom>
        </p:spPr>
      </p:pic>
      <p:sp>
        <p:nvSpPr>
          <p:cNvPr id="4" name="TextBox 3">
            <a:extLst>
              <a:ext uri="{FF2B5EF4-FFF2-40B4-BE49-F238E27FC236}">
                <a16:creationId xmlns:a16="http://schemas.microsoft.com/office/drawing/2014/main" id="{8FEF29A9-FCF1-A7E7-994D-74E0A7B11ED2}"/>
              </a:ext>
            </a:extLst>
          </p:cNvPr>
          <p:cNvSpPr txBox="1"/>
          <p:nvPr/>
        </p:nvSpPr>
        <p:spPr>
          <a:xfrm>
            <a:off x="7823200" y="527507"/>
            <a:ext cx="4233333" cy="2062103"/>
          </a:xfrm>
          <a:prstGeom prst="rect">
            <a:avLst/>
          </a:prstGeom>
          <a:noFill/>
        </p:spPr>
        <p:txBody>
          <a:bodyPr wrap="square" rtlCol="0">
            <a:spAutoFit/>
          </a:bodyPr>
          <a:lstStyle/>
          <a:p>
            <a:r>
              <a:rPr lang="en-IN" sz="3200" b="1" dirty="0"/>
              <a:t>How does the performance of sales employees vary across different region ?</a:t>
            </a:r>
          </a:p>
        </p:txBody>
      </p:sp>
      <p:sp>
        <p:nvSpPr>
          <p:cNvPr id="5" name="TextBox 4">
            <a:extLst>
              <a:ext uri="{FF2B5EF4-FFF2-40B4-BE49-F238E27FC236}">
                <a16:creationId xmlns:a16="http://schemas.microsoft.com/office/drawing/2014/main" id="{0CCD7A25-FF8D-2708-4F92-CE77120C86FA}"/>
              </a:ext>
            </a:extLst>
          </p:cNvPr>
          <p:cNvSpPr txBox="1"/>
          <p:nvPr/>
        </p:nvSpPr>
        <p:spPr>
          <a:xfrm>
            <a:off x="7969956" y="3014133"/>
            <a:ext cx="3973687" cy="2677656"/>
          </a:xfrm>
          <a:prstGeom prst="rect">
            <a:avLst/>
          </a:prstGeom>
          <a:noFill/>
        </p:spPr>
        <p:txBody>
          <a:bodyPr wrap="square" rtlCol="0">
            <a:spAutoFit/>
          </a:bodyPr>
          <a:lstStyle/>
          <a:p>
            <a:r>
              <a:rPr lang="en-IN" sz="2400" b="1" dirty="0"/>
              <a:t>Performance of sales employees is vary across different region , here we can see Employee Gerard Hernandez sales revenue is above 600M in Spain but in France it is 66M.</a:t>
            </a:r>
          </a:p>
        </p:txBody>
      </p:sp>
    </p:spTree>
    <p:extLst>
      <p:ext uri="{BB962C8B-B14F-4D97-AF65-F5344CB8AC3E}">
        <p14:creationId xmlns:p14="http://schemas.microsoft.com/office/powerpoint/2010/main" val="303695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Half Frame 1">
            <a:extLst>
              <a:ext uri="{FF2B5EF4-FFF2-40B4-BE49-F238E27FC236}">
                <a16:creationId xmlns:a16="http://schemas.microsoft.com/office/drawing/2014/main" id="{7F5B9F9D-CB9F-3428-75CD-EDC19D9D14BD}"/>
              </a:ext>
            </a:extLst>
          </p:cNvPr>
          <p:cNvSpPr/>
          <p:nvPr/>
        </p:nvSpPr>
        <p:spPr>
          <a:xfrm>
            <a:off x="0" y="-22578"/>
            <a:ext cx="914400" cy="3429000"/>
          </a:xfrm>
          <a:prstGeom prst="halfFram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Half Frame 2">
            <a:extLst>
              <a:ext uri="{FF2B5EF4-FFF2-40B4-BE49-F238E27FC236}">
                <a16:creationId xmlns:a16="http://schemas.microsoft.com/office/drawing/2014/main" id="{56A39277-CD8E-1B82-92DA-893FF86F97BB}"/>
              </a:ext>
            </a:extLst>
          </p:cNvPr>
          <p:cNvSpPr/>
          <p:nvPr/>
        </p:nvSpPr>
        <p:spPr>
          <a:xfrm rot="16200000">
            <a:off x="1528010" y="441558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Half Frame 3">
            <a:extLst>
              <a:ext uri="{FF2B5EF4-FFF2-40B4-BE49-F238E27FC236}">
                <a16:creationId xmlns:a16="http://schemas.microsoft.com/office/drawing/2014/main" id="{44F722FC-002C-6B19-60CA-D96C7246C68C}"/>
              </a:ext>
            </a:extLst>
          </p:cNvPr>
          <p:cNvSpPr/>
          <p:nvPr/>
        </p:nvSpPr>
        <p:spPr>
          <a:xfrm rot="5400000">
            <a:off x="9749590" y="-1528010"/>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Half Frame 4">
            <a:extLst>
              <a:ext uri="{FF2B5EF4-FFF2-40B4-BE49-F238E27FC236}">
                <a16:creationId xmlns:a16="http://schemas.microsoft.com/office/drawing/2014/main" id="{80FE16BE-C106-44BC-5150-5AEC82616F2D}"/>
              </a:ext>
            </a:extLst>
          </p:cNvPr>
          <p:cNvSpPr/>
          <p:nvPr/>
        </p:nvSpPr>
        <p:spPr>
          <a:xfrm rot="10800000">
            <a:off x="11277600" y="288757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68BCD4AE-0DC4-58E5-7B54-6D129B36883D}"/>
              </a:ext>
            </a:extLst>
          </p:cNvPr>
          <p:cNvSpPr/>
          <p:nvPr/>
        </p:nvSpPr>
        <p:spPr>
          <a:xfrm>
            <a:off x="1764631" y="1714500"/>
            <a:ext cx="8662737" cy="2508584"/>
          </a:xfrm>
          <a:prstGeom prst="roundRect">
            <a:avLst/>
          </a:prstGeom>
          <a:solidFill>
            <a:schemeClr val="bg2">
              <a:lumMod val="75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accent5">
                    <a:lumMod val="75000"/>
                  </a:schemeClr>
                </a:solidFill>
              </a:rPr>
              <a:t>EDA Problem Statements</a:t>
            </a:r>
          </a:p>
        </p:txBody>
      </p:sp>
    </p:spTree>
    <p:extLst>
      <p:ext uri="{BB962C8B-B14F-4D97-AF65-F5344CB8AC3E}">
        <p14:creationId xmlns:p14="http://schemas.microsoft.com/office/powerpoint/2010/main" val="1467525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5A826-F375-E06C-02EC-2AC3DADB0189}"/>
              </a:ext>
            </a:extLst>
          </p:cNvPr>
          <p:cNvSpPr txBox="1"/>
          <p:nvPr/>
        </p:nvSpPr>
        <p:spPr>
          <a:xfrm>
            <a:off x="321734" y="90313"/>
            <a:ext cx="11006666" cy="523220"/>
          </a:xfrm>
          <a:prstGeom prst="rect">
            <a:avLst/>
          </a:prstGeom>
          <a:noFill/>
        </p:spPr>
        <p:txBody>
          <a:bodyPr wrap="square" rtlCol="0">
            <a:spAutoFit/>
          </a:bodyPr>
          <a:lstStyle/>
          <a:p>
            <a:pPr algn="ctr"/>
            <a:r>
              <a:rPr lang="en-IN" sz="2800" b="1" dirty="0"/>
              <a:t>EDA Questions </a:t>
            </a:r>
          </a:p>
        </p:txBody>
      </p:sp>
      <p:sp>
        <p:nvSpPr>
          <p:cNvPr id="3" name="TextBox 2">
            <a:extLst>
              <a:ext uri="{FF2B5EF4-FFF2-40B4-BE49-F238E27FC236}">
                <a16:creationId xmlns:a16="http://schemas.microsoft.com/office/drawing/2014/main" id="{6CBAF5E9-44F4-0D3A-6B4E-A2B9F197FA0A}"/>
              </a:ext>
            </a:extLst>
          </p:cNvPr>
          <p:cNvSpPr txBox="1"/>
          <p:nvPr/>
        </p:nvSpPr>
        <p:spPr>
          <a:xfrm>
            <a:off x="688620" y="969202"/>
            <a:ext cx="11096980" cy="369332"/>
          </a:xfrm>
          <a:prstGeom prst="rect">
            <a:avLst/>
          </a:prstGeom>
          <a:noFill/>
        </p:spPr>
        <p:txBody>
          <a:bodyPr wrap="square" rtlCol="0">
            <a:spAutoFit/>
          </a:bodyPr>
          <a:lstStyle/>
          <a:p>
            <a:r>
              <a:rPr lang="en-IN" sz="1800" b="1" dirty="0"/>
              <a:t>1 . Which Factors contribute to the highest sales in a particular region ?</a:t>
            </a:r>
          </a:p>
        </p:txBody>
      </p:sp>
      <p:sp>
        <p:nvSpPr>
          <p:cNvPr id="4" name="TextBox 3">
            <a:extLst>
              <a:ext uri="{FF2B5EF4-FFF2-40B4-BE49-F238E27FC236}">
                <a16:creationId xmlns:a16="http://schemas.microsoft.com/office/drawing/2014/main" id="{7714B3EA-006D-7396-5946-E9486C741D61}"/>
              </a:ext>
            </a:extLst>
          </p:cNvPr>
          <p:cNvSpPr txBox="1"/>
          <p:nvPr/>
        </p:nvSpPr>
        <p:spPr>
          <a:xfrm>
            <a:off x="677331" y="1484489"/>
            <a:ext cx="11096980" cy="369332"/>
          </a:xfrm>
          <a:prstGeom prst="rect">
            <a:avLst/>
          </a:prstGeom>
          <a:noFill/>
        </p:spPr>
        <p:txBody>
          <a:bodyPr wrap="square" rtlCol="0">
            <a:spAutoFit/>
          </a:bodyPr>
          <a:lstStyle/>
          <a:p>
            <a:r>
              <a:rPr lang="en-IN" b="1" dirty="0"/>
              <a:t>2</a:t>
            </a:r>
            <a:r>
              <a:rPr lang="en-IN" sz="1800" b="1" dirty="0"/>
              <a:t> . How can customer purchasing pattern be influenced to increase average order value ?</a:t>
            </a:r>
          </a:p>
        </p:txBody>
      </p:sp>
      <p:sp>
        <p:nvSpPr>
          <p:cNvPr id="5" name="TextBox 4">
            <a:extLst>
              <a:ext uri="{FF2B5EF4-FFF2-40B4-BE49-F238E27FC236}">
                <a16:creationId xmlns:a16="http://schemas.microsoft.com/office/drawing/2014/main" id="{346E0ED8-D52E-CCE5-7A83-9833894B293E}"/>
              </a:ext>
            </a:extLst>
          </p:cNvPr>
          <p:cNvSpPr txBox="1"/>
          <p:nvPr/>
        </p:nvSpPr>
        <p:spPr>
          <a:xfrm>
            <a:off x="688620" y="2050534"/>
            <a:ext cx="11096980" cy="369332"/>
          </a:xfrm>
          <a:prstGeom prst="rect">
            <a:avLst/>
          </a:prstGeom>
          <a:noFill/>
        </p:spPr>
        <p:txBody>
          <a:bodyPr wrap="square" rtlCol="0">
            <a:spAutoFit/>
          </a:bodyPr>
          <a:lstStyle/>
          <a:p>
            <a:r>
              <a:rPr lang="en-IN" dirty="0"/>
              <a:t>3 . </a:t>
            </a:r>
            <a:r>
              <a:rPr lang="en-IN" sz="1800" b="1" dirty="0"/>
              <a:t>What are the key drivers of sales growth , and how they be leveraged for future success ?</a:t>
            </a:r>
          </a:p>
        </p:txBody>
      </p:sp>
      <p:sp>
        <p:nvSpPr>
          <p:cNvPr id="6" name="TextBox 5">
            <a:extLst>
              <a:ext uri="{FF2B5EF4-FFF2-40B4-BE49-F238E27FC236}">
                <a16:creationId xmlns:a16="http://schemas.microsoft.com/office/drawing/2014/main" id="{0B8CB4CD-0EDA-D0AD-814C-E9A15D8D109D}"/>
              </a:ext>
            </a:extLst>
          </p:cNvPr>
          <p:cNvSpPr txBox="1"/>
          <p:nvPr/>
        </p:nvSpPr>
        <p:spPr>
          <a:xfrm>
            <a:off x="688620" y="2616579"/>
            <a:ext cx="11096980" cy="646331"/>
          </a:xfrm>
          <a:prstGeom prst="rect">
            <a:avLst/>
          </a:prstGeom>
          <a:noFill/>
        </p:spPr>
        <p:txBody>
          <a:bodyPr wrap="square" rtlCol="0">
            <a:spAutoFit/>
          </a:bodyPr>
          <a:lstStyle/>
          <a:p>
            <a:r>
              <a:rPr lang="en-IN" dirty="0"/>
              <a:t>4 . </a:t>
            </a:r>
            <a:r>
              <a:rPr lang="en-IN" sz="1800" b="1" dirty="0"/>
              <a:t>Are there any specific market segments where a particular Product is underperforming and how  can it be improved ?</a:t>
            </a:r>
          </a:p>
        </p:txBody>
      </p:sp>
      <p:sp>
        <p:nvSpPr>
          <p:cNvPr id="7" name="TextBox 6">
            <a:extLst>
              <a:ext uri="{FF2B5EF4-FFF2-40B4-BE49-F238E27FC236}">
                <a16:creationId xmlns:a16="http://schemas.microsoft.com/office/drawing/2014/main" id="{A984316A-A3BD-6D49-C921-14E97BF502A8}"/>
              </a:ext>
            </a:extLst>
          </p:cNvPr>
          <p:cNvSpPr txBox="1"/>
          <p:nvPr/>
        </p:nvSpPr>
        <p:spPr>
          <a:xfrm>
            <a:off x="688620" y="3182624"/>
            <a:ext cx="11096980" cy="369332"/>
          </a:xfrm>
          <a:prstGeom prst="rect">
            <a:avLst/>
          </a:prstGeom>
          <a:noFill/>
        </p:spPr>
        <p:txBody>
          <a:bodyPr wrap="square" rtlCol="0">
            <a:spAutoFit/>
          </a:bodyPr>
          <a:lstStyle/>
          <a:p>
            <a:r>
              <a:rPr lang="en-IN" dirty="0"/>
              <a:t>5. </a:t>
            </a:r>
            <a:r>
              <a:rPr lang="en-IN" sz="1800" b="1" dirty="0"/>
              <a:t>What are the main factors that influence customer loyalty and repeat purchase ?</a:t>
            </a:r>
          </a:p>
        </p:txBody>
      </p:sp>
      <p:sp>
        <p:nvSpPr>
          <p:cNvPr id="8" name="TextBox 7">
            <a:extLst>
              <a:ext uri="{FF2B5EF4-FFF2-40B4-BE49-F238E27FC236}">
                <a16:creationId xmlns:a16="http://schemas.microsoft.com/office/drawing/2014/main" id="{0A6AACAC-3862-5FEE-503F-2F99DF862B8C}"/>
              </a:ext>
            </a:extLst>
          </p:cNvPr>
          <p:cNvSpPr txBox="1"/>
          <p:nvPr/>
        </p:nvSpPr>
        <p:spPr>
          <a:xfrm>
            <a:off x="688620" y="3843867"/>
            <a:ext cx="11096980" cy="369332"/>
          </a:xfrm>
          <a:prstGeom prst="rect">
            <a:avLst/>
          </a:prstGeom>
          <a:noFill/>
        </p:spPr>
        <p:txBody>
          <a:bodyPr wrap="square" rtlCol="0">
            <a:spAutoFit/>
          </a:bodyPr>
          <a:lstStyle/>
          <a:p>
            <a:r>
              <a:rPr lang="en-IN" dirty="0"/>
              <a:t>6.</a:t>
            </a:r>
            <a:r>
              <a:rPr lang="en-IN" sz="1800" b="1" dirty="0"/>
              <a:t>What are the characteristics of high value customer and how can similar customers  be targeted for acquisition ?</a:t>
            </a:r>
          </a:p>
        </p:txBody>
      </p:sp>
      <p:sp>
        <p:nvSpPr>
          <p:cNvPr id="9" name="TextBox 8">
            <a:extLst>
              <a:ext uri="{FF2B5EF4-FFF2-40B4-BE49-F238E27FC236}">
                <a16:creationId xmlns:a16="http://schemas.microsoft.com/office/drawing/2014/main" id="{629F1555-2310-0C86-FE29-F315BC1D4933}"/>
              </a:ext>
            </a:extLst>
          </p:cNvPr>
          <p:cNvSpPr txBox="1"/>
          <p:nvPr/>
        </p:nvSpPr>
        <p:spPr>
          <a:xfrm>
            <a:off x="688620" y="4320444"/>
            <a:ext cx="11096980" cy="369332"/>
          </a:xfrm>
          <a:prstGeom prst="rect">
            <a:avLst/>
          </a:prstGeom>
          <a:noFill/>
        </p:spPr>
        <p:txBody>
          <a:bodyPr wrap="square" rtlCol="0">
            <a:spAutoFit/>
          </a:bodyPr>
          <a:lstStyle/>
          <a:p>
            <a:r>
              <a:rPr lang="en-IN" dirty="0"/>
              <a:t>7.</a:t>
            </a:r>
            <a:r>
              <a:rPr lang="en-IN" sz="1800" b="1" dirty="0"/>
              <a:t> How can Marketing strategies be tailored to target specific demographics segments in different region ?</a:t>
            </a:r>
          </a:p>
        </p:txBody>
      </p:sp>
      <p:sp>
        <p:nvSpPr>
          <p:cNvPr id="10" name="TextBox 9">
            <a:extLst>
              <a:ext uri="{FF2B5EF4-FFF2-40B4-BE49-F238E27FC236}">
                <a16:creationId xmlns:a16="http://schemas.microsoft.com/office/drawing/2014/main" id="{17139028-35D7-3DA9-D867-99F12080941B}"/>
              </a:ext>
            </a:extLst>
          </p:cNvPr>
          <p:cNvSpPr txBox="1"/>
          <p:nvPr/>
        </p:nvSpPr>
        <p:spPr>
          <a:xfrm>
            <a:off x="688620" y="4797021"/>
            <a:ext cx="11096980" cy="646331"/>
          </a:xfrm>
          <a:prstGeom prst="rect">
            <a:avLst/>
          </a:prstGeom>
          <a:noFill/>
        </p:spPr>
        <p:txBody>
          <a:bodyPr wrap="square" rtlCol="0">
            <a:spAutoFit/>
          </a:bodyPr>
          <a:lstStyle/>
          <a:p>
            <a:r>
              <a:rPr lang="en-IN" dirty="0"/>
              <a:t>8.</a:t>
            </a:r>
            <a:r>
              <a:rPr lang="en-IN" sz="1800" b="1" dirty="0"/>
              <a:t> How do customer preference and behaviour differ based on geographics factors and how can they leveraged  for personalized marketing campaigns ?</a:t>
            </a:r>
          </a:p>
        </p:txBody>
      </p:sp>
      <p:sp>
        <p:nvSpPr>
          <p:cNvPr id="11" name="TextBox 10">
            <a:extLst>
              <a:ext uri="{FF2B5EF4-FFF2-40B4-BE49-F238E27FC236}">
                <a16:creationId xmlns:a16="http://schemas.microsoft.com/office/drawing/2014/main" id="{65000D4D-25BB-F24E-5A22-BD40B719ED79}"/>
              </a:ext>
            </a:extLst>
          </p:cNvPr>
          <p:cNvSpPr txBox="1"/>
          <p:nvPr/>
        </p:nvSpPr>
        <p:spPr>
          <a:xfrm>
            <a:off x="688620" y="5519466"/>
            <a:ext cx="11096980" cy="646331"/>
          </a:xfrm>
          <a:prstGeom prst="rect">
            <a:avLst/>
          </a:prstGeom>
          <a:noFill/>
        </p:spPr>
        <p:txBody>
          <a:bodyPr wrap="square" rtlCol="0">
            <a:spAutoFit/>
          </a:bodyPr>
          <a:lstStyle/>
          <a:p>
            <a:r>
              <a:rPr lang="en-IN" dirty="0"/>
              <a:t>9.</a:t>
            </a:r>
            <a:r>
              <a:rPr lang="en-IN" sz="1800" b="1" dirty="0"/>
              <a:t> How do customer preference differ based on geographic location , and how can marketing campaigns be customized accordingly ?</a:t>
            </a:r>
          </a:p>
        </p:txBody>
      </p:sp>
      <p:sp>
        <p:nvSpPr>
          <p:cNvPr id="12" name="TextBox 11">
            <a:extLst>
              <a:ext uri="{FF2B5EF4-FFF2-40B4-BE49-F238E27FC236}">
                <a16:creationId xmlns:a16="http://schemas.microsoft.com/office/drawing/2014/main" id="{05140286-C5BC-4CDB-0888-33BD0DBD755B}"/>
              </a:ext>
            </a:extLst>
          </p:cNvPr>
          <p:cNvSpPr txBox="1"/>
          <p:nvPr/>
        </p:nvSpPr>
        <p:spPr>
          <a:xfrm>
            <a:off x="677331" y="6117951"/>
            <a:ext cx="11096980" cy="646331"/>
          </a:xfrm>
          <a:prstGeom prst="rect">
            <a:avLst/>
          </a:prstGeom>
          <a:noFill/>
        </p:spPr>
        <p:txBody>
          <a:bodyPr wrap="square" rtlCol="0">
            <a:spAutoFit/>
          </a:bodyPr>
          <a:lstStyle/>
          <a:p>
            <a:r>
              <a:rPr lang="en-IN" dirty="0"/>
              <a:t>10.</a:t>
            </a:r>
            <a:r>
              <a:rPr lang="en-IN" sz="1800" b="1" dirty="0"/>
              <a:t> What are the potential untapped markets based on demographics indicators , and how can market penetration be increased ?</a:t>
            </a:r>
          </a:p>
        </p:txBody>
      </p:sp>
      <p:sp>
        <p:nvSpPr>
          <p:cNvPr id="13" name="Half Frame 12">
            <a:extLst>
              <a:ext uri="{FF2B5EF4-FFF2-40B4-BE49-F238E27FC236}">
                <a16:creationId xmlns:a16="http://schemas.microsoft.com/office/drawing/2014/main" id="{2C60A2B6-C14A-7AD2-BC06-67B1902880DE}"/>
              </a:ext>
            </a:extLst>
          </p:cNvPr>
          <p:cNvSpPr/>
          <p:nvPr/>
        </p:nvSpPr>
        <p:spPr>
          <a:xfrm>
            <a:off x="0" y="-22578"/>
            <a:ext cx="914400" cy="3429000"/>
          </a:xfrm>
          <a:prstGeom prst="halfFram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Half Frame 13">
            <a:extLst>
              <a:ext uri="{FF2B5EF4-FFF2-40B4-BE49-F238E27FC236}">
                <a16:creationId xmlns:a16="http://schemas.microsoft.com/office/drawing/2014/main" id="{DB2A8D79-A8A3-BCB8-396E-DF7BF3B9D5E6}"/>
              </a:ext>
            </a:extLst>
          </p:cNvPr>
          <p:cNvSpPr/>
          <p:nvPr/>
        </p:nvSpPr>
        <p:spPr>
          <a:xfrm rot="10800000">
            <a:off x="11277600" y="288757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500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096C7-FEBD-586B-A200-568ED2462C1B}"/>
              </a:ext>
            </a:extLst>
          </p:cNvPr>
          <p:cNvSpPr txBox="1"/>
          <p:nvPr/>
        </p:nvSpPr>
        <p:spPr>
          <a:xfrm>
            <a:off x="1196622" y="428136"/>
            <a:ext cx="6739467" cy="400110"/>
          </a:xfrm>
          <a:prstGeom prst="rect">
            <a:avLst/>
          </a:prstGeom>
          <a:noFill/>
        </p:spPr>
        <p:txBody>
          <a:bodyPr wrap="square" rtlCol="0">
            <a:spAutoFit/>
          </a:bodyPr>
          <a:lstStyle/>
          <a:p>
            <a:r>
              <a:rPr lang="en-IN" sz="2000" b="1" dirty="0"/>
              <a:t>Following Questions  do not have Sufficient data--</a:t>
            </a:r>
          </a:p>
        </p:txBody>
      </p:sp>
      <p:sp>
        <p:nvSpPr>
          <p:cNvPr id="3" name="TextBox 2">
            <a:extLst>
              <a:ext uri="{FF2B5EF4-FFF2-40B4-BE49-F238E27FC236}">
                <a16:creationId xmlns:a16="http://schemas.microsoft.com/office/drawing/2014/main" id="{DFB9380A-AFD6-1263-27B5-DA4C83B784E0}"/>
              </a:ext>
            </a:extLst>
          </p:cNvPr>
          <p:cNvSpPr txBox="1"/>
          <p:nvPr/>
        </p:nvSpPr>
        <p:spPr>
          <a:xfrm>
            <a:off x="1061156" y="1049867"/>
            <a:ext cx="9968088" cy="400110"/>
          </a:xfrm>
          <a:prstGeom prst="rect">
            <a:avLst/>
          </a:prstGeom>
          <a:noFill/>
        </p:spPr>
        <p:txBody>
          <a:bodyPr wrap="square" rtlCol="0">
            <a:spAutoFit/>
          </a:bodyPr>
          <a:lstStyle/>
          <a:p>
            <a:r>
              <a:rPr lang="en-IN" sz="2000" b="1" dirty="0"/>
              <a:t>1. Which product features or attributes are most appealing to customers ?</a:t>
            </a:r>
          </a:p>
        </p:txBody>
      </p:sp>
      <p:sp>
        <p:nvSpPr>
          <p:cNvPr id="5" name="TextBox 4">
            <a:extLst>
              <a:ext uri="{FF2B5EF4-FFF2-40B4-BE49-F238E27FC236}">
                <a16:creationId xmlns:a16="http://schemas.microsoft.com/office/drawing/2014/main" id="{E11C3876-31BA-4560-7E7D-E825F716659B}"/>
              </a:ext>
            </a:extLst>
          </p:cNvPr>
          <p:cNvSpPr txBox="1"/>
          <p:nvPr/>
        </p:nvSpPr>
        <p:spPr>
          <a:xfrm>
            <a:off x="1061155" y="1497379"/>
            <a:ext cx="9290756" cy="400110"/>
          </a:xfrm>
          <a:prstGeom prst="rect">
            <a:avLst/>
          </a:prstGeom>
          <a:noFill/>
        </p:spPr>
        <p:txBody>
          <a:bodyPr wrap="square">
            <a:spAutoFit/>
          </a:bodyPr>
          <a:lstStyle/>
          <a:p>
            <a:r>
              <a:rPr lang="en-IN" sz="2000" b="1" dirty="0"/>
              <a:t>2. How can the product mix be optimized to cater to changing market demands ?</a:t>
            </a:r>
          </a:p>
        </p:txBody>
      </p:sp>
      <p:sp>
        <p:nvSpPr>
          <p:cNvPr id="6" name="Half Frame 5">
            <a:extLst>
              <a:ext uri="{FF2B5EF4-FFF2-40B4-BE49-F238E27FC236}">
                <a16:creationId xmlns:a16="http://schemas.microsoft.com/office/drawing/2014/main" id="{E493BC5F-2743-8C34-BC13-12A60B9B14D4}"/>
              </a:ext>
            </a:extLst>
          </p:cNvPr>
          <p:cNvSpPr/>
          <p:nvPr/>
        </p:nvSpPr>
        <p:spPr>
          <a:xfrm rot="5400000">
            <a:off x="9749590" y="-1528010"/>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Half Frame 6">
            <a:extLst>
              <a:ext uri="{FF2B5EF4-FFF2-40B4-BE49-F238E27FC236}">
                <a16:creationId xmlns:a16="http://schemas.microsoft.com/office/drawing/2014/main" id="{2AC4CC19-FB65-737B-6304-AB678BA317B7}"/>
              </a:ext>
            </a:extLst>
          </p:cNvPr>
          <p:cNvSpPr/>
          <p:nvPr/>
        </p:nvSpPr>
        <p:spPr>
          <a:xfrm rot="16200000">
            <a:off x="1528010" y="441558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4568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F9869-5AED-F636-988B-FE383CCB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13515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2FFF-7362-55A3-FF34-F9F4A75D9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2" y="479036"/>
            <a:ext cx="7236177" cy="5899927"/>
          </a:xfrm>
          <a:prstGeom prst="rect">
            <a:avLst/>
          </a:prstGeom>
        </p:spPr>
      </p:pic>
      <p:sp>
        <p:nvSpPr>
          <p:cNvPr id="4" name="TextBox 3">
            <a:extLst>
              <a:ext uri="{FF2B5EF4-FFF2-40B4-BE49-F238E27FC236}">
                <a16:creationId xmlns:a16="http://schemas.microsoft.com/office/drawing/2014/main" id="{6E4FD1A3-688C-DB73-B6B6-4F92631993A3}"/>
              </a:ext>
            </a:extLst>
          </p:cNvPr>
          <p:cNvSpPr txBox="1"/>
          <p:nvPr/>
        </p:nvSpPr>
        <p:spPr>
          <a:xfrm>
            <a:off x="7484534" y="479036"/>
            <a:ext cx="4402666" cy="1384995"/>
          </a:xfrm>
          <a:prstGeom prst="rect">
            <a:avLst/>
          </a:prstGeom>
          <a:noFill/>
        </p:spPr>
        <p:txBody>
          <a:bodyPr wrap="square" rtlCol="0">
            <a:spAutoFit/>
          </a:bodyPr>
          <a:lstStyle/>
          <a:p>
            <a:r>
              <a:rPr lang="en-IN" sz="2800" b="1" dirty="0"/>
              <a:t>Which Factors contribute to the highest sales in a particular region ?</a:t>
            </a:r>
          </a:p>
        </p:txBody>
      </p:sp>
      <p:sp>
        <p:nvSpPr>
          <p:cNvPr id="5" name="TextBox 4">
            <a:extLst>
              <a:ext uri="{FF2B5EF4-FFF2-40B4-BE49-F238E27FC236}">
                <a16:creationId xmlns:a16="http://schemas.microsoft.com/office/drawing/2014/main" id="{CA43BD51-1FED-D7AE-FAB6-300B78AC5ED0}"/>
              </a:ext>
            </a:extLst>
          </p:cNvPr>
          <p:cNvSpPr txBox="1"/>
          <p:nvPr/>
        </p:nvSpPr>
        <p:spPr>
          <a:xfrm>
            <a:off x="7484534" y="2122311"/>
            <a:ext cx="4617154" cy="2677656"/>
          </a:xfrm>
          <a:prstGeom prst="rect">
            <a:avLst/>
          </a:prstGeom>
          <a:noFill/>
        </p:spPr>
        <p:txBody>
          <a:bodyPr wrap="square" rtlCol="0">
            <a:spAutoFit/>
          </a:bodyPr>
          <a:lstStyle/>
          <a:p>
            <a:r>
              <a:rPr lang="en-IN" sz="2800" b="1" dirty="0"/>
              <a:t>According to the EDA we can see most of highest sales is from classic cars and after it vintage cars but in Norway trucks and Buses contribute highest sales.</a:t>
            </a:r>
          </a:p>
        </p:txBody>
      </p:sp>
    </p:spTree>
    <p:extLst>
      <p:ext uri="{BB962C8B-B14F-4D97-AF65-F5344CB8AC3E}">
        <p14:creationId xmlns:p14="http://schemas.microsoft.com/office/powerpoint/2010/main" val="38005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85000"/>
            </a:schemeClr>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DEE6105-70F2-2B35-9127-74FC85483755}"/>
              </a:ext>
            </a:extLst>
          </p:cNvPr>
          <p:cNvSpPr/>
          <p:nvPr/>
        </p:nvSpPr>
        <p:spPr>
          <a:xfrm>
            <a:off x="237067" y="327377"/>
            <a:ext cx="11785600" cy="1580445"/>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Objective: The objective of this project is to create a comprehensive Power BI dashboard utilizing the Sample Retail Database. The dashboard aims to provide valuable insights into the Retail company's  sales performance ,product  performance , customers insights , and product distribution, enabling data-driven decision-making and strategic planning.</a:t>
            </a:r>
            <a:endParaRPr lang="en-IN" dirty="0"/>
          </a:p>
        </p:txBody>
      </p:sp>
      <p:sp>
        <p:nvSpPr>
          <p:cNvPr id="3" name="Rectangle: Rounded Corners 2">
            <a:extLst>
              <a:ext uri="{FF2B5EF4-FFF2-40B4-BE49-F238E27FC236}">
                <a16:creationId xmlns:a16="http://schemas.microsoft.com/office/drawing/2014/main" id="{2928B544-6A49-8D3A-1EBD-E3BD9069A43D}"/>
              </a:ext>
            </a:extLst>
          </p:cNvPr>
          <p:cNvSpPr/>
          <p:nvPr/>
        </p:nvSpPr>
        <p:spPr>
          <a:xfrm>
            <a:off x="237066" y="2088445"/>
            <a:ext cx="11785599" cy="1340556"/>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Analysis Scope: The analysis will focus on various aspects of the retail company, including product sales, Employees performance, customer preference  , demographics analysis , and the impact of discounts. </a:t>
            </a:r>
            <a:endParaRPr lang="en-IN" dirty="0"/>
          </a:p>
        </p:txBody>
      </p:sp>
      <p:sp>
        <p:nvSpPr>
          <p:cNvPr id="4" name="Rectangle: Rounded Corners 3">
            <a:extLst>
              <a:ext uri="{FF2B5EF4-FFF2-40B4-BE49-F238E27FC236}">
                <a16:creationId xmlns:a16="http://schemas.microsoft.com/office/drawing/2014/main" id="{824C2528-7BFC-4440-D3C6-AADC03E6E61E}"/>
              </a:ext>
            </a:extLst>
          </p:cNvPr>
          <p:cNvSpPr/>
          <p:nvPr/>
        </p:nvSpPr>
        <p:spPr>
          <a:xfrm>
            <a:off x="237066" y="3609623"/>
            <a:ext cx="11785598" cy="1492955"/>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Goal: The primary goal of this Power BI dashboard is to offer a holistic view of the Retail company's operations. It will provide actionable insights to optimize product sales and customer preference , improve product marketing strategies, and identify opportunities for growth and efficiency.</a:t>
            </a:r>
            <a:endParaRPr lang="en-IN" dirty="0"/>
          </a:p>
        </p:txBody>
      </p:sp>
      <p:sp>
        <p:nvSpPr>
          <p:cNvPr id="5" name="Rectangle: Rounded Corners 4">
            <a:extLst>
              <a:ext uri="{FF2B5EF4-FFF2-40B4-BE49-F238E27FC236}">
                <a16:creationId xmlns:a16="http://schemas.microsoft.com/office/drawing/2014/main" id="{4F14FA21-518E-9F0C-F041-66734CAC1923}"/>
              </a:ext>
            </a:extLst>
          </p:cNvPr>
          <p:cNvSpPr/>
          <p:nvPr/>
        </p:nvSpPr>
        <p:spPr>
          <a:xfrm>
            <a:off x="237065" y="5283200"/>
            <a:ext cx="11785598" cy="1340556"/>
          </a:xfrm>
          <a:prstGeom prst="round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Insights &amp; recommendations: The Power BI dashboard will generate valuable insights into the top-selling product ,High value customers  and sales trends over time. It will analyse the performance of  products in different regions , it will recommend effective discount and marketing strategies to boost products sales and customer engagement.</a:t>
            </a:r>
            <a:endParaRPr lang="en-IN" dirty="0"/>
          </a:p>
        </p:txBody>
      </p:sp>
    </p:spTree>
    <p:extLst>
      <p:ext uri="{BB962C8B-B14F-4D97-AF65-F5344CB8AC3E}">
        <p14:creationId xmlns:p14="http://schemas.microsoft.com/office/powerpoint/2010/main" val="2034155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85275-1FA3-72BF-ABEC-03D1CF09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1" y="728273"/>
            <a:ext cx="7022407" cy="5401454"/>
          </a:xfrm>
          <a:prstGeom prst="rect">
            <a:avLst/>
          </a:prstGeom>
        </p:spPr>
      </p:pic>
      <p:sp>
        <p:nvSpPr>
          <p:cNvPr id="4" name="TextBox 3">
            <a:extLst>
              <a:ext uri="{FF2B5EF4-FFF2-40B4-BE49-F238E27FC236}">
                <a16:creationId xmlns:a16="http://schemas.microsoft.com/office/drawing/2014/main" id="{1A1AEE0B-E5B4-ACC8-BD4A-E44A434C11A9}"/>
              </a:ext>
            </a:extLst>
          </p:cNvPr>
          <p:cNvSpPr txBox="1"/>
          <p:nvPr/>
        </p:nvSpPr>
        <p:spPr>
          <a:xfrm>
            <a:off x="7676445" y="1038578"/>
            <a:ext cx="4109874" cy="1815882"/>
          </a:xfrm>
          <a:prstGeom prst="rect">
            <a:avLst/>
          </a:prstGeom>
          <a:noFill/>
        </p:spPr>
        <p:txBody>
          <a:bodyPr wrap="square" rtlCol="0">
            <a:spAutoFit/>
          </a:bodyPr>
          <a:lstStyle/>
          <a:p>
            <a:r>
              <a:rPr lang="en-IN" sz="2800" b="1" dirty="0"/>
              <a:t>What are the key drivers of sales growth , and how they be leveraged for future success ?</a:t>
            </a:r>
          </a:p>
        </p:txBody>
      </p:sp>
      <p:sp>
        <p:nvSpPr>
          <p:cNvPr id="5" name="TextBox 4">
            <a:extLst>
              <a:ext uri="{FF2B5EF4-FFF2-40B4-BE49-F238E27FC236}">
                <a16:creationId xmlns:a16="http://schemas.microsoft.com/office/drawing/2014/main" id="{DB215E73-50A2-7919-A620-177D4DE4A24E}"/>
              </a:ext>
            </a:extLst>
          </p:cNvPr>
          <p:cNvSpPr txBox="1"/>
          <p:nvPr/>
        </p:nvSpPr>
        <p:spPr>
          <a:xfrm>
            <a:off x="7676445" y="3206044"/>
            <a:ext cx="4312355" cy="3046988"/>
          </a:xfrm>
          <a:prstGeom prst="rect">
            <a:avLst/>
          </a:prstGeom>
          <a:noFill/>
        </p:spPr>
        <p:txBody>
          <a:bodyPr wrap="square" rtlCol="0">
            <a:spAutoFit/>
          </a:bodyPr>
          <a:lstStyle/>
          <a:p>
            <a:r>
              <a:rPr lang="en-IN" sz="2400" b="1" dirty="0"/>
              <a:t>Top 5 key driver of sales growth are classic cars , vintage cars , motorcycles , Trucks and buses , and Planes. For future success we can invest more in these product categories , introduce new features and take marketing decisions .</a:t>
            </a:r>
          </a:p>
        </p:txBody>
      </p:sp>
    </p:spTree>
    <p:extLst>
      <p:ext uri="{BB962C8B-B14F-4D97-AF65-F5344CB8AC3E}">
        <p14:creationId xmlns:p14="http://schemas.microsoft.com/office/powerpoint/2010/main" val="2080653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FC671FC-C0D7-4ABF-20FE-DF76D769D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1948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graph on a computer screen&#10;&#10;Description automatically generated">
            <a:extLst>
              <a:ext uri="{FF2B5EF4-FFF2-40B4-BE49-F238E27FC236}">
                <a16:creationId xmlns:a16="http://schemas.microsoft.com/office/drawing/2014/main" id="{183F774C-B911-219E-FF73-B971957C2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63" y="524264"/>
            <a:ext cx="7623848" cy="5809471"/>
          </a:xfrm>
          <a:prstGeom prst="rect">
            <a:avLst/>
          </a:prstGeom>
        </p:spPr>
      </p:pic>
      <p:sp>
        <p:nvSpPr>
          <p:cNvPr id="5" name="TextBox 4">
            <a:extLst>
              <a:ext uri="{FF2B5EF4-FFF2-40B4-BE49-F238E27FC236}">
                <a16:creationId xmlns:a16="http://schemas.microsoft.com/office/drawing/2014/main" id="{F9DEE3F8-1A5D-4E5F-389C-A63E40CC0ABE}"/>
              </a:ext>
            </a:extLst>
          </p:cNvPr>
          <p:cNvSpPr txBox="1"/>
          <p:nvPr/>
        </p:nvSpPr>
        <p:spPr>
          <a:xfrm>
            <a:off x="8274756" y="524264"/>
            <a:ext cx="3635022" cy="1815882"/>
          </a:xfrm>
          <a:prstGeom prst="rect">
            <a:avLst/>
          </a:prstGeom>
          <a:noFill/>
        </p:spPr>
        <p:txBody>
          <a:bodyPr wrap="square" rtlCol="0">
            <a:spAutoFit/>
          </a:bodyPr>
          <a:lstStyle/>
          <a:p>
            <a:r>
              <a:rPr lang="en-IN" sz="2800" b="1" dirty="0"/>
              <a:t>How can customer purchasing pattern be influenced to increase average order value ?</a:t>
            </a:r>
          </a:p>
        </p:txBody>
      </p:sp>
      <p:sp>
        <p:nvSpPr>
          <p:cNvPr id="6" name="TextBox 5">
            <a:extLst>
              <a:ext uri="{FF2B5EF4-FFF2-40B4-BE49-F238E27FC236}">
                <a16:creationId xmlns:a16="http://schemas.microsoft.com/office/drawing/2014/main" id="{8CDA3C21-6990-E7E9-41CC-AA8AAD5F27A3}"/>
              </a:ext>
            </a:extLst>
          </p:cNvPr>
          <p:cNvSpPr txBox="1"/>
          <p:nvPr/>
        </p:nvSpPr>
        <p:spPr>
          <a:xfrm>
            <a:off x="8274756" y="2630311"/>
            <a:ext cx="3635022" cy="3416320"/>
          </a:xfrm>
          <a:prstGeom prst="rect">
            <a:avLst/>
          </a:prstGeom>
          <a:noFill/>
        </p:spPr>
        <p:txBody>
          <a:bodyPr wrap="square" rtlCol="0">
            <a:spAutoFit/>
          </a:bodyPr>
          <a:lstStyle/>
          <a:p>
            <a:r>
              <a:rPr lang="en-IN" sz="2400" b="1" dirty="0"/>
              <a:t>Here we can see total order quantity of classic cars is high and the average price for it also high . Trend in total order and average price is proportional but Trucks and Buses does not follow the trend. </a:t>
            </a:r>
          </a:p>
        </p:txBody>
      </p:sp>
    </p:spTree>
    <p:extLst>
      <p:ext uri="{BB962C8B-B14F-4D97-AF65-F5344CB8AC3E}">
        <p14:creationId xmlns:p14="http://schemas.microsoft.com/office/powerpoint/2010/main" val="3117857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pie chart with numbers and numbers&#10;&#10;Description automatically generated">
            <a:extLst>
              <a:ext uri="{FF2B5EF4-FFF2-40B4-BE49-F238E27FC236}">
                <a16:creationId xmlns:a16="http://schemas.microsoft.com/office/drawing/2014/main" id="{AFF5D8E2-D969-F5D0-7318-B0FEB60C3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8" y="513668"/>
            <a:ext cx="7018779" cy="5480732"/>
          </a:xfrm>
          <a:prstGeom prst="rect">
            <a:avLst/>
          </a:prstGeom>
        </p:spPr>
      </p:pic>
      <p:sp>
        <p:nvSpPr>
          <p:cNvPr id="4" name="TextBox 3">
            <a:extLst>
              <a:ext uri="{FF2B5EF4-FFF2-40B4-BE49-F238E27FC236}">
                <a16:creationId xmlns:a16="http://schemas.microsoft.com/office/drawing/2014/main" id="{4DA586CC-56F1-C965-D8F0-5D267DFDB41A}"/>
              </a:ext>
            </a:extLst>
          </p:cNvPr>
          <p:cNvSpPr txBox="1"/>
          <p:nvPr/>
        </p:nvSpPr>
        <p:spPr>
          <a:xfrm>
            <a:off x="7258756" y="767644"/>
            <a:ext cx="4617155" cy="1384995"/>
          </a:xfrm>
          <a:prstGeom prst="rect">
            <a:avLst/>
          </a:prstGeom>
          <a:noFill/>
        </p:spPr>
        <p:txBody>
          <a:bodyPr wrap="square" rtlCol="0">
            <a:spAutoFit/>
          </a:bodyPr>
          <a:lstStyle/>
          <a:p>
            <a:r>
              <a:rPr lang="en-IN" sz="2800" b="1" dirty="0"/>
              <a:t>What are the main factors that influence customer loyalty and repeat purchase ?</a:t>
            </a:r>
          </a:p>
        </p:txBody>
      </p:sp>
      <p:sp>
        <p:nvSpPr>
          <p:cNvPr id="5" name="TextBox 4">
            <a:extLst>
              <a:ext uri="{FF2B5EF4-FFF2-40B4-BE49-F238E27FC236}">
                <a16:creationId xmlns:a16="http://schemas.microsoft.com/office/drawing/2014/main" id="{98D93A8B-9D3A-FDEE-AA4D-A1A512B0593F}"/>
              </a:ext>
            </a:extLst>
          </p:cNvPr>
          <p:cNvSpPr txBox="1"/>
          <p:nvPr/>
        </p:nvSpPr>
        <p:spPr>
          <a:xfrm>
            <a:off x="7394223" y="2449689"/>
            <a:ext cx="4481688" cy="3785652"/>
          </a:xfrm>
          <a:prstGeom prst="rect">
            <a:avLst/>
          </a:prstGeom>
          <a:noFill/>
        </p:spPr>
        <p:txBody>
          <a:bodyPr wrap="square" rtlCol="0">
            <a:spAutoFit/>
          </a:bodyPr>
          <a:lstStyle/>
          <a:p>
            <a:r>
              <a:rPr lang="en-IN" sz="2400" b="1" dirty="0"/>
              <a:t>Customer loyalty and repeat purchase is depend on product quality and customer satisfaction. Here we can see 597 products are disputed , 1059 products are cancelled , 1777 are on hold , 1660 resolved and 1379 are in process , these things can influenced customer loyalty and repeat purchase.  </a:t>
            </a:r>
          </a:p>
        </p:txBody>
      </p:sp>
    </p:spTree>
    <p:extLst>
      <p:ext uri="{BB962C8B-B14F-4D97-AF65-F5344CB8AC3E}">
        <p14:creationId xmlns:p14="http://schemas.microsoft.com/office/powerpoint/2010/main" val="1769140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graph of sales and sales&#10;&#10;Description automatically generated with medium confidence">
            <a:extLst>
              <a:ext uri="{FF2B5EF4-FFF2-40B4-BE49-F238E27FC236}">
                <a16:creationId xmlns:a16="http://schemas.microsoft.com/office/drawing/2014/main" id="{EEB24107-4BED-0A53-8CCC-17190DAF9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94" y="314018"/>
            <a:ext cx="7602011" cy="5883582"/>
          </a:xfrm>
          <a:prstGeom prst="rect">
            <a:avLst/>
          </a:prstGeom>
        </p:spPr>
      </p:pic>
      <p:sp>
        <p:nvSpPr>
          <p:cNvPr id="5" name="TextBox 4">
            <a:extLst>
              <a:ext uri="{FF2B5EF4-FFF2-40B4-BE49-F238E27FC236}">
                <a16:creationId xmlns:a16="http://schemas.microsoft.com/office/drawing/2014/main" id="{AD1647A4-8950-2341-6DDE-E6D8BD043647}"/>
              </a:ext>
            </a:extLst>
          </p:cNvPr>
          <p:cNvSpPr txBox="1"/>
          <p:nvPr/>
        </p:nvSpPr>
        <p:spPr>
          <a:xfrm>
            <a:off x="8060267" y="280151"/>
            <a:ext cx="3868739" cy="1569660"/>
          </a:xfrm>
          <a:prstGeom prst="rect">
            <a:avLst/>
          </a:prstGeom>
          <a:noFill/>
        </p:spPr>
        <p:txBody>
          <a:bodyPr wrap="square" rtlCol="0">
            <a:spAutoFit/>
          </a:bodyPr>
          <a:lstStyle/>
          <a:p>
            <a:r>
              <a:rPr lang="en-IN" sz="2400" b="1" dirty="0"/>
              <a:t>What are the characteristics of high value customer and how can similar customers  be targeted for acquisition ?</a:t>
            </a:r>
          </a:p>
        </p:txBody>
      </p:sp>
      <p:sp>
        <p:nvSpPr>
          <p:cNvPr id="6" name="TextBox 5">
            <a:extLst>
              <a:ext uri="{FF2B5EF4-FFF2-40B4-BE49-F238E27FC236}">
                <a16:creationId xmlns:a16="http://schemas.microsoft.com/office/drawing/2014/main" id="{76316247-1E81-AD38-D4B5-8BE983D66B74}"/>
              </a:ext>
            </a:extLst>
          </p:cNvPr>
          <p:cNvSpPr txBox="1"/>
          <p:nvPr/>
        </p:nvSpPr>
        <p:spPr>
          <a:xfrm>
            <a:off x="8060267" y="2144889"/>
            <a:ext cx="3868739" cy="4524315"/>
          </a:xfrm>
          <a:prstGeom prst="rect">
            <a:avLst/>
          </a:prstGeom>
          <a:noFill/>
        </p:spPr>
        <p:txBody>
          <a:bodyPr wrap="square" rtlCol="0">
            <a:spAutoFit/>
          </a:bodyPr>
          <a:lstStyle/>
          <a:p>
            <a:r>
              <a:rPr lang="en-IN" sz="2400" b="1" dirty="0"/>
              <a:t>Characteristics of high value customers are they have Credit limit more than average credit limit and total orders are more than average orders , So according to this criteria we have 14 high value customers . We can target these customer by giving some discount and special offers. </a:t>
            </a:r>
          </a:p>
        </p:txBody>
      </p:sp>
    </p:spTree>
    <p:extLst>
      <p:ext uri="{BB962C8B-B14F-4D97-AF65-F5344CB8AC3E}">
        <p14:creationId xmlns:p14="http://schemas.microsoft.com/office/powerpoint/2010/main" val="3824008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FFA764AB-9BFC-E1E5-7932-2768542FD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036778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map of the world&#10;&#10;Description automatically generated">
            <a:extLst>
              <a:ext uri="{FF2B5EF4-FFF2-40B4-BE49-F238E27FC236}">
                <a16:creationId xmlns:a16="http://schemas.microsoft.com/office/drawing/2014/main" id="{AEA753A8-4816-C0AD-776D-4362181C0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69" y="508402"/>
            <a:ext cx="7062842" cy="5841196"/>
          </a:xfrm>
          <a:prstGeom prst="rect">
            <a:avLst/>
          </a:prstGeom>
        </p:spPr>
      </p:pic>
      <p:sp>
        <p:nvSpPr>
          <p:cNvPr id="4" name="TextBox 3">
            <a:extLst>
              <a:ext uri="{FF2B5EF4-FFF2-40B4-BE49-F238E27FC236}">
                <a16:creationId xmlns:a16="http://schemas.microsoft.com/office/drawing/2014/main" id="{7A3F9E6E-1003-DFF1-A743-8E9D0B80D1F9}"/>
              </a:ext>
            </a:extLst>
          </p:cNvPr>
          <p:cNvSpPr txBox="1"/>
          <p:nvPr/>
        </p:nvSpPr>
        <p:spPr>
          <a:xfrm>
            <a:off x="7710312" y="508402"/>
            <a:ext cx="4139019" cy="2246769"/>
          </a:xfrm>
          <a:prstGeom prst="rect">
            <a:avLst/>
          </a:prstGeom>
          <a:noFill/>
        </p:spPr>
        <p:txBody>
          <a:bodyPr wrap="square" rtlCol="0">
            <a:spAutoFit/>
          </a:bodyPr>
          <a:lstStyle/>
          <a:p>
            <a:r>
              <a:rPr lang="en-IN" sz="2800" b="1" dirty="0"/>
              <a:t>How can Marketing strategies be tailored to target specific demographics segments in different region ?</a:t>
            </a:r>
          </a:p>
        </p:txBody>
      </p:sp>
      <p:sp>
        <p:nvSpPr>
          <p:cNvPr id="5" name="TextBox 4">
            <a:extLst>
              <a:ext uri="{FF2B5EF4-FFF2-40B4-BE49-F238E27FC236}">
                <a16:creationId xmlns:a16="http://schemas.microsoft.com/office/drawing/2014/main" id="{47CEF1D7-09F4-F850-DA42-05D6091DB7DB}"/>
              </a:ext>
            </a:extLst>
          </p:cNvPr>
          <p:cNvSpPr txBox="1"/>
          <p:nvPr/>
        </p:nvSpPr>
        <p:spPr>
          <a:xfrm>
            <a:off x="7710312" y="2946400"/>
            <a:ext cx="4139018" cy="2677656"/>
          </a:xfrm>
          <a:prstGeom prst="rect">
            <a:avLst/>
          </a:prstGeom>
          <a:noFill/>
        </p:spPr>
        <p:txBody>
          <a:bodyPr wrap="square" rtlCol="0">
            <a:spAutoFit/>
          </a:bodyPr>
          <a:lstStyle/>
          <a:p>
            <a:r>
              <a:rPr lang="en-IN" sz="2400" b="1" dirty="0"/>
              <a:t>We can make our marketing strategies on the basics of top performing category in a specific region . Like in USA classic cars is top performer and in Australia vintage cars is top performer</a:t>
            </a:r>
          </a:p>
        </p:txBody>
      </p:sp>
    </p:spTree>
    <p:extLst>
      <p:ext uri="{BB962C8B-B14F-4D97-AF65-F5344CB8AC3E}">
        <p14:creationId xmlns:p14="http://schemas.microsoft.com/office/powerpoint/2010/main" val="2683052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graph of blue rectangular bars&#10;&#10;Description automatically generated with medium confidence">
            <a:extLst>
              <a:ext uri="{FF2B5EF4-FFF2-40B4-BE49-F238E27FC236}">
                <a16:creationId xmlns:a16="http://schemas.microsoft.com/office/drawing/2014/main" id="{FC5C0A3B-FB98-03F0-964F-101880C95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07" y="104378"/>
            <a:ext cx="6493782" cy="3172268"/>
          </a:xfrm>
          <a:prstGeom prst="rect">
            <a:avLst/>
          </a:prstGeom>
        </p:spPr>
      </p:pic>
      <p:pic>
        <p:nvPicPr>
          <p:cNvPr id="5" name="Picture 4" descr="A graph of a customer&#10;&#10;Description automatically generated">
            <a:extLst>
              <a:ext uri="{FF2B5EF4-FFF2-40B4-BE49-F238E27FC236}">
                <a16:creationId xmlns:a16="http://schemas.microsoft.com/office/drawing/2014/main" id="{C751F668-5071-C759-0DB4-56790189E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07" y="3429000"/>
            <a:ext cx="6493782" cy="3248478"/>
          </a:xfrm>
          <a:prstGeom prst="rect">
            <a:avLst/>
          </a:prstGeom>
        </p:spPr>
      </p:pic>
      <p:sp>
        <p:nvSpPr>
          <p:cNvPr id="7" name="TextBox 6">
            <a:extLst>
              <a:ext uri="{FF2B5EF4-FFF2-40B4-BE49-F238E27FC236}">
                <a16:creationId xmlns:a16="http://schemas.microsoft.com/office/drawing/2014/main" id="{5C5C5485-81D0-AFEC-4B50-842516DA5B00}"/>
              </a:ext>
            </a:extLst>
          </p:cNvPr>
          <p:cNvSpPr txBox="1"/>
          <p:nvPr/>
        </p:nvSpPr>
        <p:spPr>
          <a:xfrm>
            <a:off x="6773334" y="2302933"/>
            <a:ext cx="5297159" cy="3416320"/>
          </a:xfrm>
          <a:prstGeom prst="rect">
            <a:avLst/>
          </a:prstGeom>
          <a:noFill/>
        </p:spPr>
        <p:txBody>
          <a:bodyPr wrap="square" rtlCol="0">
            <a:spAutoFit/>
          </a:bodyPr>
          <a:lstStyle/>
          <a:p>
            <a:r>
              <a:rPr lang="en-IN" sz="2400" b="1" dirty="0"/>
              <a:t>Customer preference is differ based on geographic location as we can see in Australia classic cars and vintage cars are preferred by customers but in </a:t>
            </a:r>
            <a:r>
              <a:rPr lang="en-IN" sz="2400" b="1" dirty="0" err="1"/>
              <a:t>italy</a:t>
            </a:r>
            <a:r>
              <a:rPr lang="en-IN" sz="2400" b="1" dirty="0"/>
              <a:t> we can see planes are ordered more as compared to classic cars and vintage cars.so we can customise our marketing strategies according to customer preference . </a:t>
            </a:r>
          </a:p>
        </p:txBody>
      </p:sp>
      <p:sp>
        <p:nvSpPr>
          <p:cNvPr id="8" name="TextBox 7">
            <a:extLst>
              <a:ext uri="{FF2B5EF4-FFF2-40B4-BE49-F238E27FC236}">
                <a16:creationId xmlns:a16="http://schemas.microsoft.com/office/drawing/2014/main" id="{4F17AD0C-A967-B084-5AA8-07D8A6C02B24}"/>
              </a:ext>
            </a:extLst>
          </p:cNvPr>
          <p:cNvSpPr txBox="1"/>
          <p:nvPr/>
        </p:nvSpPr>
        <p:spPr>
          <a:xfrm>
            <a:off x="6773334" y="270933"/>
            <a:ext cx="5147733" cy="1938992"/>
          </a:xfrm>
          <a:prstGeom prst="rect">
            <a:avLst/>
          </a:prstGeom>
          <a:noFill/>
        </p:spPr>
        <p:txBody>
          <a:bodyPr wrap="square" rtlCol="0">
            <a:spAutoFit/>
          </a:bodyPr>
          <a:lstStyle/>
          <a:p>
            <a:r>
              <a:rPr lang="en-IN" sz="2400" b="1" dirty="0"/>
              <a:t>How do customer preference and behaviour differ based on geographics factors and how can </a:t>
            </a:r>
            <a:r>
              <a:rPr lang="en-IN" sz="2400" b="1"/>
              <a:t>they </a:t>
            </a:r>
            <a:r>
              <a:rPr lang="en-IN" sz="2400" b="1" dirty="0"/>
              <a:t>l</a:t>
            </a:r>
            <a:r>
              <a:rPr lang="en-IN" sz="2400" b="1"/>
              <a:t>everaged  </a:t>
            </a:r>
            <a:r>
              <a:rPr lang="en-IN" sz="2400" b="1" dirty="0"/>
              <a:t>for personalized marketing campaigns ? </a:t>
            </a:r>
          </a:p>
        </p:txBody>
      </p:sp>
    </p:spTree>
    <p:extLst>
      <p:ext uri="{BB962C8B-B14F-4D97-AF65-F5344CB8AC3E}">
        <p14:creationId xmlns:p14="http://schemas.microsoft.com/office/powerpoint/2010/main" val="810186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descr="A map of the world with different colored countries/regions&#10;&#10;Description automatically generated">
            <a:extLst>
              <a:ext uri="{FF2B5EF4-FFF2-40B4-BE49-F238E27FC236}">
                <a16:creationId xmlns:a16="http://schemas.microsoft.com/office/drawing/2014/main" id="{4C01DEEE-E6ED-1D8A-AB86-3908256B3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54" y="533459"/>
            <a:ext cx="6665212" cy="5957652"/>
          </a:xfrm>
          <a:prstGeom prst="rect">
            <a:avLst/>
          </a:prstGeom>
        </p:spPr>
      </p:pic>
      <p:sp>
        <p:nvSpPr>
          <p:cNvPr id="6" name="TextBox 5">
            <a:extLst>
              <a:ext uri="{FF2B5EF4-FFF2-40B4-BE49-F238E27FC236}">
                <a16:creationId xmlns:a16="http://schemas.microsoft.com/office/drawing/2014/main" id="{9D677D6B-ED28-A7CB-A5D2-2B88E8FE4CD3}"/>
              </a:ext>
            </a:extLst>
          </p:cNvPr>
          <p:cNvSpPr txBox="1"/>
          <p:nvPr/>
        </p:nvSpPr>
        <p:spPr>
          <a:xfrm>
            <a:off x="7371644" y="533459"/>
            <a:ext cx="4628445" cy="2215991"/>
          </a:xfrm>
          <a:prstGeom prst="rect">
            <a:avLst/>
          </a:prstGeom>
          <a:noFill/>
        </p:spPr>
        <p:txBody>
          <a:bodyPr wrap="square" rtlCol="0">
            <a:spAutoFit/>
          </a:bodyPr>
          <a:lstStyle/>
          <a:p>
            <a:r>
              <a:rPr lang="en-IN" sz="2400" b="1" dirty="0"/>
              <a:t>How do customer preference differ based on geographic location , and how can marketing campaigns be customized accordingly ?</a:t>
            </a:r>
          </a:p>
          <a:p>
            <a:endParaRPr lang="en-IN" dirty="0"/>
          </a:p>
        </p:txBody>
      </p:sp>
      <p:sp>
        <p:nvSpPr>
          <p:cNvPr id="7" name="TextBox 6">
            <a:extLst>
              <a:ext uri="{FF2B5EF4-FFF2-40B4-BE49-F238E27FC236}">
                <a16:creationId xmlns:a16="http://schemas.microsoft.com/office/drawing/2014/main" id="{D57B6CCD-78EB-58FE-88EA-612FFAC963F5}"/>
              </a:ext>
            </a:extLst>
          </p:cNvPr>
          <p:cNvSpPr txBox="1"/>
          <p:nvPr/>
        </p:nvSpPr>
        <p:spPr>
          <a:xfrm>
            <a:off x="7371644" y="2901244"/>
            <a:ext cx="4542902" cy="2831544"/>
          </a:xfrm>
          <a:prstGeom prst="rect">
            <a:avLst/>
          </a:prstGeom>
          <a:noFill/>
        </p:spPr>
        <p:txBody>
          <a:bodyPr wrap="square" rtlCol="0">
            <a:spAutoFit/>
          </a:bodyPr>
          <a:lstStyle/>
          <a:p>
            <a:r>
              <a:rPr lang="en-IN" sz="2000" b="1" dirty="0"/>
              <a:t>Customer preference is differ based on geographic location as we can see in Australia 1913 Ford Model T Speedster preferred by customers but in </a:t>
            </a:r>
            <a:r>
              <a:rPr lang="en-IN" sz="2000" b="1" dirty="0" err="1"/>
              <a:t>italy</a:t>
            </a:r>
            <a:r>
              <a:rPr lang="en-IN" sz="2000" b="1" dirty="0"/>
              <a:t> we can see American airlines : MD-115 is ordered more .so we can customise our marketing strategies according to customer preference . </a:t>
            </a:r>
          </a:p>
          <a:p>
            <a:endParaRPr lang="en-IN" dirty="0"/>
          </a:p>
        </p:txBody>
      </p:sp>
    </p:spTree>
    <p:extLst>
      <p:ext uri="{BB962C8B-B14F-4D97-AF65-F5344CB8AC3E}">
        <p14:creationId xmlns:p14="http://schemas.microsoft.com/office/powerpoint/2010/main" val="1200956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FF89F-03AF-1549-4945-B0FB92263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05194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40067-842A-586F-5CED-E3E8ED1F6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044"/>
            <a:ext cx="12192000" cy="5930956"/>
          </a:xfrm>
          <a:prstGeom prst="rect">
            <a:avLst/>
          </a:prstGeom>
        </p:spPr>
      </p:pic>
      <p:sp>
        <p:nvSpPr>
          <p:cNvPr id="4" name="TextBox 3">
            <a:extLst>
              <a:ext uri="{FF2B5EF4-FFF2-40B4-BE49-F238E27FC236}">
                <a16:creationId xmlns:a16="http://schemas.microsoft.com/office/drawing/2014/main" id="{182A2173-8E37-20B6-B5D6-C93705AFE445}"/>
              </a:ext>
            </a:extLst>
          </p:cNvPr>
          <p:cNvSpPr txBox="1"/>
          <p:nvPr/>
        </p:nvSpPr>
        <p:spPr>
          <a:xfrm>
            <a:off x="697832" y="184733"/>
            <a:ext cx="3204658" cy="523220"/>
          </a:xfrm>
          <a:prstGeom prst="rect">
            <a:avLst/>
          </a:prstGeom>
          <a:noFill/>
        </p:spPr>
        <p:txBody>
          <a:bodyPr wrap="square" rtlCol="0">
            <a:spAutoFit/>
          </a:bodyPr>
          <a:lstStyle/>
          <a:p>
            <a:r>
              <a:rPr lang="en-IN" sz="2800" dirty="0">
                <a:latin typeface="Amasis MT Pro Black" panose="020F0502020204030204" pitchFamily="18" charset="0"/>
              </a:rPr>
              <a:t>ER - DIAGRAM</a:t>
            </a:r>
          </a:p>
        </p:txBody>
      </p:sp>
    </p:spTree>
    <p:extLst>
      <p:ext uri="{BB962C8B-B14F-4D97-AF65-F5344CB8AC3E}">
        <p14:creationId xmlns:p14="http://schemas.microsoft.com/office/powerpoint/2010/main" val="1882241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63D2E-85FF-A242-5A74-2A799F3E1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59" y="620888"/>
            <a:ext cx="7610752" cy="5847645"/>
          </a:xfrm>
          <a:prstGeom prst="rect">
            <a:avLst/>
          </a:prstGeom>
        </p:spPr>
      </p:pic>
      <p:sp>
        <p:nvSpPr>
          <p:cNvPr id="4" name="TextBox 3">
            <a:extLst>
              <a:ext uri="{FF2B5EF4-FFF2-40B4-BE49-F238E27FC236}">
                <a16:creationId xmlns:a16="http://schemas.microsoft.com/office/drawing/2014/main" id="{825576E8-0137-9BFE-1D0F-B89EE57471DF}"/>
              </a:ext>
            </a:extLst>
          </p:cNvPr>
          <p:cNvSpPr txBox="1"/>
          <p:nvPr/>
        </p:nvSpPr>
        <p:spPr>
          <a:xfrm>
            <a:off x="7981244" y="496711"/>
            <a:ext cx="4009597" cy="1938992"/>
          </a:xfrm>
          <a:prstGeom prst="rect">
            <a:avLst/>
          </a:prstGeom>
          <a:noFill/>
        </p:spPr>
        <p:txBody>
          <a:bodyPr wrap="square" rtlCol="0">
            <a:spAutoFit/>
          </a:bodyPr>
          <a:lstStyle/>
          <a:p>
            <a:r>
              <a:rPr lang="en-IN" sz="2400" b="1" dirty="0"/>
              <a:t>Are there any specific market segments where a particular Product is underperforming and how  can it be improved ?</a:t>
            </a:r>
          </a:p>
        </p:txBody>
      </p:sp>
      <p:sp>
        <p:nvSpPr>
          <p:cNvPr id="5" name="TextBox 4">
            <a:extLst>
              <a:ext uri="{FF2B5EF4-FFF2-40B4-BE49-F238E27FC236}">
                <a16:creationId xmlns:a16="http://schemas.microsoft.com/office/drawing/2014/main" id="{553CA2DB-F088-89F0-31D7-29C4C16D3316}"/>
              </a:ext>
            </a:extLst>
          </p:cNvPr>
          <p:cNvSpPr txBox="1"/>
          <p:nvPr/>
        </p:nvSpPr>
        <p:spPr>
          <a:xfrm>
            <a:off x="8106442" y="2585155"/>
            <a:ext cx="3759200" cy="3785652"/>
          </a:xfrm>
          <a:prstGeom prst="rect">
            <a:avLst/>
          </a:prstGeom>
          <a:noFill/>
        </p:spPr>
        <p:txBody>
          <a:bodyPr wrap="square" rtlCol="0">
            <a:spAutoFit/>
          </a:bodyPr>
          <a:lstStyle/>
          <a:p>
            <a:r>
              <a:rPr lang="en-IN" sz="2400" b="1" dirty="0"/>
              <a:t>Yes , As we can see here 5 products in different market segment are under Performing . We can improve them by introducing some new and popular features , giving discount and marketing that can catch pulse of people . </a:t>
            </a:r>
          </a:p>
        </p:txBody>
      </p:sp>
    </p:spTree>
    <p:extLst>
      <p:ext uri="{BB962C8B-B14F-4D97-AF65-F5344CB8AC3E}">
        <p14:creationId xmlns:p14="http://schemas.microsoft.com/office/powerpoint/2010/main" val="553615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D8C6C-82C9-35EF-7FFE-2CAF476C3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90" y="436622"/>
            <a:ext cx="7422221" cy="5840000"/>
          </a:xfrm>
          <a:prstGeom prst="rect">
            <a:avLst/>
          </a:prstGeom>
        </p:spPr>
      </p:pic>
      <p:sp>
        <p:nvSpPr>
          <p:cNvPr id="4" name="TextBox 3">
            <a:extLst>
              <a:ext uri="{FF2B5EF4-FFF2-40B4-BE49-F238E27FC236}">
                <a16:creationId xmlns:a16="http://schemas.microsoft.com/office/drawing/2014/main" id="{54CB2F66-EEF7-CAD2-9FCD-C7CF4E2BFC3C}"/>
              </a:ext>
            </a:extLst>
          </p:cNvPr>
          <p:cNvSpPr txBox="1"/>
          <p:nvPr/>
        </p:nvSpPr>
        <p:spPr>
          <a:xfrm>
            <a:off x="7890933" y="436622"/>
            <a:ext cx="4012977" cy="1938992"/>
          </a:xfrm>
          <a:prstGeom prst="rect">
            <a:avLst/>
          </a:prstGeom>
          <a:noFill/>
        </p:spPr>
        <p:txBody>
          <a:bodyPr wrap="square" rtlCol="0">
            <a:spAutoFit/>
          </a:bodyPr>
          <a:lstStyle/>
          <a:p>
            <a:r>
              <a:rPr lang="en-IN" sz="2400" b="1" dirty="0"/>
              <a:t>What are the potential untapped markets based on demographics indicators , and how can market penetration be increased ?</a:t>
            </a:r>
          </a:p>
        </p:txBody>
      </p:sp>
      <p:sp>
        <p:nvSpPr>
          <p:cNvPr id="5" name="TextBox 4">
            <a:extLst>
              <a:ext uri="{FF2B5EF4-FFF2-40B4-BE49-F238E27FC236}">
                <a16:creationId xmlns:a16="http://schemas.microsoft.com/office/drawing/2014/main" id="{0E9E38C3-101D-6428-816E-E30E4D4ED0F3}"/>
              </a:ext>
            </a:extLst>
          </p:cNvPr>
          <p:cNvSpPr txBox="1"/>
          <p:nvPr/>
        </p:nvSpPr>
        <p:spPr>
          <a:xfrm>
            <a:off x="7890933" y="2788356"/>
            <a:ext cx="4188177" cy="3785652"/>
          </a:xfrm>
          <a:prstGeom prst="rect">
            <a:avLst/>
          </a:prstGeom>
          <a:noFill/>
        </p:spPr>
        <p:txBody>
          <a:bodyPr wrap="square" rtlCol="0">
            <a:spAutoFit/>
          </a:bodyPr>
          <a:lstStyle/>
          <a:p>
            <a:r>
              <a:rPr lang="en-IN" sz="2400" b="1" dirty="0"/>
              <a:t>Many regions has potential untapped markets . In this visual we can see Australia has 5 products that has enough potential . We can use these products to increase market penetration . We can make some new marketing and pricing strategies for these products . </a:t>
            </a:r>
          </a:p>
        </p:txBody>
      </p:sp>
    </p:spTree>
    <p:extLst>
      <p:ext uri="{BB962C8B-B14F-4D97-AF65-F5344CB8AC3E}">
        <p14:creationId xmlns:p14="http://schemas.microsoft.com/office/powerpoint/2010/main" val="3282338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219241" y="1740909"/>
            <a:ext cx="3541486" cy="3541486"/>
            <a:chOff x="4325258" y="1229517"/>
            <a:chExt cx="3541486" cy="3541486"/>
          </a:xfrm>
        </p:grpSpPr>
        <p:sp>
          <p:nvSpPr>
            <p:cNvPr id="12" name="Diamond 11">
              <a:extLst>
                <a:ext uri="{FF2B5EF4-FFF2-40B4-BE49-F238E27FC236}">
                  <a16:creationId xmlns:a16="http://schemas.microsoft.com/office/drawing/2014/main" id="{7DC8B409-5FAC-4539-B25A-26BE925A48AF}"/>
                </a:ext>
              </a:extLst>
            </p:cNvPr>
            <p:cNvSpPr/>
            <p:nvPr/>
          </p:nvSpPr>
          <p:spPr>
            <a:xfrm>
              <a:off x="4792319" y="169657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013054"/>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F6B2FA-E0D2-4A19-A3C7-A71693ED9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4" y="264696"/>
            <a:ext cx="11755491" cy="6364704"/>
          </a:xfrm>
          <a:prstGeom prst="rect">
            <a:avLst/>
          </a:prstGeom>
        </p:spPr>
      </p:pic>
    </p:spTree>
    <p:extLst>
      <p:ext uri="{BB962C8B-B14F-4D97-AF65-F5344CB8AC3E}">
        <p14:creationId xmlns:p14="http://schemas.microsoft.com/office/powerpoint/2010/main" val="355973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E28B001A-BC6B-EDEB-1856-9366DC8BB62D}"/>
              </a:ext>
            </a:extLst>
          </p:cNvPr>
          <p:cNvSpPr/>
          <p:nvPr/>
        </p:nvSpPr>
        <p:spPr>
          <a:xfrm>
            <a:off x="0" y="-22578"/>
            <a:ext cx="914400" cy="3429000"/>
          </a:xfrm>
          <a:prstGeom prst="halfFram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Half Frame 4">
            <a:extLst>
              <a:ext uri="{FF2B5EF4-FFF2-40B4-BE49-F238E27FC236}">
                <a16:creationId xmlns:a16="http://schemas.microsoft.com/office/drawing/2014/main" id="{9B3A416A-69A5-5B00-3DB1-7A6E4FB6B080}"/>
              </a:ext>
            </a:extLst>
          </p:cNvPr>
          <p:cNvSpPr/>
          <p:nvPr/>
        </p:nvSpPr>
        <p:spPr>
          <a:xfrm rot="16200000">
            <a:off x="1528010" y="441558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6B4D1943-34DC-A671-BB24-8C6D14FEC863}"/>
              </a:ext>
            </a:extLst>
          </p:cNvPr>
          <p:cNvSpPr/>
          <p:nvPr/>
        </p:nvSpPr>
        <p:spPr>
          <a:xfrm rot="10800000">
            <a:off x="11277600" y="288757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Half Frame 6">
            <a:extLst>
              <a:ext uri="{FF2B5EF4-FFF2-40B4-BE49-F238E27FC236}">
                <a16:creationId xmlns:a16="http://schemas.microsoft.com/office/drawing/2014/main" id="{232DC7EE-9278-3A01-0D8B-AE12A2F74871}"/>
              </a:ext>
            </a:extLst>
          </p:cNvPr>
          <p:cNvSpPr/>
          <p:nvPr/>
        </p:nvSpPr>
        <p:spPr>
          <a:xfrm rot="5400000">
            <a:off x="9749590" y="-1528010"/>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Rounded Corners 7">
            <a:extLst>
              <a:ext uri="{FF2B5EF4-FFF2-40B4-BE49-F238E27FC236}">
                <a16:creationId xmlns:a16="http://schemas.microsoft.com/office/drawing/2014/main" id="{CB4E4C08-7F6B-D515-0D35-DAAC6473C0F2}"/>
              </a:ext>
            </a:extLst>
          </p:cNvPr>
          <p:cNvSpPr/>
          <p:nvPr/>
        </p:nvSpPr>
        <p:spPr>
          <a:xfrm>
            <a:off x="1764631" y="1714500"/>
            <a:ext cx="8662737" cy="2508584"/>
          </a:xfrm>
          <a:prstGeom prst="roundRect">
            <a:avLst/>
          </a:prstGeom>
          <a:solidFill>
            <a:schemeClr val="bg2">
              <a:lumMod val="75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accent5">
                    <a:lumMod val="75000"/>
                  </a:schemeClr>
                </a:solidFill>
              </a:rPr>
              <a:t>Power BI Problem Statements</a:t>
            </a:r>
          </a:p>
        </p:txBody>
      </p:sp>
    </p:spTree>
    <p:extLst>
      <p:ext uri="{BB962C8B-B14F-4D97-AF65-F5344CB8AC3E}">
        <p14:creationId xmlns:p14="http://schemas.microsoft.com/office/powerpoint/2010/main" val="288326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E28B001A-BC6B-EDEB-1856-9366DC8BB62D}"/>
              </a:ext>
            </a:extLst>
          </p:cNvPr>
          <p:cNvSpPr/>
          <p:nvPr/>
        </p:nvSpPr>
        <p:spPr>
          <a:xfrm>
            <a:off x="0" y="-22578"/>
            <a:ext cx="914400" cy="3429000"/>
          </a:xfrm>
          <a:prstGeom prst="halfFram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6B4D1943-34DC-A671-BB24-8C6D14FEC863}"/>
              </a:ext>
            </a:extLst>
          </p:cNvPr>
          <p:cNvSpPr/>
          <p:nvPr/>
        </p:nvSpPr>
        <p:spPr>
          <a:xfrm rot="10800000">
            <a:off x="11277600" y="288757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42FDF33E-CC02-7309-8643-7BCE2FC128BB}"/>
              </a:ext>
            </a:extLst>
          </p:cNvPr>
          <p:cNvSpPr txBox="1"/>
          <p:nvPr/>
        </p:nvSpPr>
        <p:spPr>
          <a:xfrm>
            <a:off x="1614311" y="180622"/>
            <a:ext cx="6423377" cy="523220"/>
          </a:xfrm>
          <a:prstGeom prst="rect">
            <a:avLst/>
          </a:prstGeom>
          <a:noFill/>
        </p:spPr>
        <p:txBody>
          <a:bodyPr wrap="square" rtlCol="0">
            <a:spAutoFit/>
          </a:bodyPr>
          <a:lstStyle/>
          <a:p>
            <a:r>
              <a:rPr lang="en-IN" sz="2800" b="1" dirty="0"/>
              <a:t>Power BI Questions --</a:t>
            </a:r>
          </a:p>
        </p:txBody>
      </p:sp>
      <p:sp>
        <p:nvSpPr>
          <p:cNvPr id="3" name="TextBox 2">
            <a:extLst>
              <a:ext uri="{FF2B5EF4-FFF2-40B4-BE49-F238E27FC236}">
                <a16:creationId xmlns:a16="http://schemas.microsoft.com/office/drawing/2014/main" id="{91CC9076-5CF1-CD17-8939-1EF227C86E7F}"/>
              </a:ext>
            </a:extLst>
          </p:cNvPr>
          <p:cNvSpPr txBox="1"/>
          <p:nvPr/>
        </p:nvSpPr>
        <p:spPr>
          <a:xfrm>
            <a:off x="914400" y="948268"/>
            <a:ext cx="11119556" cy="369332"/>
          </a:xfrm>
          <a:prstGeom prst="rect">
            <a:avLst/>
          </a:prstGeom>
          <a:noFill/>
        </p:spPr>
        <p:txBody>
          <a:bodyPr wrap="square" rtlCol="0">
            <a:spAutoFit/>
          </a:bodyPr>
          <a:lstStyle/>
          <a:p>
            <a:r>
              <a:rPr lang="en-IN" dirty="0"/>
              <a:t>1. </a:t>
            </a:r>
            <a:r>
              <a:rPr lang="en-IN" sz="1800" b="1" dirty="0"/>
              <a:t>What are the top regions in terms of sales revenue ?</a:t>
            </a:r>
          </a:p>
        </p:txBody>
      </p:sp>
      <p:sp>
        <p:nvSpPr>
          <p:cNvPr id="9" name="TextBox 8">
            <a:extLst>
              <a:ext uri="{FF2B5EF4-FFF2-40B4-BE49-F238E27FC236}">
                <a16:creationId xmlns:a16="http://schemas.microsoft.com/office/drawing/2014/main" id="{C79EDB81-331C-94E0-F868-5DEE7613C434}"/>
              </a:ext>
            </a:extLst>
          </p:cNvPr>
          <p:cNvSpPr txBox="1"/>
          <p:nvPr/>
        </p:nvSpPr>
        <p:spPr>
          <a:xfrm>
            <a:off x="914400" y="1611956"/>
            <a:ext cx="11119556" cy="369332"/>
          </a:xfrm>
          <a:prstGeom prst="rect">
            <a:avLst/>
          </a:prstGeom>
          <a:noFill/>
        </p:spPr>
        <p:txBody>
          <a:bodyPr wrap="square" rtlCol="0">
            <a:spAutoFit/>
          </a:bodyPr>
          <a:lstStyle/>
          <a:p>
            <a:r>
              <a:rPr lang="en-IN" dirty="0"/>
              <a:t>2. </a:t>
            </a:r>
            <a:r>
              <a:rPr lang="en-IN" sz="1800" b="1" dirty="0"/>
              <a:t>How does product pricing impact sales volume ?</a:t>
            </a:r>
          </a:p>
        </p:txBody>
      </p:sp>
      <p:sp>
        <p:nvSpPr>
          <p:cNvPr id="10" name="TextBox 9">
            <a:extLst>
              <a:ext uri="{FF2B5EF4-FFF2-40B4-BE49-F238E27FC236}">
                <a16:creationId xmlns:a16="http://schemas.microsoft.com/office/drawing/2014/main" id="{3BB0A82C-41AC-2691-F542-85E13B127DAE}"/>
              </a:ext>
            </a:extLst>
          </p:cNvPr>
          <p:cNvSpPr txBox="1"/>
          <p:nvPr/>
        </p:nvSpPr>
        <p:spPr>
          <a:xfrm>
            <a:off x="914400" y="2275645"/>
            <a:ext cx="11119556" cy="369332"/>
          </a:xfrm>
          <a:prstGeom prst="rect">
            <a:avLst/>
          </a:prstGeom>
          <a:noFill/>
        </p:spPr>
        <p:txBody>
          <a:bodyPr wrap="square" rtlCol="0">
            <a:spAutoFit/>
          </a:bodyPr>
          <a:lstStyle/>
          <a:p>
            <a:r>
              <a:rPr lang="en-IN" dirty="0"/>
              <a:t>3. </a:t>
            </a:r>
            <a:r>
              <a:rPr lang="en-IN" sz="1800" b="1" dirty="0"/>
              <a:t>How does monthly revenue vary across different product categories ?</a:t>
            </a:r>
          </a:p>
        </p:txBody>
      </p:sp>
      <p:sp>
        <p:nvSpPr>
          <p:cNvPr id="11" name="TextBox 10">
            <a:extLst>
              <a:ext uri="{FF2B5EF4-FFF2-40B4-BE49-F238E27FC236}">
                <a16:creationId xmlns:a16="http://schemas.microsoft.com/office/drawing/2014/main" id="{ABF5B1A9-7D39-7E19-1F45-DC73FCE4B3B1}"/>
              </a:ext>
            </a:extLst>
          </p:cNvPr>
          <p:cNvSpPr txBox="1"/>
          <p:nvPr/>
        </p:nvSpPr>
        <p:spPr>
          <a:xfrm>
            <a:off x="914400" y="2863219"/>
            <a:ext cx="11119556" cy="369332"/>
          </a:xfrm>
          <a:prstGeom prst="rect">
            <a:avLst/>
          </a:prstGeom>
          <a:noFill/>
        </p:spPr>
        <p:txBody>
          <a:bodyPr wrap="square" rtlCol="0">
            <a:spAutoFit/>
          </a:bodyPr>
          <a:lstStyle/>
          <a:p>
            <a:r>
              <a:rPr lang="en-IN" dirty="0"/>
              <a:t>4. </a:t>
            </a:r>
            <a:r>
              <a:rPr lang="en-IN" sz="1800" b="1" dirty="0"/>
              <a:t>What is the distribution of customers across different countries ?</a:t>
            </a:r>
          </a:p>
        </p:txBody>
      </p:sp>
      <p:sp>
        <p:nvSpPr>
          <p:cNvPr id="12" name="TextBox 11">
            <a:extLst>
              <a:ext uri="{FF2B5EF4-FFF2-40B4-BE49-F238E27FC236}">
                <a16:creationId xmlns:a16="http://schemas.microsoft.com/office/drawing/2014/main" id="{C5B13DFA-10E6-6BE0-8C14-1F85B45632C0}"/>
              </a:ext>
            </a:extLst>
          </p:cNvPr>
          <p:cNvSpPr txBox="1"/>
          <p:nvPr/>
        </p:nvSpPr>
        <p:spPr>
          <a:xfrm>
            <a:off x="914400" y="3429000"/>
            <a:ext cx="11119556" cy="369332"/>
          </a:xfrm>
          <a:prstGeom prst="rect">
            <a:avLst/>
          </a:prstGeom>
          <a:noFill/>
        </p:spPr>
        <p:txBody>
          <a:bodyPr wrap="square" rtlCol="0">
            <a:spAutoFit/>
          </a:bodyPr>
          <a:lstStyle/>
          <a:p>
            <a:r>
              <a:rPr lang="en-IN" dirty="0"/>
              <a:t>5. </a:t>
            </a:r>
            <a:r>
              <a:rPr lang="en-IN" sz="1800" b="1" dirty="0"/>
              <a:t>What is the trend in customer order volume over the past year ?</a:t>
            </a:r>
          </a:p>
        </p:txBody>
      </p:sp>
      <p:sp>
        <p:nvSpPr>
          <p:cNvPr id="13" name="TextBox 12">
            <a:extLst>
              <a:ext uri="{FF2B5EF4-FFF2-40B4-BE49-F238E27FC236}">
                <a16:creationId xmlns:a16="http://schemas.microsoft.com/office/drawing/2014/main" id="{64D502D5-C128-ECD9-86FB-DC31FE50DEE5}"/>
              </a:ext>
            </a:extLst>
          </p:cNvPr>
          <p:cNvSpPr txBox="1"/>
          <p:nvPr/>
        </p:nvSpPr>
        <p:spPr>
          <a:xfrm>
            <a:off x="914400" y="3995980"/>
            <a:ext cx="11119556" cy="369332"/>
          </a:xfrm>
          <a:prstGeom prst="rect">
            <a:avLst/>
          </a:prstGeom>
          <a:noFill/>
        </p:spPr>
        <p:txBody>
          <a:bodyPr wrap="square" rtlCol="0">
            <a:spAutoFit/>
          </a:bodyPr>
          <a:lstStyle/>
          <a:p>
            <a:r>
              <a:rPr lang="en-IN" dirty="0"/>
              <a:t>6. </a:t>
            </a:r>
            <a:r>
              <a:rPr lang="en-IN" sz="1800" b="1" dirty="0"/>
              <a:t>How does the sales performance of top customers compare to the rest ?</a:t>
            </a:r>
          </a:p>
        </p:txBody>
      </p:sp>
      <p:sp>
        <p:nvSpPr>
          <p:cNvPr id="14" name="TextBox 13">
            <a:extLst>
              <a:ext uri="{FF2B5EF4-FFF2-40B4-BE49-F238E27FC236}">
                <a16:creationId xmlns:a16="http://schemas.microsoft.com/office/drawing/2014/main" id="{F960C9E1-1503-B8A2-6136-E9B4A386A3C0}"/>
              </a:ext>
            </a:extLst>
          </p:cNvPr>
          <p:cNvSpPr txBox="1"/>
          <p:nvPr/>
        </p:nvSpPr>
        <p:spPr>
          <a:xfrm>
            <a:off x="914400" y="4607913"/>
            <a:ext cx="11119556" cy="369332"/>
          </a:xfrm>
          <a:prstGeom prst="rect">
            <a:avLst/>
          </a:prstGeom>
          <a:noFill/>
        </p:spPr>
        <p:txBody>
          <a:bodyPr wrap="square" rtlCol="0">
            <a:spAutoFit/>
          </a:bodyPr>
          <a:lstStyle/>
          <a:p>
            <a:r>
              <a:rPr lang="en-IN" dirty="0"/>
              <a:t>7. </a:t>
            </a:r>
            <a:r>
              <a:rPr lang="en-IN" sz="1800" b="1" dirty="0"/>
              <a:t>What is the correlation between customer demographics and purchase frequency ?</a:t>
            </a:r>
          </a:p>
        </p:txBody>
      </p:sp>
      <p:sp>
        <p:nvSpPr>
          <p:cNvPr id="15" name="TextBox 14">
            <a:extLst>
              <a:ext uri="{FF2B5EF4-FFF2-40B4-BE49-F238E27FC236}">
                <a16:creationId xmlns:a16="http://schemas.microsoft.com/office/drawing/2014/main" id="{538170B5-984A-4D86-F189-BFAE773FE390}"/>
              </a:ext>
            </a:extLst>
          </p:cNvPr>
          <p:cNvSpPr txBox="1"/>
          <p:nvPr/>
        </p:nvSpPr>
        <p:spPr>
          <a:xfrm>
            <a:off x="914400" y="5128301"/>
            <a:ext cx="11119556" cy="369332"/>
          </a:xfrm>
          <a:prstGeom prst="rect">
            <a:avLst/>
          </a:prstGeom>
          <a:noFill/>
        </p:spPr>
        <p:txBody>
          <a:bodyPr wrap="square" rtlCol="0">
            <a:spAutoFit/>
          </a:bodyPr>
          <a:lstStyle/>
          <a:p>
            <a:r>
              <a:rPr lang="en-IN" dirty="0"/>
              <a:t>8. </a:t>
            </a:r>
            <a:r>
              <a:rPr lang="en-IN" sz="1800" b="1" dirty="0"/>
              <a:t>What is the distribution of product sales across different product line ?</a:t>
            </a:r>
          </a:p>
        </p:txBody>
      </p:sp>
      <p:sp>
        <p:nvSpPr>
          <p:cNvPr id="16" name="TextBox 15">
            <a:extLst>
              <a:ext uri="{FF2B5EF4-FFF2-40B4-BE49-F238E27FC236}">
                <a16:creationId xmlns:a16="http://schemas.microsoft.com/office/drawing/2014/main" id="{DC64D222-B9D1-2CC4-1BAF-584E433F674F}"/>
              </a:ext>
            </a:extLst>
          </p:cNvPr>
          <p:cNvSpPr txBox="1"/>
          <p:nvPr/>
        </p:nvSpPr>
        <p:spPr>
          <a:xfrm>
            <a:off x="914400" y="5670112"/>
            <a:ext cx="11119556" cy="369332"/>
          </a:xfrm>
          <a:prstGeom prst="rect">
            <a:avLst/>
          </a:prstGeom>
          <a:noFill/>
        </p:spPr>
        <p:txBody>
          <a:bodyPr wrap="square" rtlCol="0">
            <a:spAutoFit/>
          </a:bodyPr>
          <a:lstStyle/>
          <a:p>
            <a:r>
              <a:rPr lang="en-IN" dirty="0"/>
              <a:t>9. </a:t>
            </a:r>
            <a:r>
              <a:rPr lang="en-IN" sz="1800" b="1" dirty="0"/>
              <a:t>How does the performance of sales employees vary across different region ?</a:t>
            </a:r>
          </a:p>
        </p:txBody>
      </p:sp>
    </p:spTree>
    <p:extLst>
      <p:ext uri="{BB962C8B-B14F-4D97-AF65-F5344CB8AC3E}">
        <p14:creationId xmlns:p14="http://schemas.microsoft.com/office/powerpoint/2010/main" val="329559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E28B001A-BC6B-EDEB-1856-9366DC8BB62D}"/>
              </a:ext>
            </a:extLst>
          </p:cNvPr>
          <p:cNvSpPr/>
          <p:nvPr/>
        </p:nvSpPr>
        <p:spPr>
          <a:xfrm>
            <a:off x="0" y="-22578"/>
            <a:ext cx="914400" cy="3429000"/>
          </a:xfrm>
          <a:prstGeom prst="halfFram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6B4D1943-34DC-A671-BB24-8C6D14FEC863}"/>
              </a:ext>
            </a:extLst>
          </p:cNvPr>
          <p:cNvSpPr/>
          <p:nvPr/>
        </p:nvSpPr>
        <p:spPr>
          <a:xfrm rot="10800000">
            <a:off x="11277600" y="2887579"/>
            <a:ext cx="914400" cy="3970421"/>
          </a:xfrm>
          <a:prstGeom prst="halfFram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42FDF33E-CC02-7309-8643-7BCE2FC128BB}"/>
              </a:ext>
            </a:extLst>
          </p:cNvPr>
          <p:cNvSpPr txBox="1"/>
          <p:nvPr/>
        </p:nvSpPr>
        <p:spPr>
          <a:xfrm>
            <a:off x="914400" y="201235"/>
            <a:ext cx="8556978" cy="523220"/>
          </a:xfrm>
          <a:prstGeom prst="rect">
            <a:avLst/>
          </a:prstGeom>
          <a:noFill/>
        </p:spPr>
        <p:txBody>
          <a:bodyPr wrap="square" rtlCol="0">
            <a:spAutoFit/>
          </a:bodyPr>
          <a:lstStyle/>
          <a:p>
            <a:r>
              <a:rPr lang="en-IN" sz="2800" dirty="0"/>
              <a:t>Following questions do not have Sufficient data</a:t>
            </a:r>
            <a:r>
              <a:rPr lang="en-IN" sz="2800" b="1" dirty="0"/>
              <a:t> --</a:t>
            </a:r>
          </a:p>
        </p:txBody>
      </p:sp>
      <p:sp>
        <p:nvSpPr>
          <p:cNvPr id="3" name="TextBox 2">
            <a:extLst>
              <a:ext uri="{FF2B5EF4-FFF2-40B4-BE49-F238E27FC236}">
                <a16:creationId xmlns:a16="http://schemas.microsoft.com/office/drawing/2014/main" id="{91CC9076-5CF1-CD17-8939-1EF227C86E7F}"/>
              </a:ext>
            </a:extLst>
          </p:cNvPr>
          <p:cNvSpPr txBox="1"/>
          <p:nvPr/>
        </p:nvSpPr>
        <p:spPr>
          <a:xfrm>
            <a:off x="914400" y="948268"/>
            <a:ext cx="11119556" cy="400110"/>
          </a:xfrm>
          <a:prstGeom prst="rect">
            <a:avLst/>
          </a:prstGeom>
          <a:noFill/>
        </p:spPr>
        <p:txBody>
          <a:bodyPr wrap="square" rtlCol="0">
            <a:spAutoFit/>
          </a:bodyPr>
          <a:lstStyle/>
          <a:p>
            <a:r>
              <a:rPr lang="en-IN" sz="2000" b="1" dirty="0"/>
              <a:t>1.  How does customer lifetime value vary for different customer acquisition channels ?</a:t>
            </a:r>
          </a:p>
        </p:txBody>
      </p:sp>
      <p:sp>
        <p:nvSpPr>
          <p:cNvPr id="9" name="TextBox 8">
            <a:extLst>
              <a:ext uri="{FF2B5EF4-FFF2-40B4-BE49-F238E27FC236}">
                <a16:creationId xmlns:a16="http://schemas.microsoft.com/office/drawing/2014/main" id="{C79EDB81-331C-94E0-F868-5DEE7613C434}"/>
              </a:ext>
            </a:extLst>
          </p:cNvPr>
          <p:cNvSpPr txBox="1"/>
          <p:nvPr/>
        </p:nvSpPr>
        <p:spPr>
          <a:xfrm>
            <a:off x="914400" y="1611956"/>
            <a:ext cx="11119556" cy="400110"/>
          </a:xfrm>
          <a:prstGeom prst="rect">
            <a:avLst/>
          </a:prstGeom>
          <a:noFill/>
        </p:spPr>
        <p:txBody>
          <a:bodyPr wrap="square" rtlCol="0">
            <a:spAutoFit/>
          </a:bodyPr>
          <a:lstStyle/>
          <a:p>
            <a:r>
              <a:rPr lang="en-IN" sz="2000" b="1" dirty="0"/>
              <a:t>2.  What is the correlation between customer age and purchase frequency ?</a:t>
            </a:r>
          </a:p>
        </p:txBody>
      </p:sp>
      <p:sp>
        <p:nvSpPr>
          <p:cNvPr id="10" name="TextBox 9">
            <a:extLst>
              <a:ext uri="{FF2B5EF4-FFF2-40B4-BE49-F238E27FC236}">
                <a16:creationId xmlns:a16="http://schemas.microsoft.com/office/drawing/2014/main" id="{3BB0A82C-41AC-2691-F542-85E13B127DAE}"/>
              </a:ext>
            </a:extLst>
          </p:cNvPr>
          <p:cNvSpPr txBox="1"/>
          <p:nvPr/>
        </p:nvSpPr>
        <p:spPr>
          <a:xfrm>
            <a:off x="914400" y="2275645"/>
            <a:ext cx="11119556" cy="461665"/>
          </a:xfrm>
          <a:prstGeom prst="rect">
            <a:avLst/>
          </a:prstGeom>
          <a:noFill/>
        </p:spPr>
        <p:txBody>
          <a:bodyPr wrap="square" rtlCol="0">
            <a:spAutoFit/>
          </a:bodyPr>
          <a:lstStyle/>
          <a:p>
            <a:r>
              <a:rPr lang="en-IN" sz="2400" b="1" dirty="0"/>
              <a:t>Some more Questions that also give valuable insights --    </a:t>
            </a:r>
          </a:p>
        </p:txBody>
      </p:sp>
      <p:sp>
        <p:nvSpPr>
          <p:cNvPr id="12" name="TextBox 11">
            <a:extLst>
              <a:ext uri="{FF2B5EF4-FFF2-40B4-BE49-F238E27FC236}">
                <a16:creationId xmlns:a16="http://schemas.microsoft.com/office/drawing/2014/main" id="{C5B13DFA-10E6-6BE0-8C14-1F85B45632C0}"/>
              </a:ext>
            </a:extLst>
          </p:cNvPr>
          <p:cNvSpPr txBox="1"/>
          <p:nvPr/>
        </p:nvSpPr>
        <p:spPr>
          <a:xfrm>
            <a:off x="914400" y="2935802"/>
            <a:ext cx="11119556" cy="400110"/>
          </a:xfrm>
          <a:prstGeom prst="rect">
            <a:avLst/>
          </a:prstGeom>
          <a:noFill/>
        </p:spPr>
        <p:txBody>
          <a:bodyPr wrap="square" rtlCol="0">
            <a:spAutoFit/>
          </a:bodyPr>
          <a:lstStyle/>
          <a:p>
            <a:r>
              <a:rPr lang="en-IN" sz="2000" b="1" dirty="0"/>
              <a:t>1. </a:t>
            </a:r>
            <a:r>
              <a:rPr lang="en-IN" sz="1800" b="1" dirty="0"/>
              <a:t>What is the distribution of customers across different Product categories ?</a:t>
            </a:r>
          </a:p>
        </p:txBody>
      </p:sp>
      <p:sp>
        <p:nvSpPr>
          <p:cNvPr id="13" name="TextBox 12">
            <a:extLst>
              <a:ext uri="{FF2B5EF4-FFF2-40B4-BE49-F238E27FC236}">
                <a16:creationId xmlns:a16="http://schemas.microsoft.com/office/drawing/2014/main" id="{64D502D5-C128-ECD9-86FB-DC31FE50DEE5}"/>
              </a:ext>
            </a:extLst>
          </p:cNvPr>
          <p:cNvSpPr txBox="1"/>
          <p:nvPr/>
        </p:nvSpPr>
        <p:spPr>
          <a:xfrm>
            <a:off x="914400" y="3445569"/>
            <a:ext cx="11119556" cy="400110"/>
          </a:xfrm>
          <a:prstGeom prst="rect">
            <a:avLst/>
          </a:prstGeom>
          <a:noFill/>
        </p:spPr>
        <p:txBody>
          <a:bodyPr wrap="square" rtlCol="0">
            <a:spAutoFit/>
          </a:bodyPr>
          <a:lstStyle/>
          <a:p>
            <a:r>
              <a:rPr lang="en-IN" sz="2000" b="1" dirty="0"/>
              <a:t>2. </a:t>
            </a:r>
            <a:r>
              <a:rPr lang="en-IN" sz="1800" b="1" dirty="0"/>
              <a:t>What is the growth rate of product categories ?</a:t>
            </a:r>
          </a:p>
        </p:txBody>
      </p:sp>
      <p:sp>
        <p:nvSpPr>
          <p:cNvPr id="14" name="TextBox 13">
            <a:extLst>
              <a:ext uri="{FF2B5EF4-FFF2-40B4-BE49-F238E27FC236}">
                <a16:creationId xmlns:a16="http://schemas.microsoft.com/office/drawing/2014/main" id="{F960C9E1-1503-B8A2-6136-E9B4A386A3C0}"/>
              </a:ext>
            </a:extLst>
          </p:cNvPr>
          <p:cNvSpPr txBox="1"/>
          <p:nvPr/>
        </p:nvSpPr>
        <p:spPr>
          <a:xfrm>
            <a:off x="914400" y="4001319"/>
            <a:ext cx="11119556" cy="400110"/>
          </a:xfrm>
          <a:prstGeom prst="rect">
            <a:avLst/>
          </a:prstGeom>
          <a:noFill/>
        </p:spPr>
        <p:txBody>
          <a:bodyPr wrap="square" rtlCol="0">
            <a:spAutoFit/>
          </a:bodyPr>
          <a:lstStyle/>
          <a:p>
            <a:r>
              <a:rPr lang="en-IN" sz="2000" b="1" dirty="0"/>
              <a:t>3. </a:t>
            </a:r>
            <a:r>
              <a:rPr lang="en-IN" sz="1800" b="1" dirty="0"/>
              <a:t>What is the distribution of employees in various office cites ?</a:t>
            </a:r>
          </a:p>
        </p:txBody>
      </p:sp>
    </p:spTree>
    <p:extLst>
      <p:ext uri="{BB962C8B-B14F-4D97-AF65-F5344CB8AC3E}">
        <p14:creationId xmlns:p14="http://schemas.microsoft.com/office/powerpoint/2010/main" val="207073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94584-1867-9EB5-E7F4-ABF0B699C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89"/>
            <a:ext cx="12192000" cy="6858000"/>
          </a:xfrm>
          <a:prstGeom prst="rect">
            <a:avLst/>
          </a:prstGeom>
        </p:spPr>
      </p:pic>
    </p:spTree>
    <p:extLst>
      <p:ext uri="{BB962C8B-B14F-4D97-AF65-F5344CB8AC3E}">
        <p14:creationId xmlns:p14="http://schemas.microsoft.com/office/powerpoint/2010/main" val="384463962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1af3243-3dd4-4a8d-8c0d-dd76da1f02a5"/>
    <ds:schemaRef ds:uri="http://www.w3.org/XML/1998/namespac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1536</TotalTime>
  <Words>1803</Words>
  <Application>Microsoft Office PowerPoint</Application>
  <PresentationFormat>Widescreen</PresentationFormat>
  <Paragraphs>86</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Amasis MT Pro Black</vt:lpstr>
      <vt:lpstr>Arial</vt:lpstr>
      <vt:lpstr>Calibri</vt:lpstr>
      <vt:lpstr>Century Gothic</vt:lpstr>
      <vt:lpstr>Segoe UI Light</vt:lpstr>
      <vt:lpstr>Office Theme</vt:lpstr>
      <vt:lpstr>Capstone Project - Retail Analysis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Retail Analysis Presentation</dc:title>
  <dc:creator>Jitendra Mahiya</dc:creator>
  <cp:lastModifiedBy>Jitendra Mahiya</cp:lastModifiedBy>
  <cp:revision>2</cp:revision>
  <dcterms:created xsi:type="dcterms:W3CDTF">2023-09-29T16:15:40Z</dcterms:created>
  <dcterms:modified xsi:type="dcterms:W3CDTF">2023-10-01T08:05:27Z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