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autoAdjust="0"/>
  </p:normalViewPr>
  <p:slideViewPr>
    <p:cSldViewPr snapToGrid="0">
      <p:cViewPr varScale="1">
        <p:scale>
          <a:sx n="78" d="100"/>
          <a:sy n="78" d="100"/>
        </p:scale>
        <p:origin x="2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1867C-D181-47FF-A6FC-0A1331AF956F}"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97BBA-DEF2-48BF-933D-2E87B5A014BC}" type="slidenum">
              <a:rPr lang="en-US" smtClean="0"/>
              <a:t>‹#›</a:t>
            </a:fld>
            <a:endParaRPr lang="en-US" dirty="0"/>
          </a:p>
        </p:txBody>
      </p:sp>
    </p:spTree>
    <p:extLst>
      <p:ext uri="{BB962C8B-B14F-4D97-AF65-F5344CB8AC3E}">
        <p14:creationId xmlns:p14="http://schemas.microsoft.com/office/powerpoint/2010/main" val="167600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97BBA-DEF2-48BF-933D-2E87B5A014BC}" type="slidenum">
              <a:rPr lang="en-US" smtClean="0"/>
              <a:t>1</a:t>
            </a:fld>
            <a:endParaRPr lang="en-US" dirty="0"/>
          </a:p>
        </p:txBody>
      </p:sp>
    </p:spTree>
    <p:extLst>
      <p:ext uri="{BB962C8B-B14F-4D97-AF65-F5344CB8AC3E}">
        <p14:creationId xmlns:p14="http://schemas.microsoft.com/office/powerpoint/2010/main" val="38450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97BBA-DEF2-48BF-933D-2E87B5A014BC}" type="slidenum">
              <a:rPr lang="en-US" smtClean="0"/>
              <a:t>4</a:t>
            </a:fld>
            <a:endParaRPr lang="en-US" dirty="0"/>
          </a:p>
        </p:txBody>
      </p:sp>
    </p:spTree>
    <p:extLst>
      <p:ext uri="{BB962C8B-B14F-4D97-AF65-F5344CB8AC3E}">
        <p14:creationId xmlns:p14="http://schemas.microsoft.com/office/powerpoint/2010/main" val="269123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6573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15411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475329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601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27648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6366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681909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61498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78237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9589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75341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97129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91203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40719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84090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44753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77227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0D24DE-57DC-457C-B1C2-044BDAEE999B}" type="datetimeFigureOut">
              <a:rPr lang="en-US" smtClean="0"/>
              <a:t>11/12/2022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8250BD-A611-49AE-A458-A0DD45322F1F}" type="slidenum">
              <a:rPr lang="en-US" smtClean="0"/>
              <a:t>‹#›</a:t>
            </a:fld>
            <a:endParaRPr lang="en-US" dirty="0"/>
          </a:p>
        </p:txBody>
      </p:sp>
    </p:spTree>
    <p:extLst>
      <p:ext uri="{BB962C8B-B14F-4D97-AF65-F5344CB8AC3E}">
        <p14:creationId xmlns:p14="http://schemas.microsoft.com/office/powerpoint/2010/main" val="3009488939"/>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1302" y="2034862"/>
            <a:ext cx="7981798" cy="965915"/>
          </a:xfrm>
        </p:spPr>
        <p:txBody>
          <a:bodyPr anchor="ctr"/>
          <a:lstStyle/>
          <a:p>
            <a:pPr algn="ctr"/>
            <a:r>
              <a:rPr lang="en-US" sz="8000" b="1" dirty="0" smtClean="0">
                <a:solidFill>
                  <a:schemeClr val="tx1"/>
                </a:solidFill>
              </a:rPr>
              <a:t>MINI PROJECT</a:t>
            </a:r>
            <a:endParaRPr lang="en-US" sz="4800" dirty="0">
              <a:solidFill>
                <a:schemeClr val="tx1"/>
              </a:solidFill>
            </a:endParaRPr>
          </a:p>
        </p:txBody>
      </p:sp>
      <p:sp>
        <p:nvSpPr>
          <p:cNvPr id="3" name="Subtitle 2"/>
          <p:cNvSpPr>
            <a:spLocks noGrp="1"/>
          </p:cNvSpPr>
          <p:nvPr>
            <p:ph type="subTitle" idx="1"/>
          </p:nvPr>
        </p:nvSpPr>
        <p:spPr>
          <a:xfrm>
            <a:off x="6877318" y="6188296"/>
            <a:ext cx="5160134" cy="515156"/>
          </a:xfrm>
        </p:spPr>
        <p:txBody>
          <a:bodyPr>
            <a:normAutofit/>
          </a:bodyPr>
          <a:lstStyle/>
          <a:p>
            <a:r>
              <a:rPr lang="en-US" b="1" dirty="0" smtClean="0"/>
              <a:t>PREPARED BY – JITENDRA GIRISH PATIL </a:t>
            </a:r>
            <a:endParaRPr lang="en-US" b="1" dirty="0"/>
          </a:p>
        </p:txBody>
      </p:sp>
      <p:sp>
        <p:nvSpPr>
          <p:cNvPr id="4" name="Title 1"/>
          <p:cNvSpPr txBox="1">
            <a:spLocks/>
          </p:cNvSpPr>
          <p:nvPr/>
        </p:nvSpPr>
        <p:spPr>
          <a:xfrm>
            <a:off x="3351611" y="3155324"/>
            <a:ext cx="5998451" cy="734096"/>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solidFill>
                  <a:schemeClr val="tx1"/>
                </a:solidFill>
              </a:rPr>
              <a:t>ON REGRRESION</a:t>
            </a:r>
            <a:endParaRPr lang="en-US" sz="2800" dirty="0">
              <a:solidFill>
                <a:schemeClr val="tx1"/>
              </a:solidFill>
            </a:endParaRPr>
          </a:p>
        </p:txBody>
      </p:sp>
    </p:spTree>
    <p:extLst>
      <p:ext uri="{BB962C8B-B14F-4D97-AF65-F5344CB8AC3E}">
        <p14:creationId xmlns:p14="http://schemas.microsoft.com/office/powerpoint/2010/main" val="246216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42" y="408817"/>
            <a:ext cx="9146380" cy="1205249"/>
          </a:xfrm>
        </p:spPr>
        <p:txBody>
          <a:bodyPr>
            <a:noAutofit/>
          </a:bodyPr>
          <a:lstStyle/>
          <a:p>
            <a:r>
              <a:rPr lang="en-US" sz="2800" b="1" u="sng" dirty="0" smtClean="0">
                <a:solidFill>
                  <a:schemeClr val="tx1"/>
                </a:solidFill>
              </a:rPr>
              <a:t>Model Building </a:t>
            </a:r>
            <a:endParaRPr lang="en-US" sz="2800" u="sng" dirty="0">
              <a:solidFill>
                <a:schemeClr val="tx1"/>
              </a:solidFill>
            </a:endParaRPr>
          </a:p>
        </p:txBody>
      </p:sp>
      <p:sp>
        <p:nvSpPr>
          <p:cNvPr id="3" name="Content Placeholder 2"/>
          <p:cNvSpPr>
            <a:spLocks noGrp="1"/>
          </p:cNvSpPr>
          <p:nvPr>
            <p:ph idx="1"/>
          </p:nvPr>
        </p:nvSpPr>
        <p:spPr>
          <a:xfrm>
            <a:off x="711442" y="1402725"/>
            <a:ext cx="10737876" cy="4611710"/>
          </a:xfrm>
        </p:spPr>
        <p:txBody>
          <a:bodyPr>
            <a:noAutofit/>
          </a:bodyPr>
          <a:lstStyle/>
          <a:p>
            <a:r>
              <a:rPr lang="en-US" sz="1800" b="1" dirty="0" smtClean="0"/>
              <a:t>There were total 4 models used to get the best model which can give the best performance and prediction. Following are the models</a:t>
            </a:r>
          </a:p>
          <a:p>
            <a:pPr marL="457200" indent="-457200">
              <a:buFont typeface="+mj-lt"/>
              <a:buAutoNum type="arabicPeriod"/>
            </a:pPr>
            <a:r>
              <a:rPr lang="en-US" sz="1800" b="1" dirty="0" smtClean="0"/>
              <a:t>Linear Regression Model </a:t>
            </a:r>
          </a:p>
          <a:p>
            <a:pPr marL="457200" indent="-457200">
              <a:buFont typeface="+mj-lt"/>
              <a:buAutoNum type="arabicPeriod"/>
            </a:pPr>
            <a:r>
              <a:rPr lang="en-US" sz="1800" b="1" dirty="0" smtClean="0"/>
              <a:t>Random Forest Regression </a:t>
            </a:r>
          </a:p>
          <a:p>
            <a:pPr marL="457200" indent="-457200">
              <a:buFont typeface="+mj-lt"/>
              <a:buAutoNum type="arabicPeriod"/>
            </a:pPr>
            <a:r>
              <a:rPr lang="en-US" sz="1800" b="1" dirty="0" smtClean="0"/>
              <a:t>Stacking Regression </a:t>
            </a:r>
          </a:p>
          <a:p>
            <a:pPr marL="457200" indent="-457200">
              <a:buFont typeface="+mj-lt"/>
              <a:buAutoNum type="arabicPeriod"/>
            </a:pPr>
            <a:r>
              <a:rPr lang="en-US" sz="1800" b="1" dirty="0" smtClean="0"/>
              <a:t>Decision </a:t>
            </a:r>
            <a:r>
              <a:rPr lang="en-US" sz="1800" b="1" dirty="0"/>
              <a:t>Tree Regression </a:t>
            </a:r>
            <a:endParaRPr lang="en-US" sz="1800" b="1" dirty="0" smtClean="0"/>
          </a:p>
          <a:p>
            <a:pPr marL="0" indent="0">
              <a:buNone/>
            </a:pPr>
            <a:endParaRPr lang="en-US" sz="1800" b="1" dirty="0"/>
          </a:p>
          <a:p>
            <a:pPr marL="0" indent="0">
              <a:buNone/>
            </a:pPr>
            <a:r>
              <a:rPr lang="en-US" sz="1800" dirty="0" smtClean="0"/>
              <a:t>The main motive to use these models was to get best Performance from the model and compare them. As the target attribute is continuous, use of Regression Algorithm will be the best option. Prediction has been calculated using the testing data and For evaluation of model, Mean Squared Error and Root Mean Squared Error are used. </a:t>
            </a:r>
          </a:p>
        </p:txBody>
      </p:sp>
    </p:spTree>
    <p:extLst>
      <p:ext uri="{BB962C8B-B14F-4D97-AF65-F5344CB8AC3E}">
        <p14:creationId xmlns:p14="http://schemas.microsoft.com/office/powerpoint/2010/main" val="21309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236001"/>
            <a:ext cx="9784841" cy="1103401"/>
          </a:xfrm>
        </p:spPr>
        <p:txBody>
          <a:bodyPr>
            <a:noAutofit/>
          </a:bodyPr>
          <a:lstStyle/>
          <a:p>
            <a:r>
              <a:rPr lang="en-US" sz="2800" b="1" u="sng" dirty="0">
                <a:solidFill>
                  <a:schemeClr val="tx1"/>
                </a:solidFill>
              </a:rPr>
              <a:t>Evaluation </a:t>
            </a:r>
            <a:r>
              <a:rPr lang="en-US" sz="2800" b="1" u="sng" dirty="0" smtClean="0">
                <a:solidFill>
                  <a:schemeClr val="tx1"/>
                </a:solidFill>
              </a:rPr>
              <a:t>and </a:t>
            </a:r>
            <a:r>
              <a:rPr lang="en-US" sz="2800" b="1" u="sng" dirty="0">
                <a:solidFill>
                  <a:schemeClr val="tx1"/>
                </a:solidFill>
              </a:rPr>
              <a:t>Final Conclusion of </a:t>
            </a:r>
            <a:r>
              <a:rPr lang="en-US" sz="2800" b="1" u="sng" dirty="0" smtClean="0">
                <a:solidFill>
                  <a:schemeClr val="tx1"/>
                </a:solidFill>
              </a:rPr>
              <a:t>Model</a:t>
            </a:r>
            <a:endParaRPr lang="en-US" sz="2800" u="sng" dirty="0">
              <a:solidFill>
                <a:schemeClr val="tx1"/>
              </a:solidFill>
            </a:endParaRPr>
          </a:p>
        </p:txBody>
      </p:sp>
      <p:sp>
        <p:nvSpPr>
          <p:cNvPr id="3" name="Content Placeholder 2"/>
          <p:cNvSpPr>
            <a:spLocks noGrp="1"/>
          </p:cNvSpPr>
          <p:nvPr>
            <p:ph idx="1"/>
          </p:nvPr>
        </p:nvSpPr>
        <p:spPr>
          <a:xfrm>
            <a:off x="684161" y="1421023"/>
            <a:ext cx="10456063" cy="1390919"/>
          </a:xfrm>
        </p:spPr>
        <p:txBody>
          <a:bodyPr>
            <a:noAutofit/>
          </a:bodyPr>
          <a:lstStyle/>
          <a:p>
            <a:pPr marL="0" indent="0">
              <a:buNone/>
            </a:pPr>
            <a:r>
              <a:rPr lang="en-US" sz="1800" b="1" dirty="0" smtClean="0"/>
              <a:t>Final Conclusion - </a:t>
            </a:r>
          </a:p>
          <a:p>
            <a:pPr marL="0" indent="0">
              <a:buNone/>
            </a:pPr>
            <a:r>
              <a:rPr lang="en-US" sz="1800" dirty="0" smtClean="0"/>
              <a:t>There </a:t>
            </a:r>
            <a:r>
              <a:rPr lang="en-US" sz="1800" dirty="0"/>
              <a:t>were 4 models prepared for getting the best performance and prediction, Linear Regression, Decision Tree </a:t>
            </a:r>
            <a:r>
              <a:rPr lang="en-US" sz="1800" dirty="0" smtClean="0"/>
              <a:t>Regression, </a:t>
            </a:r>
            <a:r>
              <a:rPr lang="en-US" sz="1800" dirty="0"/>
              <a:t>Random Forest Regression and Stacking Regression</a:t>
            </a:r>
            <a:r>
              <a:rPr lang="en-US" sz="1800" dirty="0" smtClean="0"/>
              <a:t>.</a:t>
            </a:r>
          </a:p>
          <a:p>
            <a:pPr marL="0" indent="0">
              <a:buNone/>
            </a:pPr>
            <a:endParaRPr lang="en-US" sz="1800" dirty="0"/>
          </a:p>
          <a:p>
            <a:pPr marL="0" indent="0">
              <a:buNone/>
            </a:pPr>
            <a:endParaRPr lang="en-US" sz="1800" dirty="0"/>
          </a:p>
          <a:p>
            <a:pPr marL="0" indent="0">
              <a:buNone/>
            </a:pPr>
            <a:endParaRPr lang="en-US" sz="1800" dirty="0" smtClean="0"/>
          </a:p>
          <a:p>
            <a:pPr marL="0" indent="0">
              <a:buNone/>
            </a:pPr>
            <a:r>
              <a:rPr lang="en-US" sz="1800" dirty="0" smtClean="0"/>
              <a:t> </a:t>
            </a:r>
          </a:p>
        </p:txBody>
      </p:sp>
      <p:sp>
        <p:nvSpPr>
          <p:cNvPr id="6" name="Content Placeholder 2"/>
          <p:cNvSpPr txBox="1">
            <a:spLocks/>
          </p:cNvSpPr>
          <p:nvPr/>
        </p:nvSpPr>
        <p:spPr>
          <a:xfrm>
            <a:off x="523524" y="2893563"/>
            <a:ext cx="7262104" cy="4323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b="1" u="sng" dirty="0" smtClean="0"/>
              <a:t>Stacking </a:t>
            </a:r>
            <a:r>
              <a:rPr lang="en-US" sz="1800" b="1" u="sng" dirty="0" err="1" smtClean="0"/>
              <a:t>Regressor</a:t>
            </a:r>
            <a:r>
              <a:rPr lang="en-US" sz="1800" b="1" u="sng" dirty="0" smtClean="0"/>
              <a:t> </a:t>
            </a:r>
            <a:r>
              <a:rPr lang="en-US" sz="1800" dirty="0" smtClean="0"/>
              <a:t>can be said as best model among other models.</a:t>
            </a:r>
          </a:p>
          <a:p>
            <a:pPr>
              <a:buFont typeface="Wingdings" panose="05000000000000000000" pitchFamily="2" charset="2"/>
              <a:buChar char="§"/>
            </a:pPr>
            <a:r>
              <a:rPr lang="en-US" sz="1800" dirty="0" smtClean="0"/>
              <a:t>As the Performance is comparatively good than other models and Training and Testing Performance is also matching.</a:t>
            </a:r>
          </a:p>
          <a:p>
            <a:pPr>
              <a:buFont typeface="Wingdings" panose="05000000000000000000" pitchFamily="2" charset="2"/>
              <a:buChar char="§"/>
            </a:pPr>
            <a:r>
              <a:rPr lang="en-US" sz="1800" dirty="0" smtClean="0"/>
              <a:t> The MSE and RMSE errors are less than the other models.</a:t>
            </a:r>
          </a:p>
          <a:p>
            <a:pPr marL="0" indent="0">
              <a:buFont typeface="Wingdings 3" charset="2"/>
              <a:buNone/>
            </a:pPr>
            <a:r>
              <a:rPr lang="en-US" sz="1800" dirty="0" smtClean="0"/>
              <a:t>Even though the Stacking </a:t>
            </a:r>
            <a:r>
              <a:rPr lang="en-US" sz="1800" dirty="0" err="1" smtClean="0"/>
              <a:t>Regressor</a:t>
            </a:r>
            <a:r>
              <a:rPr lang="en-US" sz="1800" dirty="0" smtClean="0"/>
              <a:t> is best among other models, the performance is not good enough and giving us 70% of performance. It is because the target column have ~40% of null values and imputing the data using imputation technique can give us biased data.</a:t>
            </a:r>
          </a:p>
          <a:p>
            <a:pPr marL="0" indent="0">
              <a:buFont typeface="Wingdings 3" charset="2"/>
              <a:buNone/>
            </a:pPr>
            <a:endParaRPr lang="en-US" sz="1800" dirty="0" smtClean="0"/>
          </a:p>
          <a:p>
            <a:pPr marL="0" indent="0">
              <a:buFont typeface="Wingdings 3" charset="2"/>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984" y="2893563"/>
            <a:ext cx="4539211" cy="2068977"/>
          </a:xfrm>
          <a:prstGeom prst="rect">
            <a:avLst/>
          </a:prstGeom>
        </p:spPr>
      </p:pic>
    </p:spTree>
    <p:extLst>
      <p:ext uri="{BB962C8B-B14F-4D97-AF65-F5344CB8AC3E}">
        <p14:creationId xmlns:p14="http://schemas.microsoft.com/office/powerpoint/2010/main" val="8571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406906"/>
            <a:ext cx="9784841" cy="1103401"/>
          </a:xfrm>
        </p:spPr>
        <p:txBody>
          <a:bodyPr>
            <a:noAutofit/>
          </a:bodyPr>
          <a:lstStyle/>
          <a:p>
            <a:r>
              <a:rPr lang="en-US" sz="2800" b="1" dirty="0" smtClean="0">
                <a:solidFill>
                  <a:schemeClr val="tx1"/>
                </a:solidFill>
              </a:rPr>
              <a:t>Business Implications - </a:t>
            </a:r>
            <a:endParaRPr lang="en-US" sz="2800" b="1" dirty="0">
              <a:solidFill>
                <a:schemeClr val="tx1"/>
              </a:solidFill>
            </a:endParaRPr>
          </a:p>
        </p:txBody>
      </p:sp>
      <p:sp>
        <p:nvSpPr>
          <p:cNvPr id="3" name="Content Placeholder 2"/>
          <p:cNvSpPr>
            <a:spLocks noGrp="1"/>
          </p:cNvSpPr>
          <p:nvPr>
            <p:ph idx="1"/>
          </p:nvPr>
        </p:nvSpPr>
        <p:spPr>
          <a:xfrm>
            <a:off x="684161" y="1383216"/>
            <a:ext cx="10636369" cy="5210767"/>
          </a:xfrm>
        </p:spPr>
        <p:txBody>
          <a:bodyPr>
            <a:noAutofit/>
          </a:bodyPr>
          <a:lstStyle/>
          <a:p>
            <a:pPr>
              <a:buFont typeface="Wingdings" panose="05000000000000000000" pitchFamily="2" charset="2"/>
              <a:buChar char="§"/>
            </a:pPr>
            <a:r>
              <a:rPr lang="en-US" sz="1800" dirty="0" smtClean="0"/>
              <a:t>We </a:t>
            </a:r>
            <a:r>
              <a:rPr lang="en-US" sz="1800" dirty="0"/>
              <a:t>can see Starchy Foods have most of the sales among other food type and the outlet with starchy food will be beneficial for the sales as most of the customers prefer and cold drinks are </a:t>
            </a:r>
            <a:r>
              <a:rPr lang="en-US" sz="1800" dirty="0" smtClean="0"/>
              <a:t>preferred </a:t>
            </a:r>
            <a:r>
              <a:rPr lang="en-US" sz="1800" dirty="0"/>
              <a:t>the least.</a:t>
            </a:r>
          </a:p>
          <a:p>
            <a:pPr>
              <a:buFont typeface="Wingdings" panose="05000000000000000000" pitchFamily="2" charset="2"/>
              <a:buChar char="§"/>
            </a:pPr>
            <a:r>
              <a:rPr lang="en-US" sz="1800" dirty="0"/>
              <a:t>Most of the outlet size is medium so, Medium category have the maximum range from 1000 sales to 7000 sales and small </a:t>
            </a:r>
            <a:r>
              <a:rPr lang="en-US" sz="1800" dirty="0" smtClean="0"/>
              <a:t>outlet </a:t>
            </a:r>
            <a:r>
              <a:rPr lang="en-US" sz="1800" dirty="0"/>
              <a:t>have least sales.</a:t>
            </a:r>
          </a:p>
          <a:p>
            <a:pPr>
              <a:buFont typeface="Wingdings" panose="05000000000000000000" pitchFamily="2" charset="2"/>
              <a:buChar char="§"/>
            </a:pPr>
            <a:r>
              <a:rPr lang="en-US" sz="1800" dirty="0"/>
              <a:t>If the outlet type is supermarket especially Supermarket type1 it have the highest count in the sales than any other type of outlet followed by Grocery Store.</a:t>
            </a:r>
          </a:p>
          <a:p>
            <a:pPr>
              <a:buFont typeface="Wingdings" panose="05000000000000000000" pitchFamily="2" charset="2"/>
              <a:buChar char="§"/>
            </a:pPr>
            <a:r>
              <a:rPr lang="en-US" sz="1800" dirty="0"/>
              <a:t>If the item MRP is kept between 100-120 there is a high chance that the sales will be more.</a:t>
            </a:r>
          </a:p>
          <a:p>
            <a:pPr>
              <a:buFont typeface="Wingdings" panose="05000000000000000000" pitchFamily="2" charset="2"/>
              <a:buChar char="§"/>
            </a:pPr>
            <a:r>
              <a:rPr lang="en-US" sz="1800" dirty="0"/>
              <a:t>Sales is high if Visibility is around 0.02-0.03 and least for 0.3.</a:t>
            </a:r>
          </a:p>
          <a:p>
            <a:pPr>
              <a:buFont typeface="Wingdings" panose="05000000000000000000" pitchFamily="2" charset="2"/>
              <a:buChar char="§"/>
            </a:pPr>
            <a:r>
              <a:rPr lang="en-US" sz="1800" dirty="0"/>
              <a:t>In Item Outlet Sales graph, Most of the sales is of 1000 which is counting </a:t>
            </a:r>
            <a:r>
              <a:rPr lang="en-US" sz="1800" dirty="0" smtClean="0"/>
              <a:t>up to </a:t>
            </a:r>
            <a:r>
              <a:rPr lang="en-US" sz="1800" dirty="0"/>
              <a:t>1600.</a:t>
            </a:r>
          </a:p>
          <a:p>
            <a:pPr>
              <a:buFont typeface="Wingdings" panose="05000000000000000000" pitchFamily="2" charset="2"/>
              <a:buChar char="§"/>
            </a:pPr>
            <a:r>
              <a:rPr lang="en-US" sz="1800" dirty="0"/>
              <a:t>Snacks are most popular item which the customers consumes. Having snacks at the market will be a great way to increase the sales</a:t>
            </a:r>
          </a:p>
        </p:txBody>
      </p:sp>
    </p:spTree>
    <p:extLst>
      <p:ext uri="{BB962C8B-B14F-4D97-AF65-F5344CB8AC3E}">
        <p14:creationId xmlns:p14="http://schemas.microsoft.com/office/powerpoint/2010/main" val="162022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050" y="2732330"/>
            <a:ext cx="4666423" cy="1050888"/>
          </a:xfrm>
        </p:spPr>
        <p:txBody>
          <a:bodyPr anchor="ctr">
            <a:normAutofit/>
          </a:bodyPr>
          <a:lstStyle/>
          <a:p>
            <a:pPr marL="0" indent="0">
              <a:buNone/>
            </a:pPr>
            <a:r>
              <a:rPr lang="en-US" sz="6000" b="1" dirty="0" smtClean="0"/>
              <a:t>THANK YOU</a:t>
            </a:r>
            <a:endParaRPr lang="en-US" sz="6000" b="1" dirty="0"/>
          </a:p>
        </p:txBody>
      </p:sp>
    </p:spTree>
    <p:extLst>
      <p:ext uri="{BB962C8B-B14F-4D97-AF65-F5344CB8AC3E}">
        <p14:creationId xmlns:p14="http://schemas.microsoft.com/office/powerpoint/2010/main" val="1677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MINI PROJECT ON REGRESSION</a:t>
            </a:r>
            <a:endParaRPr lang="en-US" b="1" dirty="0">
              <a:solidFill>
                <a:schemeClr val="tx1"/>
              </a:solidFill>
            </a:endParaRPr>
          </a:p>
        </p:txBody>
      </p:sp>
      <p:sp>
        <p:nvSpPr>
          <p:cNvPr id="3" name="Content Placeholder 2"/>
          <p:cNvSpPr>
            <a:spLocks noGrp="1"/>
          </p:cNvSpPr>
          <p:nvPr>
            <p:ph idx="1"/>
          </p:nvPr>
        </p:nvSpPr>
        <p:spPr>
          <a:xfrm>
            <a:off x="646111" y="1589279"/>
            <a:ext cx="10152823" cy="4195481"/>
          </a:xfrm>
        </p:spPr>
        <p:txBody>
          <a:bodyPr>
            <a:normAutofit/>
          </a:bodyPr>
          <a:lstStyle/>
          <a:p>
            <a:pPr marL="0" indent="0">
              <a:buNone/>
            </a:pPr>
            <a:r>
              <a:rPr lang="en-US" sz="1800" b="1" dirty="0" smtClean="0"/>
              <a:t>TABLE OF CONTENTS – </a:t>
            </a:r>
            <a:endParaRPr lang="en-US" sz="1800" dirty="0" smtClean="0"/>
          </a:p>
          <a:p>
            <a:pPr marL="457200" indent="-457200">
              <a:buAutoNum type="arabicPeriod"/>
            </a:pPr>
            <a:r>
              <a:rPr lang="en-US" sz="1800" dirty="0" smtClean="0"/>
              <a:t>Explanation of what the </a:t>
            </a:r>
            <a:r>
              <a:rPr lang="en-US" sz="1800" dirty="0"/>
              <a:t>project </a:t>
            </a:r>
            <a:r>
              <a:rPr lang="en-US" sz="1800" dirty="0" smtClean="0"/>
              <a:t>is all about </a:t>
            </a:r>
            <a:r>
              <a:rPr lang="en-US" sz="1800" dirty="0"/>
              <a:t>? </a:t>
            </a:r>
            <a:endParaRPr lang="en-US" sz="1800" dirty="0" smtClean="0"/>
          </a:p>
          <a:p>
            <a:pPr marL="457200" indent="-457200">
              <a:buAutoNum type="arabicPeriod"/>
            </a:pPr>
            <a:r>
              <a:rPr lang="en-US" sz="1800" dirty="0" smtClean="0"/>
              <a:t>Describing </a:t>
            </a:r>
            <a:r>
              <a:rPr lang="en-US" sz="1800" dirty="0"/>
              <a:t>the data : </a:t>
            </a:r>
            <a:r>
              <a:rPr lang="en-US" sz="1800" dirty="0" smtClean="0"/>
              <a:t>Its source, datatypes, description and information.</a:t>
            </a:r>
          </a:p>
          <a:p>
            <a:pPr marL="457200" indent="-457200">
              <a:buFont typeface="Arial" pitchFamily="34" charset="0"/>
              <a:buAutoNum type="arabicPeriod"/>
            </a:pPr>
            <a:r>
              <a:rPr lang="en-US" sz="1800" dirty="0" smtClean="0"/>
              <a:t>Data </a:t>
            </a:r>
            <a:r>
              <a:rPr lang="en-US" sz="1800" dirty="0"/>
              <a:t>Pre - Processing techniques </a:t>
            </a:r>
            <a:r>
              <a:rPr lang="en-US" sz="1800" dirty="0" smtClean="0"/>
              <a:t>used, </a:t>
            </a:r>
            <a:r>
              <a:rPr lang="en-US" sz="1800" dirty="0"/>
              <a:t>How the missing value is handled and Feature engineering techniques used</a:t>
            </a:r>
            <a:r>
              <a:rPr lang="en-US" sz="1800" dirty="0" smtClean="0"/>
              <a:t>. </a:t>
            </a:r>
          </a:p>
          <a:p>
            <a:pPr marL="457200" indent="-457200">
              <a:buAutoNum type="arabicPeriod"/>
            </a:pPr>
            <a:r>
              <a:rPr lang="en-US" sz="1800" dirty="0" smtClean="0"/>
              <a:t>EDA and the interpretations </a:t>
            </a:r>
            <a:r>
              <a:rPr lang="en-US" sz="1800" dirty="0"/>
              <a:t>from your </a:t>
            </a:r>
            <a:r>
              <a:rPr lang="en-US" sz="1800" dirty="0" smtClean="0"/>
              <a:t>visualizations.</a:t>
            </a:r>
          </a:p>
          <a:p>
            <a:pPr marL="457200" indent="-457200">
              <a:buAutoNum type="arabicPeriod"/>
            </a:pPr>
            <a:r>
              <a:rPr lang="en-US" sz="1800" dirty="0" smtClean="0"/>
              <a:t>Model </a:t>
            </a:r>
            <a:r>
              <a:rPr lang="en-US" sz="1800" dirty="0"/>
              <a:t>building </a:t>
            </a:r>
            <a:r>
              <a:rPr lang="en-US" sz="1800" dirty="0" smtClean="0"/>
              <a:t>: whether used one </a:t>
            </a:r>
            <a:r>
              <a:rPr lang="en-US" sz="1800" dirty="0"/>
              <a:t>model or </a:t>
            </a:r>
            <a:r>
              <a:rPr lang="en-US" sz="1800" dirty="0" smtClean="0"/>
              <a:t>more, Algorithms used in the model and the reason for choosing it and Cross </a:t>
            </a:r>
            <a:r>
              <a:rPr lang="en-US" sz="1800" dirty="0"/>
              <a:t>validation result </a:t>
            </a:r>
            <a:r>
              <a:rPr lang="en-US" sz="1800" dirty="0" smtClean="0"/>
              <a:t>if used.</a:t>
            </a:r>
          </a:p>
          <a:p>
            <a:pPr marL="457200" indent="-457200">
              <a:buAutoNum type="arabicPeriod"/>
            </a:pPr>
            <a:r>
              <a:rPr lang="en-US" sz="1800" dirty="0" smtClean="0"/>
              <a:t>Evaluation of </a:t>
            </a:r>
            <a:r>
              <a:rPr lang="en-US" sz="1800" dirty="0"/>
              <a:t>the performance of the </a:t>
            </a:r>
            <a:r>
              <a:rPr lang="en-US" sz="1800" dirty="0" smtClean="0"/>
              <a:t>models, and final conclusion of best model which can be used.</a:t>
            </a:r>
            <a:endParaRPr lang="en-US" sz="1800" dirty="0"/>
          </a:p>
        </p:txBody>
      </p:sp>
    </p:spTree>
    <p:extLst>
      <p:ext uri="{BB962C8B-B14F-4D97-AF65-F5344CB8AC3E}">
        <p14:creationId xmlns:p14="http://schemas.microsoft.com/office/powerpoint/2010/main" val="174348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803482"/>
            <a:ext cx="9404723" cy="956581"/>
          </a:xfrm>
        </p:spPr>
        <p:txBody>
          <a:bodyPr/>
          <a:lstStyle/>
          <a:p>
            <a:r>
              <a:rPr lang="en-US" u="sng" dirty="0" smtClean="0">
                <a:solidFill>
                  <a:schemeClr val="tx1"/>
                </a:solidFill>
              </a:rPr>
              <a:t>What the </a:t>
            </a:r>
            <a:r>
              <a:rPr lang="en-US" u="sng" dirty="0">
                <a:solidFill>
                  <a:schemeClr val="tx1"/>
                </a:solidFill>
              </a:rPr>
              <a:t>project is all </a:t>
            </a:r>
            <a:r>
              <a:rPr lang="en-US" u="sng" dirty="0" smtClean="0">
                <a:solidFill>
                  <a:schemeClr val="tx1"/>
                </a:solidFill>
              </a:rPr>
              <a:t>about...</a:t>
            </a:r>
            <a:endParaRPr lang="en-US" u="sng" dirty="0">
              <a:solidFill>
                <a:schemeClr val="tx1"/>
              </a:solidFill>
            </a:endParaRPr>
          </a:p>
        </p:txBody>
      </p:sp>
      <p:sp>
        <p:nvSpPr>
          <p:cNvPr id="3" name="Content Placeholder 2"/>
          <p:cNvSpPr>
            <a:spLocks noGrp="1"/>
          </p:cNvSpPr>
          <p:nvPr>
            <p:ph idx="1"/>
          </p:nvPr>
        </p:nvSpPr>
        <p:spPr>
          <a:xfrm>
            <a:off x="874220" y="1962766"/>
            <a:ext cx="10304642" cy="4195481"/>
          </a:xfrm>
        </p:spPr>
        <p:txBody>
          <a:bodyPr>
            <a:normAutofit/>
          </a:bodyPr>
          <a:lstStyle/>
          <a:p>
            <a:pPr marL="0" indent="0">
              <a:buNone/>
            </a:pPr>
            <a:r>
              <a:rPr lang="en-US" sz="1800" dirty="0" smtClean="0"/>
              <a:t>One thing is important  in sales that is Happy customers which happens only if the sales is more and shop provides better hospitality. To </a:t>
            </a:r>
            <a:r>
              <a:rPr lang="en-US" sz="1800" dirty="0"/>
              <a:t>enable this, store owners rely heavily on past data to predict future sales. This will help them </a:t>
            </a:r>
            <a:r>
              <a:rPr lang="en-US" sz="1800" dirty="0" smtClean="0"/>
              <a:t>in strategizing </a:t>
            </a:r>
            <a:r>
              <a:rPr lang="en-US" sz="1800" dirty="0"/>
              <a:t>their business models and come up with innovative techniques and ideas to </a:t>
            </a:r>
            <a:r>
              <a:rPr lang="en-US" sz="1800" dirty="0" smtClean="0"/>
              <a:t>attract customers.</a:t>
            </a:r>
            <a:endParaRPr lang="en-US" sz="1800" dirty="0"/>
          </a:p>
          <a:p>
            <a:pPr marL="0" indent="0">
              <a:buNone/>
            </a:pPr>
            <a:r>
              <a:rPr lang="en-US" sz="1800" dirty="0"/>
              <a:t>Many medium to large stores implement this kind of analytics to understand trends like which </a:t>
            </a:r>
            <a:r>
              <a:rPr lang="en-US" sz="1800" dirty="0" smtClean="0"/>
              <a:t>products are </a:t>
            </a:r>
            <a:r>
              <a:rPr lang="en-US" sz="1800" dirty="0"/>
              <a:t>getting sold faster, what are the slow moving products, impact of store types, etc. </a:t>
            </a:r>
            <a:endParaRPr lang="en-US" sz="1800" dirty="0" smtClean="0"/>
          </a:p>
          <a:p>
            <a:pPr marL="0" indent="0">
              <a:buNone/>
            </a:pPr>
            <a:endParaRPr lang="en-US" sz="1800" dirty="0" smtClean="0"/>
          </a:p>
          <a:p>
            <a:pPr marL="0" indent="0">
              <a:buNone/>
            </a:pPr>
            <a:r>
              <a:rPr lang="en-US" sz="1800" dirty="0" smtClean="0"/>
              <a:t>To get the better results for store owners, building a model to predict the sales in store is necessary and this project is all about </a:t>
            </a:r>
            <a:r>
              <a:rPr lang="en-US" sz="1800" b="1" dirty="0" smtClean="0"/>
              <a:t>prediction of sales</a:t>
            </a:r>
            <a:r>
              <a:rPr lang="en-US" sz="1800" dirty="0" smtClean="0"/>
              <a:t>.</a:t>
            </a:r>
            <a:endParaRPr lang="en-US" sz="1800" dirty="0"/>
          </a:p>
        </p:txBody>
      </p:sp>
    </p:spTree>
    <p:extLst>
      <p:ext uri="{BB962C8B-B14F-4D97-AF65-F5344CB8AC3E}">
        <p14:creationId xmlns:p14="http://schemas.microsoft.com/office/powerpoint/2010/main" val="91818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830" y="204410"/>
            <a:ext cx="10152005" cy="1020762"/>
          </a:xfrm>
        </p:spPr>
        <p:txBody>
          <a:bodyPr>
            <a:noAutofit/>
          </a:bodyPr>
          <a:lstStyle/>
          <a:p>
            <a:r>
              <a:rPr lang="en-US" sz="3200" b="1" u="sng" dirty="0">
                <a:solidFill>
                  <a:schemeClr val="tx1"/>
                </a:solidFill>
              </a:rPr>
              <a:t>Describing the </a:t>
            </a:r>
            <a:r>
              <a:rPr lang="en-US" sz="3200" b="1" u="sng" dirty="0" smtClean="0">
                <a:solidFill>
                  <a:schemeClr val="tx1"/>
                </a:solidFill>
              </a:rPr>
              <a:t>Data</a:t>
            </a:r>
            <a:endParaRPr lang="en-US" sz="3200" u="sng" dirty="0">
              <a:solidFill>
                <a:schemeClr val="tx1"/>
              </a:solidFill>
            </a:endParaRPr>
          </a:p>
        </p:txBody>
      </p:sp>
      <p:sp>
        <p:nvSpPr>
          <p:cNvPr id="8" name="TextBox 7"/>
          <p:cNvSpPr txBox="1"/>
          <p:nvPr/>
        </p:nvSpPr>
        <p:spPr>
          <a:xfrm>
            <a:off x="306830" y="1442532"/>
            <a:ext cx="12077793" cy="701731"/>
          </a:xfrm>
          <a:prstGeom prst="rect">
            <a:avLst/>
          </a:prstGeom>
          <a:noFill/>
        </p:spPr>
        <p:txBody>
          <a:bodyPr wrap="square" rtlCol="0">
            <a:spAutoFit/>
          </a:bodyPr>
          <a:lstStyle/>
          <a:p>
            <a:pPr>
              <a:lnSpc>
                <a:spcPct val="90000"/>
              </a:lnSpc>
            </a:pPr>
            <a:r>
              <a:rPr lang="en-US" sz="2000" b="1" dirty="0"/>
              <a:t>The data contains total 14204 rows and 12 columns. Following are the columns and dtypes</a:t>
            </a:r>
          </a:p>
          <a:p>
            <a:pPr>
              <a:lnSpc>
                <a:spcPct val="90000"/>
              </a:lnSpc>
            </a:pPr>
            <a:endParaRPr lang="en-US" sz="2400" dirty="0"/>
          </a:p>
        </p:txBody>
      </p:sp>
      <p:cxnSp>
        <p:nvCxnSpPr>
          <p:cNvPr id="10" name="Straight Connector 9"/>
          <p:cNvCxnSpPr/>
          <p:nvPr/>
        </p:nvCxnSpPr>
        <p:spPr>
          <a:xfrm>
            <a:off x="5950040" y="2316158"/>
            <a:ext cx="0" cy="3917911"/>
          </a:xfrm>
          <a:prstGeom prst="line">
            <a:avLst/>
          </a:prstGeom>
          <a:ln w="57150">
            <a:solidFill>
              <a:schemeClr val="accent1">
                <a:lumMod val="50000"/>
              </a:schemeClr>
            </a:solidFill>
            <a:tailEnd type="none"/>
          </a:ln>
        </p:spPr>
        <p:style>
          <a:lnRef idx="3">
            <a:schemeClr val="dk1"/>
          </a:lnRef>
          <a:fillRef idx="0">
            <a:schemeClr val="dk1"/>
          </a:fillRef>
          <a:effectRef idx="2">
            <a:schemeClr val="dk1"/>
          </a:effectRef>
          <a:fontRef idx="minor">
            <a:schemeClr val="tx1"/>
          </a:fontRef>
        </p:style>
      </p:cxnSp>
      <p:graphicFrame>
        <p:nvGraphicFramePr>
          <p:cNvPr id="7" name="Content Placeholder 3"/>
          <p:cNvGraphicFramePr>
            <a:graphicFrameLocks/>
          </p:cNvGraphicFramePr>
          <p:nvPr>
            <p:extLst>
              <p:ext uri="{D42A27DB-BD31-4B8C-83A1-F6EECF244321}">
                <p14:modId xmlns:p14="http://schemas.microsoft.com/office/powerpoint/2010/main" val="1416016977"/>
              </p:ext>
            </p:extLst>
          </p:nvPr>
        </p:nvGraphicFramePr>
        <p:xfrm>
          <a:off x="306830" y="1942089"/>
          <a:ext cx="5494616" cy="4721821"/>
        </p:xfrm>
        <a:graphic>
          <a:graphicData uri="http://schemas.openxmlformats.org/drawingml/2006/table">
            <a:tbl>
              <a:tblPr firstRow="1" bandRow="1">
                <a:tableStyleId>{5C22544A-7EE6-4342-B048-85BDC9FD1C3A}</a:tableStyleId>
              </a:tblPr>
              <a:tblGrid>
                <a:gridCol w="1821040">
                  <a:extLst>
                    <a:ext uri="{9D8B030D-6E8A-4147-A177-3AD203B41FA5}">
                      <a16:colId xmlns:a16="http://schemas.microsoft.com/office/drawing/2014/main" val="3506497451"/>
                    </a:ext>
                  </a:extLst>
                </a:gridCol>
                <a:gridCol w="1836788">
                  <a:extLst>
                    <a:ext uri="{9D8B030D-6E8A-4147-A177-3AD203B41FA5}">
                      <a16:colId xmlns:a16="http://schemas.microsoft.com/office/drawing/2014/main" val="1506008832"/>
                    </a:ext>
                  </a:extLst>
                </a:gridCol>
                <a:gridCol w="1836788">
                  <a:extLst>
                    <a:ext uri="{9D8B030D-6E8A-4147-A177-3AD203B41FA5}">
                      <a16:colId xmlns:a16="http://schemas.microsoft.com/office/drawing/2014/main" val="1171711166"/>
                    </a:ext>
                  </a:extLst>
                </a:gridCol>
              </a:tblGrid>
              <a:tr h="341205">
                <a:tc>
                  <a:txBody>
                    <a:bodyPr/>
                    <a:lstStyle/>
                    <a:p>
                      <a:pPr algn="ctr"/>
                      <a:r>
                        <a:rPr lang="en-US" sz="1400" dirty="0" smtClean="0"/>
                        <a:t>FEATURE</a:t>
                      </a:r>
                      <a:endParaRPr lang="en-US" sz="1400" dirty="0"/>
                    </a:p>
                  </a:txBody>
                  <a:tcPr anchor="ctr"/>
                </a:tc>
                <a:tc>
                  <a:txBody>
                    <a:bodyPr/>
                    <a:lstStyle/>
                    <a:p>
                      <a:pPr algn="ctr"/>
                      <a:r>
                        <a:rPr lang="en-US" sz="1400" dirty="0" smtClean="0"/>
                        <a:t>DATA TYPE</a:t>
                      </a:r>
                      <a:endParaRPr lang="en-US" sz="1400" dirty="0"/>
                    </a:p>
                  </a:txBody>
                  <a:tcPr anchor="ctr"/>
                </a:tc>
                <a:tc>
                  <a:txBody>
                    <a:bodyPr/>
                    <a:lstStyle/>
                    <a:p>
                      <a:pPr algn="ctr"/>
                      <a:r>
                        <a:rPr lang="en-US" sz="1400" dirty="0" smtClean="0"/>
                        <a:t>DESCRIPTION</a:t>
                      </a:r>
                      <a:endParaRPr lang="en-US" sz="1400" dirty="0"/>
                    </a:p>
                  </a:txBody>
                  <a:tcPr anchor="ctr"/>
                </a:tc>
                <a:extLst>
                  <a:ext uri="{0D108BD9-81ED-4DB2-BD59-A6C34878D82A}">
                    <a16:rowId xmlns:a16="http://schemas.microsoft.com/office/drawing/2014/main" val="4031670656"/>
                  </a:ext>
                </a:extLst>
              </a:tr>
              <a:tr h="991234">
                <a:tc>
                  <a:txBody>
                    <a:bodyPr/>
                    <a:lstStyle/>
                    <a:p>
                      <a:pPr marL="0" indent="0" algn="ctr">
                        <a:buClr>
                          <a:schemeClr val="tx1"/>
                        </a:buClr>
                        <a:buNone/>
                      </a:pPr>
                      <a:r>
                        <a:rPr lang="en-US" sz="1400" dirty="0" smtClean="0">
                          <a:latin typeface="+mn-lt"/>
                        </a:rPr>
                        <a:t>Item_identifier</a:t>
                      </a:r>
                      <a:endParaRPr lang="en-US" sz="1400" dirty="0"/>
                    </a:p>
                  </a:txBody>
                  <a:tcPr anchor="ctr"/>
                </a:tc>
                <a:tc>
                  <a:txBody>
                    <a:bodyPr/>
                    <a:lstStyle/>
                    <a:p>
                      <a:pPr algn="ctr"/>
                      <a:r>
                        <a:rPr lang="en-US" sz="1400" dirty="0" smtClean="0">
                          <a:latin typeface="+mn-lt"/>
                        </a:rPr>
                        <a:t>Character</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latin typeface="+mn-lt"/>
                        </a:rPr>
                        <a:t>Unique Product ID</a:t>
                      </a:r>
                      <a:endParaRPr lang="en-US" sz="1400" dirty="0"/>
                    </a:p>
                  </a:txBody>
                  <a:tcPr anchor="ctr"/>
                </a:tc>
                <a:extLst>
                  <a:ext uri="{0D108BD9-81ED-4DB2-BD59-A6C34878D82A}">
                    <a16:rowId xmlns:a16="http://schemas.microsoft.com/office/drawing/2014/main" val="2538547122"/>
                  </a:ext>
                </a:extLst>
              </a:tr>
              <a:tr h="543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Item _weight</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Font typeface="+mj-lt"/>
                        <a:buNone/>
                      </a:pPr>
                      <a:r>
                        <a:rPr lang="en-US" sz="1400" dirty="0" smtClean="0">
                          <a:latin typeface="+mn-lt"/>
                        </a:rPr>
                        <a:t>Weight of the product</a:t>
                      </a:r>
                      <a:endParaRPr lang="en-US" sz="1400" dirty="0">
                        <a:latin typeface="+mn-lt"/>
                      </a:endParaRPr>
                    </a:p>
                  </a:txBody>
                  <a:tcPr anchor="ctr"/>
                </a:tc>
                <a:extLst>
                  <a:ext uri="{0D108BD9-81ED-4DB2-BD59-A6C34878D82A}">
                    <a16:rowId xmlns:a16="http://schemas.microsoft.com/office/drawing/2014/main" val="3659289061"/>
                  </a:ext>
                </a:extLst>
              </a:tr>
              <a:tr h="543580">
                <a:tc>
                  <a:txBody>
                    <a:bodyPr/>
                    <a:lstStyle/>
                    <a:p>
                      <a:pPr marL="0" indent="0" algn="ctr">
                        <a:buClr>
                          <a:schemeClr val="tx1"/>
                        </a:buClr>
                        <a:buNone/>
                      </a:pPr>
                      <a:r>
                        <a:rPr lang="en-US" sz="1400" dirty="0" smtClean="0">
                          <a:latin typeface="+mn-lt"/>
                        </a:rPr>
                        <a:t>ltem_Fat_Content</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Font typeface="+mj-lt"/>
                        <a:buNone/>
                      </a:pPr>
                      <a:r>
                        <a:rPr lang="en-US" sz="1400" dirty="0" smtClean="0">
                          <a:latin typeface="+mn-lt"/>
                        </a:rPr>
                        <a:t>Total fat content in the product</a:t>
                      </a:r>
                      <a:endParaRPr lang="en-US" sz="1400" dirty="0">
                        <a:latin typeface="+mn-lt"/>
                      </a:endParaRPr>
                    </a:p>
                  </a:txBody>
                  <a:tcPr anchor="ctr"/>
                </a:tc>
                <a:extLst>
                  <a:ext uri="{0D108BD9-81ED-4DB2-BD59-A6C34878D82A}">
                    <a16:rowId xmlns:a16="http://schemas.microsoft.com/office/drawing/2014/main" val="3670906099"/>
                  </a:ext>
                </a:extLst>
              </a:tr>
              <a:tr h="767408">
                <a:tc>
                  <a:txBody>
                    <a:bodyPr/>
                    <a:lstStyle/>
                    <a:p>
                      <a:pPr marL="0" indent="0" algn="ctr">
                        <a:buClr>
                          <a:schemeClr val="tx1"/>
                        </a:buClr>
                        <a:buNone/>
                      </a:pPr>
                      <a:r>
                        <a:rPr lang="en-US" sz="1400" dirty="0" smtClean="0">
                          <a:latin typeface="+mn-lt"/>
                        </a:rPr>
                        <a:t>Item_Visibility</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None/>
                      </a:pPr>
                      <a:r>
                        <a:rPr lang="en-US" sz="1400" dirty="0" smtClean="0">
                          <a:latin typeface="+mn-lt"/>
                        </a:rPr>
                        <a:t>How visible is the product in the store</a:t>
                      </a:r>
                    </a:p>
                  </a:txBody>
                  <a:tcPr anchor="ctr"/>
                </a:tc>
                <a:extLst>
                  <a:ext uri="{0D108BD9-81ED-4DB2-BD59-A6C34878D82A}">
                    <a16:rowId xmlns:a16="http://schemas.microsoft.com/office/drawing/2014/main" val="981424028"/>
                  </a:ext>
                </a:extLst>
              </a:tr>
              <a:tr h="991234">
                <a:tc>
                  <a:txBody>
                    <a:bodyPr/>
                    <a:lstStyle/>
                    <a:p>
                      <a:pPr marL="0" indent="0" algn="ctr">
                        <a:buClr>
                          <a:schemeClr val="tx1"/>
                        </a:buClr>
                        <a:buNone/>
                      </a:pPr>
                      <a:r>
                        <a:rPr lang="en-US" sz="1400" dirty="0" smtClean="0">
                          <a:latin typeface="+mn-lt"/>
                        </a:rPr>
                        <a:t>Item _Type</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latin typeface="+mn-lt"/>
                        </a:rPr>
                        <a:t>Product category of the selected product</a:t>
                      </a:r>
                      <a:endParaRPr lang="en-US" sz="1400" dirty="0" smtClean="0"/>
                    </a:p>
                  </a:txBody>
                  <a:tcPr anchor="ctr"/>
                </a:tc>
                <a:extLst>
                  <a:ext uri="{0D108BD9-81ED-4DB2-BD59-A6C34878D82A}">
                    <a16:rowId xmlns:a16="http://schemas.microsoft.com/office/drawing/2014/main" val="4093150465"/>
                  </a:ext>
                </a:extLst>
              </a:tr>
              <a:tr h="543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Outlet_Identifier</a:t>
                      </a:r>
                      <a:endParaRPr lang="en-US" sz="1400" dirty="0"/>
                    </a:p>
                  </a:txBody>
                  <a:tcPr anchor="ctr"/>
                </a:tc>
                <a:tc>
                  <a:txBody>
                    <a:bodyPr/>
                    <a:lstStyle/>
                    <a:p>
                      <a:pPr algn="ctr"/>
                      <a:r>
                        <a:rPr lang="en-US" sz="1400" dirty="0" smtClean="0"/>
                        <a:t>Categorical</a:t>
                      </a:r>
                      <a:endParaRPr lang="en-US" sz="1400" dirty="0"/>
                    </a:p>
                  </a:txBody>
                  <a:tcPr anchor="ctr"/>
                </a:tc>
                <a:tc>
                  <a:txBody>
                    <a:bodyPr/>
                    <a:lstStyle/>
                    <a:p>
                      <a:pPr marL="0" indent="0" algn="ctr">
                        <a:buClr>
                          <a:schemeClr val="tx1"/>
                        </a:buClr>
                        <a:buFont typeface="+mj-lt"/>
                        <a:buNone/>
                      </a:pPr>
                      <a:r>
                        <a:rPr lang="en-US" sz="1400" dirty="0" smtClean="0">
                          <a:latin typeface="+mn-lt"/>
                        </a:rPr>
                        <a:t>Store ID</a:t>
                      </a:r>
                    </a:p>
                  </a:txBody>
                  <a:tcPr anchor="ctr"/>
                </a:tc>
                <a:extLst>
                  <a:ext uri="{0D108BD9-81ED-4DB2-BD59-A6C34878D82A}">
                    <a16:rowId xmlns:a16="http://schemas.microsoft.com/office/drawing/2014/main" val="2078899104"/>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89956535"/>
              </p:ext>
            </p:extLst>
          </p:nvPr>
        </p:nvGraphicFramePr>
        <p:xfrm>
          <a:off x="6098635" y="1942089"/>
          <a:ext cx="5494616" cy="4721821"/>
        </p:xfrm>
        <a:graphic>
          <a:graphicData uri="http://schemas.openxmlformats.org/drawingml/2006/table">
            <a:tbl>
              <a:tblPr firstRow="1" bandRow="1">
                <a:tableStyleId>{5C22544A-7EE6-4342-B048-85BDC9FD1C3A}</a:tableStyleId>
              </a:tblPr>
              <a:tblGrid>
                <a:gridCol w="1821040">
                  <a:extLst>
                    <a:ext uri="{9D8B030D-6E8A-4147-A177-3AD203B41FA5}">
                      <a16:colId xmlns:a16="http://schemas.microsoft.com/office/drawing/2014/main" val="3506497451"/>
                    </a:ext>
                  </a:extLst>
                </a:gridCol>
                <a:gridCol w="1836788">
                  <a:extLst>
                    <a:ext uri="{9D8B030D-6E8A-4147-A177-3AD203B41FA5}">
                      <a16:colId xmlns:a16="http://schemas.microsoft.com/office/drawing/2014/main" val="1506008832"/>
                    </a:ext>
                  </a:extLst>
                </a:gridCol>
                <a:gridCol w="1836788">
                  <a:extLst>
                    <a:ext uri="{9D8B030D-6E8A-4147-A177-3AD203B41FA5}">
                      <a16:colId xmlns:a16="http://schemas.microsoft.com/office/drawing/2014/main" val="1171711166"/>
                    </a:ext>
                  </a:extLst>
                </a:gridCol>
              </a:tblGrid>
              <a:tr h="341205">
                <a:tc>
                  <a:txBody>
                    <a:bodyPr/>
                    <a:lstStyle/>
                    <a:p>
                      <a:pPr algn="ctr"/>
                      <a:r>
                        <a:rPr lang="en-US" sz="1400" dirty="0" smtClean="0"/>
                        <a:t>FEATURE</a:t>
                      </a:r>
                      <a:endParaRPr lang="en-US" sz="1400" dirty="0"/>
                    </a:p>
                  </a:txBody>
                  <a:tcPr anchor="ctr"/>
                </a:tc>
                <a:tc>
                  <a:txBody>
                    <a:bodyPr/>
                    <a:lstStyle/>
                    <a:p>
                      <a:pPr algn="ctr"/>
                      <a:r>
                        <a:rPr lang="en-US" sz="1400" dirty="0" smtClean="0"/>
                        <a:t>DATA TYPE</a:t>
                      </a:r>
                      <a:endParaRPr lang="en-US" sz="1400" dirty="0"/>
                    </a:p>
                  </a:txBody>
                  <a:tcPr anchor="ctr"/>
                </a:tc>
                <a:tc>
                  <a:txBody>
                    <a:bodyPr/>
                    <a:lstStyle/>
                    <a:p>
                      <a:pPr algn="ctr"/>
                      <a:r>
                        <a:rPr lang="en-US" sz="1400" dirty="0" smtClean="0"/>
                        <a:t>DESCRIPTION</a:t>
                      </a:r>
                      <a:endParaRPr lang="en-US" sz="1400" dirty="0"/>
                    </a:p>
                  </a:txBody>
                  <a:tcPr anchor="ctr"/>
                </a:tc>
                <a:extLst>
                  <a:ext uri="{0D108BD9-81ED-4DB2-BD59-A6C34878D82A}">
                    <a16:rowId xmlns:a16="http://schemas.microsoft.com/office/drawing/2014/main" val="4031670656"/>
                  </a:ext>
                </a:extLst>
              </a:tr>
              <a:tr h="991234">
                <a:tc>
                  <a:txBody>
                    <a:bodyPr/>
                    <a:lstStyle/>
                    <a:p>
                      <a:pPr marL="0" indent="0" algn="ctr">
                        <a:buClr>
                          <a:schemeClr val="tx1"/>
                        </a:buClr>
                        <a:buNone/>
                      </a:pPr>
                      <a:r>
                        <a:rPr lang="en-US" sz="1400" dirty="0" smtClean="0"/>
                        <a:t>Item_MRP</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latin typeface="+mn-lt"/>
                        </a:rPr>
                        <a:t>Product Cost</a:t>
                      </a:r>
                      <a:endParaRPr lang="en-US" sz="1400" dirty="0"/>
                    </a:p>
                  </a:txBody>
                  <a:tcPr anchor="ctr"/>
                </a:tc>
                <a:extLst>
                  <a:ext uri="{0D108BD9-81ED-4DB2-BD59-A6C34878D82A}">
                    <a16:rowId xmlns:a16="http://schemas.microsoft.com/office/drawing/2014/main" val="2538547122"/>
                  </a:ext>
                </a:extLst>
              </a:tr>
              <a:tr h="543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Outlet_Establishment_Year</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Font typeface="+mj-lt"/>
                        <a:buNone/>
                      </a:pPr>
                      <a:r>
                        <a:rPr lang="en-US" sz="1400" dirty="0" smtClean="0">
                          <a:latin typeface="+mn-lt"/>
                        </a:rPr>
                        <a:t>Year</a:t>
                      </a:r>
                      <a:endParaRPr lang="en-US" sz="1400" dirty="0">
                        <a:latin typeface="+mn-lt"/>
                      </a:endParaRPr>
                    </a:p>
                  </a:txBody>
                  <a:tcPr anchor="ctr"/>
                </a:tc>
                <a:extLst>
                  <a:ext uri="{0D108BD9-81ED-4DB2-BD59-A6C34878D82A}">
                    <a16:rowId xmlns:a16="http://schemas.microsoft.com/office/drawing/2014/main" val="3659289061"/>
                  </a:ext>
                </a:extLst>
              </a:tr>
              <a:tr h="543580">
                <a:tc>
                  <a:txBody>
                    <a:bodyPr/>
                    <a:lstStyle/>
                    <a:p>
                      <a:pPr marL="0" indent="0" algn="ctr">
                        <a:buClr>
                          <a:schemeClr val="tx1"/>
                        </a:buClr>
                        <a:buNone/>
                      </a:pPr>
                      <a:r>
                        <a:rPr lang="en-US" sz="1400" dirty="0" smtClean="0"/>
                        <a:t>Outiet_Size</a:t>
                      </a:r>
                      <a:endParaRPr lang="en-US" sz="1400" dirty="0"/>
                    </a:p>
                  </a:txBody>
                  <a:tcPr anchor="ctr"/>
                </a:tc>
                <a:tc>
                  <a:txBody>
                    <a:bodyPr/>
                    <a:lstStyle/>
                    <a:p>
                      <a:pPr algn="ctr"/>
                      <a:r>
                        <a:rPr lang="en-US" sz="1400" dirty="0" smtClean="0">
                          <a:latin typeface="+mn-lt"/>
                        </a:rPr>
                        <a:t>Categorical</a:t>
                      </a:r>
                      <a:endParaRPr lang="en-US" sz="1400" dirty="0"/>
                    </a:p>
                  </a:txBody>
                  <a:tcPr anchor="ctr"/>
                </a:tc>
                <a:tc>
                  <a:txBody>
                    <a:bodyPr/>
                    <a:lstStyle/>
                    <a:p>
                      <a:pPr marL="0" indent="0" algn="ctr">
                        <a:buClr>
                          <a:schemeClr val="tx1"/>
                        </a:buClr>
                        <a:buFont typeface="+mj-lt"/>
                        <a:buNone/>
                      </a:pPr>
                      <a:r>
                        <a:rPr lang="en-US" sz="1400" dirty="0" smtClean="0"/>
                        <a:t>Store size type</a:t>
                      </a:r>
                      <a:endParaRPr lang="en-US" sz="1400" dirty="0">
                        <a:latin typeface="+mn-lt"/>
                      </a:endParaRPr>
                    </a:p>
                  </a:txBody>
                  <a:tcPr anchor="ctr"/>
                </a:tc>
                <a:extLst>
                  <a:ext uri="{0D108BD9-81ED-4DB2-BD59-A6C34878D82A}">
                    <a16:rowId xmlns:a16="http://schemas.microsoft.com/office/drawing/2014/main" val="3670906099"/>
                  </a:ext>
                </a:extLst>
              </a:tr>
              <a:tr h="767408">
                <a:tc>
                  <a:txBody>
                    <a:bodyPr/>
                    <a:lstStyle/>
                    <a:p>
                      <a:pPr marL="0" indent="0" algn="ctr">
                        <a:buClr>
                          <a:schemeClr val="tx1"/>
                        </a:buClr>
                        <a:buNone/>
                      </a:pPr>
                      <a:r>
                        <a:rPr lang="en-US" sz="1400" dirty="0" smtClean="0"/>
                        <a:t>Outlet_Location_Type</a:t>
                      </a:r>
                      <a:endParaRPr lang="en-US" sz="1400" dirty="0"/>
                    </a:p>
                  </a:txBody>
                  <a:tcPr anchor="ctr"/>
                </a:tc>
                <a:tc>
                  <a:txBody>
                    <a:bodyPr/>
                    <a:lstStyle/>
                    <a:p>
                      <a:pPr algn="ctr"/>
                      <a:r>
                        <a:rPr lang="en-US" sz="1400" dirty="0" smtClean="0">
                          <a:latin typeface="+mn-lt"/>
                        </a:rPr>
                        <a:t>Categorical</a:t>
                      </a:r>
                      <a:endParaRPr lang="en-US" sz="1400" dirty="0"/>
                    </a:p>
                  </a:txBody>
                  <a:tcPr anchor="ctr"/>
                </a:tc>
                <a:tc>
                  <a:txBody>
                    <a:bodyPr/>
                    <a:lstStyle/>
                    <a:p>
                      <a:pPr marL="0" indent="0" algn="ctr">
                        <a:buClr>
                          <a:schemeClr val="tx1"/>
                        </a:buClr>
                        <a:buNone/>
                      </a:pPr>
                      <a:r>
                        <a:rPr lang="en-US" sz="1400" dirty="0" smtClean="0"/>
                        <a:t>Location type where the store is located</a:t>
                      </a:r>
                      <a:endParaRPr lang="en-US" sz="1400" dirty="0" smtClean="0">
                        <a:latin typeface="+mn-lt"/>
                      </a:endParaRPr>
                    </a:p>
                  </a:txBody>
                  <a:tcPr anchor="ctr"/>
                </a:tc>
                <a:extLst>
                  <a:ext uri="{0D108BD9-81ED-4DB2-BD59-A6C34878D82A}">
                    <a16:rowId xmlns:a16="http://schemas.microsoft.com/office/drawing/2014/main" val="981424028"/>
                  </a:ext>
                </a:extLst>
              </a:tr>
              <a:tr h="991234">
                <a:tc>
                  <a:txBody>
                    <a:bodyPr/>
                    <a:lstStyle/>
                    <a:p>
                      <a:pPr marL="0" indent="0" algn="ctr">
                        <a:buClr>
                          <a:schemeClr val="tx1"/>
                        </a:buClr>
                        <a:buNone/>
                      </a:pPr>
                      <a:r>
                        <a:rPr lang="en-US" sz="1400" dirty="0" smtClean="0"/>
                        <a:t>ltem_Outlet_Sales</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spcBef>
                          <a:spcPts val="1000"/>
                        </a:spcBef>
                        <a:buClr>
                          <a:schemeClr val="tx1"/>
                        </a:buClr>
                        <a:buSzPct val="80000"/>
                        <a:buFont typeface="+mj-lt"/>
                        <a:buNone/>
                      </a:pPr>
                      <a:r>
                        <a:rPr lang="en-US" sz="1400" dirty="0" smtClean="0"/>
                        <a:t>Sales made by the store outlet </a:t>
                      </a:r>
                    </a:p>
                  </a:txBody>
                  <a:tcPr anchor="ctr"/>
                </a:tc>
                <a:extLst>
                  <a:ext uri="{0D108BD9-81ED-4DB2-BD59-A6C34878D82A}">
                    <a16:rowId xmlns:a16="http://schemas.microsoft.com/office/drawing/2014/main" val="4093150465"/>
                  </a:ext>
                </a:extLst>
              </a:tr>
              <a:tr h="543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Outlet_Type</a:t>
                      </a:r>
                      <a:endParaRPr lang="en-US" sz="1400" dirty="0"/>
                    </a:p>
                  </a:txBody>
                  <a:tcPr anchor="ctr"/>
                </a:tc>
                <a:tc>
                  <a:txBody>
                    <a:bodyPr/>
                    <a:lstStyle/>
                    <a:p>
                      <a:pPr algn="ctr"/>
                      <a:r>
                        <a:rPr lang="en-US" sz="1400" dirty="0" smtClean="0"/>
                        <a:t>Categorical</a:t>
                      </a:r>
                      <a:endParaRPr lang="en-US" sz="1400" dirty="0"/>
                    </a:p>
                  </a:txBody>
                  <a:tcPr anchor="ctr"/>
                </a:tc>
                <a:tc>
                  <a:txBody>
                    <a:bodyPr/>
                    <a:lstStyle/>
                    <a:p>
                      <a:pPr marL="0" indent="0" algn="ctr">
                        <a:buClr>
                          <a:schemeClr val="tx1"/>
                        </a:buClr>
                        <a:buFont typeface="+mj-lt"/>
                        <a:buNone/>
                      </a:pPr>
                      <a:r>
                        <a:rPr lang="en-US" sz="1400" dirty="0" smtClean="0"/>
                        <a:t>The type of store</a:t>
                      </a:r>
                      <a:endParaRPr lang="en-US" sz="1400" dirty="0" smtClean="0">
                        <a:latin typeface="+mn-lt"/>
                      </a:endParaRPr>
                    </a:p>
                  </a:txBody>
                  <a:tcPr anchor="ctr"/>
                </a:tc>
                <a:extLst>
                  <a:ext uri="{0D108BD9-81ED-4DB2-BD59-A6C34878D82A}">
                    <a16:rowId xmlns:a16="http://schemas.microsoft.com/office/drawing/2014/main" val="2078899104"/>
                  </a:ext>
                </a:extLst>
              </a:tr>
            </a:tbl>
          </a:graphicData>
        </a:graphic>
      </p:graphicFrame>
    </p:spTree>
    <p:extLst>
      <p:ext uri="{BB962C8B-B14F-4D97-AF65-F5344CB8AC3E}">
        <p14:creationId xmlns:p14="http://schemas.microsoft.com/office/powerpoint/2010/main" val="90520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06" y="460120"/>
            <a:ext cx="9323516" cy="1592799"/>
          </a:xfrm>
        </p:spPr>
        <p:txBody>
          <a:bodyPr>
            <a:noAutofit/>
          </a:bodyPr>
          <a:lstStyle/>
          <a:p>
            <a:r>
              <a:rPr lang="en-US" sz="3200" b="1" u="sng" dirty="0">
                <a:solidFill>
                  <a:schemeClr val="tx1"/>
                </a:solidFill>
              </a:rPr>
              <a:t>Data </a:t>
            </a:r>
            <a:r>
              <a:rPr lang="en-US" sz="3200" b="1" u="sng" dirty="0" smtClean="0">
                <a:solidFill>
                  <a:schemeClr val="tx1"/>
                </a:solidFill>
              </a:rPr>
              <a:t>Pre-Processing Techniques</a:t>
            </a:r>
            <a:endParaRPr lang="en-US" sz="3200" b="1" u="sng" dirty="0">
              <a:solidFill>
                <a:schemeClr val="tx1"/>
              </a:solidFill>
            </a:endParaRPr>
          </a:p>
        </p:txBody>
      </p:sp>
      <p:sp>
        <p:nvSpPr>
          <p:cNvPr id="3" name="Content Placeholder 2"/>
          <p:cNvSpPr>
            <a:spLocks noGrp="1"/>
          </p:cNvSpPr>
          <p:nvPr>
            <p:ph idx="1"/>
          </p:nvPr>
        </p:nvSpPr>
        <p:spPr>
          <a:xfrm>
            <a:off x="722006" y="2052919"/>
            <a:ext cx="10650039" cy="4541064"/>
          </a:xfrm>
        </p:spPr>
        <p:txBody>
          <a:bodyPr>
            <a:normAutofit/>
          </a:bodyPr>
          <a:lstStyle/>
          <a:p>
            <a:r>
              <a:rPr lang="en-US" sz="1800" b="1" u="sng" dirty="0" smtClean="0"/>
              <a:t>Null Value Treatment </a:t>
            </a:r>
            <a:r>
              <a:rPr lang="en-US" sz="1800" dirty="0" smtClean="0"/>
              <a:t>- In Pre-Processing, First of all we checked for empty values, there were 5681 empty values in Item_Outlet_Sales, so to tackle these missing value, missing value treatment has been done by KNN Imputer which works on the logic of Nearest Neighbors and manually grouping the data on the basis of Outlet Type. </a:t>
            </a:r>
          </a:p>
          <a:p>
            <a:endParaRPr lang="en-US" sz="1800" dirty="0" smtClean="0"/>
          </a:p>
          <a:p>
            <a:r>
              <a:rPr lang="en-US" sz="1800" dirty="0" smtClean="0"/>
              <a:t>4 types of Outlet type were there, </a:t>
            </a:r>
            <a:r>
              <a:rPr lang="en-US" sz="1800" b="1" dirty="0" smtClean="0"/>
              <a:t>Grocery Store, Supermarket Type1, Supermarket Type2 and Supermarket Type3.</a:t>
            </a:r>
            <a:r>
              <a:rPr lang="en-US" sz="1800" dirty="0" smtClean="0"/>
              <a:t>  So, on the basis of these groups, the mean of every type sales value is taken and imputed the data GroupWise.</a:t>
            </a:r>
          </a:p>
          <a:p>
            <a:endParaRPr lang="en-US" sz="1800" dirty="0" smtClean="0"/>
          </a:p>
          <a:p>
            <a:r>
              <a:rPr lang="en-US" sz="1800" b="1" u="sng" dirty="0" smtClean="0"/>
              <a:t>Label Encoding </a:t>
            </a:r>
            <a:r>
              <a:rPr lang="en-US" sz="1800" dirty="0" smtClean="0"/>
              <a:t>- Then the non numeric data type feature were converted into numeric type as the machine understands numeric values very well using the method(Label Encoder).</a:t>
            </a:r>
            <a:endParaRPr lang="en-US" sz="1800" dirty="0"/>
          </a:p>
        </p:txBody>
      </p:sp>
    </p:spTree>
    <p:extLst>
      <p:ext uri="{BB962C8B-B14F-4D97-AF65-F5344CB8AC3E}">
        <p14:creationId xmlns:p14="http://schemas.microsoft.com/office/powerpoint/2010/main" val="275929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473" y="520208"/>
            <a:ext cx="9146380" cy="1020762"/>
          </a:xfrm>
        </p:spPr>
        <p:txBody>
          <a:bodyPr>
            <a:noAutofit/>
          </a:bodyPr>
          <a:lstStyle/>
          <a:p>
            <a:r>
              <a:rPr lang="en-US" sz="3200" b="1" u="sng" dirty="0">
                <a:solidFill>
                  <a:schemeClr val="tx1"/>
                </a:solidFill>
              </a:rPr>
              <a:t>Data Pre-Processing </a:t>
            </a:r>
            <a:r>
              <a:rPr lang="en-US" sz="3200" b="1" u="sng" dirty="0" smtClean="0">
                <a:solidFill>
                  <a:schemeClr val="tx1"/>
                </a:solidFill>
              </a:rPr>
              <a:t>Techniques</a:t>
            </a:r>
            <a:endParaRPr lang="en-US" sz="3200" b="1" u="sng" dirty="0">
              <a:solidFill>
                <a:schemeClr val="tx1"/>
              </a:solidFill>
            </a:endParaRPr>
          </a:p>
        </p:txBody>
      </p:sp>
      <p:sp>
        <p:nvSpPr>
          <p:cNvPr id="3" name="Content Placeholder 2"/>
          <p:cNvSpPr>
            <a:spLocks noGrp="1"/>
          </p:cNvSpPr>
          <p:nvPr>
            <p:ph idx="1"/>
          </p:nvPr>
        </p:nvSpPr>
        <p:spPr>
          <a:xfrm>
            <a:off x="903473" y="2194585"/>
            <a:ext cx="10127065" cy="4476672"/>
          </a:xfrm>
        </p:spPr>
        <p:txBody>
          <a:bodyPr>
            <a:normAutofit/>
          </a:bodyPr>
          <a:lstStyle/>
          <a:p>
            <a:r>
              <a:rPr lang="en-US" sz="1800" b="1" u="sng" dirty="0" smtClean="0"/>
              <a:t>Feature Scaling </a:t>
            </a:r>
            <a:r>
              <a:rPr lang="en-US" sz="1800" dirty="0" smtClean="0"/>
              <a:t>- The data is then scaled(converted into a certain range) using the function MinMaxScaler(used to normalize the values of columns between 0 and 1) for easy and fast processing.</a:t>
            </a:r>
          </a:p>
          <a:p>
            <a:endParaRPr lang="en-US" sz="1800" dirty="0" smtClean="0"/>
          </a:p>
          <a:p>
            <a:r>
              <a:rPr lang="en-US" sz="1800" b="1" u="sng" dirty="0" smtClean="0"/>
              <a:t>Feature Selection </a:t>
            </a:r>
            <a:r>
              <a:rPr lang="en-US" sz="1800" dirty="0" smtClean="0"/>
              <a:t>- For feature selection, on the basis of </a:t>
            </a:r>
            <a:r>
              <a:rPr lang="en-US" sz="1800" dirty="0" smtClean="0"/>
              <a:t>relation between multiple columns with </a:t>
            </a:r>
            <a:r>
              <a:rPr lang="en-US" sz="1800" dirty="0" err="1" smtClean="0"/>
              <a:t>Item_Outlet_Sales</a:t>
            </a:r>
            <a:r>
              <a:rPr lang="en-US" sz="1800" dirty="0" smtClean="0"/>
              <a:t> </a:t>
            </a:r>
            <a:r>
              <a:rPr lang="en-US" sz="1800" dirty="0" smtClean="0"/>
              <a:t>we </a:t>
            </a:r>
            <a:r>
              <a:rPr lang="en-US" sz="1800" dirty="0" smtClean="0"/>
              <a:t>determine the best correlated columns and then they were selected for further modelling of different algorithms.</a:t>
            </a:r>
          </a:p>
          <a:p>
            <a:endParaRPr lang="en-US" sz="1800" dirty="0" smtClean="0"/>
          </a:p>
          <a:p>
            <a:r>
              <a:rPr lang="en-US" sz="1800" b="1" u="sng" dirty="0" smtClean="0"/>
              <a:t>Splitting the data </a:t>
            </a:r>
            <a:r>
              <a:rPr lang="en-US" sz="1800" dirty="0" smtClean="0"/>
              <a:t>– The data is </a:t>
            </a:r>
            <a:r>
              <a:rPr lang="en-US" sz="1800" dirty="0" smtClean="0"/>
              <a:t>splitted between Training data which is used to train the model </a:t>
            </a:r>
            <a:r>
              <a:rPr lang="en-US" sz="1800" dirty="0" smtClean="0"/>
              <a:t>and test </a:t>
            </a:r>
            <a:r>
              <a:rPr lang="en-US" sz="1800" dirty="0" smtClean="0"/>
              <a:t>data</a:t>
            </a:r>
            <a:endParaRPr lang="en-US" sz="1800" dirty="0"/>
          </a:p>
          <a:p>
            <a:endParaRPr lang="en-US" sz="1800" dirty="0"/>
          </a:p>
          <a:p>
            <a:endParaRPr lang="en-US" sz="1800" dirty="0"/>
          </a:p>
        </p:txBody>
      </p:sp>
    </p:spTree>
    <p:extLst>
      <p:ext uri="{BB962C8B-B14F-4D97-AF65-F5344CB8AC3E}">
        <p14:creationId xmlns:p14="http://schemas.microsoft.com/office/powerpoint/2010/main" val="185897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9" y="267254"/>
            <a:ext cx="9404723" cy="1400530"/>
          </a:xfrm>
        </p:spPr>
        <p:txBody>
          <a:bodyPr>
            <a:normAutofit/>
          </a:bodyPr>
          <a:lstStyle/>
          <a:p>
            <a:r>
              <a:rPr lang="en-US" sz="3200" b="1" u="sng" dirty="0" smtClean="0">
                <a:solidFill>
                  <a:schemeClr val="tx1"/>
                </a:solidFill>
              </a:rPr>
              <a:t>Exploratory Data Analysis</a:t>
            </a:r>
            <a:endParaRPr lang="en-US" sz="3200" b="1" u="sng" dirty="0">
              <a:solidFill>
                <a:schemeClr val="tx1"/>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942" y="1619907"/>
            <a:ext cx="4725059" cy="322254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619907"/>
            <a:ext cx="4300797" cy="3222548"/>
          </a:xfrm>
          <a:prstGeom prst="rect">
            <a:avLst/>
          </a:prstGeom>
        </p:spPr>
      </p:pic>
      <p:sp>
        <p:nvSpPr>
          <p:cNvPr id="11" name="TextBox 10"/>
          <p:cNvSpPr txBox="1"/>
          <p:nvPr/>
        </p:nvSpPr>
        <p:spPr>
          <a:xfrm>
            <a:off x="1056069" y="5129432"/>
            <a:ext cx="10779616" cy="1708160"/>
          </a:xfrm>
          <a:prstGeom prst="rect">
            <a:avLst/>
          </a:prstGeom>
        </p:spPr>
        <p:txBody>
          <a:bodyPr vert="horz" lIns="91440" tIns="45720" rIns="91440" bIns="45720" rtlCol="0">
            <a:noAutofit/>
          </a:bodyPr>
          <a:lstStyle>
            <a:defPPr>
              <a:defRPr lang="en-US"/>
            </a:defPPr>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r>
              <a:rPr lang="en-US" sz="1800" dirty="0" smtClean="0"/>
              <a:t>:</a:t>
            </a:r>
            <a:endParaRPr lang="en-US" sz="1800" dirty="0"/>
          </a:p>
          <a:p>
            <a:pPr marL="342900" indent="-342900">
              <a:buFont typeface="Wingdings" panose="05000000000000000000" pitchFamily="2" charset="2"/>
              <a:buChar char="§"/>
            </a:pPr>
            <a:r>
              <a:rPr lang="en-US" sz="1800" b="0" dirty="0"/>
              <a:t>Here we can see that the Starchy Foods have the most number of outlet sales </a:t>
            </a:r>
          </a:p>
          <a:p>
            <a:pPr marL="342900" indent="-342900">
              <a:buFont typeface="Wingdings" panose="05000000000000000000" pitchFamily="2" charset="2"/>
              <a:buChar char="§"/>
            </a:pPr>
            <a:r>
              <a:rPr lang="en-US" sz="1800" b="0" dirty="0"/>
              <a:t>The outlet size have maximum sales in medium size outlet from 1K  to 3.5K.</a:t>
            </a:r>
          </a:p>
        </p:txBody>
      </p:sp>
    </p:spTree>
    <p:extLst>
      <p:ext uri="{BB962C8B-B14F-4D97-AF65-F5344CB8AC3E}">
        <p14:creationId xmlns:p14="http://schemas.microsoft.com/office/powerpoint/2010/main" val="423483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099" y="257577"/>
            <a:ext cx="9404723" cy="1400530"/>
          </a:xfrm>
        </p:spPr>
        <p:txBody>
          <a:bodyPr>
            <a:normAutofit/>
          </a:bodyPr>
          <a:lstStyle/>
          <a:p>
            <a:r>
              <a:rPr lang="en-US" sz="3200" b="1" u="sng" dirty="0">
                <a:solidFill>
                  <a:schemeClr val="tx1"/>
                </a:solidFill>
              </a:rPr>
              <a:t>Exploratory Data Analysis</a:t>
            </a:r>
            <a:endParaRPr lang="en-US" sz="3200" dirty="0">
              <a:solidFill>
                <a:schemeClr val="tx1"/>
              </a:solidFill>
            </a:endParaRPr>
          </a:p>
        </p:txBody>
      </p:sp>
      <p:sp>
        <p:nvSpPr>
          <p:cNvPr id="11" name="TextBox 10"/>
          <p:cNvSpPr txBox="1"/>
          <p:nvPr/>
        </p:nvSpPr>
        <p:spPr>
          <a:xfrm>
            <a:off x="1236371" y="5162169"/>
            <a:ext cx="9955369" cy="1579920"/>
          </a:xfrm>
          <a:prstGeom prst="rect">
            <a:avLst/>
          </a:prstGeom>
        </p:spPr>
        <p:txBody>
          <a:bodyPr vert="horz" lIns="91440" tIns="45720" rIns="91440" bIns="45720" rtlCol="0">
            <a:noAutofit/>
          </a:bodyPr>
          <a:lstStyle>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p>
          <a:p>
            <a:pPr marL="342900" indent="-342900">
              <a:buFont typeface="Wingdings" panose="05000000000000000000" pitchFamily="2" charset="2"/>
              <a:buChar char="§"/>
            </a:pPr>
            <a:r>
              <a:rPr lang="en-US" sz="1800" b="0" dirty="0"/>
              <a:t>The Item MRP of 100-120 have the highest count of around 1000 and least for MRP 260 with 250 counts.</a:t>
            </a:r>
          </a:p>
          <a:p>
            <a:pPr marL="342900" indent="-342900">
              <a:buFont typeface="Wingdings" panose="05000000000000000000" pitchFamily="2" charset="2"/>
              <a:buChar char="§"/>
            </a:pPr>
            <a:r>
              <a:rPr lang="en-US" sz="1800" b="0" dirty="0"/>
              <a:t>The Item weight 6-7 have most count.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2" y="1336136"/>
            <a:ext cx="8293995" cy="3806148"/>
          </a:xfrm>
          <a:prstGeom prst="rect">
            <a:avLst/>
          </a:prstGeom>
        </p:spPr>
      </p:pic>
    </p:spTree>
    <p:extLst>
      <p:ext uri="{BB962C8B-B14F-4D97-AF65-F5344CB8AC3E}">
        <p14:creationId xmlns:p14="http://schemas.microsoft.com/office/powerpoint/2010/main" val="351206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750" y="247967"/>
            <a:ext cx="9404723" cy="1400530"/>
          </a:xfrm>
        </p:spPr>
        <p:txBody>
          <a:bodyPr>
            <a:normAutofit/>
          </a:bodyPr>
          <a:lstStyle/>
          <a:p>
            <a:r>
              <a:rPr lang="en-US" sz="3200" b="1" u="sng" dirty="0">
                <a:solidFill>
                  <a:schemeClr val="tx1"/>
                </a:solidFill>
              </a:rPr>
              <a:t>Exploratory Data Analysis</a:t>
            </a:r>
            <a:endParaRPr lang="en-US" sz="3200" dirty="0">
              <a:solidFill>
                <a:schemeClr val="tx1"/>
              </a:solidFill>
            </a:endParaRPr>
          </a:p>
        </p:txBody>
      </p:sp>
      <p:sp>
        <p:nvSpPr>
          <p:cNvPr id="4" name="Content Placeholder 3"/>
          <p:cNvSpPr>
            <a:spLocks noGrp="1"/>
          </p:cNvSpPr>
          <p:nvPr>
            <p:ph idx="1"/>
          </p:nvPr>
        </p:nvSpPr>
        <p:spPr>
          <a:xfrm>
            <a:off x="1004550" y="5110525"/>
            <a:ext cx="10470525" cy="1747475"/>
          </a:xfrm>
        </p:spPr>
        <p:txBody>
          <a:bodyPr>
            <a:noAutofit/>
          </a:bodyPr>
          <a:lstStyle/>
          <a:p>
            <a:pPr marL="0" indent="0">
              <a:buNone/>
            </a:pPr>
            <a:r>
              <a:rPr lang="en-US" sz="1800" b="1" dirty="0" smtClean="0"/>
              <a:t>Interpretation :</a:t>
            </a:r>
          </a:p>
          <a:p>
            <a:pPr>
              <a:buFont typeface="Wingdings" panose="05000000000000000000" pitchFamily="2" charset="2"/>
              <a:buChar char="§"/>
            </a:pPr>
            <a:r>
              <a:rPr lang="en-US" sz="1800" dirty="0" smtClean="0"/>
              <a:t>Supermarket Type1 have the highest share 65.43% in the outlet type.</a:t>
            </a:r>
          </a:p>
          <a:p>
            <a:pPr>
              <a:buFont typeface="Wingdings" panose="05000000000000000000" pitchFamily="2" charset="2"/>
              <a:buChar char="§"/>
            </a:pPr>
            <a:r>
              <a:rPr lang="en-US" sz="1800" dirty="0" smtClean="0"/>
              <a:t>Snack Foods have the highest percentage in item type which is being sold and sea food have the least 0.63% percentage.</a:t>
            </a:r>
            <a:endParaRPr lang="en-US" sz="1800" dirty="0"/>
          </a:p>
        </p:txBody>
      </p:sp>
      <p:pic>
        <p:nvPicPr>
          <p:cNvPr id="5" name="Picture 4"/>
          <p:cNvPicPr>
            <a:picLocks noChangeAspect="1"/>
          </p:cNvPicPr>
          <p:nvPr/>
        </p:nvPicPr>
        <p:blipFill>
          <a:blip r:embed="rId2"/>
          <a:stretch>
            <a:fillRect/>
          </a:stretch>
        </p:blipFill>
        <p:spPr>
          <a:xfrm>
            <a:off x="1301886" y="1506829"/>
            <a:ext cx="9400458" cy="3683650"/>
          </a:xfrm>
          <a:prstGeom prst="rect">
            <a:avLst/>
          </a:prstGeom>
        </p:spPr>
      </p:pic>
    </p:spTree>
    <p:extLst>
      <p:ext uri="{BB962C8B-B14F-4D97-AF65-F5344CB8AC3E}">
        <p14:creationId xmlns:p14="http://schemas.microsoft.com/office/powerpoint/2010/main" val="301114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3400</TotalTime>
  <Words>1101</Words>
  <Application>Microsoft Office PowerPoint</Application>
  <PresentationFormat>Widescreen</PresentationFormat>
  <Paragraphs>114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MINI PROJECT</vt:lpstr>
      <vt:lpstr>MINI PROJECT ON REGRESSION</vt:lpstr>
      <vt:lpstr>What the project is all about...</vt:lpstr>
      <vt:lpstr>Describing the Data</vt:lpstr>
      <vt:lpstr>Data Pre-Processing Techniques</vt:lpstr>
      <vt:lpstr>Data Pre-Processing Techniques</vt:lpstr>
      <vt:lpstr>Exploratory Data Analysis</vt:lpstr>
      <vt:lpstr>Exploratory Data Analysis</vt:lpstr>
      <vt:lpstr>Exploratory Data Analysis</vt:lpstr>
      <vt:lpstr>Model Building </vt:lpstr>
      <vt:lpstr>Evaluation and Final Conclusion of Model</vt:lpstr>
      <vt:lpstr>Business Implications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Patil</dc:creator>
  <cp:lastModifiedBy>Jitendra Patil</cp:lastModifiedBy>
  <cp:revision>104</cp:revision>
  <dcterms:created xsi:type="dcterms:W3CDTF">2022-11-03T05:15:05Z</dcterms:created>
  <dcterms:modified xsi:type="dcterms:W3CDTF">2022-11-12T13:40:01Z</dcterms:modified>
</cp:coreProperties>
</file>