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3"/>
  </p:notesMasterIdLst>
  <p:sldIdLst>
    <p:sldId id="300" r:id="rId2"/>
    <p:sldId id="289" r:id="rId3"/>
    <p:sldId id="290" r:id="rId4"/>
    <p:sldId id="291" r:id="rId5"/>
    <p:sldId id="292" r:id="rId6"/>
    <p:sldId id="301" r:id="rId7"/>
    <p:sldId id="293" r:id="rId8"/>
    <p:sldId id="294" r:id="rId9"/>
    <p:sldId id="295" r:id="rId10"/>
    <p:sldId id="29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9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1867C-D181-47FF-A6FC-0A1331AF956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7BBA-DEF2-48BF-933D-2E87B5A014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7BBA-DEF2-48BF-933D-2E87B5A014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7BBA-DEF2-48BF-933D-2E87B5A014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0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85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0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8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9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5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D24DE-57DC-457C-B1C2-044BDAEE999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50BD-A611-49AE-A458-A0DD4532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83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02" y="2034862"/>
            <a:ext cx="7981798" cy="965915"/>
          </a:xfrm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MINI PROJECT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1611" y="3155323"/>
            <a:ext cx="5998451" cy="1466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ON TIME SERIES ANALYSIS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8703" y="5955957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PREPARED BY – JITENDRA GIRISH 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61" y="467822"/>
            <a:ext cx="9784841" cy="1103401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Business Implications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161" y="1133688"/>
            <a:ext cx="11363678" cy="5563674"/>
          </a:xfrm>
        </p:spPr>
        <p:txBody>
          <a:bodyPr>
            <a:noAutofit/>
          </a:bodyPr>
          <a:lstStyle/>
          <a:p>
            <a:r>
              <a:rPr lang="en-US" sz="1600" dirty="0" smtClean="0"/>
              <a:t>Having </a:t>
            </a:r>
            <a:r>
              <a:rPr lang="en-US" sz="1600" dirty="0"/>
              <a:t>a Store in a Consumer Segment </a:t>
            </a:r>
            <a:r>
              <a:rPr lang="en-US" sz="1600" dirty="0" smtClean="0"/>
              <a:t>will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be beneficial for the sales and profit and </a:t>
            </a:r>
            <a:r>
              <a:rPr lang="en-US" sz="1600" dirty="0" smtClean="0"/>
              <a:t>will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be least in Home Office.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If </a:t>
            </a:r>
            <a:r>
              <a:rPr lang="en-US" sz="1600" dirty="0"/>
              <a:t>Store owner have Furniture Category </a:t>
            </a:r>
            <a:r>
              <a:rPr lang="en-US" sz="1600" dirty="0" smtClean="0"/>
              <a:t>it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will give the business better opportunity than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Technology</a:t>
            </a:r>
            <a:r>
              <a:rPr lang="en-US" sz="1600" dirty="0"/>
              <a:t>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In </a:t>
            </a:r>
            <a:r>
              <a:rPr lang="en-US" sz="1600" dirty="0"/>
              <a:t>every Segment most of the sales is 0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and </a:t>
            </a:r>
            <a:r>
              <a:rPr lang="en-US" sz="1600" dirty="0"/>
              <a:t>maximum sales goes for Home Office which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is </a:t>
            </a:r>
            <a:r>
              <a:rPr lang="en-US" sz="1600" dirty="0" smtClean="0"/>
              <a:t>up to </a:t>
            </a:r>
            <a:r>
              <a:rPr lang="en-US" sz="1600" dirty="0"/>
              <a:t>25000.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Eastern </a:t>
            </a:r>
            <a:r>
              <a:rPr lang="en-US" sz="1600" dirty="0"/>
              <a:t>and Western region have higher in Furniture Category so having business in these region </a:t>
            </a:r>
            <a:r>
              <a:rPr lang="en-US" sz="1600" dirty="0" smtClean="0"/>
              <a:t>will be </a:t>
            </a:r>
            <a:r>
              <a:rPr lang="en-US" sz="1600" dirty="0"/>
              <a:t>better option.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Western </a:t>
            </a:r>
            <a:r>
              <a:rPr lang="en-US" sz="1600" dirty="0"/>
              <a:t>region most of the sales is of Office Supplies and in South Region Technology Category have least sales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i="1" dirty="0" smtClean="0"/>
              <a:t>So, Having store in Consumer segment will be a beneficial option for store owners and if the store is in eastern or in western region of country it will be a good deal to have at that place from the business perspective and based on Forecasting of 2 years of Furniture it suggests that Furniture sales will follow the same seasonality in 2018  and do good in the market.</a:t>
            </a:r>
            <a:endParaRPr lang="en-US" sz="1600" b="1" i="1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50" y="1294326"/>
            <a:ext cx="6116648" cy="29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8050" y="2732330"/>
            <a:ext cx="4666423" cy="10508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77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5" y="452718"/>
            <a:ext cx="9878096" cy="140053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MINI PROJECT ON TIME SERIES ANALYSIS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9279"/>
            <a:ext cx="1015282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TABLE OF CONTENTS – </a:t>
            </a:r>
            <a:endParaRPr lang="en-US" sz="1800" dirty="0" smtClean="0"/>
          </a:p>
          <a:p>
            <a:pPr marL="457200" indent="-457200">
              <a:buAutoNum type="arabicPeriod"/>
            </a:pPr>
            <a:r>
              <a:rPr lang="en-US" sz="1800" dirty="0" smtClean="0"/>
              <a:t>Explanation of what the </a:t>
            </a:r>
            <a:r>
              <a:rPr lang="en-US" sz="1800" dirty="0"/>
              <a:t>project </a:t>
            </a:r>
            <a:r>
              <a:rPr lang="en-US" sz="1800" dirty="0" smtClean="0"/>
              <a:t>is all about </a:t>
            </a:r>
            <a:r>
              <a:rPr lang="en-US" sz="1800" dirty="0"/>
              <a:t>? </a:t>
            </a:r>
            <a:endParaRPr lang="en-US" sz="1800" dirty="0" smtClean="0"/>
          </a:p>
          <a:p>
            <a:pPr marL="457200" indent="-457200">
              <a:buAutoNum type="arabicPeriod"/>
            </a:pPr>
            <a:r>
              <a:rPr lang="en-US" sz="1800" dirty="0" smtClean="0"/>
              <a:t>Describing </a:t>
            </a:r>
            <a:r>
              <a:rPr lang="en-US" sz="1800" dirty="0"/>
              <a:t>the data : </a:t>
            </a:r>
            <a:r>
              <a:rPr lang="en-US" sz="1800" dirty="0" smtClean="0"/>
              <a:t>Its source, datatypes, description and information.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dirty="0" smtClean="0"/>
              <a:t>Data </a:t>
            </a:r>
            <a:r>
              <a:rPr lang="en-US" sz="1800" dirty="0"/>
              <a:t>Pre - Processing techniques </a:t>
            </a:r>
            <a:r>
              <a:rPr lang="en-US" sz="1800" dirty="0" smtClean="0"/>
              <a:t>used, </a:t>
            </a:r>
            <a:r>
              <a:rPr lang="en-US" sz="1800" dirty="0"/>
              <a:t>How the missing value is handled and Feature engineering techniques used</a:t>
            </a:r>
            <a:r>
              <a:rPr lang="en-US" sz="1800" dirty="0" smtClean="0"/>
              <a:t>. 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EDA and the interpretations </a:t>
            </a:r>
            <a:r>
              <a:rPr lang="en-US" sz="1800" dirty="0"/>
              <a:t>from your </a:t>
            </a:r>
            <a:r>
              <a:rPr lang="en-US" sz="1800" dirty="0" smtClean="0"/>
              <a:t>visualizations.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Model </a:t>
            </a:r>
            <a:r>
              <a:rPr lang="en-US" sz="1800" dirty="0"/>
              <a:t>building </a:t>
            </a:r>
            <a:r>
              <a:rPr lang="en-US" sz="1800" dirty="0" smtClean="0"/>
              <a:t>: whether used one </a:t>
            </a:r>
            <a:r>
              <a:rPr lang="en-US" sz="1800" dirty="0"/>
              <a:t>model or </a:t>
            </a:r>
            <a:r>
              <a:rPr lang="en-US" sz="1800" dirty="0" smtClean="0"/>
              <a:t>more, Algorithms used in the model and the reason for choosing it and Cross </a:t>
            </a:r>
            <a:r>
              <a:rPr lang="en-US" sz="1800" dirty="0"/>
              <a:t>validation result </a:t>
            </a:r>
            <a:r>
              <a:rPr lang="en-US" sz="1800" dirty="0" smtClean="0"/>
              <a:t>if used.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Evaluation of </a:t>
            </a:r>
            <a:r>
              <a:rPr lang="en-US" sz="1800" dirty="0"/>
              <a:t>the performance of the </a:t>
            </a:r>
            <a:r>
              <a:rPr lang="en-US" sz="1800" dirty="0" smtClean="0"/>
              <a:t>models, and final conclusion of best model which can be used.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58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803482"/>
            <a:ext cx="9404723" cy="9565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the </a:t>
            </a:r>
            <a:r>
              <a:rPr lang="en-US" dirty="0">
                <a:solidFill>
                  <a:schemeClr val="tx1"/>
                </a:solidFill>
              </a:rPr>
              <a:t>project is all </a:t>
            </a:r>
            <a:r>
              <a:rPr lang="en-US" dirty="0" smtClean="0">
                <a:solidFill>
                  <a:schemeClr val="tx1"/>
                </a:solidFill>
              </a:rPr>
              <a:t>about...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962766"/>
            <a:ext cx="103046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Every business owner's objective is to estimate the future trends — in terms of sales, profits, gains etc</a:t>
            </a:r>
            <a:r>
              <a:rPr lang="en-US" sz="1800" dirty="0" smtClean="0"/>
              <a:t>. To </a:t>
            </a:r>
            <a:r>
              <a:rPr lang="en-US" sz="1800" dirty="0"/>
              <a:t>do this analysis, the owner first has to segregate the data by category and analyze each </a:t>
            </a:r>
            <a:r>
              <a:rPr lang="en-US" sz="1800" dirty="0" smtClean="0"/>
              <a:t> entity separately</a:t>
            </a:r>
            <a:r>
              <a:rPr lang="en-US" sz="1800" dirty="0"/>
              <a:t>. For each entity, a forecast can be estimated based on </a:t>
            </a:r>
            <a:r>
              <a:rPr lang="en-US" sz="1800" dirty="0" smtClean="0"/>
              <a:t> the </a:t>
            </a:r>
            <a:r>
              <a:rPr lang="en-US" sz="1800" dirty="0"/>
              <a:t>past sales of that entity. The </a:t>
            </a:r>
            <a:r>
              <a:rPr lang="en-US" sz="1800" dirty="0" smtClean="0"/>
              <a:t>idea behind </a:t>
            </a:r>
            <a:r>
              <a:rPr lang="en-US" sz="1800" dirty="0"/>
              <a:t>this is to find out the popularity of a certain </a:t>
            </a:r>
            <a:r>
              <a:rPr lang="en-US" sz="1800" dirty="0" smtClean="0"/>
              <a:t> product </a:t>
            </a:r>
            <a:r>
              <a:rPr lang="en-US" sz="1800" dirty="0"/>
              <a:t>and how its sales can impact the business</a:t>
            </a:r>
            <a:r>
              <a:rPr lang="en-US" sz="1800" dirty="0" smtClean="0"/>
              <a:t>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Every product category is unique and cater to different customer base. So the analysis cannot </a:t>
            </a:r>
            <a:r>
              <a:rPr lang="en-US" sz="1800" dirty="0" smtClean="0"/>
              <a:t>be generalized </a:t>
            </a:r>
            <a:r>
              <a:rPr lang="en-US" sz="1800" dirty="0"/>
              <a:t>that one trend is applicable to all products. A thorough insight into </a:t>
            </a:r>
            <a:r>
              <a:rPr lang="en-US" sz="1800" dirty="0" smtClean="0"/>
              <a:t> the </a:t>
            </a:r>
            <a:r>
              <a:rPr lang="en-US" sz="1800" dirty="0"/>
              <a:t>past performance </a:t>
            </a:r>
            <a:r>
              <a:rPr lang="en-US" sz="1800" dirty="0" smtClean="0"/>
              <a:t>will reveal </a:t>
            </a:r>
            <a:r>
              <a:rPr lang="en-US" sz="1800" dirty="0"/>
              <a:t>a lot of components that will enable the business to identify the trends.</a:t>
            </a:r>
          </a:p>
          <a:p>
            <a:pPr marL="0" indent="0">
              <a:buNone/>
            </a:pPr>
            <a:r>
              <a:rPr lang="en-US" sz="1800" dirty="0" smtClean="0"/>
              <a:t>To solve this issue we have to create model which can do forecasting of sales  of furniture.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44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30" y="388724"/>
            <a:ext cx="10152005" cy="1020762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tx1"/>
                </a:solidFill>
              </a:rPr>
              <a:t>Describing the </a:t>
            </a:r>
            <a:r>
              <a:rPr lang="en-US" sz="3200" b="1" u="sng" dirty="0" smtClean="0">
                <a:solidFill>
                  <a:schemeClr val="tx1"/>
                </a:solidFill>
              </a:rPr>
              <a:t>Data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830" y="1259583"/>
            <a:ext cx="1207779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The data contains total </a:t>
            </a:r>
            <a:r>
              <a:rPr lang="en-US" sz="2000" b="1" dirty="0" smtClean="0"/>
              <a:t>9994 </a:t>
            </a:r>
            <a:r>
              <a:rPr lang="en-US" sz="2000" b="1" dirty="0"/>
              <a:t>rows and </a:t>
            </a:r>
            <a:r>
              <a:rPr lang="en-US" sz="2000" b="1" dirty="0" smtClean="0"/>
              <a:t>21 </a:t>
            </a:r>
            <a:r>
              <a:rPr lang="en-US" sz="2000" b="1" dirty="0"/>
              <a:t>columns. Following are the columns and dtypes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07154"/>
              </p:ext>
            </p:extLst>
          </p:nvPr>
        </p:nvGraphicFramePr>
        <p:xfrm>
          <a:off x="306830" y="1760352"/>
          <a:ext cx="5468730" cy="492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910">
                  <a:extLst>
                    <a:ext uri="{9D8B030D-6E8A-4147-A177-3AD203B41FA5}">
                      <a16:colId xmlns:a16="http://schemas.microsoft.com/office/drawing/2014/main" val="3854155932"/>
                    </a:ext>
                  </a:extLst>
                </a:gridCol>
                <a:gridCol w="1822910">
                  <a:extLst>
                    <a:ext uri="{9D8B030D-6E8A-4147-A177-3AD203B41FA5}">
                      <a16:colId xmlns:a16="http://schemas.microsoft.com/office/drawing/2014/main" val="820177952"/>
                    </a:ext>
                  </a:extLst>
                </a:gridCol>
                <a:gridCol w="1822910">
                  <a:extLst>
                    <a:ext uri="{9D8B030D-6E8A-4147-A177-3AD203B41FA5}">
                      <a16:colId xmlns:a16="http://schemas.microsoft.com/office/drawing/2014/main" val="3326756458"/>
                    </a:ext>
                  </a:extLst>
                </a:gridCol>
              </a:tblGrid>
              <a:tr h="372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FEATURE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29282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Row ID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Unique row identifier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83936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Alphanumeric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06863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Ship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Date when the order was shipped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71995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Date when the order was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90553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Alphanumeric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 ID for which the order has been placed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78108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28894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Segment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Type of Business (Consumer / Corporate / Home Office)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94985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Country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Customer's Country of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02248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Customer's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00324"/>
                  </a:ext>
                </a:extLst>
              </a:tr>
              <a:tr h="372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State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Customer's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919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83098"/>
              </p:ext>
            </p:extLst>
          </p:nvPr>
        </p:nvGraphicFramePr>
        <p:xfrm>
          <a:off x="6328187" y="1760352"/>
          <a:ext cx="550380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88">
                  <a:extLst>
                    <a:ext uri="{9D8B030D-6E8A-4147-A177-3AD203B41FA5}">
                      <a16:colId xmlns:a16="http://schemas.microsoft.com/office/drawing/2014/main" val="3854155932"/>
                    </a:ext>
                  </a:extLst>
                </a:gridCol>
                <a:gridCol w="1822910">
                  <a:extLst>
                    <a:ext uri="{9D8B030D-6E8A-4147-A177-3AD203B41FA5}">
                      <a16:colId xmlns:a16="http://schemas.microsoft.com/office/drawing/2014/main" val="820177952"/>
                    </a:ext>
                  </a:extLst>
                </a:gridCol>
                <a:gridCol w="1822910">
                  <a:extLst>
                    <a:ext uri="{9D8B030D-6E8A-4147-A177-3AD203B41FA5}">
                      <a16:colId xmlns:a16="http://schemas.microsoft.com/office/drawing/2014/main" val="3326756458"/>
                    </a:ext>
                  </a:extLst>
                </a:gridCol>
              </a:tblGrid>
              <a:tr h="2566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29282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Postal Code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Address Zip code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83936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Region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Geographical location of the state within the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06863"/>
                  </a:ext>
                </a:extLst>
              </a:tr>
              <a:tr h="386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Product 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Alphanumeric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Product identification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71995"/>
                  </a:ext>
                </a:extLst>
              </a:tr>
              <a:tr h="256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Category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Categorical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Product category.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90553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Specific product belonging to a given product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78108"/>
                  </a:ext>
                </a:extLst>
              </a:tr>
              <a:tr h="3868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Product Name.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Character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Product name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28894"/>
                  </a:ext>
                </a:extLst>
              </a:tr>
              <a:tr h="386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Sales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Sales amount for the given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94985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Quantity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Number of item(s) purchased against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02248"/>
                  </a:ext>
                </a:extLst>
              </a:tr>
              <a:tr h="386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Discount offered on the selected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00324"/>
                  </a:ext>
                </a:extLst>
              </a:tr>
              <a:tr h="256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Profit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Numeric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Overall profit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2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06" y="855927"/>
            <a:ext cx="9323516" cy="1592799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tx1"/>
                </a:solidFill>
              </a:rPr>
              <a:t>Data </a:t>
            </a:r>
            <a:r>
              <a:rPr lang="en-US" sz="3200" b="1" u="sng" dirty="0" smtClean="0">
                <a:solidFill>
                  <a:schemeClr val="tx1"/>
                </a:solidFill>
              </a:rPr>
              <a:t>Pre-Processing Techniques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006" y="2316936"/>
            <a:ext cx="10650039" cy="4541064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Null Value Treatment </a:t>
            </a:r>
            <a:r>
              <a:rPr lang="en-US" sz="1800" dirty="0" smtClean="0"/>
              <a:t>- In Pre-Processing, First of all we checked for empty values, there were no empty values, so there is no need of missing value imputation.</a:t>
            </a:r>
          </a:p>
          <a:p>
            <a:r>
              <a:rPr lang="en-US" sz="1800" b="1" u="sng" dirty="0" smtClean="0"/>
              <a:t>Setting Date as Index</a:t>
            </a:r>
            <a:r>
              <a:rPr lang="en-US" sz="1800" dirty="0" smtClean="0"/>
              <a:t>- The Order Date column had shuffled dates so first of all the column was arranged in ascending order or dates and then made index for further modelling.</a:t>
            </a:r>
          </a:p>
          <a:p>
            <a:r>
              <a:rPr lang="en-US" sz="1800" b="1" u="sng" dirty="0" smtClean="0"/>
              <a:t>Data Selection</a:t>
            </a:r>
            <a:r>
              <a:rPr lang="en-US" sz="1800" dirty="0" smtClean="0"/>
              <a:t>– As the problem statement revolves around furniture prediction, All the data having category Furniture has been taken from the main data.</a:t>
            </a:r>
            <a:endParaRPr lang="en-US" sz="1800" dirty="0"/>
          </a:p>
          <a:p>
            <a:r>
              <a:rPr lang="en-US" sz="1800" b="1" u="sng" dirty="0" smtClean="0"/>
              <a:t>Checking Stationarity</a:t>
            </a:r>
            <a:r>
              <a:rPr lang="en-US" sz="1800" dirty="0" smtClean="0"/>
              <a:t>– Stationarity means over the period of time the mean and Variance(how much data points are deviated from mean). The Stationarity is checked and the data was stationary.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63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15" y="409464"/>
            <a:ext cx="9404723" cy="140053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Exploratory Data Analysis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592" y="4633783"/>
            <a:ext cx="10608709" cy="2448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Interpretation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1800" b="0" dirty="0"/>
              <a:t>- There are 51.94% of Segment that fall under consumer segment and only 17.84% in Home Office</a:t>
            </a:r>
          </a:p>
          <a:p>
            <a:r>
              <a:rPr lang="en-US" sz="1800" b="0" dirty="0"/>
              <a:t>- Most of the Sales is of Office Supplies Category which is </a:t>
            </a:r>
            <a:r>
              <a:rPr lang="en-US" sz="1800" b="0" dirty="0" err="1"/>
              <a:t>upto</a:t>
            </a:r>
            <a:r>
              <a:rPr lang="en-US" sz="1800" b="0" dirty="0"/>
              <a:t> 60.30% and least sales is of Technology which is 18.48%.</a:t>
            </a:r>
          </a:p>
          <a:p>
            <a:endParaRPr lang="en-US" sz="1800" b="0" dirty="0"/>
          </a:p>
        </p:txBody>
      </p:sp>
      <p:sp>
        <p:nvSpPr>
          <p:cNvPr id="3" name="AutoShape 2" descr="data:image/png;base64,iVBORw0KGgoAAAANSUhEUgAAA3UAAAFPCAYAAADqcOfCAAAAOXRFWHRTb2Z0d2FyZQBNYXRwbG90bGliIHZlcnNpb24zLjUuMSwgaHR0cHM6Ly9tYXRwbG90bGliLm9yZy/YYfK9AAAACXBIWXMAAAsTAAALEwEAmpwYAACV50lEQVR4nOzdd3hUVfrA8e+ZSe89pCeUhJ7QQSyIFEUUxV6xl1VX19XVddddt7rVdfXn2lbE3kGxrIoiooD0XkIN6b33zMz5/XEHjBgghEzuTPJ+nmeemdzcufedgcyZ955z3qO01gghhBBCCCGE8EwWswMQQgghhBBCCNF1ktQJIYQQQgghhAeTpE4IIYQQQgghPJgkdUIIIYQQQgjhwSSpE0IIIYQQQggPJkmdEEIIIYQQQngwSeqER1FKhSulWpVS2nl73eyYukopNaXd67juOPsua7dvas9EKIQQwl0ppU5RSn2qlCpUSjU771copZ5QSlnNju9Y2rVpOe22LTjUzpkUk1JKXauUWqOUqlJKNSilDjrf4zvNiEmIE+FldgBCnKALAe92P5+nlPLXWjeZFZAQQgjRk5RS04FP+eHF+Tjn7RTgF4DdhNA82e+Ah4/Yluy8hQH/19MBCXEipKdOeJpLj/g5CJhlRiBCCCGESX6O8R0uBxgB+AFpGG3kh4ApvV0nQ2t9ndZaaa1VT59bKeUF/Mz544dAIhAADAPuBNb3cDw+Sin5ji5OiPyHER5DKRUJnOX88V2g2fn40iP2S203VPH3SqnfKqUKlFLVSqlFSqnodvs+0m7fM5RSH7QbcnH/Ecc9tN+Cdtuua7d9inNbtFLqDaXUbqVUrXO4aK5S6lmlVFQ3vh/th2/erpT6t1Kq3Hmbr5QKPGL/0Uqpd5VSJc6Y8pVSbx6xz3lKqa+dcTcrpbYqpe5rP5TniPdsqlJqqVKqUSm1USk1QSkVqZR6WylVr5Tao5S6poPYr1RKrXLu0+Qc7nJZd703QgjRy6U573drrbdprVu01jla63e01udrrVsO7aiUynF+Xi9TSl2slNrh/HzfqJQ6o/1BlVK+SqnfKKV2OvepVkp9rJQac8R+Rx5zu7MdWN3BvmOUUt85j7dDKXVBRy+oo+GXJ9hGByilnlNK1TjbwX8opW45so0+imiMi8QAq7TWBVrrJq31Dq31U1rrO444l49S6gGl1BZnG1arlFqrlDq33T6RznY5x9nmljnb4OFHHOvwdwul1M+VUrkY329CnL+foJRarJSqcB5nt1LqYaVU+1FLQoDWWm5y84gbcDPG1UcNXAR87HzcAAS02y+13X7V7R4fur3Zbt9HjrPv2e32PbRtQbtt17XbPsW5bXAHxzl0W93uuVPabb/uOK99Wbt9Uzt4fkex/6Xd86cDrR3F1G6f248R91tHec8qjtivBPjuiG0OYGi75//+GOe5z+z/Z3KTm9zk5u434Kt2n5trgT8AMwD/DvbNce5XiTEks/1nbhMwwLmfF7D0KJ/NzcDkDo5Z4/yMb79vLuDt3C8SqDri9zagzPk4p90xF3TQLrVvbzpq59q30S938PvCdo+nHOP99GrXRtowvl/cB4wD1BH7WoElR3mfHnHuEwpkH2WfBmBMu+Md2l55xH5hwEyO0nYDH5r9/1Bu7nWTnjrhSQ71yLUAn2EMkQBjiMTsozzHDzgHiAW2OrfNVR0Pa9gFJGB8iB5ycRfiLAUucB7LF+PD/RHn78YrpUZ34ZjHYwPGY1y9LXZuax/70xhzER3AbRiNRQrO+QNKqWDgr859C4BMjPdsqXPbpUe5yrkWo9H+u/PnGCAeGNju/AqY6zxPGvCQc/tTQAQQDrzh3PZ7pVR4J1+zEEL0VU+3ezwW+DVGu1islPrlUZ4TjjFsMxT4qXObH99/Jl8BnOl8PA/wx2hTdmK0Zf/s4JghznOHYyRlAEnABOfjn2G0N2Bc0AsF7gK6MmrlqG20UioduMq5bTPGPLiRnT2w1toG/Nf5oxVjWsffgTXA/vY9cMCVwDTn4+8whmgGY4wk2uDc/jMg3fn4rxivey5GGxxAx+9lOMa/RSgwBCP5ewqj7V6JccHan++Hic5WSp3d2dcoej9J6oRHUMaQyUONzVda63q+T+rgx3PtDvlAa/2p1roU+J9zmzdGwnKk32mtC7XWn2MkZmA0TieqCuPD/H8YVxZr+D6pg+8/6LvTC1rrtVrrHGC5c1sSHG7sBji3LdJaP6u1rtFa52qt/+jcfgpGowTwvNZ6i/M9+327c8zo4Lx/01pX8n3yB0ZP5j5++O9z6H2cjtFgAtyBcWWyCuPLBBgN1sROvWIhhOijtNZvYyQJR871CgH+fJTh7Hla68e11rVa6yeBPOf2yc77c9rt+xJGL94BjAQDjIuSAUccsxhjVEg18Ha77Yc+809x3jcBf3Ke+2mM3rwTdaw2eiLff6f9p9Y6T2u9FXjhBI5/F0ZSdWRsqcA76vvK0+3fp5u1MUSzXmu9VGu92Ln9UOLZDPzW+boX8X37fKpSyv+I82zXWj/q3HcXRkJ9qO0+BaN3tAn4V7vnnIkQTpLUCU9xEd8nA5udY9LDgb3ObbOUUkEdPG9Pu8fN7R77dnLfjvZrr6Oy0T8D/oZxlfDID20wrox2t45i93HeR7f7XfZRnt/+qmleu8f57R63P84hhxq/5iO3aa1b22079D52dIwjRXRiHyGE6NO01ou01mMxeqWux+g1OmROB0/JP+LnAud9gvP+eJ/PCqPdbW+f1trhfNxRGxvnvC8/ok0oPM65OnKsNjqu3e8K2j0+8jUfldbarrV+FCOJy8QYfnmoPfTn+wubJ9Kmlul28xvbxWPlx23dtiN+lvZSnBBJ6oSnaN8T9wDGUMqtGMP8wPjAPa+D59naPdbHOcfx9j3UILVPylI72O8S530xxhVOy1Fi607Hir2s3eOMozy/vN3jxKM8br9PR+c91raOjnGBdlY6099XPLNorV87xvOFEKLPcw6ZB8DZK7WAH46m6OjLfuIRPx9K5g4lQYc+nx1AxFE+nwuOOMbx2s0i532UUsqn3fb4DvY9nmOdq32S2D7B69RoG2UIBGNCn3O0yj8xRpQccug9PZE2NVop1f7i8KF/AwfGKJX2mo/4uX17+fiR/x7Of5NbjvGyRB8jSZ1we0qpWOCMTux6tCGY3eXQFbZJSqlgpVQiRqGUIx1quOxAHUbD+YCLYzsqrfVuvu/RvFApdbNSKkQpldhu7sUqoN75+Gal1AjnkNdftzvU590QzhKMxgzgj0qpkc4qYqlKqZ8BX3fDOYQQorf70FnpcYqzPQrg+zll0HEPUpJS6i7n/nfyfcKzwnn/qfPeAjyjlEpwVsPMVEr9C3iiC3EeOrY/8Ctn23M7Ru9id/qO79uWu5VS8UqpEcANnXy+L8bcuUecr9dPGRW3L2y3z6H39JN2255VSg1RSgUqpU5XSp3v3H6ovfQDfut83XOA053bv9VaNx4npt0Yw18BblJKneOMK1opdblSag3G3HghAEnqhGe4mO//r97dwZWqLc7fnaOUCnFhHO8675MxqjzmYBQJOdLHzvsEjEQwjx9eOTTDT4A2jPfxOYx5fnnAnwG01rXAoQQvEeM9LeX7yeDvaq2/OtkgtNb7+b4gy3CMCe0tGA3XY3R/Qy+EEL2RH0ZF6K+AWoyiGoeKpzQA/+ngOeUY87FqgSed25pxtgPA63w/5+tSjParGdgE3MP3865PxOMYc8sBfoPR9jzVblu30FrvAQ6N8hiH0fu4BWPI6OHdjnOYGOC3GK+3CeP9ut75u51837a/AXzhfHwKsAPjoujXwKFCaP/i+4upv8R43e9jtMFNGEM7j/eaNMYaeTaM5RY+cT631BnDuOMdQ/QtktQJT3CoB84OvNXB7w9VTvQFzu/g993l98B8jDL+TRjJ0S862O/PwP9hNAg1GBO173ZhXMeltV6CMZF8IcbQkTaMRu/tdvv8H8ZVyW8wGqgWjMbqAb4vZNIdsTwEXI1Rzase473cC7yKkXwKIYQ4tl8Dz2BMQyjn+2UC3gdO11p31FO3HaO4yg6M6QSbgHOcha3QWrdhFPj4LUYS04LRhm3FSM4eO9EgtdYVGAWy1jjPuRu4HOOCXne7DXgeI2mtBP7ND3sXjxzu2F4LcCPGd4w9zmO0AQcx3ucph+YEaq3twLnAgxjvTTNGW7YeoyI0zsIxkzAS2FyMf58KYBEwUWu9tjMvSGv9CXAasNj5/FaMC7L/wxh62ZW5iaKXUsaFACGEEEII0dsopXIwhul9rbWeYm40ruMcblmjtc51/pyMsczDYIyEN86ZkAnRK0lPnRBCCCGE8HRzgINKqQqlVCHGsP7BGMMu75GETvR2ktQJIYQQQghP9x3GnECNsRxAJcZ6qWdqrV83MzAheoIMvxRCCCGEEEIIDyY9dUIIIYQQQgjhwSSpE0IIIYQQQggP5mV2AJ0RFRWlU1NTzQ5DCCGEi61fv75cax1tdhyeQtpHIYToO47VRnpEUpeamsq6devMDkMIIYSLKaUOmh2DJ5H2UQgh+o5jtZEy/FIIIYQQQgghPJgkdUIIIYQQQgjhwSSpE0IIIYQQQggP5hFz6oQQwhO1tbWRn59Pc3Oz2aG4HT8/PxITE/H29jY7FCGEECaQNvLoutJGSlInhBAukp+fT3BwMKmpqSilzA7HbWitqaioID8/n7S0NLPDEUIIYQJpIzvW1TZShl8KIYSLNDc3ExkZKY3VEZRSREZGytVZIYTow6SN7FhX20hJ6oQQwoWkseqYvC9CCCGkLehYV94XSeqEEMIDlJSUcOWVV9K/f3/GjBnDpEmTWLRo0Ukfd9myZcyePbsbIhRCCCHMIW2kJHVCCOH2tNZccMEFnH766ezfv5/169fz5ptvkp+f3+Ox2Gy2Hj+nEEIIcTTSRhokqRNCCDe3dOlSfHx8uO222w5vS0lJ4a677sJut3P//fczbtw4Ro4cybPPPgsYVxenTJnCxRdfzODBg7nqqqvQWgPw6aefMnjwYE499VQWLlx4+JgNDQ3ccMMNjBs3jlGjRvHBBx8AsGDBAi655BLOO+88ZsyY0YOvXAghhDg2aSMNUv1SCCHc3Pbt2xk9enSHv3vhhRcIDQ1l7dq1tLS0MHny5MONysaNG9m+fTvx8fFMnjyZFStWMHbsWG6++WaWLl3KwIEDueyyyw4f609/+hNTp05l/vz5VFdXM378eKZNmwbAqlWr2LJlCxEREa5/wUIIIUQnSRtpkKROuIWk5BTy83LNDgOAxKRk8nIPmh2GEEd1xx138O233+Lj40NKSgpbtmzh3XffBaCmpoY9e/bg4+PD+PHjSUxMBCArK4ucnByCgoJIS0tj0KBBAFx99dU899xzAHz++ecsXryYf/zjH4BRmSw31/i7nD59uiR0QoiT4k5tfXvS7vcufbWNlKROuIX8vFwe+zzb7DAAuHdGhtkhCPEDw4YN47333jv881NPPUV5eTljx44lOTmZJ598kpkzZ/7gOcuWLcPX1/fwz1ar9fBY/6NV1dJa895775GR8cO/gdWrVxMYGNhdL0cI0Ue5U1vfnrT7nk3aSIPMqRNCCDc3depUmpubefrppw9va2xsBGDmzJk8/fTTtLW1AbB7924aGhqOeqzBgwdz4MAB9u3bB8Abb7xx+HczZ87kySefPDyvYOPGjd3+WoQQQojuJG2kQZI6IYRwc0op3n//fb7++mvS0tIYP3488+bN469//Ss33XQTQ4cOZfTo0QwfPpxbb731mNW3/Pz8eO655zj33HM59dRTSUlJOfy7hx9+mLa2NkaOHMnw4cN5+OGHe+LlCSGEEF0mbaRBHco23dnYsWP1unXrzA5DuJBSym2GZNw7IwNP+LsQ7m/nzp0MGTLE7DDcVkfvj1JqvdZ6rEkheRxpH4Uncae2vj1p980hbeSxnWgbKT11QgghhBBCCOHBJKkTQgghhBBCCA8mSZ0QQgghhBBCeDBJ6oQQQgghhBDCg0lSJ4QQQgghhBAeTJI6IYQQQgghhPBgktQJIUQvppTimmuuOfyzzWYjOjqa2bNnH/N5y5YtO+4+QgghhCfrTW2kJHVCCNFDkpJTUEp12y0pOeW45wwMDGTbtm00NTUBsGTJEhISElz9UoUQQogTIm3kyfEyOwAhhOgr8vNyu3Xh3XtnZHRqv3POOYePP/6Yiy++mDfeeIMrrriCb775BoA1a9Zwzz330NTUhL+/Py+++CIZGT88bkNDA3fddRdbt27FZrPxyCOPMGfOnG57HUIIIYS0kSdHeuqEcFPdfcXK1Ve7hPu6/PLLefPNN2lubmbLli1MmDDh8O8GDx7M8uXL2bhxI7///e956KGHfvT8P/3pT0ydOpW1a9fy1Vdfcf/999PQ0NCTL6FXUkpZlVIblVIfOX+OUEotUUrtcd6Hmx2jEEL0dr2ljZSeOiHcVHdfsToZnb3aJdzTyJEjycnJ4Y033mDWrFk/+F1NTQ3z5s1jz549KKVoa2v70fM///xzFi9ezD/+8Q8Ampubyc3NZciQIT0Sfy92N7ATCHH+/CDwpdb6L0qpB50/P2BWcEII0Rf0ljZSkjohhOgDzj//fO677z6WLVtGRUXF4e0PP/wwZ555JosWLSInJ4cpU6b86Llaa957770fDTkRXaeUSgTOBf4E3OvcPAeY4nz8ErAMSeqEEMLlekMb6bLhl0opP6XUGqXUZqXUdqXU75zbH1FKFSilNjlvs453LCGEECfnhhtu4De/+Q0jRoz4wfaamprDk8IXLFjQ4XNnzpzJk08+idYagI0bN7o01j7iceAXgKPdtlitdRGA8z7GhLiEEKLP6Q1tpCvn1LUAU7XWmUAWcLZSaqLzd//SWmc5b5+4MAYhhBBAYmIid99994+2/+IXv+CXv/wlkydPxm63d/jchx9+mLa2NkaOHMnw4cN5+OGHXR1ur6aUmg2Uaq3Xd/H5tyil1iml1pWVlXVzdEII0ff0hjZSHcoqXXoSpQKAb4HbgXOAeq31Pzr7/LFjx+p169a5KjzhBpRSbjV/rCf+Lo5H3hPPt3Pnzh+MqU9KTiE/L7fbjp+YlExe7sFuO15PO/L9AVBKrddajzUppB6hlHoUuAawAX4Yc+oWAuOAKVrrIqVUHLBMa33M8TzSPgpP4k7tWnvSxplD2shjO9E20qXVL52VvTYBpcASrfVq56/uVEptUUrNP1p1L7kSKYTobfJyD6K17rabJzdWfZnW+pda60StdSpwObBUa301sBiY59xtHvCBSSEKIUSPkzby5Lg0qdNa27XWWUAiMF4pNRx4GhiAMSSzCPjnUZ77nNZ6rNZ6bHR0tCvDFEIIIdzBX4DpSqk9wHTnz0IIIcRx9Uj1S611tVJqGXB2+2GXSqnngY96IgYhhBDC3Witl2FUuURrXQGcZWY8QgghPJPLkjqlVDTQ5kzo/IFpwF+VUnGHqnsBFwLbXBWDECei1eagvL6FoMyZ/OOzbKoaW2lqs+NtsRDo60V8mB8pkYGMTAwlNsTP7HCFEEIIIYQAXNtTFwe8pJSyYgzzfFtr/ZFS6hWlVBaggRzgVhfGIMRRaa0pr29lb2k9BysbKK1tQQORZ9/F01/vI8zfGz9vKzaHg/pmGw2t31c9SokMYOrgGM7LjGdUUhhKKfNeiBBCCCGE6NNcltRprbcAozrYfo2rzilEZ9jsDnaV1LE5r5ry+lYU0C/Uj3GpEcSG+vL0bWfTXFmMl/X7Kadaa2qbbOwtq2NTXg0r9pbz+upcXlyRQ3psEDed1p8LshLw8XLpNFUhhBBCCCF+pEfm1AnhDprb7GzIrWJrQQ3NbQ4ig3w4MyOagTFBBPh8/6dgry37QUIHRhnm0ABvxqREMCYlghtPTaO+xcZHmwt5edVBfvHuFp74cg8PnjOYc0fESc+dcBtWq/UHi6m+//77pKamuuRcqamprFu3jqioKJccXwghhOhOvamNlKRO9Ho2h4Mt+TWsOVBJi83BgOhAspLCSAjzP6nkK8jXi8vHJ3PZuCSWZZfxt8+yufP1jbzWP5e/XjSS5MiAbnwVojdITU7kYF5Btx0vJSmBnNz8Y+7j7+/Ppk2buu2cQgghhCtIG3lyJKkTvdq+snqW7y6jttlGSkQAkwdGER3s263nUEpx5uAYTk+P5s21ufzlk13MfHw5vzt/GJeOS+rWcwnPdjCvAL30z912PDX1oS49b/369dx7773U19cTFRXFggULiIuLY8qUKYwaNYr169dTVlbGyy+/zKOPPsrWrVu57LLL+OMf/wjABRdcQF5eHs3Nzdx9993ccsstPzrHq6++yhNPPEFraysTJkzgP//5D1ar9aRerxBCiN5L2siTayNlApDolRpbbXyytYiPthTh7WXhgqx4LhiV0O0JXXtWi+KqCSl89rPTGZUcxi/e28LP395Mc5v9+E8WwkWamprIysoiKyuLCy+8kLa2Nu666y7effdd1q9fzw033MCvfvWrw/v7+PiwfPlybrvtNubMmcNTTz3Ftm3bWLBgARUVFQDMnz+f9evXs27dOp544onD2w/ZuXMnb731FitWrGDTpk1YrVZee+21Hn3dQgghxPH0pjZSeupEr7O7pI5l2WW02OxM6h/JmJRwrJaem+MWH+bPKzdO4Ikv9/DvL/ewv7ye568dS1SQ6xJKIY7myKEl27ZtY9u2bUyfPh0Au91OXFzc4d+ff/75AIwYMYJhw4Yd/l3//v3Jy8sjMjKSJ554gkWLFgGQl5fHnj17iIyMPHyML7/8kvXr1zNu3DjAaDRjYmJc+jqFEEKIE9Wb2khJ6kSv0WZ3sCy7jB1FtcSG+DJ9SAKRJiVSVoviZ9PTGRIXzD1vbeLC/6zg9ZsmkhQh8+yEubTWDBs2jFWrVnX4e19f42/GYrEcfnzoZ5vNxrJly/jiiy9YtWoVAQEBTJkyhebm5h+dY968eTz66KOueyFCCCFEN/PkNlKGX4peobKhlbfW5rGjqJbxqRFcOibJtISuvbOHx/HGzROpbbJx8TMr2Vtab3ZIoo/LyMigrKzscIPV1tbG9u3bO/38mpoawsPDCQgIYNeuXXz33Xc/2uess87i3XffpbS0FIDKykoOHjzYPS9ACCGEcBFPbiMlqRMeb3dJHW+uzaWx1c4FWfFMGhCJpQeHWx7PqORw3rp1InYHXPn8d+SUN5gdkujDfHx8ePfdd3nggQfIzMwkKyuLlStXdvr5Z599NjabjZEjR/Lwww8zceLEH+0zdOhQ/vjHPzJjxgxGjhzJ9OnTKSoq6s6XIYQQQnQ7T24jldb6pA/iamPHjtXr1q0zOwzhQkopHvs8+4Seo7Xmu/2VrMmpJC7Uj1nD4wjyO/kRxffOyMAVfxe7S+q47NlVBPh48c5tk4gP8z/m/l15T1zFVe9Jb7dz506GDBly+GczyjW7syPfHwCl1Hqt9ViTQvI40j4KT+JO7Vp70saZQ9rIYzvRNlJ66oRHarM7+GRrMWtyKhkaF8JFoxO7JaFzpfTYYF65cQI1TW3c+NI6GlpsZockelhObj5a6267eXJjJYQQQrQnbeTJkaROeJyGFhvvrs9nX1k9pw2KYtqQmB6tbnkyhieE8n9XjiK7uJa739yE3SFXBoUQQgghxMmRpE54lOrGVt5Zn09VYyvnZcYzOjkcpTwjoTtkSkYMvz1vGF/sLOFvn+4yOxwhhBBCCOHh3Hu8mhDtlNW18P6mAhxaM3dUIv1C/cwOqcvmnZLK3tJ6nl2+nwHRQVw6LsnskISLaK097sJDT5D5K0IIIaSN7FhX2kjpqRMeIb+qkXfX52NRikvGJHl0QnfIb88bymmDovj1B9vYUVhrdjjCBfz8/KioqJAE5ghaayoqKvDz8/y/YyGEEF0jbWTHutpGSk+dcHt7S+v5dHsxoX7eXDAqnmA/b7ND6hZeVguPX5bF2f/+hrve2MCHd51KgI/8SfYmiYmJ5OfnU1ZWZnYobsfPz4/ExESzwxBCCGESaSOPrittpHyDFG5tZ1EtS3aUEBvix/lZ8fh7W80OqVtFBvny+GVZXP3Cav7w0Q4enTvS7JBEN/L29iYtLc3sMIQQQgi3I21k95Lhl8Jt7Sis5fMdJSSE+zN3dEKvS+gOmTwwitvOGMAba/L4eIss0CyEEEIIIU6MJHXCLW0rrGHJzhKSIwKYkxmPt7V3/1e9d3o6mUlhPLhwCwXVTWaHI4QQQgghPEjv/qYsPNLWghq+3FlKSmQA542Mw6uXJ3QA3lYLT14+CrtD89DCrTJpWAghhBBCdFrv/7YsPMqW/GqW7iolNTKA2SP6RkJ3SHJkAPfPzODr3WW8v6nA7HCEEEIIIYSH6DvfmIXb25JfzVfZZaRFBXJuH+mhO9K1k1IZlRzG7z/cgcU/xOxwhBBCCCGEB+h735qFWwocftb3Cd2IOLwsffO/ptWi+OtFI6lvsREx7RazwxFCCCGEEB6gb35zFm7lw82FRJ7zU5IjApg1vB9WizI7JFOlxwZzx5kDCRw6hQPlDWaHI4QQQggh3JwkdcJUX+wo4WdvbaKlYCez++iQy478ZMpAWssO8lV2KTa7w+xwhBBCCCGEG5Nv0MI03+wp4yevbWBYQiil7/6u1y9bcCJ8vCxULnmaumYb6w9WmR2OEEIIIYRwYy77Fq2U8lNKrVFKbVZKbVdK/c65PUIptUQptcd5H+6qGIT7Wr2/gptfXkf/6EBeun4culXWZjtSS942BsUEse5gFXXNbWaHI4QQQggh3JQru0ZagKla60wgCzhbKTUReBD4Ums9CPjS+bPoQzblVXPDgrUkhPnz6k0TCAvwMTskt3XqwCg08O3ecrNDEUIIIYQQbsplSZ021Dt/9HbeNDAHeMm5/SXgAlfFINzPzqJarn1hNZFBvrx200SignzNDsmthfh7MyYlnN0l9RRUSW+mEEIIIYT4MZdOYlJKWZVSm4BSYInWejUQq7UuAnDexxzlubcopdYppdaVlZW5MkzRQ3IrGrl2/hoCfLx47aYJ9Av1MzukjikLSinTb4eMTQknyNeLr/eU4dDaxDdGCCGEEEK4Iy9XHlxrbQeylFJhwCKl1PATeO5zwHMAY8eOlW+yHq68voVr56+mze7g9VsnkRQRYHZIR6cdPPZ5ttlRcO+MDAC8rRZOHRjFp9uL2VVUx9B4WZRcCCGEEEJ8r0fKDWqtq4FlwNlAiVIqDsB5X9oTMQjz1DW3cd2LayiubeaFeeMYFBtsdkgeJz02iNgQX1btr5AlDoQQQgghxA+4svpltLOHDqWUPzAN2AUsBuY5d5sHfOCqGIT5Wmx2bn1lPTuL6vjPVaMZkyLFTrtCKcXkAVHUt9jYUlBjdjhCCCGEEMKNuHL4ZRzwklLKipE8vq21/kgptQp4Wyl1I5ALXOLCGISJ7A7NvW9tZuW+Cv55SSZTB8eaHZJHS4oIIDkigLU5lQyLD8HXy2p2SEIIIYQQwg24LKnTWm8BRnWwvQI4y1XnFe5Ba80ji7fz8dYiHpo1mIvGJJodUq8weUAkb6zNY8PBaiYNiDQ7HCGEEEII4QZ6ZE6d6Hue+HIvr3x3kFtO788tpw8wO5xeIybEj/SYIDbkVtHQYjM7HCGEEEII4QZcWv1S9E2vrT7Iv77YzdzRCTx49mCzw+l1Jg2IZG9ZPWtyKjkzo8MVQYQQQgiPVdfcRkVDK7VNbbTaHTg0+HpZCPL1IjLQh1B/7x8s/SOEkKROdLNPtxXx8PvbmDo4hr9eNBKLRT50u1tYgA9D40PYXlDL2JRwgv28zQ5JCCGE6DKtNYU1zewuruNARQN1zcceieLvbSU5IoD02CBSIwPlu4YQSFInutGqfRX89I1NZCWF8dSVo/G2yuheVxmXEsGOwlrW5VRx5mDprRNCCOF5HA5Ndkkd63OrqKhvxcuiSIkMYHRyONFBvoQGeOPrZUEBLTYHdS02yutbKKhq4mBFI9kldQT6WMlKCmNEYqgUEBN9miR1oltsL6zhlpfXkRIZwPzrxuHvIx+srhTi72301hXWMjZVeuuEEEJ4loMVDXyzp5yKhlYiA32YNiSGQTHB+Hh1fEHYy2oh0NeLfiF+DI8Pxe7QHKxoYFN+NSv2VbAht5oJ/SMYER8qPXeiT5KkTpy0gxUNzJu/lmA/L16+cTxhAT5mh9QnHO6tO1glc+uEEEJ4hKY2O8t3l7GruI5Qf29mjejHwOigE54jZ7Uo+kcH0T86iOLaZlbsKWdZdhnbC2uZPiSW6GBfF70CIdyTjI8TJ6WsroVr56/B5nDw8o3jiQv1NzukPiPE35uhccbcurrmNrPDEUIIIY7JN3EYr6/OZXdJHePTIrh6YjKDYoJPuuhJvxA/5o5OYNbwftQ323hzbS7rD1ahte6myIVwf5LUiS6ra27juhfXUFrbwovXjWNgTLDZIfU541Ij0GjWHawyOxQhhBCiQ1pr5n97gNgr/ozVorhsbBKT+kfiZem+r6FKKQbFBnPNpBT6RwXx7d5yFm8upMVm77ZzCOHOJKnrw5KSU1BKde3m5cOg6//OtrxKcl77FaNTIrp+LClL3GXte+vqj1MtTAghhOhpNruDhxZt4/cf7aBp7xquGJ9ETIify87n721l1oh+TEmPJreykXfW58toFtEnyJy6Piw/L5fHPs8+4ec5tOZ/W4vZW1bPzGGxDJ7xxknHcu+MjJM+Rl81NjWC7UW1bMyr4rRB0WaHI4QQQgDQanNwz1sb+WRrMXecOYBf/PU8fG+/1uXnVUqRmRRGeKAPH28p4q11eZyfGU9MsOuSSSHMJj114oRorVmWXcbesnpOGxTF4H4hZofU54X6e5MeG8zWghqa22SYiRBCCPM1t9m5/dX1fLK1mF+fO4T7Zw4GenaOW3JEAJeMTUSheHd9PgcrGnr0/EL0JEnqxAlZfaCSrQU1jEkJZ3RyuNnhCKexKeG02TVb8mvMDkUIIUQf19hq46aX1vHlrlL+cMFwbjqtv2mxRAX5cvm4JEL9vflwS5EkdqLXkqROdNqW/GpWH6hkaFwIkwdEmh2OaCcqyJfUyAA25VXTZneYHY4QQog+qs3u4LZXN7ByXzn/uCSTayammB0Sgb5ezB2dSHiAkdjlVjaaHZIQ3U6SOtEpe0rq+Cq7jLSoQM4aHCPFTdzQ2NQImtrs7CisNTsUIYQQfZDWmgfe28Ly3WX8+cIRXDwm0eyQDvP3tjJ3VCJhAd4s3lwoiZ3odSSpE8eVV9nIZ9tLiAv145zh/bBYJKFzRwlh/sSF+rE+twq7Q9bmEcJdKaX8lFJrlFKblVLblVK/c26PUEotUUrtcd7LGHfhUf72WTYLNxTws2npXD4+2exwfsTfx8rcUQmE+Xvz4eZCimuazQ5JiG4jSZ04ptLaZj7cUkhYgDfnZ8bjbZX/Mu5sbEo4dc029pTWmR2KEOLoWoCpWutMIAs4Wyk1EXgQ+FJrPQj40vmzEB7hpZU5PL1sH1eMT+anZw00O5yjCvDx4sJRCQT4WFm8uZDqxlazQxKiW8g3dHFU1Y2tvL+pED9vKxdkJeDnbTU7JHEcaVGBRAb6sO5gFVpLb50Q7kgb6p0/ejtvGpgDvOTc/hJwQc9HJ8SJW767jN99uJ1pQ2L5w5xhbj9FI9DXiwtGJaDRvL+pEEtAqNkhCXHSJKkTHWposfH+pkIALsxKIMhPljT0BEopxqSEU1HfSk6FzBcQwl0ppaxKqU1AKbBEa70aiNVaFwE472NMDFGITsmtaOSuNzaSHhvME1dk4eUhI3rCA3w4PzOehhYbMRf9lsZWm9khCXFSPOMvT/SoFpud9zcV0Nhq4/yseMIDfcwOSZyA9Nhggv28WHew0uxQhBBHobW2a62zgERgvFJqeGefq5S6RSm1Tim1rqyszGUxCs+UlJyCUqpHbhYfPybeP5/Kykq+/N1lBPp6H3N/dxMX6s85w/vh028A97y5CYfMRxceTLpfxA/Y7A4+3FxEZUMr52fG0y/Ez+yQxAmyWhSjk8P5encZhdVNxIf5mx2SEOIotNbVSqllwNlAiVIqTmtdpJSKw+jF6+g5zwHPAYwdO1a+hYofyM/L5bHPs11+Hq01n24rZk9pPXOy4kmZ/fVxn3PvjAyXx3Wi+kcHUfXVC3xuuYXHv9zDvdPTzQ5JiC6RnjpxmMOh+XR7MQXVTcwY2o+UyECzQxJdNCw+BD8vCxtyq8wORQhxBKVUtFIqzPnYH5gG7AIWA/Ocu80DPjAlQCE6YVNeNbtL6zllQKTHf1+oW7eYi8ck8sSXe/hka5HZ4QjRJdJTJwDjitvS7FL2lTVwRno0Gf2CzQ5JnARvq4URiaGszamiurGVsAAZQiuEG4kDXlJKWTEurr6ttf5IKbUKeFspdSOQC1xiZpBCHE1JbTPf7i2nf1QgY1J6x8obf7pwOPvL6vn525tJiQxgWLwUTxGeRXrqBAAr91WwvbCW8akRZCWFmR2O6AYjE8OwKNicV2N2KEKIdrTWW7TWo7TWI7XWw7XWv3dur9Ban6W1HuS8l4mxwu202Oz8b1sxAT5eTB8a65Zz5brC18vKM9eMISzAm1teXk9Vgyx1IDyLJHWCDQerWHewihEJoUzsH2F2OKKbBPl6kREbzPaiGlra7GaHI4QQwsNprflqVxm1TW2cPbxfr1vqKCbYj2euHkNZXQt3v7UJuxROER5Ekro+bkdRLd/sLWdQTBBTMqJ7zRU3YRiVHE6bXbOtsNbsUIQQQni4nUV1ZJfUMbF/JAm9tAhXZlIYvz1/KMt3l/Hk0j1mhyNEp7ksqVNKJSmlvlJK7VRKbVdK3e3c/ohSqkAptcl5m+WqGMSx+Q8Yzxc7S0iK8GfGsFgsktD1OtHBviSG+7Mpr1quOAohhOiy6sZWlu0uJTHMn7GpvWMe3dFcOT6ZuaMT+PeXe1iW3WERWiHcjit76mzAz7XWQ4CJwB1KqaHO3/1La53lvH3iwhjEUazeX0HUnAeICfZl9oh4vCzSadtbjUoKo77Fxt7SerNDEUII4YEcWvP5jhKUUn3iIrBSij9dMIKM2GDueWsT+VWNZockxHG57Ju81rpIa73B+bgO2AkkuOp8ovO2F9Zw00vrsNeWMiczAR8vSeh6s7SoQML8vdmQW4XW0lsnhBDixKw/WEVRTTNnZkQT7Odtdjg9wt/HytNXj8Fu19zx2gZabDI3Xbi3Hvk2r5RKBUYBq52b7lRKbVFKzVdKddiHr5S6RSm1Tim1rqysrCfC7BNyyhuYN38twX5elLz1MP4+vWuSs/gxpRSjksMorWuhsKbZ7HCEEEJ4kLK6Fr7bX8HAmCAyYvvWckdpUYH849JMNufX8IePdpgdjhDH5PKkTikVBLwH3KO1rgWeBgYAWUAR8M+Onqe1fk5rPVZrPTY6OtrVYfYJpbXNXDN/NXaHg5dvnIC9rtzskEQPGRIXgq+XhY2yGLkQQohOsjkcfLajGD9vK1MzYvpkMbWZw/px6xn9efW7XBZtzDc7HCGOyqVJnVLKGyOhe01rvRBAa12itbZrrR3A88B4V8YgDJUNrVz9wmoq61tZcP14BsYEmR2S6EHeVgsjEkLZV9ZAdaOsvSOEEOL41hyopKK+lWlDYvv0yJ77Z2QwPjWChxZuY09JndnhCNEhV1a/VMALwE6t9WPttse12+1CYJurYhCGmqY2rp2/moMVjfx33jgyZXHxPikzSRYjF0II0TlldS2sO1jFkLhg0qICzQ7HVF5WC09eOYpAXyu3v7aBxlab2SEJ8SOu7KmbDFwDTD1i+YK/KaW2KqW2AGcCP3NhDH1eQ4uNGxasJbu4jmeuGcOkAZFmhyRMEuTrRbosRi6EEOI4HA7Nkp0l+HtbOX2QTIEBiA3x49+Xj2JfWT2/WrRNCo8Jt+PlqgNrrb8FOhp8LUsY9JDmNjs3v7yOTXnVPHXlKM7MiDE7JGGyUUlh7CquY1thLWNSevc6Q0IIIbpmQ24VZXUtzBrRDz/vvjvs8kiTB0bxs2npPLZkN+NSI7hyQrLZIQlxmNSy76VabQ5+8toGVu2v4B+XjOTs4XHHf5Lo9WJC/EgIk8XIhRBCdKyqoZXvDlQyIDqQQTF9q9plZ9x55kBOGxTFIx9uZ1uBTGcQ7qPPJHVJySkopdzilpSc4tLXandofvbWJpbuKuWPFwznwlGJLj2f8Cyjk2UxciGEED+mteaLnSV4WZSM7jkKi0Xx+GVZRAT4cMfrG6htbjM7JCEAFw6/dDf5ebk89nm22WEAcO+MDJcd2+HQPPDeFj7eWsSvZg3hqgmuTSCF50mLCiTU35uNeVWkxwb1yRLVQgghfmxLQQ2FNc1MHxJLoG+f+Yp4wiKDfHnqqlFc9ux33P/OZp65eoy0pcJ0faanri9wODS/en8b767P555pg7j59P5mhyTckFKKUUlhlNS2UFwri5ELIYSA2uY2VuwtJzkigCFxMuzyeMakRPDA2YP5bHsJ81fkmB2OEJLU9RYOh+bBhVt4Y00uP5kygLvPGmR2SMKNfb8YebXZoQghhDCZ1pqlu0oBOGtw31xkvCtuOi2N6UNjefSTnaw/WGV2OKKPk6SuF7A7NPe/u4W31+Xz07MGcf/MDPlAFsfk42VheHwoe0vrqW2S+QBCCNGXZRfXcbCikVMGRBHi7212OB5DKcU/LskkLsyPO1/fQGVDq9khiT5MkjoPZ3do7ntnM+9tyOdn09K5d3q6JHSiU0YmhYKCzfnVZocihBDCJI2tNr7eXUZcqB8jE0PNDsfjhPp7858rx1BR38o9b23CIZWlhUkkqfNgNruDn721iUUbC7hvRjp3T5Mhl6LzQvy8GRgdxLbCWlptDrPDEUIIYYKvs8tos2vOGhyDRS4Kd8mIxFB+c95Qlu8u4z/L9podjuijJKnzUG12B3e/uYnFmwt54OzB3DlVEjpx4kYlh9Fqc7CjqNbsUIQQQvSwfWX17C6tZ3xaBJFBvmaH49GumpDM+ZnxPLZkNyv3lpsdjuiDJKnzQK02B3e9vvHwsgW3TxlgdkjCQ8WF+tMvxI9NedU4tAwZEUKIvqKlzc5X2aVEBfkwJiXc7HA8nlKKR+eOoH90EHe8voG8ykazQxJ9jCR1HqbV5uCO1zfw6fZifjN7qCxbIE7aqOQwapraOFDeYHYoQgghesg3e8tpbLEzbUgsVosMu+wOgb5ePH/tWOwOzc0vr6OhxWZ2SKIPkaTOg7TY7Nz+6nqW7Cjhd+cP44ZT08wOSfQCA6ODCPL1kuUNhBCij8itbGR7YS2jU8KJDfEzO5xeJS0qkP+7cjS7S+r4+dubpXCK6DGS1HmI5jY7t76yni93lfKHC4Yz75RUs0MSvYTFoshKCqOguonSOlmMXAgherM2u4Olu0oJ9fdmYlqE2eH0SqenR/PQrCF8ur2YJ5buMTsc0UdIUucBmtvs3PLKepZll/Ho3BFcMzHF7JBELzM8PgRvq2KT9NYJIUSvtmp/BTVNbUwbEoOXVb4GusqNp6Zx0ehEHv9iD59uKzI7HNEHyF+zm2tqtXPTS+v4Zk8Zf7toJFeMTzY7JNEL+XpbGRoXQnZJncwBEEKIXqq4pplNudWMSAglMTzA7HB6NaUUf7pwOFlJYfzsrc3slCrTwsUkqTODsqCUOu7N4uNH2ry/8s2eUso+fIzLxid36nmdvQnRXlZSGA4NW/JrzA5FCCFEN7M5HCzZWUKgrxeTB0aaHU6f4Odt5blrxhDi78VNL62jpFamOAjX8erMTkqpyVrrFcfbJjpJO3js8+xj7tJqc7B4cyGF1U3MGBbL4GlPd3sY987I6PZjCs8VFuBD/6hAthbUMC41XIblCNEJ0j4KT7H2QBWVDa2cnxmPr5fV7HD6jJgQP16YN47Lnl3FdS+u5e1bJxLs5212WKIX6uy3tic7uU10g1abg/c3FVBY08TMYf0Y3C/E7JBEHzEqOYymNju7iuvMDkUITyHto3B7pXXNrD1YyZB+waRFBZodTp8zPCGU/1w9hj0lddz+6gZabQ6zQxK90DF76pRSk4BTgGil1L3tfhUCyGUeF2ix2flgUyHFtc2cM6wfg2KDzQ5J9CEJYf5EBfmwKa+aYfEhMkxXiKOQ9lF4CrtDs2RHCf7eVk5PjzY7nD7rjPRoHp07gvvf3cID723hsUszpY0V3ep4PXU+QBBG8hfc7lYLXOza0PqeljY7728spKS2mVnD4yShEz1OKcWo5HAqGlrJrWw0Oxwh3Jm0j8IjrDtYSXl9K1MHx+DnLdcbzHTJ2CR+Pj2dRRsL+P1HO9Ba1rAT3eeYPXVa66+Br5VSC7TWB3sopj6puc3Ooo0FlNe3MGtEHAOig8wOSfRR6bFBrNhbzsa8alIiZZiOEB2R9lF4gvL6FtYcqCQ9Nsg9vlcoi1vO57d69dwctzunDqSqsY35Kw7g62XlgbMzjtpjl5ScQn5ebo/FdiISk5LJy5WPPnfSqUIpgK9S6jkgtf1ztNZTXRFUX9PcZmfhxgIq61s5d2Qc/aPc4INX9FleFgsjE0P5bn8llQ2tRAT6mB2SEO5M2kfhlhzOYZe+XlbOcJdhl9qBXvpns6P4ETX1oZ47l1I8PHsILTY7z3y9Dz9vC/dMS+9w3/y83OMW1jOLOybnfV1nk7p3gGeA/wJ214XT9xxO6BpamT0yjlSZwCzcwIiEUNbmVLExr4qzBseaHY4Q7kzaR+GWNuRWUVrXwjnD+xHg09mve6InKKX4w5zhtNgcPP7FHrytFu44c6DZYQkP19m/cpvWuvtr6vdxP0roZKibcBMBPl4M7hfMrqI6ThkQZXY4QrgzaR+F2ymra+G7/ZUMiA5kUIyM/nFHFovirxeNxGZ38PfPsqlvsfGLmUcfiinE8XQ2qftQKfUTYBHQcmij1rrSJVH1AYfm0FXWtzI7UxI64X6yksLYXljL1gJZjFyIY5D2UbgXqxef7SjG19vC1MExkiS4MatF8c9Lswjw9eLpZfuobWrjD3OGY7HIv5k4cZ1N6uY57+9vt00D/Y/2BKVUEvAy0A9wAM9prf+tlIoA3sKYf5ADXKq1rjqxsD2b8g1k0cYCKpxz6CShE+4oKsiX5IgAtuRVg1WG7ghxFCfcPgrhSmGnXUNFvbHIuAy7dH9Wi+JPFwwn1N+bp5fto67Zxj8uycTHq7NLSQth6NRfu9Y6rQvHtgE/11pvUEoFA+uVUkuA64AvtdZ/UUo9CDwIPNCF43ukljY7sZf94XBCJ4uACnc2OjmM9zcVEjj0TLNDEcItdbF9FMIlVu2rIGT8hYxICJXvFx5EKcUDZw8mxM+bv366i+KaZp6+erTZYQkP06mkTil1bUfbtdYvH+05WusioMj5uE4ptRNIAOYAU5y7vQQso48kda02B+9vKsQnJo1ZI/vJB65we8kRAUQH+dI2YS4Oh5YhIUIcoSvtoxCuUNvcxn3vbMZWVcRpZw4yOxzRBbdPGUB8mB+/eHcLc55agXdUitkhCQ/S2b7dce1upwGPAOd39iRKqVRgFLAaiHUmfIcSv5jOh+u5bA4HH20tpKSumbIP/irLFgiPoJRiTEo43pFJLN1VanY4Qrijk2ofheguj3ywneLaZso/+ifeVhm656nmZCXw9q2TaLU56Hf139lbWm92SMJDdOqvXmt9V7vbzRgJWqcWr1JKBQHvAfdorWs7G5hS6hal1Dql1LqysrLOPs0tObTms20l5FU2MW1ILE17vjM7JCE6bVBMELaaEp5dvs/sUIRwOyfTPgrRXT7eUsTCjQXceeZAWot2mx2OOEmZSWEsvvNU2iry+XhrEV/tKsVmd5gdlnBzXb2U0wgct29fKeWNkdC9prVe6NxcopSKc/4+Dujw8r/W+jmt9Vit9djoaDdZNLMLtNYs3VXK3rJ6Th8UxdC4ELNDEuKEWCyK2rXvszanivUHpaCfEMfRqfZRiO5SWN3Er97fSmZSGHdOlbXOeot+oX4Uv/4LRiWHsaWghjfX5lFR33L8J4o+q1NJnVLqQ6XUYuftYyAb+OA4z1HAC8BOrfVj7X61mO+rhc073nE8mdaab/eWs72wlvGpEYxKDjc7JCG6pH7L54QFePPs1/vNDkUIt9KV9lGI7tJmd3DXGxux2TWPX5Ylwy57G7uN0wdFMycrnsZWO2+szWNtTiV2hzY7MuGGOlvr9h/tHtuAg1rr/OM8ZzJwDbBVKbXJue0h4C/A20qpG4Fc4JLOh+tZ1h2sYkNuNSMTQ5nYP8LscIToMt3WwrUTU3jyq73sLa1noCxmK8QhXWkfhegW//g8m/UHq3jyilFSfK0XS40M5KoJyXyVXcrKfRVkF9cxdXAM8WH+Zocm3Ehn59R9DewCgoFwoLUTz/lWa6201iO11lnO2yda6wqt9Vla60HO+145nmtXcS0r91WQHhvElPRoWfxTeLxrT0nFx2rhv99Ib50Qh3SlfRSiO3y1q5Rnv97PlROSOS8z3uxwhIsF+noxe2Q8542Mo9Xu4J31+Xy+o5i65jazQxNuorPDLy8F1mD0ql0KrFZKXezKwDxZQVUTX+woJSHMnxlD+0lCJ3qFqCBfLhmbyMINBZTWNZsdjhBuQdpHYYaimibufXsTQ+JC+M3soWaHI3pQ/+ggrp6QwpjkcHYX1/PSqoN8s6eMpja72aEJk3V2+OWvgHFa61IApVQ08AXwrqsC81RVja18tLWQYH8vZo+MwyrrenWOsnDvjAyXnyY2UDEsxkJ6pIX4YAvxwYr4IAuBPuBjBR+rYsMtgURtvY1mr2BavIKp9Y2jMiCNSv9Uqv2TsVv6bmG7m07tz+urc1mwIodfnD3Y7HCEcAfSPooe1dxm57ZXN9Bqc/DUlaPw87aaHZLoYT5eFk4dFMXIpFBW769kY2412wpqGZ4QQlZSGMF+3maHKEzQ2aTOcqjBcqqg65Uze63mNjuLNxUCMCczXj5oT4R2oJf+uXuPaWuG2kKoyYfaAqgvBVtTux0U+ASCTxB4+YCygsXKhyt3Eo2D8OY8/NpqCGor//6QyofCkJHkho4nL2wsJUFD0arv/DunRgVy9vB+vPLdQW6fMkAaDiGkfRQ9SGvNr9/fxua8ap65egz9o2V+c18W4ufN9KGxjE4OY01OJRvzqtmUV016bDCZSWHEBvvKaLE+pLNJ3adKqc+AN5w/XwZ84pqQPJPDoflkWxF1zTYuHJ1AWEDf7c0xjdZQVwyV+6ByP9QVOn+hICgGotIhMAoCoyEg0kjo1I+/e53/04d47IbnDv/sZW8ivCmXiKYDxNbvJLl6Lafm/gdyoc4nhp0xs9gRfS5VAak98zpNdvsZA/lkazEvrzrIHWdK+WzR50n7KHrMSytzeHd9Pj89axBnD+9ndjjCTUQG+XLO8DgmN7WxMa+a7YU17CquIzLIh2FxIQyOC8FfOhp6vWMmdUqpgUCs1vp+pdRc4FRAAauA13ogPo+xcn8FeZVNnDUkhgSpRtRz7G1GAlexGyoPQFujsT04HlImQ2gShMSDtetJts3qT1lQBmVBGWRHnw2Af2slKdWrySj/jLH5rzA+fwGFwSNYmzCP/RGndZgs9hYjEkOZkhHNC98e4PrJqQT4dPbakBC9h7SPoqet2lfBHz7eybQhMdxzliyF2K2UpVf0aIX4e3NGejQT+0ewu7iebYU1LN9Tzrd7y0mKCGBgTBADooLw95EErzc63rexxzGWIcC5ePhCAKXUWOfvznNhbB5jT0kd6w9WMSIhlOHxoWaH0/s5bEYiV7YLKvaCvRW8/CCiP0QMgIg08A5waQhNPhHsijmHXTHnENBazuCyz8gsfoc5u+6jPGAAaxKvY3fU9F47NPOuqYO46OmVvL46l5tO6292OEKY4XGkfRQ95EB5Az95bT2pkQH867IsLDJfv3tpB499nm12FD/S1VoDvl5WRiSGMiIxlLK6FnYV17K3tJ4vd5ayVJWSGObPwJggUqMCCZFpFL3G8ZK6VK31liM3aq3XKaVSXROSZymvb2HJzhLiQv04Iz3a7HB6L62hJheKt0L5HrC3GIlczBCIHgJhyab1jjX6RLEh4So2xl9GRtkSxue/yKzdDzOm4FW+6n8/RSGZpsTlSmNSwjllQCTPLt/P1RNTZP6o6IukfRQ9ory+heteXAPAf+eNk7nM4oREB/sSHRzNqQOjKKtvYW9pPXtL6/kquwyyy4gI9CElIoCUyAASwvzxkgXsPdbxkjq/Y/yuz48xbLU5+HhLEd5WC7NGSKVLl2iqhpKtULINmmuMYZTRGc5ELgUs7pNMaOVl9N5FzyS9/AtOz/k3l2+9iR3Rs/g29S4afKLMDrFb3Tl1IFc+v5p31uVxzaRUs8MRoqd1uX1USiUBLwP9AAfwnNb630qpCOAtIBXIAS7VWld1S7TCIzW12rnxpXUU1zTzxi0TZYFx0WVKKWKC/YgJ9mNS/0iqGtvIqWjgYEUjWwpq2JhXjZdFkRDuT0pEAKmRgYQFePeKYal9xfGSurVKqZu11s+336iUuhFY77qwPMNX2aXUNLVx0ehEgnxlXlG3sbdCWbbRK1eTa2wLS4XU041iJ1Y3v0qpLOyOnsGBiFMZn/8iowteo3/lN3w54EF2R884oeP0xDIPnWH1+vF7Pql/JGNTwnl62T4uG5eMj5dc3RN9ysm0jzbg51rrDUqpYGC9UmoJcB3wpdb6L0qpB4EHgQdcELvwAHaH5qdvbmRLfjVPXzWG0cnhZockegmlFBGBPkQE+jA6OZw2u4OCqiYOVjRysLKB5XvKWb6nnBA/L1KjAkmLDCQxXHrx3N3xMpF7gEVKqav4vpEaC/gAF7owLre3s6iWXcV1TEyLICG8z3danjQFUO0cXlm2Cxxt4B9uJHKxw8DP8+YqtlkDWJFyB9tjZnP27kc4d/evSKtawVf976fVqxNlqF2xzEMXqakP/XibUtw5dSDXvbiWRRvzuWxcsgmRCWGae+hi+6i1LgKKnI/rlFI7gQRgDjDFudtLwDIkqeuTHA7NQwu3smRHCY+cN7RvVLp02EE7F9C2eIP0EPUYb6uF1KhAUqMCgWhqmto4WNFATkUjOwpr2ZJfg5dFkRjuT9rh/YS7OWZSp7UuAU5RSp0JDHdu/lhrvdTlkbmxqsZWvsouJSHMn3FpEWaH49FCmgsZUvoxe+4Kgs2vG8MrY4ZAv5EQktArPtSr/VN4e8TzTMh/gfF580mo3cTHGY9SEjzU7NBO2hnp0YxMDOU/y/Zx0ehEuYon+ozuah+d8+9GAasxqmkeSvaKlFIxR3nOLcAtAMnJvftiSlJyCvl5uWaH0aHEpGTycg92+3G11vxm8TbeWpfHXVMHct3ktBN6vtXL221GefyIshjFzg6tIVtfAo0V0FJnzJVvzzvQuKAbGAXBccaUC//wXvG9wN2F+nszMjGMkYlh2OwO8qubyCk3krwc51y8uOuf5Kmv9jJ7ZBwpkZLkuYNOjRnUWn8FfOXiWDyCzeHgf1uLsVoUM4fFYpEPlxPmZW9mUMVShpZ+SHLNOgC+qHYw4JTzncMre98afw6LF6uSbyUnbCKzdv+aS7fdwucDHyY7eqbZoZ0UpRR3njmQW15Zz4dbCrlwVKLZIQnRo06mfVRKBQHvAfdorWs7O3dFa/0c8BzA2LFjdVfO7Sny83LdsiohdL0y4bForfnDRzt59btcbj29P/dOTz/hY9htbW4zyuMw7YDK/bzz1huw8gljmgUYSVpAJISnGFWrLV5GYTR7K7Q2QHO1URyt2FmTyC8UogdD7Agj2RMu52W1kBoZSGpkIFprYy5eeQNL8rfz98+y+ftn2WQmhnJeZjznjowjLlRGr5lFJoKdoFX7Kiirb+G8kXFSgeoExdTvYnjJ+2SUfYafvZ5qvwRWJt/Kjuhzufl3U9DXDz/uMTxdUUgmr2e+zOxdDzBr96+JatzLiuTbPXpdu2lDYhncL5j/W7qXOZkJUmpbiE5QSnljJHSvOZdEAChRSsU5e+nigFLzIhQ9TWvNXz7dxfwVxhqgD54z2POLVLTWQ9Fm49ZSy+kpVogZaiw/FJoI3p1IALQ2kruqHKjYA/lrIW81hKdBwlhjOSNPf588RPu5eK++9gD5VY18tLmQD7cU8sePd/KnT3Zy+qBorhifxFlDYvGW0Ts9SpK6E1BY3cSG3GqGx4fQP7oTc6IEvrZaBpd9yvCSD4hp2I3N4sueyKlsi51Dfsgoj05muqrJO5z3hj3Fmfv/zvj8BUQ0HuCT9D9itx6rmJ77sliMuXV3vr6Rj7YWcX5mvNkhCeHWlPFN/QVgp9b6sXa/WgzMA/7ivP/AhPCECewOza/f38Yba3K5emIyv5k91LMTurZmyPsOCtYZwy3DUmHAVBKveJm2L84+sWMpZfTo+YdD/ChoazSSxIL1sO0do6cv7QyIHCTJXQ9LCPPn1jMGcOsZAzhQ3sCiDfm8vS6f217dQFSQL1eOT+LqSSnEBHvm9xtPI0ldJ7XZHXy+o4QQPy9OGyTr0R2TdpBYs4HhpR8wqOIrvBwtlARm8GX/X5AdfTYtXsFmR2g6h8WbLwf8koqAAUw58E/m7vgpHwx5rHMFVNzQrOFxZMTu5fElu5k1vJ/MrRPi2CYD1wBblVKbnNsewkjm3nZW0MwFLjEnPNGTmtvs3PPmJj7dXswdZw7gvhkZnpvQOWxGT1rud8YcuZhhkDIZAoz6AzZHN5zDOwCSJ0HieKOwWu5K2L7QWK92wFkQFNsNJxEnKi0qkHtnZPDTswaxLLuMN9bk8uRXe3nm6/3MyYrnxtPSGNwvxOwwezVJ6jppxd5yapramDsqofeUbu/mkvlxQYrrsry5YZQPAyMsVDdrnt3axgsbWtlYvBZYC/z6qLG4jR5eSuCyYV68cuEGJr1/Ome/2khZoz4ch6ewWBT3zkjn1lfWs3BjAZeOTTI7JCHcltb6W5xFfztwVk/GIsxV29zGLS+v47v9lfxm9lBuOPXEiqK4lepc2P0pNFVC5ECjenVQh7V+uofFalTHjh4MRZsg51tY/yLEj4b+U3rl/HxP4GW1MG1oLNOGxnKgvIH53x7gnfV5vLM+n5nDYvnpWYMYFu95Fc09gSR1nZBX2cjm/BoyE0NJiggwO5zu0x0l87WGqgNQuAEq9gEaQpMhbiRhURncMdObOzpxmI5K5pvGjKUEKvYxesciSn8TDZmXg2+Ie70nnTBjaCyZiaH8+4s9zMmKx9fLfRaGF0IId7O3tI5bXl5PbmUjj1+WxQWjEswOqWtszbD/K2NIpF8ojLgMInowObVYIWGMkeDlfGMMy6zcD4NnG/P2hGnSogL5wwXD+fmMdF5ckcP8FQf4bHsJM4bGcu+MdOm562ae0xVgkja7gy92lhDq783kgVJp6bC2JmOi8ppnYevbRnnipAkw/lbIuhJih7v/IuHuJHIAjLzcqPa1+Q1oqTc7ohOmlOLnMzIoqG7irbV5ZocjhBBua8mOEi54aiW1zW28dtMEz03oavJh3Xwo2mIMhxx7Y88mdO15+cHA6ZB5JaBh06tGsumwmxOPOCwswIefTU/n2wemcs+0QazaX8Gsf3/Dg+9tobS22ezweg3pqTuO1QcqqW22cfHoRKniA1BbZPTKle00xs6HJkLa6RCVYVwtE10XmggjLoEtb8GWN4gO8Lw5FacNimJ8WgRPLt3LJWOS8PeR/xNCCHFIm93BE1/u4cmlexmZGMozV48hPswDS8BrhzFvLucbo3du1DUQ4iZFssKSYcwNRkKXtxpqCmDoHPCV+fxmC/X35p5p6Vx3SipPLt3Ly6tyWLy5kNvOGMAtp/fHz1u+M5wMyVKOoayuhQ25VQyLDyEh3AM/dLuLdkDpTtjwEmx8Ccqzod8I40Mz62qjPLEkdN3jUGLXXMMX1wYYPaIeRCnFfTMyKKtr4ZXvcswORwgh3Ma+snoufnql86JXIm/fOskzE7rWRuPiY85yYz7bmOvdJ6E7xMsX0s+GIecbC5yvX2DM+RNuISzAh4dnD2XJz87gjPRoHluym7MfX87y3WVmh+bRJKk7CofWLN1Vip+XlVP76rBLW4tRxWr1M7DzA2Pc/MDpMPEOGDTTtROg+7KwZBh+MemRFqPhPLRIq4cYnxbB6enRPL1sH3XNbWaHI4QQpnI4NC+tzOHcJ77hYGUj/7lqNH+/JNMzeyXqS2DDAqgtgPRzjKTJy9fsqI4uZiiMvtaIcfMbxhILwm2kRgXy9NVjePXGCSiluHb+Gu56YyOldTIksyskqTuKrQU1FNc2c3p6lGd+8J6M1gbYvwy++w/s+xJ8Q2DYXBh3szEZ2Z0/wHuL8FQufrvJaEC3L/K4OQH3zUinqrGN+d/mmB2KEEKYZnNeNXOfXslvF29nYv9IPr/ndGaNiDM7rK4p2wUbXzUKpGVdBXGZnrEuXGA0jJ5nVOTc+wXsXWKMQBJu49RBUfzv7tO4Z9ogPttWzIx/LeejLYVmh+VxZE5dB+pbbKzcW0FShD8ZsX1oDHZLvTH+vGijkUREpRvFT9xtWEUf8fEemzF8ZPf/jFvGuZ7RgAIjE8OYOSyW/36zn3mnpBAWIKWlhRB9R3l9C3//NJu31+cRGejLPy7J5KLRCZ65/pzWxlpwOd9AcLxxkdfXw9ZU9fKFYRca8+zy10JzjdHLKMseuA0/byv3TEtn9sg4fv72Zu58fSOfbivmD3OGEx4o/06dIUldB1bsLceuNVMzYjzzA/hEtdQayVzhJuPqVewwY2HPgEizIxNxmdBSBwe/NXpM0043O6JO+/mMDD7fsZynl+3jl7OGmB2OEEK4XHl9C89/s59XVh2k1ebg5tP6c9fUgQT7eWg1aO2APZ8b68DFDjOGXFo89KujshiLk/uFG711m16DEZeCT6DZkYl2BsYE897tp/Ds8v08/sVuVh+o5N+XZXFKX50KdQI89C/TdQqrm9hVXMe41PBe37sQ6a9g75dGNUu0sQxB8iTwDzc7NNFeymRorTOulPqFGomeB0iPDWbuqEReXJnDNZNSSAzvRWs8CiFEO3mVjby0ModXVxvJ3PmZ8dx11iAGRHtYj1Z79jZjPn3FXuO7QerpHjNa5JgSRhtt6Y5FRmI38jKzIxJH8LJauOPMgZyZEcNdb2zgqhdWc9eZA/npWYPwkkr0R+Wyd0YpNV8pVaqU2tZu2yNKqQKl1CbnbZarzt8VDq35encZQb5ejEuNMDscl/GyNzE+bz77fhpkTBqOHQrjboGMWZLQuSOljMI04Wmw5zOoPmh2RJ1238x0FPCPz7LNDkUIIbqXsvDVrlJuXLCW0//+FfNXHGDWiDiW3HsGj18+yrMTurYm2PKmkdANnA5pZ/SOhO6Q9mvDbnqVjEhJFNzR0PgQPrzrVC4ancgTS/dy5X9XUyLr2h2VK/8XLwDO7mD7v7TWWc7bJy48/wnbUVhLaV0Lpw6M6pVr0lkcNkYUL+SG9RcyOfdpvsqxwdgbjLla/mFmhyeORVmMdXb8w43CKU1VZkfUKXGh/tx0WhrvbypkS3612eEIIcRJ0VpTXNPM8t1lJNz2AtcvWMuWghruPHMg3zwwlccuzfLsZA6M+WabXoW6Yhh6gVEgrTcKTYSsK8Fh55vrA4ip32V2RKIDAT5e/OOSTB67NJNtBTXMfvJb1uVUmh2WW3JZ5qK1Xg54zLve0mZn5b4K4sP8SI/18A/kDiRXr+bqTVcybd+jVPsl8taI/3LhW01GVSjhGbz8YPjFxuNt7xpLTHiA284YQGSgD3/+ZCdaa7PDEUKIE9Jis7OvrJ6lu0p5cWUOb63LY0t+Da0l+3jqytGsfHAqP5+RQYInrjl3pMZKo8JlS70xLDF6sNkRuVZQLGRdTUMbXLztNhJqNpgdkTiKuaMTef+OyQT6WLni+e94bbXnjFrqKWZ0R92plNriHJ7pNmP9vjtQSXObnSnpvas4SmhzPuftvI+Ltt+JVbeyePDfeXvE8xSGeMa8LHEE/3CjgldTFexY7BFlmYP9vLl72iC+21/J0l2lZocjhOhAUnIKSim3u5mhze4gv6qR1QcqeGddHs8u389HW4rYVVxLVJAv04fGcvNpaZQt/CPnjozrPSN7GsqMOWbabixZEJZsdkQ9IyCCU+c3UO8Tw9wdPyW1aoXZEYmjSI8N5oM7TuWUAVH8atE2frlwK232H34PctfPMqUUSckpLn1/erpQytPAHwDtvP8ncENHOyqlbgFuAUhOdu0HS1VjK1vyqxkWH0J0cA+swaYs3Dsjw6WnCPSGX57my+2TfLA54JfftPCvVTtpsd/6gziEBwpLMeY47PkMcr71iIqYV4xPZsGKHP78yU5OT4/uPV+ChOgl8vNyeexz95v76uq2UmtNXbONoppmimqaKKpppry+BYdzUEFMsC9jU8JJjgggLtQfq6X3XPT9gfoSYw6dssLIKyCwb1UaLKjTvD3iOeZuv5Pzd97Hxxl/Zl/kmWaHJToQGuDN/OvG8ffPsnnm633kVzXy1FWjCXFWmHXXzzJw/edZjyZ1WuuSQ4+VUs8DHx1j3+eA5wDGjh3r0jFbK/aWY7UoJvbvoRL+2oFe+mfXHb98j1Gut6UWYoZB/yk8Oj2YR4/YTU19yHUxCNeKy4K6IqMiZnAcRA0yO6Jj8rZa+OWsIdz88jpeXnWQG09NMzskIUQfZHM4KKtrMZK46maKaptoaLED4GVR9Av1Y0xKOP1C/YgL9cff22pyxD2grgi2vAVWbyOhC+i9heKOpdk7jPeGP80FO+5m9q5f8mn678iOnml2WKIDVoviwXMG0z86kIcWbuWSp1cx//pxvWMI9Eno0aROKRWntS5y/nghsO1Y+/eEwuom9pU1MLF/BIG+Hr7CQ0st7P0Cyncbc+WGXG1MBBa9j1IwaAbUl8Kuj2D0PLdviKcNieH09GgeX7KbOVnxRAX1QK+4EKJPa26zk1/VdLgXrrSuBbuzGy7Ez4vEsADiQv2IC/MjKtAXS2/tiTuamgLY+jZ4+xkJXR8vmtbiFczCoU8yZ+e9nLP7YbwcLWyPPd/ssMRRXDo2iYQwf257ZT0XPLWCF68bZ3ZIpnJZFqOUegOYAkQppfKB3wJTlFJZGMMvc4Bbj/b8nqC15tu95QT6WBmd7DbT+06cdkDBBshZbjxOmwKJ48DSB64w9mUWL2N+3foFsH0hjL4WrO67tqJSit+eN5SZ/1rO3z/N5q8XjzQ7JCFEL+NwaIprmzlY2UhuRSMltc1owKoUMSG+ZCaGEhfqT1yon+dfyD1Z1blG0S2fQCOh8wsxOyK30OYVyPtD/815u+5nxt4/4OVoZnPcpWaHJY5i8sAo3vvJKVz/4louf+47fJOGmx2SaVz2iaa1vqKDzS+46nxdsbe0nqKaZs4aEuO5c3zqimHPp8Z9eJqxnlkfv9LWp/iFGksdbHkLsj+BIXPcei2hAdFB3HBqGs9/s58rJySTmRRmdkhCCA9nszs4WNnInpJ6DlQ00GpzoIDYED/GpUWQHBFAbIgvXhYPbeddoSoHtr1nJHIjLwffYLMjcis2qx+Lh/yTc7N/ydT9f8fqaGVDwtVmhyWOIj02mHdvn8Q1L6yh7tLfs7+snv6evrRIF/TZy1R2h2bFvgoiA30YGueBV6fsbZDzDeSvBe8AGHI+RA9x6y/0wkXCU42FYQ8sM+bXJU0wO6JjumvqQBZuKOC3i7ez8PZT+t5wJyHESdNaU1jdzPbCGvaVNdBqd+DnbWFgdBCpkQEkRQTg1xfmw3VF5X5jdId/uJHQ+QSaHZFbslt8+Cjjr5yz+2HOyPk33o5mVifeKN+zDlEWt6sWb/ELJuaSR/hoqw/ThsR65vf7k9Bnk7pthTXUNLUxJzMei5v9pzyumnyjV6apEuIyIe1MYzy86LuSJhiT3fcvMxI7Ny5FHeznzYPnDOa+dzazcGMBF4+ReZ9CiM5pbrOzo6iWbQU1VDW24WO1MCg2iEExQSSGB/Te6pTdpXwP7HjfqG458nLw7tuFJY7HYfHik4w/YNvjyym5z+LlaGFF8k8ksQPQDresMvnzczOZ/MePWbKjBIdDMzwh1OyQekyfTOra7A7WHKgkIcyflMgAs8PpPHsbHPgaCtaBr3PIRHiq2VEJd6AUZMwy1hna+QGMvh583XfowdxRCby2+iB/+d8uZg6LJdhZilgIITpS32xjY14VWwtqaLNr4kL9mD4kgkGxQZ47faKnle2CnYuNBbdHXgZecjG4M7Ty4rNBv8Fm8WV8/gK87M18nXavJHZuSrc1c/7IeD7aWsSXu0rRwIg+ktj1yU/CLfk1NLbamTQg0u26jo+qOhfWvWAkdPGjYeyNktCJH/LyNQqn2FqNxM6NFya3WBSPnDeMioYWnly61+xwhBBuyhocyRc7S3hx5QE25lXTPyqIK8cnc+nYJIbGh0hC11kl22HHBxAcb1wQloTuxCgLXw54kA1xlzO66E3O2veoW7exfZ2X1cLsEXGkRgawdFcpW/NrzA6pR/S5nroWm511OZWkRAZ4xnoW9lZn79x6oyhG5hXG4tNCdCQwGtJnGsscHPga+rvv4qmZSWFcOiaJ+d8e4JIxiQyKlYn6QghDS5udtQeriL/5OXYV1TE8PpTRKeGE+kuv/gkr3mJM2QhLhuEXu3WVZLemFF+n3YvN6mf02Dla+HzQw2jV575KewQvq4VzR8bx8ZYilmaXotGMTAwzOyyX6nP/EzfmVtNsczCppxYaPxm1BcaX86YqSBhjFMOQD2NxPLHDjbWH8lZDSAJEpZsd0VH94uwMPttRzC8XbuXtWydJ0RQh+jitNVsLali1r4Jmm4PG7BXcdcsNhEgy1zWFG2HPZ0Z17GFzjQXGRdcpxYqUO2iz+DE59xm8HK38L/0POCx97uu0R/CyGIndJ1uL+Sq7DA1k9uLErk+NW2hqs7Mxt5oB0YHEhrjx0AOHHQ4sh42vGo8zr4SB0yWhE5038CwI7ge7PjYuCripyCBffjVrCOsOVvHG2lyzwxFCmKi8voW31+XzVXYZUcG+XDE+iYqPH5OErqvy1xkJXcQAGH6RJHTdaE3SjXydejfpFV8we9cvsDpazA5JHIWXxcKsEf1IiwpkWXYZ2wt771DMPnVpYX1OFa12N++layg3eufqi40el4HTjblSQpwIixcMvcC5MPkiGHWN2zboF49JZOGGAv7yv11MHxJLjDtfcBFCdDubw8Hq/ZVsyK3C18vKzKGxZPQL9pw57+4obzXs/8oYqTFkDlhkeYfutiHhamwWX87a/zfm7Pw5Hw7+G23Wbi6+pyzcOyOje4/ZB3lZLJw7Io7Fmwv5cmcpPl4WBsX0vikffSap8w6NYe2+IhqzV/Knvz5mbjCqgw5SraFwvVGS3uJtfCGPHtzTkYnexC8MBs+Gbe/C3iVGdUw3pJTiz3NHMPPx5fzuwx08ddVos0MSQvSQivoWPt1eTHl9K0PjQjh1UBT+sr7cSfn16T5GQhc9xGgDJKFzmS1xl2Cz+DJ975+4ZOutfDD0XzT4RHXfCbQDvfTP3Xe8bqSmPmR2CCfEalHMHhnHoo0FfLatBJ9MCymRvWuNxj6T1AWNm4uPjy/f3B5Pys/N/QP50R9CSx1kfwxVOcYwifRz3LocvfAgkQMh+RTIXWnMr4vLNDuiDqVFBfLTqQP5x+e7uXBHCdOGxpodkhDChbTWbM6v4du95fhYLZyXGUf/KGn3TorWsPSP/OFMP2OkT8asji8ii261I/Z8mrwjmJX9EJdtuYH3hz5OZUB/s8MSHfC2Wjg/M573NuTz0ZYi5o5OIC7UA4omdlKf+GvPq2wkOGsmlyRUkhLQanY4P1S601iqoKYABs00KlNJQie6U+qpRsXUvUugvsTsaI7qltMHkB4bxG8+2EZDi83scIQQLtJis/Px1iK+3l1GUrg/V01IloTuZDkc8L8H4Jt/8PyGVsg4VxK6HnQg4lTeGWEsTn7ZlptIrF5ndkjiKPy8rVyQlUCgrxcfbCqkvL73zIfsE3/xL3x7ALTmpwNKzQ7le/ZWY+7czg/APwLGXA/xo2QxS9H9lAWGnA9e/sb8Oluz2RF1yMfLwqNzR1JU28w/P99tdjhCCBeoqG/hrbV57C9v4LRBUZyfGU+gb58ZNOQa9jZYdCuseRYm3sGtHzbLdwkTlAYN4c2RL9LgE8VF2+8kq/Ato/dUuJ1AXy/mjkrA22ph0cYCaprazA6pW/SJpO6BswdT8s5vifNzj3+0kbEWo4BFyTZjaNyoqyEgwuywRG/mEwhD50BLrVER000bmjEp4Vw1IZkFKw+wKa/a7HCEEN1oT2kdb63Lo7nNwdxRCYxODpdiKCertRHevAq2vg1TH4aZf8I9P937hlq/eN4cOZ8DEZM588A/mLH391IZ002F+Htz4agEHA7N+5sKaGqzmx3SSesTSZ2/j5WW3K1mh2F8kS7YwOqbAsHeAiMvh7TTZYiE6BmhicZi5BV7IH+N2dEc1S/OHkxsiB/3vbOZ5l7wIStEX6e1Zl1OJZ9sLSYy0JcrxyeTGN7NVQL7oqZqeHUu7PkcZv8LTr9PeujcQKtXEIsH/53vkm5iWOlHXLr1FkKaC8wOS3QgItCH8zLjqWu28eHmQmx2h9khnRTJJnqKrRl2vA97P+erA3YYcwOEp5odlehrEsYaVVX3L4Nq91wXLsTPm79eNJK9pfU8tkSGYQrhyewOzdJdpazYV0F6bBAXjU4gyE+GW560uhJYMNtYi+7i+TD2BrMjEu0pC6uSb2Xx4L8R3nSQqzddRUbZZ2ZHJToQH+bPzGGxFNU089n2EhxuOpKpMySp6wm1BbBuvtFD0v9Mzn290RgOJ0RPU8qoruofbsznbKk3O6IOnZ4ezZUTknn+m/2szak0OxwhRBe02hx8uLmQbYW1jEsN5+xh/fCyyteOk1a6E/47DSr3wZVvwvC5ZkckjmJf5Jm8mvU6FQH9mbX718zY8zu87Y1mhyWOMCgmmNMGRbG3rJ5v95SbHU6XyaerK2kN+Wth02vGl+msqyFpgox3F+by8oVhF4Kt1UjstHsON3ho1hASw/25753NNLZKNUwhPElTm533NuSTW9XIWYNjOGVAlMyf6w77voIXZhpTOK7/BAZOMzsicRy1fvG8PeI5vku8gaGlH3PtxstIrVxhdljiCKOTw8lKCmNjXjUbc6vMDqdLJKlzFXsr7PoQ9n1prD035noIiTc7KiEMgdGQPhNq8uDA12ZH06EgXy/+fnEmuZWN/OV/u8wORwjRSfUtNt5dn09FQyuzR8QxPCHU7JB6hw2vwGsXQ2gC3PSlUTFbeAStvFiVcjtvj3ieNos/F+68h1nZDxHQ6rm9Qr3RaYOiGBAdyPI95ewtdc+RTMciSZ0rNFXBxlegdAekng7D5oKXn9lRCfFDscMhbhTkrYZy95y7NrF/JNefksbLqw6yYq80fkK4u5qmNt5Zl0ddcxtzMuPpHy3rz500hwO++B0svtMornbDZxCWZHZUogsKQzJ5LetVVibfyoCKZVy34WLG5b2Il73J7NAEYFGKs4f1o1+IH59tL6a0zj2XgDoaSeq6W8VeY7mCljoYcSmknCLVqIT7GngWBPUzljlocs/hBr84O4P+0YH84t0t1Da7x7IkQogfq25s5d31+bTYHMwdlUhShFS4PGktdfDudfDtYzB6Hlz5NviFmB2VOAl2iw+rk27i1azXyQ8dw6m5/+H69XMZUbwQi0OmGpjNy2ph9sg4/LytfLi5iIYWz/k3kaSuu2gNB1fCtnfBPxRGXwcR/c2OSohjs3jBsAuMCw/bFxmL2LoZP28r/7wkk6KaJh5ZvN3scIQQHahtamPhxgJsdgcXjU6kX6iMTjlp5Xvg+bNg54cw449w3r/B6m12VKKbVAWksnjIP3lrxPPU+CUwbd+j3LB+DuPyF+DbVmN2eH1aoK8X52fG09xm56MtRR6z1IEkdd3BYYPsjyFnOcQMhaxrwD/M7KiE6By/MBg8GxpKYc9nbrkw+ajkcO6cOoiFGwp4f6Os9yOEO6ltbuO9Dfm02hxcOCqB6GBfs0PyfDs/gufOhMZyuOZ9OOUuGfXTSxWGZPH2iOdZNPRxKv1TOfXgU9y87lym7f0jZ6RY3baYWW8XHezLzGH9KK5t5oudpWg3/G50JFks5mS1NcH2hUbBiZRTIWWyfPAKzxM50Pj/e/BbCIiC5IlmR/QjP506kJV7y/n1+9sYlRxGSqQsCyKE2eqbbSzcUECzzcHcUQnEhEgP3Ulx2GHpH43hlvGj4dKXZf5cX6AUOeGTyQmfTGTDXkYXvsHgss9Ydl0gfPcfY33ZiAEQmii9tT1oYEwQkwZEsmpfBRGBPoxPizA7pGOSnrqT0VgJG1+G2kIYfB6knioJnfBcKZMheggcWGYM+3EzXlYLj1+ehUXBT9/YSKtNrl4KYaaGFhvvbcinqdXOhVkJxEpCd3LqSuDVuc75c9fC9f+ThK4PqggcyJJBD/PM+M+59J1Go3J64UbY+has+BdsehX2f22sV9hQLj15LjYuJZyMfsGs2l/h9hUxpaeuq6pzjR46ZYHMK4yrJ0J4MqUgYxY0V8POxTDqGgiKMTuqH0gMD+AvF43kJ69t4LElu3nwnMFmhyREn9TUamfhhgIaWm1ckJUgc+hO1u7P4P2fQGsDnPcEjJlndkTCZDarP+/ssBkV1O2tUJMP1QeNW953cGjVY2U1iuf4BINvMPgEgtXH6NGz+oKXjzF/nmN0OhytQ0JZwOLtPJa38djLxzhuH6GUYtrgGGoa2/hsezEh/onEBLvn553Lkjql1HxgNlCqtR7u3BYBvAWkAjnApVpr9yy5dyzlu2HHB8a8ueGXyPw50XtYvY0GZMPLRtGfUdeCr3uVJJ81Io4rxifzzNf7mDwwktMGRZsdkhB9SqvNwQebC6hpbuOCrHjiw/zNDskcynLSC6r7WuGv0325e4Ivm4vtXPFeEzsfvg647qTiEr2M1ccovneoAJ/DBo0V0FBm3JprjUqpNXnQ1mj83pWUhdx7gvDZdC21vrHU+CVS45dIlX8SZYHpNHuHufb8PexQRcw31+bx4eYiLh+XRKCv+/WLuTKiBcD/AS+32/Yg8KXW+i9KqQedPz/gwhi6X/FWyP4EguNgxCXg3UcbM9F7+QbD8Itg02uw7W3IvMrsiH7kN7OHsjanknvf3sz/7j6NqKC+c9VQCDPZHZqPtxZRWtvC7JFxJIb34WULtIPHPs/u8tP71W1jxp7fEdmUw8a4y/hm0l3cfNHJf5bdOyPjpI8h3JzFC4JijVtHtMPo3bO3fX9/VLrDh8bPdiNBPHQMRxvYWqCtkS83fsOUlFAimg6SVrUSL916+Gl1PjGUBaZTFDyCgpBRFAcPw27x6fLLdQeBvl6clxnHO+vy+XhrEReNTsRqca8pVy5L6rTWy5VSqUdsngNMcT5+CViGJyV1+Wtg31IIS4Xhc40rJ0L0RsH9YOgFRm/djkV4u9mFX38fK09eMYo5T63g529v5sXrxmFxsw9XIXobrTWf7ygmt7KRaUNiZGHxLrI6WpiU+xxjCl6l3iea94Y+SW64+xWnEh5MWcDLz7i5yPUfLOGxO540ftAOglpLiWg6SFTDHmIasompz6Z/1bcA2JQPhSEjORA+mf0Rp1Htn+KyuFwpJtiP6UNj+d+2YpbtLuWswUdJqk3S032HsVrrIgCtdZFSyr0m7ByN1pDzDeSuhKgMGHKec3yyEL1Y5ADIOAeyP+G/5/sZfwduVAhoSFwIv5k9lF+/v40nlu7hnmnpZockRK+ltWb5nnJ2l9RzyoBIhsWHmh2SR0qqXsvUfX8hojmXrbFzWJ56D61ekhwLD6cs1Pv2o963H7lhEw5v9m2rIaF2E4m1G0iuXsMZOf/mjJx/U+mXzJ6os9gVfTaVAZ61pnN6bDBldS2sO1hFTJAfIxLd57PQbTMTpdQtwC0AycnJ5gWiNexdAoUboF8mpM+U8eqi7+g3ElrquJZvYMlvYPrv3Sqxu2pCMhsOVvHvL/eQlRTGlAzPuE4khKdZd7CKTXnVZCWFMTYl3OxwPE5AawWn5/ybIWX/o9ovQXrnRJ/Q4h3K/sgz2B95BgAhzYWkVX3LgIqvGZf/EhPyX6Q0MJ2d0bPYEXOux8zFmzQgkrL6FpbtLiUyyMdt5hX3dHZSopSKA3Delx5tR631c1rrsVrrsdHRJhVC0Br2fm4kdInjIf1sSehE35N8Ck+tbYWVT8DXfzM7mh9QSvGnC0eQERvM3W9uIq+y0eyQhOh1dhTVsnJfBRn9gjl9UNRJFwfpSyyONkYVvs68DZeQXr6E7xJv5OWsNyWhE31SrV88m+MuZeHwp3h+3Cd8lfZz7MqbM3Ie5+a15zJz9yP0q9tqfP92YxalOHtYP4L9vPl4axH1zS4uTNNJPd1TtxiYB/zFef9BD5+/8w730G2EpAmQNsWteiiE6DFKcdcnzdxx03Ww7M/gEwCn3GV2VIf5+1h59poxzH7yW37y2gbeuW0Sft5Ws8MSolfIq2zky50lJIX7M31IrCR0naU1gyqWcurBJwlrLiAnbCLL0n5OVUCq2ZEJ0T2UpduK8gyLtnD7OB+uGfkRQ8s+ZnW+nb+saOGDXbYf1W5xF37eVmaPjOPtdXlG4ZQxCXhZzO34ceWSBm9gFEWJUkrlA7/FSObeVkrdCOQCl7jq/CdFa9j3xfc9dGlTJKETfZoGmPN/YGuCz39tTL4ef7PZYR2WEhnIvy7N4qaX1/HI4u385aKRZockhMerbGjl461FhAX4cO6IOLer9Oau4mq3cHrO48TXbaUsYCALhz7BwfBJZoclRPfSDvTSP3fvMW0tULKdCX5rWJRYDf4RRsdK7HCwdO5irZr6UPfGdAxRQb7MGNqPj7cW8dWuMqYNiTH1wpcrq19ecZRfneWqc3YLrWHfl1CwHhLGQv8zJaETAowP1LnPQ1szfHKf8bcy4Razozps2tBY7jhzAE99tY/RyeFcOi7J7JCEOCp3X8u1sdXGB5sKsFoUczLj8ZXe7+OKqd/FhLwXGFi5jAbvSD4f+Gt2xMxGK3nvhOgUL19IGA3xWVCWbSyyvvt/kLsKUk+FmKFuNw1qYEwQ41MjWJNTSUyIL5mJYabF4l7vjNm0hv1fQcE6SBgDA86ShE6I9qzecOlLMHg2/O9++PZfZkf0A/dOz+DUgVH8+oNtbMg15buwEJ21ADj7iG2H1nIdBHzp/LnH2ewOPtxcRGOrnfNGxhPi721GGB4jtm47c3b8jKs2X0NizXpWJt/Ki2MWsj12jiR0QnSFskDMEBh9HQy/GLx8YNdHsO4FKN/tdnPuJvaPIDUygOW7yyioajItDknq2stdaaxFFz8aBkyThE6Ijnj5wiULjAXKv3gElv7JbT5grRbFk1eMIi7Uj1teXk9BtXkfrkIci9Z6OVB5xOY5GGu44ry/oCdjAmPpgs92lFBc28zMYf3oF+q6da48mtackmTlgu0/5cot1xFXt5UVybfzwtjFrE66iTZrH16UXYjuohREDoTR1xtr5wJsXwhb3oT6o9Za7HHKWTglxN8onFLXfKzF3l1HkrpDCjcaa9HFDoeB0yWhE+JYrN7GUMxRV8Pyv8H/fgEOu9lRARAe6MML88bSYrNz00vraGhxj6pUQnTCD9ZyBXp8jY4V+yrYW1rPaYOiGBgj66cdSWkb6eVLuHzLDay4IZB+9Tv4NuUOXhjzAWuSbpA154RwBaUgejCMvdH4jl5fAutfhN2fQat7VL329bZy3sh47A7NR1uKsNkdPR6D265T16PKdsGezyBiAKSfIwmdEJ1hscJ5T4JfGKz6P6jJh4v+Cz6BZkfGwJhgnrpyNNcvWMvdb27iuWvGYJEiD6KXcNU6rlsLalh/sIoRCaGMSgrrtuOelG6ssHcyQnzhxlE+3D3Bh5QwC3sq7Nyx2sZLm/JoaHsUeNTsEL/nZnOOPIKb/D/7Efm3/CFlMaZHxQyFg99CwQYo3QGppxlz8Ux+vyICfZg5LJYPtxSxNLu0xysGS1JXlQM7P4SQRKNrt5PVdYQQgMUCM/8EYSnw6QOwYDZc+RYEmb8I+Onp0fxm9lB+u3g7f/ssmwfPGWx2SEIcT4lSKk5rXXSstVy11s8BzwGMHTu2W8Y++6WN5qvsUlIiA5iSHu0+Sxe4osLeiagrhqJNxhdHeyuEJkHiOAZFDuQ///drc2M7ip6s/tdrmP3/7Cjk3/IovP2NHru4UUZxw31fQOl2o2PGZP2jg5iQFsHqA5XEBPuR1YMXyPp2UldXbIzNDYgwJmJaZTK4EF0y4RYITYR3b4Dnz4LLX4W4TLOj4tpJKewpreOZr/cxIDqQS8ZKRUzh1kxZy3VXcS3Rcx4kMtCHWcPjpFfb3gqlO41krq4ILF7G0K+EMRAcZ3Z0QohDAqNgxKVQthP2fgEbFvCnqb5Y7c3YrebNB56QFkFZXQvL95QRFeRDYnjPzLHtu/26jZWw9W1jva0Rl4K3TAYX4qQMngXXfwIOG7wwAza/ZXZEKKX47XnDOHVgFA8t2sqqfRVmhyQEcHgt11VAhlIq37l+61+A6UqpPcB0588uVdXQyg0vrsXR2sT5mfH4ePXdrwXUl8Kez2HVU0YZdXubUTRt4p1GxV9J6IRwP0oZwzHH3Qwxw3joNF+u2XQliTXrTQxJMWNYLGH+3nyytZjapp4pnNI3P73bmmDbO4CGkZeDb7DZEQnROySMhlu/NtZ4XHQLfPIL44uRibytFp66cjSpkYHc8vI6dhbVmhqPEGCs5aq1jtNae2utE7XWL2itK7TWZ2mtBznvj6yO2e3CAry5Ynwype/+jmC/Pjhaxd4GxVth4yuwfj4UbTaq7WVdZRRlSBwrF32F8ATe/jD4XM56uQGF5pJtt3HG/n9itTebEo6vl5XzMp2FU7YW0dYDhVP6XlLnsMG296C5FoZdZAy9FEIcm7KglOrcLTgWrxs/4Z+rWmDNs6y5LZyBESfw/GPckpJTuhR+aIA3L90wnkBfL+bNX0N+lXtUyxLCbEop7jprEG2l+80OpWc1lBvDtb57CrI/Ni729p8Kk+6EIecZc+fcZV6hEKLTlh6w80rWG2yMu4zRRW9y1eZriK3bbkos4QE+nD28H2V1LXy50/VLMPStOXVaQ/YnUJsPQ+YYc4CEEMenHTz2efYJP+3D8qVM9/oTO+4J4qv+97Ej5ryT+qJ0MtXJ4sP8eemG8VzyzEqunb+G9247hfBAny4fTwjhYRw2Y+Hiwo1Qk2dUyovKgPgsCE2WJE6IXsJm9WNZ//vYH3EaM/b8nsu33MjqpBtYk3gDDkvPpj5pUYFMGhDJqn0VBI+e7dJz9a2eupxvjApWaWcYK9ULIVxqb9RUXsl6jZKgoczc+wdmZz+If6vLR5QdVUa/YJ6/diz5VU1ct2At9bKGnRC9X1M17F8G3/0Hdi6GljpImwIT74Chc4zqvZLQCdHr5IZN4JVRb5IdPYNJec9z2dYbCGvK7fE4xqWEMyEtgsbsFS49T59J6q7P8obcldAvE5Immh2OEH1GvW8/3hv+FN+k3Ela5TfM23gpg0v/Z/Scm2BC/0j+74pRbCuo4cYFa2lqdY9F04UQ3Ug7oHyPURBtzTOQt9oYnTPiMhh/KyRPdIs1NYUQrtXiFcyn6b/no4y/ENZcwFWbriGj7NMejUEpxcT+kdgbqlx6nr6R1O1fxrOz/SA8DQbNkCtyQvQwraysS5zHa1mvUuWfzDl7fsOcnfcS3FxkSjwzhvXjsUszWZNTyW2vrqfFJomdEL1Caz0cXAmrn4Ht7xkVLVMmw8TbYdhciEiT7wBC9EF7os7i1azXKAscxKzdDzN9zx/wsjeZHVa36htJXcVetpc5jGEWsri4EKapDOjP2yOeZ1navSTVrGPexkuYkPu8KdWp5mQl8Je5I/h6dxl3v7GpRypTCSFcpK7YGFr53X8gZzn4R8DQC2HC7ZB6GviGmB2hEMJkdb79eGfEM6xOvJ5hpR9y5eZ5RDbsNTusbtM3krpxNzH++QZjTTohhKm0srIx/goWjH6H/eGncUrec8zbeBkDKpb1+JDMy8Yl85vZQ/l0ezE/fWMjrTZJ7ITwGFobQyw3vQ4bFkDFXogfDeNugczLITpDLuQKIX5AKy9WpvyEhcOexM9Ww5VbrmNE8ULTpoR0p76R1AFt8l1NCLdS79uPTwY/yjvDnqbN6sf5u+7nwh0/JaKxZ0ur33BqGg/PHsr/thXzk9c2yFBMIdydvc2oYLn2eWOIZXM19D8TJv4EBk6TpYqEEMeVGzaBV7NepyAki2n7HmXW7l/hbWswO6yT0meSOiGEe8oPG8trma+xLO1e+tVt45qNVzBtzx8JainpsRhuPDWN388Zxhc7S7j1lfU0t0liJ4TbsTXDwRWw+j+w5zOw+sCQ843CJ0kTZDSOEOKENPpEsnDoE3ybcgeDypdyxZbriGg8YHZYXSZJnRDCdA6LlzEkc8xCNsVdxtCyj7l+w0WcmvMkvrbaHonh2kmpPOqcY3fDgrXUNbf1yHmFEMfR1gQHlsN3TxtLEwXHQ+aVMHoexAyVIZZCiK5TFtYmXsd7w5/Cz1bLFZvnkV6+xOyoukSSOiGE22jyDufr/veyYPR77I48i7EFr3DDugsYm/9yjxRTuWJ8slEV80Allz/3HWV1LS4/pxCiY/6tlfx1mq9R/CR3JYSnwpjrYcQlECaLhQshuk9+6Bhey3yF8sCBnJv9EGfsfwyLw7PWsu3ZZdWFEKITav3i+Sz9d6xPuJrJB5/itINPklX0FltHexvzaazeLjv3haMSCQvw4SevbuDiZ1by8g3jSYmU9ayE6Ck+tnrGFLzC6MI3sE7ygahBkDwJAqPNDk0I0Ys1+MbwzvBnOT3n34wueoPYhp18nPEoDT5RZofWKdJTJ4RwW+WBg/hg6OO8PfwZ6nxjef48f/i/sUa1O7vrrqCdmRHD6zdPoLapjYueXsmGXNcuGCqEAKujhdEFr3LD+guYmD+fA+GTGfqfBmPenCR0Qoge4LB4s6z/fXyS/gdi6ndx1aarSajZaHZYnSI9dUIIt1cQOoa3RrzAF3cO5+N7Q+D92+Gbx2DKg8aCwpbuvz41Kjmcd247hRsWrOXy577jrxeN4MJRid1+HiH6OqVtDC39hEm5zxLcWkpO2ERWpPyE0qAh7K5YaHZ4QghPoizcOyOjWw41LNrCwssamNtyM/cvaeHx71pP6nhWL9eNMgJJ6oQQnkIpPtnrQN3+LRcO9uL3Z+5ieMWNbPnPdfx2WQvv73JNz53FL5joC37Jz95ycMM9v6Z6+cuAJjEpmbzcgy45pxB9gtb0r1zOqQf/j8imHIqChvHZoEfICxtndmRCCE+lHeilf+6+49maYdfH/GvmHv51dRZkzDIq73aBmvpQ98XVAUnqhBCeQzt47PNsAL7QdnLLv2Ci33MsuiyXksDBrEy+jZzwU7q9gILdoVm2u5Rtky4hc/Y8Zgzrx6/OHdqt5xCiL4ls2MuUA/8kuWYdFf6pLB78N/ZFTJHiJ0II9+LlZ4wIylsNB76GhnIYdiEERJod2Y9IUieE8EhaWcmOnsnuqLMYUvYpE3Of58Kd91AYPIJVybeSGzq+274gWi2KqRkxRAf5snx3Oa+vzsUnvnuGdwjRl/i1VXNK7jOMKF5Ei1cwS/vfz5Z+c9FKvo4IIdyUUpA8EYL7wc4PYMNLMHg2RKWbHdkPmPIpqpTKAeoAO2DTWo81Iw4hhOfTyosdMbPZFTWTYaUfMiHvBS7afid5IaNZlXwbBaGjuuU8SilGJoYRG+LHJ1uL6HflX/nvN/u5YXIaFov0LghxLBaHjczid5iY+zw+9kY2x13CqqSbafEONTs0IYTonPBUGH0d7FgE2xdC0iRIOw2Ue9SdNPPS2Jla63ITzy+E6EUcFm+29pvLjphzGVH8PuPzX+TSbbeQEzaRlcm3URI8rFvOExvix5Xjk3nsv6/xx4+9+Cq7lL9dnElCmH+3HF+I3ia5ejVT9v+DyKYccsIm8nXaz6gM6G92WEIIceL8QiHrati7BPJWQX2RUaHXO8DsyGRJAyFE72K3+LIp/jLmj3mf5ak/JaZ+F1duuY7zd9xLdH12t5zD19tK2aI/8ecLR7Axt5qz/7Wcd9blobXuluML0RsEtpZzTvavuGj7nVi0g/eHPMaioU9IQieE8GwWL0g/x7hV58H6BVBXbHZUpiV1GvhcKbVeKXWLSTEIIXoxm9WP9QnXMH/M+6xIvp2E2k1cvflqzt31IBGN+7vlHFdOSObTu09nSFwI97+7heteXMvBioZuObYQnkppOyOL3mHehosZWLGMlcm38sqoNzgQcZoUQhFC9B5xmTDqauPxxlegaLOp4Zg1/HKy1rpQKRUDLFFK7dJaL2+/gzPZuwUgOTnZjBiFEO7mJNafCfWFeyf5cs/EL7im/Ate39rG775uZW+lo0vHO7TeTHJkAG/cMpEFK3N47PNsZvxrOXeeOZBbzuiPr5e1S8cWwlPF1O/irH2P0q9+BwdDx7N0wANU+0sbLoTopYLjYMx1sGMx7P4f1BXCwOlGb14PMyWp01oXOu9LlVKLgPHA8iP2eQ54DmDs2LEypkkI0T3rz7Q1Qd5qrrau5+qRvtBvOKRMBr+wEzpM+/VmrBbFjaemce6IOP7w0Q7+uWQ3CzcW8OA5g5kxNBYlvROil/O2NXBK7rNkFb1Fk3cYn6T/keyoGdIzJ4To/bwDYOSlcOAb5zy7Uhh6IfiF9GgYPT78UikVqJQKPvQYmAFs6+k4hBB9lLc/9J8CE26DhDFQsgPWPAe7P4OW2pM6dL9QP566ajQLrh+HRcGtr6znkmdWsf5gVffELoS70ZqB5UuZt/FSRhW9yZZ+c3lp9LtkR8+UhE4I0XcoC/Q/w1jDrrECNrwIVTk9GoIZPXWxwCLnlWsv4HWt9acmxCGE6Mt8AmHgNEgaD7mrjLHwxVsgfpSxHo1PUJcPPSUjhlMHRvH2unweW7Kbi55eybQhMdw1dRCZSWHd9xqEMFFIcwFn7v87/atWUBqYzkeD/0px8HCzwxJCCPNEZcDoKNi+CLa8BWlnQNKEHrnI1eNJndZ6P5DZ0+cVQogO+YbAoJnGh+7BlVCwHoo2Qb+RkDSxy8MnvKwWrpyQzJyseOZ/e4D/fnuAOU+t4Iz0aO6cOpCxKeEyLFO4DauXd6fnq3pb4N5JPtx6hi92B9zzVQv/t2Yddn1R9wfmJus/CSFEpwVEwuhrIfsTOLDMmGeXMcvlpzVznTohhHAffmHGh27yJGfP3SbjFjvC6LnzD+/SYQN9vbjrrEFcNzmVV747yH+/OcAlz6xiREIo805JZfbIOPy8paCKMJfd1ta5+arVebDnM2gsh6h0GDiNx2eE8LiL4mo/d1UIITyG1QeGzIHgeCOxW7+AUf1ce5FKkjohhGjPP9xI7lImQ97q74dlxgw1Er7AqC4dNtjPm59MGch1p6Ty3oYCXlqZw33vbObRT3ZyxfhkrpqYTFyoLGAu3FRbI+xfZvwt+IbA8IshcqDZUQkhhPtSypjiERIPOxeTFi5JnRDCbCexlEB3x9Fj/EJh0AxIPgXy10DhRijdDpGDIHEcKMtJD5/0S8mkccx5PFk/nie/zKbpwAYati2lae9qtK2108exenljt7WdVCzdITEpmbzcg2aHIbqT1lCyFfZ9BfYWY0hyyinGVWghhBDHF5oI425m4UO/delpJKkTQhxfdywl0A1MGYrlGwQDphq9dPlrjeSuYg/rb/an5PQ/sjtqOg6L90mdoqapjW0FNezyn0T9gHH4WC0Mig1iSL8Q4sP8jps83jsjg8c+zz6pGLqDWyT+ovs0lBlVYWvzISTRuMgRFGN2VEII4XmsJ/c9oTMkqRNCiM7w9oe0043krmQ7fmUfc86e33JazpNsiruUrf0upNk7rEuHDvX3ZvLAKE4ZEEl+VRM7i2vZXVLH9sJaAn2tDIgKYkBMEAlh/lgtUlxFuJi9FXJWQMFasPpC+jlG4SAp7COEEG5LkjohhDgRVm+Iz2L4f97m3bdeZEzh65ya+x8m5L/Arqiz2dbvAoqDhnXpC7BSiqSIAJIiAjgzw8G+snr2lTawo6iWLQU1+HlZSIsOZGB0EMkRAXhZpTKg6EZaQ8Ue2PuFsWZjv5HGmo7eAWZHJoQQ4jgkqRNCiC7QwMHwUzgYfgqRDXsZVfQmg8s+Y0TpB5QFDGJrvwvYFX0OLV7BXTq+t9XC4H4hDO4XQpvdQW5lI3tL69lX1sDOojq8rYqk8ABSowKxBneteIsQh6SEKtj2LlTug8BoGHK1MQ9ECCGER5CkTgghTlJF4EC+GPhrlqfeQ0b554woXsTU/X/ntJwn2BM5ja39LqQwuOvD17ytFgZEBzEgOgi7Q5Nf1ci+sgZyKhrYX95A4k8W8Op3B0mNCiQ1MoC4UBmmKTrJ1gqrnmTHHUFQnQv9z4SEsfD/7d15lB1lmcfx7687SWffOgkJ2YEQDApJ2FcRGZYZEWQZQGTwMAPoiCDqUZEzisuZowcP6igyIio4g6CyGUFjEMTAEEgkhCRsIWQnCUnohJCFrM/8UW+TS+d203270ze3+vc5p07fequ66n2qk/u+T9VbVVV+zYaZWSVxUmdmVor3eCLoxCFVXD5xKx//wIOMW/0Q897Ywa/nbOfOOduYX7ezzarRecAIuu13GMPOuYpnl6zlmcVr6VJdxfD+3RhV24ORtd3p1XXP36BtFWrHVpjxcybP3845n/wMdO1d7hqZmVkJnNSZmZWiuU8E3bEVVr3Igaue54baJdxwUg30GpK9927Q+6BLz1ZXRSd/lXO//R22bt/J0rWbWLRmI4veyK7mAfTr3pmR/XswvLYbw/p2p0sn34tnSU1PuHIq535hIPEpJ3RmZpXKSZ2Z2Z5U3QWGHJpNW96CVS9k06uPwKuPQr+RMPB9MGBMqx9I0aXTrmGaEUHdxq0sqdvE4rpNzF3+JrOWraNKMKRPN0bUdmdk/+4M7FVDlZ9q2LH18D2ZZmaVzkmdmVl7qekFw4/Kpo1rUoL3PMz7E8ybDH1HwICxWYJXU9oDVupJorZnDbU9a5gwoh/bd+5kxbq3WVy3iaV1m5j26htMe/UNunaqYnj/7oyo7c6I/t3p7aGaZmZmFcdJnZlZOfQYkL33btQJsOF1WPMyrH4Z5k/Jpt5DswRv4Fjo2qfVu+tUVfXO6xIANm3dztK6zSyu28iSuk28smoDkA3VHJGSPA/VNDMzqwxO6szMykmCXoOzafQHsyt49Qnegkezqefg7Opd7QHQY1CbvAS6e5dOjB3ci7GDe+02VPP55et5btmbu4ZqpiRvkIdqmpmZ7ZWc1JmZ7U16DMimkcfB5rVZcrdmHix6PJtqemfJXe0B2XDNqtZ/jTc2VHNJ3SaW1G1i2oI3mLagYKhmSvI8VNPMzGzv4KTOzGxv1a0fjDg6m7ZuhDfmZ9PKObB8ZvYQln6jueSQznTdto63O/dtk90WDtU8jncP1Vxat3n3oZr9uzOsX+se8mJmZmalc1JnZlYJuvTY9RTNHdtg3eJ3krxffawbO6efxoreh7Cg3wm82v9E1nYb2SbDNKH5QzUHXfAtIgJ5iKaZmVm7clJnZlZpqjvvGoIZwWGf+A9u/tbnGF33OCcs/hEnLP4Rb9bsy8J+x7Go37Es7XM426u7tsmumxqq+eiMpU7ozMzMysBJnZlZJZOYuWIn00ZcybQRV9Jzy0r2q3uCUWuf5OBVf2D8yt+xXV1Y1mcii/ody8J+x7Ku64g2u4pXOFTz3kduBX7aJts1MzOz5nNSZ2aWIxtqBjN7yHnMHnIe1Tu3MHT9LEatfZJRa5/kpIU3cdLCm1jXdSiL+h7b5lfxzMzMrDyc1JmZ5dSOqhqW9D2KJX2PYuroa+n99muMWvsko9c+ycGrJjF+5e/YoU6s6PUBlvQ5gqV9j2Blz4PZWeWnWpqZmVUSJ3VmZh3E+q5DmT3kfGYPOT+7ivfms4x8czrD183gmKU/49ilt7K1qhuv9R7P0r5HsLTPEazuMYZQdbmrbmZmZk1wUmdmVulUxedPHduqTfTrCieN6sTJo7dy8ugnOHHgNADqNgf/t2Q705bt4MmlO5ixfAebthXfRnUnX+EzMzMrByd1ZmaVLnYSj/5n225zy1uwbgn91y3mzNrXOHPsG2mBoOcg6D00m3oNyd6nJ6GTv9q2dTAzM7NmcVJnZma7q+kF+xycTQDbNsP65bD+tWyqfwE6ZC9B7zmI755SU776mpmZdWBlSeoknQ78EKgGbouI75SjHmZm1kydu0Ht/tkEEDth42rY8Dq8tRI2vM7Rw3zvXVtwG2lmZi1V1d47lFQN3AycAYwDLpI0rr3rYWZmraAq6LkPDD4ExpwKEy7hg7dvKnetKp7bSDMzK0W7J3XAkcD8iFgQEVuBu4GzylAPMzOzvY3bSDMza7FyJHVDgaUF88tSmZmZWUfnNtLMzFpMEdG+O5TOB06LiH9L85cAR0bEZxusdwVwRZodC7zcrhXdZQCwpkz7bi+OMR/yHmPe4wPHCDAyIga2V2X2Ns1pI9uofewI/9ZK5WNTnI9L43xsGudjU1ypx6XRNrIcD0pZBgwvmB8GLG+4UkTcCtzaXpVqjKS/R8Th5a7HnuQY8yHvMeY9PnCMBjSjjWyL9tF/h8b52BTn49I4H5vG+dgUtyeOSzmGX84AxkgaLakLcCEwqQz1MDMz29u4jTQzsxZr9yt1EbFd0lXAn8ke1/yLiHi+vethZma2t3EbaWZmpSjLe+oi4o/AH8ux7xKUfQhoO3CM+ZD3GPMeHzhGo93aSP8dGudjU5yPS+N8bBrnY1Ncmx+Xdn9QipmZmZmZmbWdctxTZ2ZmZmZmZm3ESV0BScMl/VXSi5Kel3RNKu8v6WFJr6Sf/cpd19aQVC3pWUkPpvm8xddX0j2SXkp/y2NyGOO16d/oXEl3Sepa6TFK+oWkVZLmFpQ1GpOk6yTNl/SypNPKU+vmayS+G9O/09mS7pfUt2BZRcUHxWMsWPZFSSFpQEFZxcWYB5JOT8d8vqSvlLs+5dJR2vxS5b2vUKqO0McoVR77JqUqR5/GSd27bQe+EBHvA44GPiNpHPAV4JGIGAM8kuYr2TXAiwXzeYvvh8DkiDgIOJQs1tzEKGkocDVweES8n+xhChdS+THeDpzeoKxoTOn/5YXAwel3fiKpuv2qWpLb2T2+h4H3R8QhwDzgOqjY+KB4jEgaDvwDsKSgrFJjrGjpGN8MnAGMAy5Kf4uOqKO0+aXKe1+hVLnuY5Qqx32TUt1OO/dpnNQViIgVETEzfX6L7D/qUOAs4I602h3A2WWpYBuQNAz4J+C2guI8xdcbOBH4OUBEbI2IdeQoxqQT0E1SJ6A72XusKjrGiJgK1DUobiyms4C7I2JLRCwE5gNHtkc9S1UsvoiYEhHb0+xTZO8kgwqMDxr9GwJ8H/gSUHgTd0XGmANHAvMjYkFEbAXuJvtbdDgdoc0vVd77CqXqQH2MUuWub1KqcvRpnNQ1QtIoYALwNLBPRKyArBEABpWxaq31A7LO1c6CsjzFtx+wGvhlGjZym6Qe5CjGiHgN+B7ZVY8VwJsRMYUcxVigsZiGAksL1luWyirZZcCf0ufcxCfpo8BrEfFcg0W5ibHC+LgXkeM2v1Q/IN99hVLlvo9Rqg7WNynVHu3TOKkrQlJP4F7gcxGxvtz1aSuSPgKsiohnyl2XPagTMBG4JSImABvJ2aX+NAb7LGA0sC/QQ9InylurdqciZRX7KF9J15MNBbuzvqjIahUXn6TuwPXA14otLlJWcTFWIB/3BvLa5peqg/QVSpX7Pkap3DdplTb5XnZS14CkzmRf7ndGxH2p+HVJQ9LyIcCqctWvlY4DPippEdmQm5Ml/S/5iQ+ysxvLIuLpNH8P2RdwnmI8BVgYEasjYhtwH3As+YqxXmMxLQOGF6w3jGyYR8WRdCnwEeDi2PWOmbzEtz9ZA/9c+t4ZBsyUNJj8xFhpfNwL5LzNL1VH6CuUqiP0MUrVkfompdqjfRondQUkiWyc9IsRcVPBoknApenzpcDv27tubSEirouIYRExiuyGzEcj4hPkJD6AiFgJLJU0NhV9GHiBHMVINrThaEnd07/ZD5PdC5KnGOs1FtMk4EJJNZJGA2OA6WWoX6tIOh34MvDRiNhUsCgX8UXEnIgYFBGj0vfOMmBi+n+aixgr0AxgjKTRkrqQtQWTylynssh7m1+qjtBXKFUH6WOUqiP1TUq1Z/s0EeEpTcDxZJc7ZwOz0vSPQC3ZU2peST/7l7uubRDrScCD6XOu4gPGA39Pf8cHgH45jPEbwEvAXOB/gJpKjxG4i2wc/jayzv+/NhUT2bC+V4GXgTPKXf8S45tPNo6+/vvmvys1vsZibLB8ETCgkmPMw5TatXnp2F9f7vqU8Th0mDa/Fccot32FVhyT3PcxWnFsctc3acWxaPc+jdKGzMzMzMzMrAJ5+KWZmZmZmVkFc1JnZmZmZmZWwZzUmZmZmZmZVTAndWZmZmZmZhXMSZ2ZmZmZmVkFc1JnuSbpY5JC0kFl2PciSQOaW763kDRB0m3p8w2SvtjEujc0mB8oafIerqKZmTVC0vWSnpc0W9IsSUft4f29005I+qakU9pou5dJmpPimCvprLbYbjP33U3S3yRVp/nJktZJevA9fq/oeum9kE9LekXSb9I7IlHmvyTNT3FOTOVdJE2V1GlPxWj546TO8u4i4AmyF6ha83wV+FFTK0gaJ2kq8GlJMyVdBBARq4EVko5rh3qamVkBSccAHwEmRsQhwClk78JsFxHxtYj4S2u3I2kY2Xu7jk9xHE32XrjWbLO6BatfBtwXETvS/I3AJc34vcbW+y7w/YgYA6wle2cZwBlkL5oeA1wB3AIQEVvJ3mN2QQvqbB2ckzrLLUk9gePIvjwvLCg/SdJjku6R9JKkOyUpLVsk6RspUZlTf4Wv4RWrdNZwVPr8gKRn0pnRK1pQv1GSXpT0s/S7UyR1S8sOkPQXSc+luuyfzujdmPY9R9IFBfH8TdJvJc2T9B1JF0uantbbP603UNK9kmakabfES1Iv4JCIeK7Isssl/SnV8QbgV2QN0HHAjIJVHwAubu5xMDOzNjMEWBMRWwAiYk1ELId32rfvprZhuqQDUnnRtiG1e79I7eUCSVfX7yRdDXxZ0l+AsQXlt0s6r2B/xdrTgZIeTuU/lbRYu49eGQS8BWxIcWyIiIXp91vaPv5V0q+BOZKq03oz0pWxKxs5jhcDv6+fiYhHUn2aVGy91L84GbgnFd0BnJ0+nwX8KjJPAX0lDUnLHsBtqbWAkzrLs7OByRExD6hTGtaQTAA+B4wD9iNLTOqtiYiJZAlLo0MPC1wWEYcBhwNXS6ptQR3HADdHxMHAOuDcVH5nKj8UOBZYAZwDjAcOJTv7emPBl/+hwDXAB8jOEh4YEUcCtwGfTev8kOxM4RFpP7cVqc/hwNyGhZKuAs4Ezo6IzcBWska3KiI2R8T8gtX/DpzQgmNgZmZtYwowPJ3g+4mkDzZYvj61DT8GfpDKmmobDgJOA44Evi6ps6TDyE6UTiBrl45ooj7F2tOvA4+m8vuBEUV+7zngdWChpF9KOrNgWUvbxyOB6yNiHNlJ3jdTrEcAl0saXbhjZUMj94uIRU3E1RK1wLqI2J7mlwFD0+ehvPtKauGyuTR9bM3exUmd5dlFwN3p891pvt70iFgWETuBWcCogmX3pZ/PNChvzNWSngOeAoaTJWrNtTAiZhXuL10tGxoR9wNExNsRsQk4HrgrInZExOvA39j1hT8jIlaks7OvkjXsAHMKYjgF+LGkWcAkoHfaV6EhwOoGZZeQDRE5t/7sL/BlsgTyKkl/kHRowfqrgH1bcAzMzKwNRMQG4DCyoXyrgd9I+mTBKncV/DwmfW6qbXgoIrZExBqy7/Z9yE7a3R8RmyJiffqdxhRrT48ntc0RMZlsOGLDOHYApwPnAfOA76crh6W0j9Prr/IBpwL/kmJ9mizhathmDyA7ydpWVKQs3mtZOgZbi7TTZkX5BkzLpXS17GTg/ZICqAZC0pfSKlsKVt/Bu/8vbClSvp13nwTpmvZzElmDeExEbJL0WP2yZmpYj24U/5KnifKG29lZML+TXTFUpXpubmI7m9m9/nPJzoAOAxYCRMRrwEWSvkk29PI+YP+0fte0HTMza2cpGXgMeEzSHOBS4Pb6xYWrpp9F24Zs1GCjbWXhdppSrD1tqi3bVbmIAKYD0yU9DPwSuKmR1Zva5sYG6302Iv7cxPrF2sHdd5g9gOanafZrEdFYcruGbFhlp3S1bhiwPC1bRnYyuF7hMoAa4O33qosZ+Eqd5dd5ZOPUR0bEqIgYTpaQHF/i9hYB9U+lmgjUD9foA6xNCd1BZDdzt0o687lM0tlpfzWSugNTgQvSPQEDgRPJGrzmmgJcVT8jaXyRdV4EDmhQ9ixwJTBJ0r7pdw9Oy3aSnYHtUbD+gRQZwmlmZnuWpLGSCq88jQcWF8xfUPBzWvrcnLah0FTgY8qeENmLbGh+SzwB/HPa16lAv4YrSNq3wS0T44HFbdA+/pnsAV+d0+8fKKmw/SIi1gLVkppM7CLi6YgYn6ZGr1am5PSvZP0SyJLs+vv1JpFdOZSko8mGhq5IdasFVkfEtqbqYVbPSZ3l1UVkY/UL3Qt8vMTt3Qv0T0M2Pk02HARgMtBJ0mzgW2RDMNvCJWTDOmcDTwKDyeKZTXavwaPAlyJiZQu2eTVweLo5/AXgUw1XiIiXgD4Nh3tExBNk90M8lG5oP0fSU2RPCJuStl3vQ8BDLaiXmZm1jZ7AHZJeSO3HOLIHW9WrkfQ02T3Y16ay92wbCkXETOA3ZLcu3As83sI6fgM4VdJMsqH9K9j9ISSdge8pe5jZLLIk9Jq0rDXt423AC8BMSXPJrrQVG7U2hYKTwJIeB34HfFjSMkmnFQusifW+DHxe0nyyIZ8/T+V/BBYA84GfAf9esLkPpeVmzaLsBIKZWUbStcBbEVHsQSoN170hIm5oUDYVOCud7TQzs72ApEXA4en+uHLWowbYERHblb2C4ZaIGF/OOjUkaQLw+YhozmsM9lQd7gOui4iXy1UHqyy+p87MGroFOL+Z6z5WOJOGvdzkhM7MzBoxAvitpCqyJylfXub67CYink2vQqgueFddu0lP4HzACZ21hK/UmZmZmZmZVTDfU2dmZmZmZlbBnNSZmZmZmZlVMCd1ZmZmZmZmFcxJnZmZmZmZWQVzUmdmZmZmZlbBnNSZmZmZmZlVsP8HtMuSSpXBC3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5" y="1150956"/>
            <a:ext cx="8729981" cy="34828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6713" y="5068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15" y="409464"/>
            <a:ext cx="9404723" cy="140053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Exploratory Data Analysis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6069" y="1667784"/>
            <a:ext cx="3812145" cy="5266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Interpretation 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dirty="0" smtClean="0"/>
              <a:t>The </a:t>
            </a:r>
            <a:r>
              <a:rPr lang="en-US" sz="1800" b="0" dirty="0"/>
              <a:t>first graph shows us the actual sales graph.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dirty="0" smtClean="0"/>
              <a:t>In </a:t>
            </a:r>
            <a:r>
              <a:rPr lang="en-US" sz="1800" b="0" dirty="0"/>
              <a:t>second graph we can see a trend which is a upward trend in sales.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dirty="0" smtClean="0"/>
              <a:t>The </a:t>
            </a:r>
            <a:r>
              <a:rPr lang="en-US" sz="1800" b="0" dirty="0"/>
              <a:t>third graph shows us a repeated pattern which means there is some seasonality.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dirty="0" smtClean="0"/>
              <a:t>The </a:t>
            </a:r>
            <a:r>
              <a:rPr lang="en-US" sz="1800" b="0" dirty="0"/>
              <a:t>fourth graph shows the irregularities in the dataset.</a:t>
            </a:r>
          </a:p>
        </p:txBody>
      </p:sp>
      <p:sp>
        <p:nvSpPr>
          <p:cNvPr id="3" name="AutoShape 2" descr="data:image/png;base64,iVBORw0KGgoAAAANSUhEUgAAA3UAAAFPCAYAAADqcOfCAAAAOXRFWHRTb2Z0d2FyZQBNYXRwbG90bGliIHZlcnNpb24zLjUuMSwgaHR0cHM6Ly9tYXRwbG90bGliLm9yZy/YYfK9AAAACXBIWXMAAAsTAAALEwEAmpwYAACV50lEQVR4nOzdd3hUVfrA8e+ZSe89pCeUhJ7QQSyIFEUUxV6xl1VX19XVddddt7rVdfXn2lbE3kGxrIoiooD0XkIN6b33zMz5/XEHjBgghEzuTPJ+nmeemdzcufedgcyZ955z3qO01gghhBBCCCGE8EwWswMQQgghhBBCCNF1ktQJIYQQQgghhAeTpE4IIYQQQgghPJgkdUIIIYQQQgjhwSSpE0IIIYQQQggPJkmdEEIIIYQQQngwSeqER1FKhSulWpVS2nl73eyYukopNaXd67juOPsua7dvas9EKIQQwl0ppU5RSn2qlCpUSjU771copZ5QSlnNju9Y2rVpOe22LTjUzpkUk1JKXauUWqOUqlJKNSilDjrf4zvNiEmIE+FldgBCnKALAe92P5+nlPLXWjeZFZAQQgjRk5RS04FP+eHF+Tjn7RTgF4DdhNA82e+Ah4/Yluy8hQH/19MBCXEipKdOeJpLj/g5CJhlRiBCCCGESX6O8R0uBxgB+AFpGG3kh4ApvV0nQ2t9ndZaaa1VT59bKeUF/Mz544dAIhAADAPuBNb3cDw+Sin5ji5OiPyHER5DKRUJnOX88V2g2fn40iP2S203VPH3SqnfKqUKlFLVSqlFSqnodvs+0m7fM5RSH7QbcnH/Ecc9tN+Cdtuua7d9inNbtFLqDaXUbqVUrXO4aK5S6lmlVFQ3vh/th2/erpT6t1Kq3Hmbr5QKPGL/0Uqpd5VSJc6Y8pVSbx6xz3lKqa+dcTcrpbYqpe5rP5TniPdsqlJqqVKqUSm1USk1QSkVqZR6WylVr5Tao5S6poPYr1RKrXLu0+Qc7nJZd703QgjRy6U573drrbdprVu01jla63e01udrrVsO7aiUynF+Xi9TSl2slNrh/HzfqJQ6o/1BlVK+SqnfKKV2OvepVkp9rJQac8R+Rx5zu7MdWN3BvmOUUt85j7dDKXVBRy+oo+GXJ9hGByilnlNK1TjbwX8opW45so0+imiMi8QAq7TWBVrrJq31Dq31U1rrO444l49S6gGl1BZnG1arlFqrlDq33T6RznY5x9nmljnb4OFHHOvwdwul1M+VUrkY329CnL+foJRarJSqcB5nt1LqYaVU+1FLQoDWWm5y84gbcDPG1UcNXAR87HzcAAS02y+13X7V7R4fur3Zbt9HjrPv2e32PbRtQbtt17XbPsW5bXAHxzl0W93uuVPabb/uOK99Wbt9Uzt4fkex/6Xd86cDrR3F1G6f248R91tHec8qjtivBPjuiG0OYGi75//+GOe5z+z/Z3KTm9zk5u434Kt2n5trgT8AMwD/DvbNce5XiTEks/1nbhMwwLmfF7D0KJ/NzcDkDo5Z4/yMb79vLuDt3C8SqDri9zagzPk4p90xF3TQLrVvbzpq59q30S938PvCdo+nHOP99GrXRtowvl/cB4wD1BH7WoElR3mfHnHuEwpkH2WfBmBMu+Md2l55xH5hwEyO0nYDH5r9/1Bu7nWTnjrhSQ71yLUAn2EMkQBjiMTsozzHDzgHiAW2OrfNVR0Pa9gFJGB8iB5ycRfiLAUucB7LF+PD/RHn78YrpUZ34ZjHYwPGY1y9LXZuax/70xhzER3AbRiNRQrO+QNKqWDgr859C4BMjPdsqXPbpUe5yrkWo9H+u/PnGCAeGNju/AqY6zxPGvCQc/tTQAQQDrzh3PZ7pVR4J1+zEEL0VU+3ezwW+DVGu1islPrlUZ4TjjFsMxT4qXObH99/Jl8BnOl8PA/wx2hTdmK0Zf/s4JghznOHYyRlAEnABOfjn2G0N2Bc0AsF7gK6MmrlqG20UioduMq5bTPGPLiRnT2w1toG/Nf5oxVjWsffgTXA/vY9cMCVwDTn4+8whmgGY4wk2uDc/jMg3fn4rxivey5GGxxAx+9lOMa/RSgwBCP5ewqj7V6JccHan++Hic5WSp3d2dcoej9J6oRHUMaQyUONzVda63q+T+rgx3PtDvlAa/2p1roU+J9zmzdGwnKk32mtC7XWn2MkZmA0TieqCuPD/H8YVxZr+D6pg+8/6LvTC1rrtVrrHGC5c1sSHG7sBji3LdJaP6u1rtFa52qt/+jcfgpGowTwvNZ6i/M9+327c8zo4Lx/01pX8n3yB0ZP5j5++O9z6H2cjtFgAtyBcWWyCuPLBBgN1sROvWIhhOijtNZvYyQJR871CgH+fJTh7Hla68e11rVa6yeBPOf2yc77c9rt+xJGL94BjAQDjIuSAUccsxhjVEg18Ha77Yc+809x3jcBf3Ke+2mM3rwTdaw2eiLff6f9p9Y6T2u9FXjhBI5/F0ZSdWRsqcA76vvK0+3fp5u1MUSzXmu9VGu92Ln9UOLZDPzW+boX8X37fKpSyv+I82zXWj/q3HcXRkJ9qO0+BaN3tAn4V7vnnIkQTpLUCU9xEd8nA5udY9LDgb3ObbOUUkEdPG9Pu8fN7R77dnLfjvZrr6Oy0T8D/oZxlfDID20wrox2t45i93HeR7f7XfZRnt/+qmleu8f57R63P84hhxq/5iO3aa1b22079D52dIwjRXRiHyGE6NO01ou01mMxeqWux+g1OmROB0/JP+LnAud9gvP+eJ/PCqPdbW+f1trhfNxRGxvnvC8/ok0oPM65OnKsNjqu3e8K2j0+8jUfldbarrV+FCOJy8QYfnmoPfTn+wubJ9Kmlul28xvbxWPlx23dtiN+lvZSnBBJ6oSnaN8T9wDGUMqtGMP8wPjAPa+D59naPdbHOcfx9j3UILVPylI72O8S530xxhVOy1Fi607Hir2s3eOMozy/vN3jxKM8br9PR+c91raOjnGBdlY6099XPLNorV87xvOFEKLPcw6ZB8DZK7WAH46m6OjLfuIRPx9K5g4lQYc+nx1AxFE+nwuOOMbx2s0i532UUsqn3fb4DvY9nmOdq32S2D7B69RoG2UIBGNCn3O0yj8xRpQccug9PZE2NVop1f7i8KF/AwfGKJX2mo/4uX17+fiR/x7Of5NbjvGyRB8jSZ1we0qpWOCMTux6tCGY3eXQFbZJSqlgpVQiRqGUIx1quOxAHUbD+YCLYzsqrfVuvu/RvFApdbNSKkQpldhu7sUqoN75+Gal1AjnkNdftzvU590QzhKMxgzgj0qpkc4qYqlKqZ8BX3fDOYQQorf70FnpcYqzPQrg+zll0HEPUpJS6i7n/nfyfcKzwnn/qfPeAjyjlEpwVsPMVEr9C3iiC3EeOrY/8Ctn23M7Ru9id/qO79uWu5VS8UqpEcANnXy+L8bcuUecr9dPGRW3L2y3z6H39JN2255VSg1RSgUqpU5XSp3v3H6ovfQDfut83XOA053bv9VaNx4npt0Yw18BblJKneOMK1opdblSag3G3HghAEnqhGe4mO//r97dwZWqLc7fnaOUCnFhHO8675MxqjzmYBQJOdLHzvsEjEQwjx9eOTTDT4A2jPfxOYx5fnnAnwG01rXAoQQvEeM9LeX7yeDvaq2/OtkgtNb7+b4gy3CMCe0tGA3XY3R/Qy+EEL2RH0ZF6K+AWoyiGoeKpzQA/+ngOeUY87FqgSed25pxtgPA63w/5+tSjParGdgE3MP3865PxOMYc8sBfoPR9jzVblu30FrvAQ6N8hiH0fu4BWPI6OHdjnOYGOC3GK+3CeP9ut75u51837a/AXzhfHwKsAPjoujXwKFCaP/i+4upv8R43e9jtMFNGEM7j/eaNMYaeTaM5RY+cT631BnDuOMdQ/QtktQJT3CoB84OvNXB7w9VTvQFzu/g993l98B8jDL+TRjJ0S862O/PwP9hNAg1GBO173ZhXMeltV6CMZF8IcbQkTaMRu/tdvv8H8ZVyW8wGqgWjMbqAb4vZNIdsTwEXI1Rzase473cC7yKkXwKIYQ4tl8Dz2BMQyjn+2UC3gdO11p31FO3HaO4yg6M6QSbgHOcha3QWrdhFPj4LUYS04LRhm3FSM4eO9EgtdYVGAWy1jjPuRu4HOOCXne7DXgeI2mtBP7ND3sXjxzu2F4LcCPGd4w9zmO0AQcx3ucph+YEaq3twLnAgxjvTTNGW7YeoyI0zsIxkzAS2FyMf58KYBEwUWu9tjMvSGv9CXAasNj5/FaMC7L/wxh62ZW5iaKXUsaFACGEEEII0dsopXIwhul9rbWeYm40ruMcblmjtc51/pyMsczDYIyEN86ZkAnRK0lPnRBCCCGE8HRzgINKqQqlVCHGsP7BGMMu75GETvR2ktQJIYQQQghP9x3GnECNsRxAJcZ6qWdqrV83MzAheoIMvxRCCCGEEEIIDyY9dUIIIYQQQgjhwSSpE0IIIYQQQggP5mV2AJ0RFRWlU1NTzQ5DCCGEi61fv75cax1tdhyeQtpHIYToO47VRnpEUpeamsq6devMDkMIIYSLKaUOmh2DJ5H2UQgh+o5jtZEy/FIIIYQQQgghPJgkdUIIIYQQQgjhwSSpE0IIIYQQQggP5hFz6oQQwhO1tbWRn59Pc3Oz2aG4HT8/PxITE/H29jY7FCGEECaQNvLoutJGSlInhBAukp+fT3BwMKmpqSilzA7HbWitqaioID8/n7S0NLPDEUIIYQJpIzvW1TZShl8KIYSLNDc3ExkZKY3VEZRSREZGytVZIYTow6SN7FhX20hJ6oQQwoWkseqYvC9CCCGkLehYV94XSeqEEMIDlJSUcOWVV9K/f3/GjBnDpEmTWLRo0Ukfd9myZcyePbsbIhRCCCHMIW2kJHVCCOH2tNZccMEFnH766ezfv5/169fz5ptvkp+f3+Ox2Gy2Hj+nEEIIcTTSRhokqRNCCDe3dOlSfHx8uO222w5vS0lJ4a677sJut3P//fczbtw4Ro4cybPPPgsYVxenTJnCxRdfzODBg7nqqqvQWgPw6aefMnjwYE499VQWLlx4+JgNDQ3ccMMNjBs3jlGjRvHBBx8AsGDBAi655BLOO+88ZsyY0YOvXAghhDg2aSMNUv1SCCHc3Pbt2xk9enSHv3vhhRcIDQ1l7dq1tLS0MHny5MONysaNG9m+fTvx8fFMnjyZFStWMHbsWG6++WaWLl3KwIEDueyyyw4f609/+hNTp05l/vz5VFdXM378eKZNmwbAqlWr2LJlCxEREa5/wUIIIUQnSRtpkKROuIWk5BTy83LNDgOAxKRk8nIPmh2GEEd1xx138O233+Lj40NKSgpbtmzh3XffBaCmpoY9e/bg4+PD+PHjSUxMBCArK4ucnByCgoJIS0tj0KBBAFx99dU899xzAHz++ecsXryYf/zjH4BRmSw31/i7nD59uiR0QoiT4k5tfXvS7vcufbWNlKROuIX8vFwe+zzb7DAAuHdGhtkhCPEDw4YN47333jv881NPPUV5eTljx44lOTmZJ598kpkzZ/7gOcuWLcPX1/fwz1ar9fBY/6NV1dJa895775GR8cO/gdWrVxMYGNhdL0cI0Ue5U1vfnrT7nk3aSIPMqRNCCDc3depUmpubefrppw9va2xsBGDmzJk8/fTTtLW1AbB7924aGhqOeqzBgwdz4MAB9u3bB8Abb7xx+HczZ87kySefPDyvYOPGjd3+WoQQQojuJG2kQZI6IYRwc0op3n//fb7++mvS0tIYP3488+bN469//Ss33XQTQ4cOZfTo0QwfPpxbb731mNW3/Pz8eO655zj33HM59dRTSUlJOfy7hx9+mLa2NkaOHMnw4cN5+OGHe+LlCSGEEF0mbaRBHco23dnYsWP1unXrzA5DuJBSym2GZNw7IwNP+LsQ7m/nzp0MGTLE7DDcVkfvj1JqvdZ6rEkheRxpH4Uncae2vj1p980hbeSxnWgbKT11QgghhBBCCOHBJKkTQgghhBBCCA8mSZ0QQgghhBBCeDBJ6oQQQgghhBDCg0lSJ4QQQgghhBAeTJI6IYQQQgghhPBgktQJIUQvppTimmuuOfyzzWYjOjqa2bNnH/N5y5YtO+4+QgghhCfrTW2kJHVCCNFDkpJTUEp12y0pOeW45wwMDGTbtm00NTUBsGTJEhISElz9UoUQQogTIm3kyfEyOwAhhOgr8vNyu3Xh3XtnZHRqv3POOYePP/6Yiy++mDfeeIMrrriCb775BoA1a9Zwzz330NTUhL+/Py+++CIZGT88bkNDA3fddRdbt27FZrPxyCOPMGfOnG57HUIIIYS0kSdHeuqEcFPdfcXK1Ve7hPu6/PLLefPNN2lubmbLli1MmDDh8O8GDx7M8uXL2bhxI7///e956KGHfvT8P/3pT0ydOpW1a9fy1Vdfcf/999PQ0NCTL6FXUkpZlVIblVIfOX+OUEotUUrtcd6Hmx2jEEL0dr2ljZSeOiHcVHdfsToZnb3aJdzTyJEjycnJ4Y033mDWrFk/+F1NTQ3z5s1jz549KKVoa2v70fM///xzFi9ezD/+8Q8Ampubyc3NZciQIT0Sfy92N7ATCHH+/CDwpdb6L0qpB50/P2BWcEII0Rf0ljZSkjohhOgDzj//fO677z6WLVtGRUXF4e0PP/wwZ555JosWLSInJ4cpU6b86Llaa957770fDTkRXaeUSgTOBf4E3OvcPAeY4nz8ErAMSeqEEMLlekMb6bLhl0opP6XUGqXUZqXUdqXU75zbH1FKFSilNjlvs453LCGEECfnhhtu4De/+Q0jRoz4wfaamprDk8IXLFjQ4XNnzpzJk08+idYagI0bN7o01j7iceAXgKPdtlitdRGA8z7GhLiEEKLP6Q1tpCvn1LUAU7XWmUAWcLZSaqLzd//SWmc5b5+4MAYhhBBAYmIid99994+2/+IXv+CXv/wlkydPxm63d/jchx9+mLa2NkaOHMnw4cN5+OGHXR1ur6aUmg2Uaq3Xd/H5tyil1iml1pWVlXVzdEII0ff0hjZSHcoqXXoSpQKAb4HbgXOAeq31Pzr7/LFjx+p169a5KjzhBpRSbjV/rCf+Lo5H3hPPt3Pnzh+MqU9KTiE/L7fbjp+YlExe7sFuO15PO/L9AVBKrddajzUppB6hlHoUuAawAX4Yc+oWAuOAKVrrIqVUHLBMa33M8TzSPgpP4k7tWnvSxplD2shjO9E20qXVL52VvTYBpcASrfVq56/uVEptUUrNP1p1L7kSKYTobfJyD6K17rabJzdWfZnW+pda60StdSpwObBUa301sBiY59xtHvCBSSEKIUSPkzby5Lg0qdNa27XWWUAiMF4pNRx4GhiAMSSzCPjnUZ77nNZ6rNZ6bHR0tCvDFEIIIdzBX4DpSqk9wHTnz0IIIcRx9Uj1S611tVJqGXB2+2GXSqnngY96IgYhhBDC3Witl2FUuURrXQGcZWY8QgghPJPLkjqlVDTQ5kzo/IFpwF+VUnGHqnsBFwLbXBWDECei1eagvL6FoMyZ/OOzbKoaW2lqs+NtsRDo60V8mB8pkYGMTAwlNsTP7HCFEEIIIYQAXNtTFwe8pJSyYgzzfFtr/ZFS6hWlVBaggRzgVhfGIMRRaa0pr29lb2k9BysbKK1tQQORZ9/F01/vI8zfGz9vKzaHg/pmGw2t31c9SokMYOrgGM7LjGdUUhhKKfNeiBBCCCGE6NNcltRprbcAozrYfo2rzilEZ9jsDnaV1LE5r5ry+lYU0C/Uj3GpEcSG+vL0bWfTXFmMl/X7Kadaa2qbbOwtq2NTXg0r9pbz+upcXlyRQ3psEDed1p8LshLw8XLpNFUhhBBCCCF+pEfm1AnhDprb7GzIrWJrQQ3NbQ4ig3w4MyOagTFBBPh8/6dgry37QUIHRhnm0ABvxqREMCYlghtPTaO+xcZHmwt5edVBfvHuFp74cg8PnjOYc0fESc+dcBtWq/UHi6m+//77pKamuuRcqamprFu3jqioKJccXwghhOhOvamNlKRO9Ho2h4Mt+TWsOVBJi83BgOhAspLCSAjzP6nkK8jXi8vHJ3PZuCSWZZfxt8+yufP1jbzWP5e/XjSS5MiAbnwVojdITU7kYF5Btx0vJSmBnNz8Y+7j7+/Ppk2buu2cQgghhCtIG3lyJKkTvdq+snqW7y6jttlGSkQAkwdGER3s263nUEpx5uAYTk+P5s21ufzlk13MfHw5vzt/GJeOS+rWcwnPdjCvAL30z912PDX1oS49b/369dx7773U19cTFRXFggULiIuLY8qUKYwaNYr169dTVlbGyy+/zKOPPsrWrVu57LLL+OMf/wjABRdcQF5eHs3Nzdx9993ccsstPzrHq6++yhNPPEFraysTJkzgP//5D1ar9aRerxBCiN5L2siTayNlApDolRpbbXyytYiPthTh7WXhgqx4LhiV0O0JXXtWi+KqCSl89rPTGZUcxi/e28LP395Mc5v9+E8WwkWamprIysoiKyuLCy+8kLa2Nu666y7effdd1q9fzw033MCvfvWrw/v7+PiwfPlybrvtNubMmcNTTz3Ftm3bWLBgARUVFQDMnz+f9evXs27dOp544onD2w/ZuXMnb731FitWrGDTpk1YrVZee+21Hn3dQgghxPH0pjZSeupEr7O7pI5l2WW02OxM6h/JmJRwrJaem+MWH+bPKzdO4Ikv9/DvL/ewv7ye568dS1SQ6xJKIY7myKEl27ZtY9u2bUyfPh0Au91OXFzc4d+ff/75AIwYMYJhw4Yd/l3//v3Jy8sjMjKSJ554gkWLFgGQl5fHnj17iIyMPHyML7/8kvXr1zNu3DjAaDRjYmJc+jqFEEKIE9Wb2khJ6kSv0WZ3sCy7jB1FtcSG+DJ9SAKRJiVSVoviZ9PTGRIXzD1vbeLC/6zg9ZsmkhQh8+yEubTWDBs2jFWrVnX4e19f42/GYrEcfnzoZ5vNxrJly/jiiy9YtWoVAQEBTJkyhebm5h+dY968eTz66KOueyFCCCFEN/PkNlKGX4peobKhlbfW5rGjqJbxqRFcOibJtISuvbOHx/HGzROpbbJx8TMr2Vtab3ZIoo/LyMigrKzscIPV1tbG9u3bO/38mpoawsPDCQgIYNeuXXz33Xc/2uess87i3XffpbS0FIDKykoOHjzYPS9ACCGEcBFPbiMlqRMeb3dJHW+uzaWx1c4FWfFMGhCJpQeHWx7PqORw3rp1InYHXPn8d+SUN5gdkujDfHx8ePfdd3nggQfIzMwkKyuLlStXdvr5Z599NjabjZEjR/Lwww8zceLEH+0zdOhQ/vjHPzJjxgxGjhzJ9OnTKSoq6s6XIYQQQnQ7T24jldb6pA/iamPHjtXr1q0zOwzhQkopHvs8+4Seo7Xmu/2VrMmpJC7Uj1nD4wjyO/kRxffOyMAVfxe7S+q47NlVBPh48c5tk4gP8z/m/l15T1zFVe9Jb7dz506GDBly+GczyjW7syPfHwCl1Hqt9ViTQvI40j4KT+JO7Vp70saZQ9rIYzvRNlJ66oRHarM7+GRrMWtyKhkaF8JFoxO7JaFzpfTYYF65cQI1TW3c+NI6GlpsZockelhObj5a6267eXJjJYQQQrQnbeTJkaROeJyGFhvvrs9nX1k9pw2KYtqQmB6tbnkyhieE8n9XjiK7uJa739yE3SFXBoUQQgghxMmRpE54lOrGVt5Zn09VYyvnZcYzOjkcpTwjoTtkSkYMvz1vGF/sLOFvn+4yOxwhhBBCCOHh3Hu8mhDtlNW18P6mAhxaM3dUIv1C/cwOqcvmnZLK3tJ6nl2+nwHRQVw6LsnskISLaK097sJDT5D5K0IIIaSN7FhX2kjpqRMeIb+qkXfX52NRikvGJHl0QnfIb88bymmDovj1B9vYUVhrdjjCBfz8/KioqJAE5ghaayoqKvDz8/y/YyGEEF0jbWTHutpGSk+dcHt7S+v5dHsxoX7eXDAqnmA/b7ND6hZeVguPX5bF2f/+hrve2MCHd51KgI/8SfYmiYmJ5OfnU1ZWZnYobsfPz4/ExESzwxBCCGESaSOPrittpHyDFG5tZ1EtS3aUEBvix/lZ8fh7W80OqVtFBvny+GVZXP3Cav7w0Q4enTvS7JBEN/L29iYtLc3sMIQQQgi3I21k95Lhl8Jt7Sis5fMdJSSE+zN3dEKvS+gOmTwwitvOGMAba/L4eIss0CyEEEIIIU6MJHXCLW0rrGHJzhKSIwKYkxmPt7V3/1e9d3o6mUlhPLhwCwXVTWaHI4QQQgghPEjv/qYsPNLWghq+3FlKSmQA542Mw6uXJ3QA3lYLT14+CrtD89DCrTJpWAghhBBCdFrv/7YsPMqW/GqW7iolNTKA2SP6RkJ3SHJkAPfPzODr3WW8v6nA7HCEEEIIIYSH6DvfmIXb25JfzVfZZaRFBXJuH+mhO9K1k1IZlRzG7z/cgcU/xOxwhBBCCCGEB+h735qFWwocftb3Cd2IOLwsffO/ptWi+OtFI6lvsREx7RazwxFCCCGEEB6gb35zFm7lw82FRJ7zU5IjApg1vB9WizI7JFOlxwZzx5kDCRw6hQPlDWaHI4QQQggh3JwkdcJUX+wo4WdvbaKlYCez++iQy478ZMpAWssO8lV2KTa7w+xwhBBCCCGEG5Nv0MI03+wp4yevbWBYQiil7/6u1y9bcCJ8vCxULnmaumYb6w9WmR2OEEIIIYRwYy77Fq2U8lNKrVFKbVZKbVdK/c65PUIptUQptcd5H+6qGIT7Wr2/gptfXkf/6EBeun4culXWZjtSS942BsUEse5gFXXNbWaHI4QQQggh3JQru0ZagKla60wgCzhbKTUReBD4Ums9CPjS+bPoQzblVXPDgrUkhPnz6k0TCAvwMTskt3XqwCg08O3ecrNDEUIIIYQQbsplSZ021Dt/9HbeNDAHeMm5/SXgAlfFINzPzqJarn1hNZFBvrx200SignzNDsmthfh7MyYlnN0l9RRUSW+mEEIIIYT4MZdOYlJKWZVSm4BSYInWejUQq7UuAnDexxzlubcopdYppdaVlZW5MkzRQ3IrGrl2/hoCfLx47aYJ9Av1MzukjikLSinTb4eMTQknyNeLr/eU4dDaxDdGCCGEEEK4Iy9XHlxrbQeylFJhwCKl1PATeO5zwHMAY8eOlW+yHq68voVr56+mze7g9VsnkRQRYHZIR6cdPPZ5ttlRcO+MDAC8rRZOHRjFp9uL2VVUx9B4WZRcCCGEEEJ8r0fKDWqtq4FlwNlAiVIqDsB5X9oTMQjz1DW3cd2LayiubeaFeeMYFBtsdkgeJz02iNgQX1btr5AlDoQQQgghxA+4svpltLOHDqWUPzAN2AUsBuY5d5sHfOCqGIT5Wmx2bn1lPTuL6vjPVaMZkyLFTrtCKcXkAVHUt9jYUlBjdjhCCCGEEMKNuHL4ZRzwklLKipE8vq21/kgptQp4Wyl1I5ALXOLCGISJ7A7NvW9tZuW+Cv55SSZTB8eaHZJHS4oIIDkigLU5lQyLD8HXy2p2SEIIIYQQwg24LKnTWm8BRnWwvQI4y1XnFe5Ba80ji7fz8dYiHpo1mIvGJJodUq8weUAkb6zNY8PBaiYNiDQ7HCGEEEII4QZ6ZE6d6Hue+HIvr3x3kFtO788tpw8wO5xeIybEj/SYIDbkVtHQYjM7HCGEEEII4QZcWv1S9E2vrT7Iv77YzdzRCTx49mCzw+l1Jg2IZG9ZPWtyKjkzo8MVQYQQQgiPVdfcRkVDK7VNbbTaHTg0+HpZCPL1IjLQh1B/7x8s/SOEkKROdLNPtxXx8PvbmDo4hr9eNBKLRT50u1tYgA9D40PYXlDL2JRwgv28zQ5JCCGE6DKtNYU1zewuruNARQN1zcceieLvbSU5IoD02CBSIwPlu4YQSFInutGqfRX89I1NZCWF8dSVo/G2yuheVxmXEsGOwlrW5VRx5mDprRNCCOF5HA5Ndkkd63OrqKhvxcuiSIkMYHRyONFBvoQGeOPrZUEBLTYHdS02yutbKKhq4mBFI9kldQT6WMlKCmNEYqgUEBN9miR1oltsL6zhlpfXkRIZwPzrxuHvIx+srhTi72301hXWMjZVeuuEEEJ4loMVDXyzp5yKhlYiA32YNiSGQTHB+Hh1fEHYy2oh0NeLfiF+DI8Pxe7QHKxoYFN+NSv2VbAht5oJ/SMYER8qPXeiT5KkTpy0gxUNzJu/lmA/L16+cTxhAT5mh9QnHO6tO1glc+uEEEJ4hKY2O8t3l7GruI5Qf29mjejHwOigE54jZ7Uo+kcH0T86iOLaZlbsKWdZdhnbC2uZPiSW6GBfF70CIdyTjI8TJ6WsroVr56/B5nDw8o3jiQv1NzukPiPE35uhccbcurrmNrPDEUIIIY7JN3EYr6/OZXdJHePTIrh6YjKDYoJPuuhJvxA/5o5OYNbwftQ323hzbS7rD1ahte6myIVwf5LUiS6ra27juhfXUFrbwovXjWNgTLDZIfU541Ij0GjWHawyOxQhhBCiQ1pr5n97gNgr/ozVorhsbBKT+kfiZem+r6FKKQbFBnPNpBT6RwXx7d5yFm8upMVm77ZzCOHOJKnrw5KSU1BKde3m5cOg6//OtrxKcl77FaNTIrp+LClL3GXte+vqj1MtTAghhOhpNruDhxZt4/cf7aBp7xquGJ9ETIify87n721l1oh+TEmPJreykXfW58toFtEnyJy6Piw/L5fHPs8+4ec5tOZ/W4vZW1bPzGGxDJ7xxknHcu+MjJM+Rl81NjWC7UW1bMyr4rRB0WaHI4QQQgDQanNwz1sb+WRrMXecOYBf/PU8fG+/1uXnVUqRmRRGeKAPH28p4q11eZyfGU9MsOuSSSHMJj114oRorVmWXcbesnpOGxTF4H4hZofU54X6e5MeG8zWghqa22SYiRBCCPM1t9m5/dX1fLK1mF+fO4T7Zw4GenaOW3JEAJeMTUSheHd9PgcrGnr0/EL0JEnqxAlZfaCSrQU1jEkJZ3RyuNnhCKexKeG02TVb8mvMDkUIIUQf19hq46aX1vHlrlL+cMFwbjqtv2mxRAX5cvm4JEL9vflwS5EkdqLXkqROdNqW/GpWH6hkaFwIkwdEmh2OaCcqyJfUyAA25VXTZneYHY4QQog+qs3u4LZXN7ByXzn/uCSTayammB0Sgb5ezB2dSHiAkdjlVjaaHZIQ3U6SOtEpe0rq+Cq7jLSoQM4aHCPFTdzQ2NQImtrs7CisNTsUIYQQfZDWmgfe28Ly3WX8+cIRXDwm0eyQDvP3tjJ3VCJhAd4s3lwoiZ3odSSpE8eVV9nIZ9tLiAv145zh/bBYJKFzRwlh/sSF+rE+twq7Q9bmEcJdKaX8lFJrlFKblVLblVK/c26PUEotUUrtcd7LGHfhUf72WTYLNxTws2npXD4+2exwfsTfx8rcUQmE+Xvz4eZCimuazQ5JiG4jSZ04ptLaZj7cUkhYgDfnZ8bjbZX/Mu5sbEo4dc029pTWmR2KEOLoWoCpWutMIAs4Wyk1EXgQ+FJrPQj40vmzEB7hpZU5PL1sH1eMT+anZw00O5yjCvDx4sJRCQT4WFm8uZDqxlazQxKiW8g3dHFU1Y2tvL+pED9vKxdkJeDnbTU7JHEcaVGBRAb6sO5gFVpLb50Q7kgb6p0/ejtvGpgDvOTc/hJwQc9HJ8SJW767jN99uJ1pQ2L5w5xhbj9FI9DXiwtGJaDRvL+pEEtAqNkhCXHSJKkTHWposfH+pkIALsxKIMhPljT0BEopxqSEU1HfSk6FzBcQwl0ppaxKqU1AKbBEa70aiNVaFwE472NMDFGITsmtaOSuNzaSHhvME1dk4eUhI3rCA3w4PzOehhYbMRf9lsZWm9khCXFSPOMvT/SoFpud9zcV0Nhq4/yseMIDfcwOSZyA9Nhggv28WHew0uxQhBBHobW2a62zgERgvFJqeGefq5S6RSm1Tim1rqyszGUxCs+UlJyCUqpHbhYfPybeP5/Kykq+/N1lBPp6H3N/dxMX6s85w/vh028A97y5CYfMRxceTLpfxA/Y7A4+3FxEZUMr52fG0y/Ez+yQxAmyWhSjk8P5encZhdVNxIf5mx2SEOIotNbVSqllwNlAiVIqTmtdpJSKw+jF6+g5zwHPAYwdO1a+hYofyM/L5bHPs11+Hq01n24rZk9pPXOy4kmZ/fVxn3PvjAyXx3Wi+kcHUfXVC3xuuYXHv9zDvdPTzQ5JiC6RnjpxmMOh+XR7MQXVTcwY2o+UyECzQxJdNCw+BD8vCxtyq8wORQhxBKVUtFIqzPnYH5gG7AIWA/Ocu80DPjAlQCE6YVNeNbtL6zllQKTHf1+oW7eYi8ck8sSXe/hka5HZ4QjRJdJTJwDjitvS7FL2lTVwRno0Gf2CzQ5JnARvq4URiaGszamiurGVsAAZQiuEG4kDXlJKWTEurr6ttf5IKbUKeFspdSOQC1xiZpBCHE1JbTPf7i2nf1QgY1J6x8obf7pwOPvL6vn525tJiQxgWLwUTxGeRXrqBAAr91WwvbCW8akRZCWFmR2O6AYjE8OwKNicV2N2KEKIdrTWW7TWo7TWI7XWw7XWv3dur9Ban6W1HuS8l4mxwu202Oz8b1sxAT5eTB8a65Zz5brC18vKM9eMISzAm1teXk9Vgyx1IDyLJHWCDQerWHewihEJoUzsH2F2OKKbBPl6kREbzPaiGlra7GaHI4QQwsNprflqVxm1TW2cPbxfr1vqKCbYj2euHkNZXQt3v7UJuxROER5Ekro+bkdRLd/sLWdQTBBTMqJ7zRU3YRiVHE6bXbOtsNbsUIQQQni4nUV1ZJfUMbF/JAm9tAhXZlIYvz1/KMt3l/Hk0j1mhyNEp7ksqVNKJSmlvlJK7VRKbVdK3e3c/ohSqkAptcl5m+WqGMSx+Q8Yzxc7S0iK8GfGsFgsktD1OtHBviSG+7Mpr1quOAohhOiy6sZWlu0uJTHMn7GpvWMe3dFcOT6ZuaMT+PeXe1iW3WERWiHcjit76mzAz7XWQ4CJwB1KqaHO3/1La53lvH3iwhjEUazeX0HUnAeICfZl9oh4vCzSadtbjUoKo77Fxt7SerNDEUII4YEcWvP5jhKUUn3iIrBSij9dMIKM2GDueWsT+VWNZockxHG57Ju81rpIa73B+bgO2AkkuOp8ovO2F9Zw00vrsNeWMiczAR8vSeh6s7SoQML8vdmQW4XW0lsnhBDixKw/WEVRTTNnZkQT7Odtdjg9wt/HytNXj8Fu19zx2gZabDI3Xbi3Hvk2r5RKBUYBq52b7lRKbVFKzVdKddiHr5S6RSm1Tim1rqysrCfC7BNyyhuYN38twX5elLz1MP4+vWuSs/gxpRSjksMorWuhsKbZ7HCEEEJ4kLK6Fr7bX8HAmCAyYvvWckdpUYH849JMNufX8IePdpgdjhDH5PKkTikVBLwH3KO1rgWeBgYAWUAR8M+Onqe1fk5rPVZrPTY6OtrVYfYJpbXNXDN/NXaHg5dvnIC9rtzskEQPGRIXgq+XhY2yGLkQQohOsjkcfLajGD9vK1MzYvpkMbWZw/px6xn9efW7XBZtzDc7HCGOyqVJnVLKGyOhe01rvRBAa12itbZrrR3A88B4V8YgDJUNrVz9wmoq61tZcP14BsYEmR2S6EHeVgsjEkLZV9ZAdaOsvSOEEOL41hyopKK+lWlDYvv0yJ77Z2QwPjWChxZuY09JndnhCNEhV1a/VMALwE6t9WPttse12+1CYJurYhCGmqY2rp2/moMVjfx33jgyZXHxPikzSRYjF0II0TlldS2sO1jFkLhg0qICzQ7HVF5WC09eOYpAXyu3v7aBxlab2SEJ8SOu7KmbDFwDTD1i+YK/KaW2KqW2AGcCP3NhDH1eQ4uNGxasJbu4jmeuGcOkAZFmhyRMEuTrRbosRi6EEOI4HA7Nkp0l+HtbOX2QTIEBiA3x49+Xj2JfWT2/WrRNCo8Jt+PlqgNrrb8FOhp8LUsY9JDmNjs3v7yOTXnVPHXlKM7MiDE7JGGyUUlh7CquY1thLWNSevc6Q0IIIbpmQ24VZXUtzBrRDz/vvjvs8kiTB0bxs2npPLZkN+NSI7hyQrLZIQlxmNSy76VabQ5+8toGVu2v4B+XjOTs4XHHf5Lo9WJC/EgIk8XIhRBCdKyqoZXvDlQyIDqQQTF9q9plZ9x55kBOGxTFIx9uZ1uBTGcQ7qPPJHVJySkopdzilpSc4tLXandofvbWJpbuKuWPFwznwlGJLj2f8Cyjk2UxciGEED+mteaLnSV4WZSM7jkKi0Xx+GVZRAT4cMfrG6htbjM7JCEAFw6/dDf5ebk89nm22WEAcO+MDJcd2+HQPPDeFj7eWsSvZg3hqgmuTSCF50mLCiTU35uNeVWkxwb1yRLVQgghfmxLQQ2FNc1MHxJLoG+f+Yp4wiKDfHnqqlFc9ux33P/OZp65eoy0pcJ0faanri9wODS/en8b767P555pg7j59P5mhyTckFKKUUlhlNS2UFwri5ELIYSA2uY2VuwtJzkigCFxMuzyeMakRPDA2YP5bHsJ81fkmB2OEJLU9RYOh+bBhVt4Y00uP5kygLvPGmR2SMKNfb8YebXZoQghhDCZ1pqlu0oBOGtw31xkvCtuOi2N6UNjefSTnaw/WGV2OKKPk6SuF7A7NPe/u4W31+Xz07MGcf/MDPlAFsfk42VheHwoe0vrqW2S+QBCCNGXZRfXcbCikVMGRBHi7212OB5DKcU/LskkLsyPO1/fQGVDq9khiT5MkjoPZ3do7ntnM+9tyOdn09K5d3q6JHSiU0YmhYKCzfnVZocihBDCJI2tNr7eXUZcqB8jE0PNDsfjhPp7858rx1BR38o9b23CIZWlhUkkqfNgNruDn721iUUbC7hvRjp3T5Mhl6LzQvy8GRgdxLbCWlptDrPDEUIIYYKvs8tos2vOGhyDRS4Kd8mIxFB+c95Qlu8u4z/L9podjuijJKnzUG12B3e/uYnFmwt54OzB3DlVEjpx4kYlh9Fqc7CjqNbsUIQQQvSwfWX17C6tZ3xaBJFBvmaH49GumpDM+ZnxPLZkNyv3lpsdjuiDJKnzQK02B3e9vvHwsgW3TxlgdkjCQ8WF+tMvxI9NedU4tAwZEUKIvqKlzc5X2aVEBfkwJiXc7HA8nlKKR+eOoH90EHe8voG8ykazQxJ9jCR1HqbV5uCO1zfw6fZifjN7qCxbIE7aqOQwapraOFDeYHYoQgghesg3e8tpbLEzbUgsVosMu+wOgb5ePH/tWOwOzc0vr6OhxWZ2SKIPkaTOg7TY7Nz+6nqW7Cjhd+cP44ZT08wOSfQCA6ODCPL1kuUNhBCij8itbGR7YS2jU8KJDfEzO5xeJS0qkP+7cjS7S+r4+dubpXCK6DGS1HmI5jY7t76yni93lfKHC4Yz75RUs0MSvYTFoshKCqOguonSOlmMXAgherM2u4Olu0oJ9fdmYlqE2eH0SqenR/PQrCF8ur2YJ5buMTsc0UdIUucBmtvs3PLKepZll/Ho3BFcMzHF7JBELzM8PgRvq2KT9NYJIUSvtmp/BTVNbUwbEoOXVb4GusqNp6Zx0ehEHv9iD59uKzI7HNEHyF+zm2tqtXPTS+v4Zk8Zf7toJFeMTzY7JNEL+XpbGRoXQnZJncwBEEKIXqq4pplNudWMSAglMTzA7HB6NaUUf7pwOFlJYfzsrc3slCrTwsUkqTODsqCUOu7N4uNH2ry/8s2eUso+fIzLxid36nmdvQnRXlZSGA4NW/JrzA5FCCFEN7M5HCzZWUKgrxeTB0aaHU6f4Odt5blrxhDi78VNL62jpFamOAjX8erMTkqpyVrrFcfbJjpJO3js8+xj7tJqc7B4cyGF1U3MGBbL4GlPd3sY987I6PZjCs8VFuBD/6hAthbUMC41XIblCNEJ0j4KT7H2QBWVDa2cnxmPr5fV7HD6jJgQP16YN47Lnl3FdS+u5e1bJxLs5212WKIX6uy3tic7uU10g1abg/c3FVBY08TMYf0Y3C/E7JBEHzEqOYymNju7iuvMDkUITyHto3B7pXXNrD1YyZB+waRFBZodTp8zPCGU/1w9hj0lddz+6gZabQ6zQxK90DF76pRSk4BTgGil1L3tfhUCyGUeF2ix2flgUyHFtc2cM6wfg2KDzQ5J9CEJYf5EBfmwKa+aYfEhMkxXiKOQ9lF4CrtDs2RHCf7eVk5PjzY7nD7rjPRoHp07gvvf3cID723hsUszpY0V3ep4PXU+QBBG8hfc7lYLXOza0PqeljY7728spKS2mVnD4yShEz1OKcWo5HAqGlrJrWw0Oxwh3Jm0j8IjrDtYSXl9K1MHx+DnLdcbzHTJ2CR+Pj2dRRsL+P1HO9Ba1rAT3eeYPXVa66+Br5VSC7TWB3sopj6puc3Ooo0FlNe3MGtEHAOig8wOSfRR6bFBrNhbzsa8alIiZZiOEB2R9lF4gvL6FtYcqCQ9Nsg9vlcoi1vO57d69dwctzunDqSqsY35Kw7g62XlgbMzjtpjl5ScQn5ebo/FdiISk5LJy5WPPnfSqUIpgK9S6jkgtf1ztNZTXRFUX9PcZmfhxgIq61s5d2Qc/aPc4INX9FleFgsjE0P5bn8llQ2tRAT6mB2SEO5M2kfhlhzOYZe+XlbOcJdhl9qBXvpns6P4ETX1oZ47l1I8PHsILTY7z3y9Dz9vC/dMS+9w3/y83OMW1jOLOybnfV1nk7p3gGeA/wJ214XT9xxO6BpamT0yjlSZwCzcwIiEUNbmVLExr4qzBseaHY4Q7kzaR+GWNuRWUVrXwjnD+xHg09mve6InKKX4w5zhtNgcPP7FHrytFu44c6DZYQkP19m/cpvWuvtr6vdxP0roZKibcBMBPl4M7hfMrqI6ThkQZXY4QrgzaR+F2ymra+G7/ZUMiA5kUIyM/nFHFovirxeNxGZ38PfPsqlvsfGLmUcfiinE8XQ2qftQKfUTYBHQcmij1rrSJVH1AYfm0FXWtzI7UxI64X6yksLYXljL1gJZjFyIY5D2UbgXqxef7SjG19vC1MExkiS4MatF8c9Lswjw9eLpZfuobWrjD3OGY7HIv5k4cZ1N6uY57+9vt00D/Y/2BKVUEvAy0A9wAM9prf+tlIoA3sKYf5ADXKq1rjqxsD2b8g1k0cYCKpxz6CShE+4oKsiX5IgAtuRVg1WG7ghxFCfcPgrhSmGnXUNFvbHIuAy7dH9Wi+JPFwwn1N+bp5fto67Zxj8uycTHq7NLSQth6NRfu9Y6rQvHtgE/11pvUEoFA+uVUkuA64AvtdZ/UUo9CDwIPNCF43ukljY7sZf94XBCJ4uACnc2OjmM9zcVEjj0TLNDEcItdbF9FMIlVu2rIGT8hYxICJXvFx5EKcUDZw8mxM+bv366i+KaZp6+erTZYQkP06mkTil1bUfbtdYvH+05WusioMj5uE4ptRNIAOYAU5y7vQQso48kda02B+9vKsQnJo1ZI/vJB65we8kRAUQH+dI2YS4Oh5YhIUIcoSvtoxCuUNvcxn3vbMZWVcRpZw4yOxzRBbdPGUB8mB+/eHcLc55agXdUitkhCQ/S2b7dce1upwGPAOd39iRKqVRgFLAaiHUmfIcSv5jOh+u5bA4HH20tpKSumbIP/irLFgiPoJRiTEo43pFJLN1VanY4Qrijk2ofheguj3ywneLaZso/+ifeVhm656nmZCXw9q2TaLU56Hf139lbWm92SMJDdOqvXmt9V7vbzRgJWqcWr1JKBQHvAfdorWs7G5hS6hal1Dql1LqysrLOPs0tObTms20l5FU2MW1ILE17vjM7JCE6bVBMELaaEp5dvs/sUIRwOyfTPgrRXT7eUsTCjQXceeZAWot2mx2OOEmZSWEsvvNU2iry+XhrEV/tKsVmd5gdlnBzXb2U0wgct29fKeWNkdC9prVe6NxcopSKc/4+Dujw8r/W+jmt9Vit9djoaDdZNLMLtNYs3VXK3rJ6Th8UxdC4ELNDEuKEWCyK2rXvszanivUHpaCfEMfRqfZRiO5SWN3Er97fSmZSGHdOlbXOeot+oX4Uv/4LRiWHsaWghjfX5lFR33L8J4o+q1NJnVLqQ6XUYuftYyAb+OA4z1HAC8BOrfVj7X61mO+rhc073nE8mdaab/eWs72wlvGpEYxKDjc7JCG6pH7L54QFePPs1/vNDkUIt9KV9lGI7tJmd3DXGxux2TWPX5Ylwy57G7uN0wdFMycrnsZWO2+szWNtTiV2hzY7MuGGOlvr9h/tHtuAg1rr/OM8ZzJwDbBVKbXJue0h4C/A20qpG4Fc4JLOh+tZ1h2sYkNuNSMTQ5nYP8LscIToMt3WwrUTU3jyq73sLa1noCxmK8QhXWkfhegW//g8m/UHq3jyilFSfK0XS40M5KoJyXyVXcrKfRVkF9cxdXAM8WH+Zocm3Ehn59R9DewCgoFwoLUTz/lWa6201iO11lnO2yda6wqt9Vla60HO+145nmtXcS0r91WQHhvElPRoWfxTeLxrT0nFx2rhv99Ib50Qh3SlfRSiO3y1q5Rnv97PlROSOS8z3uxwhIsF+noxe2Q8542Mo9Xu4J31+Xy+o5i65jazQxNuorPDLy8F1mD0ql0KrFZKXezKwDxZQVUTX+woJSHMnxlD+0lCJ3qFqCBfLhmbyMINBZTWNZsdjhBuQdpHYYaimibufXsTQ+JC+M3soWaHI3pQ/+ggrp6QwpjkcHYX1/PSqoN8s6eMpja72aEJk3V2+OWvgHFa61IApVQ08AXwrqsC81RVja18tLWQYH8vZo+MwyrrenWOsnDvjAyXnyY2UDEsxkJ6pIX4YAvxwYr4IAuBPuBjBR+rYsMtgURtvY1mr2BavIKp9Y2jMiCNSv9Uqv2TsVv6bmG7m07tz+urc1mwIodfnD3Y7HCEcAfSPooe1dxm57ZXN9Bqc/DUlaPw87aaHZLoYT5eFk4dFMXIpFBW769kY2412wpqGZ4QQlZSGMF+3maHKEzQ2aTOcqjBcqqg65Uze63mNjuLNxUCMCczXj5oT4R2oJf+uXuPaWuG2kKoyYfaAqgvBVtTux0U+ASCTxB4+YCygsXKhyt3Eo2D8OY8/NpqCGor//6QyofCkJHkho4nL2wsJUFD0arv/DunRgVy9vB+vPLdQW6fMkAaDiGkfRQ9SGvNr9/fxua8ap65egz9o2V+c18W4ufN9KGxjE4OY01OJRvzqtmUV016bDCZSWHEBvvKaLE+pLNJ3adKqc+AN5w/XwZ84pqQPJPDoflkWxF1zTYuHJ1AWEDf7c0xjdZQVwyV+6ByP9QVOn+hICgGotIhMAoCoyEg0kjo1I+/e53/04d47IbnDv/sZW8ivCmXiKYDxNbvJLl6Lafm/gdyoc4nhp0xs9gRfS5VAak98zpNdvsZA/lkazEvrzrIHWdK+WzR50n7KHrMSytzeHd9Pj89axBnD+9ndjjCTUQG+XLO8DgmN7WxMa+a7YU17CquIzLIh2FxIQyOC8FfOhp6vWMmdUqpgUCs1vp+pdRc4FRAAauA13ogPo+xcn8FeZVNnDUkhgSpRtRz7G1GAlexGyoPQFujsT04HlImQ2gShMSDtetJts3qT1lQBmVBGWRHnw2Af2slKdWrySj/jLH5rzA+fwGFwSNYmzCP/RGndZgs9hYjEkOZkhHNC98e4PrJqQT4dPbakBC9h7SPoqet2lfBHz7eybQhMdxzliyF2K2UpVf0aIX4e3NGejQT+0ewu7iebYU1LN9Tzrd7y0mKCGBgTBADooLw95EErzc63rexxzGWIcC5ePhCAKXUWOfvznNhbB5jT0kd6w9WMSIhlOHxoWaH0/s5bEYiV7YLKvaCvRW8/CCiP0QMgIg08A5waQhNPhHsijmHXTHnENBazuCyz8gsfoc5u+6jPGAAaxKvY3fU9F47NPOuqYO46OmVvL46l5tO6292OEKY4XGkfRQ95EB5Az95bT2pkQH867IsLDJfv3tpB499nm12FD/S1VoDvl5WRiSGMiIxlLK6FnYV17K3tJ4vd5ayVJWSGObPwJggUqMCCZFpFL3G8ZK6VK31liM3aq3XKaVSXROSZymvb2HJzhLiQv04Iz3a7HB6L62hJheKt0L5HrC3GIlczBCIHgJhyab1jjX6RLEh4So2xl9GRtkSxue/yKzdDzOm4FW+6n8/RSGZpsTlSmNSwjllQCTPLt/P1RNTZP6o6IukfRQ9ory+heteXAPAf+eNk7nM4oREB/sSHRzNqQOjKKtvYW9pPXtL6/kquwyyy4gI9CElIoCUyAASwvzxkgXsPdbxkjq/Y/yuz48xbLU5+HhLEd5WC7NGSKVLl2iqhpKtULINmmuMYZTRGc5ELgUs7pNMaOVl9N5FzyS9/AtOz/k3l2+9iR3Rs/g29S4afKLMDrFb3Tl1IFc+v5p31uVxzaRUs8MRoqd1uX1USiUBLwP9AAfwnNb630qpCOAtIBXIAS7VWld1S7TCIzW12rnxpXUU1zTzxi0TZYFx0WVKKWKC/YgJ9mNS/0iqGtvIqWjgYEUjWwpq2JhXjZdFkRDuT0pEAKmRgYQFePeKYal9xfGSurVKqZu11s+336iUuhFY77qwPMNX2aXUNLVx0ehEgnxlXlG3sbdCWbbRK1eTa2wLS4XU041iJ1Y3v0qpLOyOnsGBiFMZn/8iowteo3/lN3w54EF2R884oeP0xDIPnWH1+vF7Pql/JGNTwnl62T4uG5eMj5dc3RN9ysm0jzbg51rrDUqpYGC9UmoJcB3wpdb6L0qpB4EHgQdcELvwAHaH5qdvbmRLfjVPXzWG0cnhZockegmlFBGBPkQE+jA6OZw2u4OCqiYOVjRysLKB5XvKWb6nnBA/L1KjAkmLDCQxXHrx3N3xMpF7gEVKqav4vpEaC/gAF7owLre3s6iWXcV1TEyLICG8z3danjQFUO0cXlm2Cxxt4B9uJHKxw8DP8+YqtlkDWJFyB9tjZnP27kc4d/evSKtawVf976fVqxNlqF2xzEMXqakP/XibUtw5dSDXvbiWRRvzuWxcsgmRCWGae+hi+6i1LgKKnI/rlFI7gQRgDjDFudtLwDIkqeuTHA7NQwu3smRHCY+cN7RvVLp02EE7F9C2eIP0EPUYb6uF1KhAUqMCgWhqmto4WNFATkUjOwpr2ZJfg5dFkRjuT9rh/YS7OWZSp7UuAU5RSp0JDHdu/lhrvdTlkbmxqsZWvsouJSHMn3FpEWaH49FCmgsZUvoxe+4Kgs2vG8MrY4ZAv5EQktArPtSr/VN4e8TzTMh/gfF580mo3cTHGY9SEjzU7NBO2hnp0YxMDOU/y/Zx0ehEuYon+ozuah+d8+9GAasxqmkeSvaKlFIxR3nOLcAtAMnJvftiSlJyCvl5uWaH0aHEpGTycg92+3G11vxm8TbeWpfHXVMHct3ktBN6vtXL221GefyIshjFzg6tIVtfAo0V0FJnzJVvzzvQuKAbGAXBccaUC//wXvG9wN2F+nszMjGMkYlh2OwO8qubyCk3krwc51y8uOuf5Kmv9jJ7ZBwpkZLkuYNOjRnUWn8FfOXiWDyCzeHgf1uLsVoUM4fFYpEPlxPmZW9mUMVShpZ+SHLNOgC+qHYw4JTzncMre98afw6LF6uSbyUnbCKzdv+aS7fdwucDHyY7eqbZoZ0UpRR3njmQW15Zz4dbCrlwVKLZIQnRo06mfVRKBQHvAfdorWs7O3dFa/0c8BzA2LFjdVfO7Sny83LdsiohdL0y4bForfnDRzt59btcbj29P/dOTz/hY9htbW4zyuMw7YDK/bzz1huw8gljmgUYSVpAJISnGFWrLV5GYTR7K7Q2QHO1URyt2FmTyC8UogdD7Agj2RMu52W1kBoZSGpkIFprYy5eeQNL8rfz98+y+ftn2WQmhnJeZjznjowjLlRGr5lFJoKdoFX7Kiirb+G8kXFSgeoExdTvYnjJ+2SUfYafvZ5qvwRWJt/Kjuhzufl3U9DXDz/uMTxdUUgmr2e+zOxdDzBr96+JatzLiuTbPXpdu2lDYhncL5j/W7qXOZkJUmpbiE5QSnljJHSvOZdEAChRSsU5e+nigFLzIhQ9TWvNXz7dxfwVxhqgD54z2POLVLTWQ9Fm49ZSy+kpVogZaiw/FJoI3p1IALQ2kruqHKjYA/lrIW81hKdBwlhjOSNPf588RPu5eK++9gD5VY18tLmQD7cU8sePd/KnT3Zy+qBorhifxFlDYvGW0Ts9SpK6E1BY3cSG3GqGx4fQP7oTc6IEvrZaBpd9yvCSD4hp2I3N4sueyKlsi51Dfsgoj05muqrJO5z3hj3Fmfv/zvj8BUQ0HuCT9D9itx6rmJ77sliMuXV3vr6Rj7YWcX5mvNkhCeHWlPFN/QVgp9b6sXa/WgzMA/7ivP/AhPCECewOza/f38Yba3K5emIyv5k91LMTurZmyPsOCtYZwy3DUmHAVBKveJm2L84+sWMpZfTo+YdD/ChoazSSxIL1sO0do6cv7QyIHCTJXQ9LCPPn1jMGcOsZAzhQ3sCiDfm8vS6f217dQFSQL1eOT+LqSSnEBHvm9xtPI0ldJ7XZHXy+o4QQPy9OGyTr0R2TdpBYs4HhpR8wqOIrvBwtlARm8GX/X5AdfTYtXsFmR2g6h8WbLwf8koqAAUw58E/m7vgpHwx5rHMFVNzQrOFxZMTu5fElu5k1vJ/MrRPi2CYD1wBblVKbnNsewkjm3nZW0MwFLjEnPNGTmtvs3PPmJj7dXswdZw7gvhkZnpvQOWxGT1rud8YcuZhhkDIZAoz6AzZHN5zDOwCSJ0HieKOwWu5K2L7QWK92wFkQFNsNJxEnKi0qkHtnZPDTswaxLLuMN9bk8uRXe3nm6/3MyYrnxtPSGNwvxOwwezVJ6jppxd5yapramDsqofeUbu/mkvlxQYrrsry5YZQPAyMsVDdrnt3axgsbWtlYvBZYC/z6qLG4jR5eSuCyYV68cuEGJr1/Ome/2khZoz4ch6ewWBT3zkjn1lfWs3BjAZeOTTI7JCHcltb6W5xFfztwVk/GIsxV29zGLS+v47v9lfxm9lBuOPXEiqK4lepc2P0pNFVC5ECjenVQh7V+uofFalTHjh4MRZsg51tY/yLEj4b+U3rl/HxP4GW1MG1oLNOGxnKgvIH53x7gnfV5vLM+n5nDYvnpWYMYFu95Fc09gSR1nZBX2cjm/BoyE0NJiggwO5zu0x0l87WGqgNQuAEq9gEaQpMhbiRhURncMdObOzpxmI5K5pvGjKUEKvYxesciSn8TDZmXg2+Ie70nnTBjaCyZiaH8+4s9zMmKx9fLfRaGF0IId7O3tI5bXl5PbmUjj1+WxQWjEswOqWtszbD/K2NIpF8ojLgMInowObVYIWGMkeDlfGMMy6zcD4NnG/P2hGnSogL5wwXD+fmMdF5ckcP8FQf4bHsJM4bGcu+MdOm562ae0xVgkja7gy92lhDq783kgVJp6bC2JmOi8ppnYevbRnnipAkw/lbIuhJih7v/IuHuJHIAjLzcqPa1+Q1oqTc7ohOmlOLnMzIoqG7irbV5ZocjhBBua8mOEi54aiW1zW28dtMEz03oavJh3Xwo2mIMhxx7Y88mdO15+cHA6ZB5JaBh06tGsumwmxOPOCwswIefTU/n2wemcs+0QazaX8Gsf3/Dg+9tobS22ezweg3pqTuO1QcqqW22cfHoRKniA1BbZPTKle00xs6HJkLa6RCVYVwtE10XmggjLoEtb8GWN4gO8Lw5FacNimJ8WgRPLt3LJWOS8PeR/xNCCHFIm93BE1/u4cmlexmZGMozV48hPswDS8BrhzFvLucbo3du1DUQ4iZFssKSYcwNRkKXtxpqCmDoHPCV+fxmC/X35p5p6Vx3SipPLt3Ly6tyWLy5kNvOGMAtp/fHz1u+M5wMyVKOoayuhQ25VQyLDyEh3AM/dLuLdkDpTtjwEmx8Ccqzod8I40Mz62qjPLEkdN3jUGLXXMMX1wYYPaIeRCnFfTMyKKtr4ZXvcswORwgh3Ma+snoufnql86JXIm/fOskzE7rWRuPiY85yYz7bmOvdJ6E7xMsX0s+GIecbC5yvX2DM+RNuISzAh4dnD2XJz87gjPRoHluym7MfX87y3WVmh+bRJKk7CofWLN1Vip+XlVP76rBLW4tRxWr1M7DzA2Pc/MDpMPEOGDTTtROg+7KwZBh+MemRFqPhPLRIq4cYnxbB6enRPL1sH3XNbWaHI4QQpnI4NC+tzOHcJ77hYGUj/7lqNH+/JNMzeyXqS2DDAqgtgPRzjKTJy9fsqI4uZiiMvtaIcfMbxhILwm2kRgXy9NVjePXGCSiluHb+Gu56YyOldTIksyskqTuKrQU1FNc2c3p6lGd+8J6M1gbYvwy++w/s+xJ8Q2DYXBh3szEZ2Z0/wHuL8FQufrvJaEC3L/K4OQH3zUinqrGN+d/mmB2KEEKYZnNeNXOfXslvF29nYv9IPr/ndGaNiDM7rK4p2wUbXzUKpGVdBXGZnrEuXGA0jJ5nVOTc+wXsXWKMQBJu49RBUfzv7tO4Z9ogPttWzIx/LeejLYVmh+VxZE5dB+pbbKzcW0FShD8ZsX1oDHZLvTH+vGijkUREpRvFT9xtWEUf8fEemzF8ZPf/jFvGuZ7RgAIjE8OYOSyW/36zn3mnpBAWIKWlhRB9R3l9C3//NJu31+cRGejLPy7J5KLRCZ65/pzWxlpwOd9AcLxxkdfXw9ZU9fKFYRca8+zy10JzjdHLKMseuA0/byv3TEtn9sg4fv72Zu58fSOfbivmD3OGEx4o/06dIUldB1bsLceuNVMzYjzzA/hEtdQayVzhJuPqVewwY2HPgEizIxNxmdBSBwe/NXpM0043O6JO+/mMDD7fsZynl+3jl7OGmB2OEEK4XHl9C89/s59XVh2k1ebg5tP6c9fUgQT7eWg1aO2APZ8b68DFDjOGXFo89KujshiLk/uFG711m16DEZeCT6DZkYl2BsYE897tp/Ds8v08/sVuVh+o5N+XZXFKX50KdQI89C/TdQqrm9hVXMe41PBe37sQ6a9g75dGNUu0sQxB8iTwDzc7NNFeymRorTOulPqFGomeB0iPDWbuqEReXJnDNZNSSAzvRWs8CiFEO3mVjby0ModXVxvJ3PmZ8dx11iAGRHtYj1Z79jZjPn3FXuO7QerpHjNa5JgSRhtt6Y5FRmI38jKzIxJH8LJauOPMgZyZEcNdb2zgqhdWc9eZA/npWYPwkkr0R+Wyd0YpNV8pVaqU2tZu2yNKqQKl1CbnbZarzt8VDq35encZQb5ejEuNMDscl/GyNzE+bz77fhpkTBqOHQrjboGMWZLQuSOljMI04Wmw5zOoPmh2RJ1238x0FPCPz7LNDkUIIbqXsvDVrlJuXLCW0//+FfNXHGDWiDiW3HsGj18+yrMTurYm2PKmkdANnA5pZ/SOhO6Q9mvDbnqVjEhJFNzR0PgQPrzrVC4ancgTS/dy5X9XUyLr2h2VK/8XLwDO7mD7v7TWWc7bJy48/wnbUVhLaV0Lpw6M6pVr0lkcNkYUL+SG9RcyOfdpvsqxwdgbjLla/mFmhyeORVmMdXb8w43CKU1VZkfUKXGh/tx0WhrvbypkS3612eEIIcRJ0VpTXNPM8t1lJNz2AtcvWMuWghruPHMg3zwwlccuzfLsZA6M+WabXoW6Yhh6gVEgrTcKTYSsK8Fh55vrA4ip32V2RKIDAT5e/OOSTB67NJNtBTXMfvJb1uVUmh2WW3JZ5qK1Xg54zLve0mZn5b4K4sP8SI/18A/kDiRXr+bqTVcybd+jVPsl8taI/3LhW01GVSjhGbz8YPjFxuNt7xpLTHiA284YQGSgD3/+ZCdaa7PDEUKIE9Jis7OvrJ6lu0p5cWUOb63LY0t+Da0l+3jqytGsfHAqP5+RQYInrjl3pMZKo8JlS70xLDF6sNkRuVZQLGRdTUMbXLztNhJqNpgdkTiKuaMTef+OyQT6WLni+e94bbXnjFrqKWZ0R92plNriHJ7pNmP9vjtQSXObnSnpvas4SmhzPuftvI+Ltt+JVbeyePDfeXvE8xSGeMa8LHEE/3CjgldTFexY7BFlmYP9vLl72iC+21/J0l2lZocjhOhAUnIKSim3u5mhze4gv6qR1QcqeGddHs8u389HW4rYVVxLVJAv04fGcvNpaZQt/CPnjozrPSN7GsqMOWbabixZEJZsdkQ9IyCCU+c3UO8Tw9wdPyW1aoXZEYmjSI8N5oM7TuWUAVH8atE2frlwK232H34PctfPMqUUSckpLn1/erpQytPAHwDtvP8ncENHOyqlbgFuAUhOdu0HS1VjK1vyqxkWH0J0cA+swaYs3Dsjw6WnCPSGX57my+2TfLA54JfftPCvVTtpsd/6gziEBwpLMeY47PkMcr71iIqYV4xPZsGKHP78yU5OT4/uPV+ChOgl8vNyeexz95v76uq2UmtNXbONoppmimqaKKpppry+BYdzUEFMsC9jU8JJjgggLtQfq6X3XPT9gfoSYw6dssLIKyCwb1UaLKjTvD3iOeZuv5Pzd97Hxxl/Zl/kmWaHJToQGuDN/OvG8ffPsnnm633kVzXy1FWjCXFWmHXXzzJw/edZjyZ1WuuSQ4+VUs8DHx1j3+eA5wDGjh3r0jFbK/aWY7UoJvbvoRL+2oFe+mfXHb98j1Gut6UWYoZB/yk8Oj2YR4/YTU19yHUxCNeKy4K6IqMiZnAcRA0yO6Jj8rZa+OWsIdz88jpeXnWQG09NMzskIUQfZHM4KKtrMZK46maKaptoaLED4GVR9Av1Y0xKOP1C/YgL9cff22pyxD2grgi2vAVWbyOhC+i9heKOpdk7jPeGP80FO+5m9q5f8mn678iOnml2WKIDVoviwXMG0z86kIcWbuWSp1cx//pxvWMI9Eno0aROKRWntS5y/nghsO1Y+/eEwuom9pU1MLF/BIG+Hr7CQ0st7P0Cyncbc+WGXG1MBBa9j1IwaAbUl8Kuj2D0PLdviKcNieH09GgeX7KbOVnxRAX1QK+4EKJPa26zk1/VdLgXrrSuBbuzGy7Ez4vEsADiQv2IC/MjKtAXS2/tiTuamgLY+jZ4+xkJXR8vmtbiFczCoU8yZ+e9nLP7YbwcLWyPPd/ssMRRXDo2iYQwf257ZT0XPLWCF68bZ3ZIpnJZFqOUegOYAkQppfKB3wJTlFJZGMMvc4Bbj/b8nqC15tu95QT6WBmd7DbT+06cdkDBBshZbjxOmwKJ48DSB64w9mUWL2N+3foFsH0hjL4WrO67tqJSit+eN5SZ/1rO3z/N5q8XjzQ7JCFEL+NwaIprmzlY2UhuRSMltc1owKoUMSG+ZCaGEhfqT1yon+dfyD1Z1blG0S2fQCOh8wsxOyK30OYVyPtD/815u+5nxt4/4OVoZnPcpWaHJY5i8sAo3vvJKVz/4louf+47fJOGmx2SaVz2iaa1vqKDzS+46nxdsbe0nqKaZs4aEuO5c3zqimHPp8Z9eJqxnlkfv9LWp/iFGksdbHkLsj+BIXPcei2hAdFB3HBqGs9/s58rJySTmRRmdkhCCA9nszs4WNnInpJ6DlQ00GpzoIDYED/GpUWQHBFAbIgvXhYPbeddoSoHtr1nJHIjLwffYLMjcis2qx+Lh/yTc7N/ydT9f8fqaGVDwtVmhyWOIj02mHdvn8Q1L6yh7tLfs7+snv6evrRIF/TZy1R2h2bFvgoiA30YGueBV6fsbZDzDeSvBe8AGHI+RA9x6y/0wkXCU42FYQ8sM+bXJU0wO6JjumvqQBZuKOC3i7ez8PZT+t5wJyHESdNaU1jdzPbCGvaVNdBqd+DnbWFgdBCpkQEkRQTg1xfmw3VF5X5jdId/uJHQ+QSaHZFbslt8+Cjjr5yz+2HOyPk33o5mVifeKN+zDlEWt6sWb/ELJuaSR/hoqw/ThsR65vf7k9Bnk7pthTXUNLUxJzMei5v9pzyumnyjV6apEuIyIe1MYzy86LuSJhiT3fcvMxI7Ny5FHeznzYPnDOa+dzazcGMBF4+ReZ9CiM5pbrOzo6iWbQU1VDW24WO1MCg2iEExQSSGB/Te6pTdpXwP7HjfqG458nLw7tuFJY7HYfHik4w/YNvjyym5z+LlaGFF8k8ksQPQDresMvnzczOZ/MePWbKjBIdDMzwh1OyQekyfTOra7A7WHKgkIcyflMgAs8PpPHsbHPgaCtaBr3PIRHiq2VEJd6AUZMwy1hna+QGMvh583XfowdxRCby2+iB/+d8uZg6LJdhZilgIITpS32xjY14VWwtqaLNr4kL9mD4kgkGxQZ47faKnle2CnYuNBbdHXgZecjG4M7Ty4rNBv8Fm8WV8/gK87M18nXavJHZuSrc1c/7IeD7aWsSXu0rRwIg+ktj1yU/CLfk1NLbamTQg0u26jo+qOhfWvWAkdPGjYeyNktCJH/LyNQqn2FqNxM6NFya3WBSPnDeMioYWnly61+xwhBBuyhocyRc7S3hx5QE25lXTPyqIK8cnc+nYJIbGh0hC11kl22HHBxAcb1wQloTuxCgLXw54kA1xlzO66E3O2veoW7exfZ2X1cLsEXGkRgawdFcpW/NrzA6pR/S5nroWm511OZWkRAZ4xnoW9lZn79x6oyhG5hXG4tNCdCQwGtJnGsscHPga+rvv4qmZSWFcOiaJ+d8e4JIxiQyKlYn6QghDS5udtQeriL/5OXYV1TE8PpTRKeGE+kuv/gkr3mJM2QhLhuEXu3WVZLemFF+n3YvN6mf02Dla+HzQw2jV575KewQvq4VzR8bx8ZYilmaXotGMTAwzOyyX6nP/EzfmVtNsczCppxYaPxm1BcaX86YqSBhjFMOQD2NxPLHDjbWH8lZDSAJEpZsd0VH94uwMPttRzC8XbuXtWydJ0RQh+jitNVsLali1r4Jmm4PG7BXcdcsNhEgy1zWFG2HPZ0Z17GFzjQXGRdcpxYqUO2iz+DE59xm8HK38L/0POCx97uu0R/CyGIndJ1uL+Sq7DA1k9uLErk+NW2hqs7Mxt5oB0YHEhrjx0AOHHQ4sh42vGo8zr4SB0yWhE5038CwI7ge7PjYuCripyCBffjVrCOsOVvHG2lyzwxFCmKi8voW31+XzVXYZUcG+XDE+iYqPH5OErqvy1xkJXcQAGH6RJHTdaE3SjXydejfpFV8we9cvsDpazA5JHIWXxcKsEf1IiwpkWXYZ2wt771DMPnVpYX1OFa12N++layg3eufqi40el4HTjblSQpwIixcMvcC5MPkiGHWN2zboF49JZOGGAv7yv11MHxJLjDtfcBFCdDubw8Hq/ZVsyK3C18vKzKGxZPQL9pw57+4obzXs/8oYqTFkDlhkeYfutiHhamwWX87a/zfm7Pw5Hw7+G23Wbi6+pyzcOyOje4/ZB3lZLJw7Io7Fmwv5cmcpPl4WBsX0vikffSap8w6NYe2+IhqzV/Knvz5mbjCqgw5SraFwvVGS3uJtfCGPHtzTkYnexC8MBs+Gbe/C3iVGdUw3pJTiz3NHMPPx5fzuwx08ddVos0MSQvSQivoWPt1eTHl9K0PjQjh1UBT+sr7cSfn16T5GQhc9xGgDJKFzmS1xl2Cz+DJ975+4ZOutfDD0XzT4RHXfCbQDvfTP3Xe8bqSmPmR2CCfEalHMHhnHoo0FfLatBJ9MCymRvWuNxj6T1AWNm4uPjy/f3B5Pys/N/QP50R9CSx1kfwxVOcYwifRz3LocvfAgkQMh+RTIXWnMr4vLNDuiDqVFBfLTqQP5x+e7uXBHCdOGxpodkhDChbTWbM6v4du95fhYLZyXGUf/KGn3TorWsPSP/OFMP2OkT8asji8ii261I/Z8mrwjmJX9EJdtuYH3hz5OZUB/s8MSHfC2Wjg/M573NuTz0ZYi5o5OIC7UA4omdlKf+GvPq2wkOGsmlyRUkhLQanY4P1S601iqoKYABs00KlNJQie6U+qpRsXUvUugvsTsaI7qltMHkB4bxG8+2EZDi83scIQQLtJis/Px1iK+3l1GUrg/V01IloTuZDkc8L8H4Jt/8PyGVsg4VxK6HnQg4lTeGWEsTn7ZlptIrF5ndkjiKPy8rVyQlUCgrxcfbCqkvL73zIfsE3/xL3x7ALTmpwNKzQ7le/ZWY+7czg/APwLGXA/xo2QxS9H9lAWGnA9e/sb8Oluz2RF1yMfLwqNzR1JU28w/P99tdjhCCBeoqG/hrbV57C9v4LRBUZyfGU+gb58ZNOQa9jZYdCuseRYm3sGtHzbLdwkTlAYN4c2RL9LgE8VF2+8kq/Ato/dUuJ1AXy/mjkrA22ph0cYCaprazA6pW/SJpO6BswdT8s5vifNzj3+0kbEWo4BFyTZjaNyoqyEgwuywRG/mEwhD50BLrVER000bmjEp4Vw1IZkFKw+wKa/a7HCEEN1oT2kdb63Lo7nNwdxRCYxODpdiKCertRHevAq2vg1TH4aZf8I9P937hlq/eN4cOZ8DEZM588A/mLH391IZ002F+Htz4agEHA7N+5sKaGqzmx3SSesTSZ2/j5WW3K1mh2F8kS7YwOqbAsHeAiMvh7TTZYiE6BmhicZi5BV7IH+N2dEc1S/OHkxsiB/3vbOZ5l7wIStEX6e1Zl1OJZ9sLSYy0JcrxyeTGN7NVQL7oqZqeHUu7PkcZv8LTr9PeujcQKtXEIsH/53vkm5iWOlHXLr1FkKaC8wOS3QgItCH8zLjqWu28eHmQmx2h9khnRTJJnqKrRl2vA97P+erA3YYcwOEp5odlehrEsYaVVX3L4Nq91wXLsTPm79eNJK9pfU8tkSGYQrhyewOzdJdpazYV0F6bBAXjU4gyE+GW560uhJYMNtYi+7i+TD2BrMjEu0pC6uSb2Xx4L8R3nSQqzddRUbZZ2ZHJToQH+bPzGGxFNU089n2EhxuOpKpMySp6wm1BbBuvtFD0v9Mzn290RgOJ0RPU8qoruofbsznbKk3O6IOnZ4ezZUTknn+m/2szak0OxwhRBe02hx8uLmQbYW1jEsN5+xh/fCyyteOk1a6E/47DSr3wZVvwvC5ZkckjmJf5Jm8mvU6FQH9mbX718zY8zu87Y1mhyWOMCgmmNMGRbG3rJ5v95SbHU6XyaerK2kN+Wth02vGl+msqyFpgox3F+by8oVhF4Kt1UjstHsON3ho1hASw/25753NNLZKNUwhPElTm533NuSTW9XIWYNjOGVAlMyf6w77voIXZhpTOK7/BAZOMzsicRy1fvG8PeI5vku8gaGlH3PtxstIrVxhdljiCKOTw8lKCmNjXjUbc6vMDqdLJKlzFXsr7PoQ9n1prD035noIiTc7KiEMgdGQPhNq8uDA12ZH06EgXy/+fnEmuZWN/OV/u8wORwjRSfUtNt5dn09FQyuzR8QxPCHU7JB6hw2vwGsXQ2gC3PSlUTFbeAStvFiVcjtvj3ieNos/F+68h1nZDxHQ6rm9Qr3RaYOiGBAdyPI95ewtdc+RTMciSZ0rNFXBxlegdAekng7D5oKXn9lRCfFDscMhbhTkrYZy95y7NrF/JNefksbLqw6yYq80fkK4u5qmNt5Zl0ddcxtzMuPpHy3rz500hwO++B0svtMornbDZxCWZHZUogsKQzJ5LetVVibfyoCKZVy34WLG5b2Il73J7NAEYFGKs4f1o1+IH59tL6a0zj2XgDoaSeq6W8VeY7mCljoYcSmknCLVqIT7GngWBPUzljlocs/hBr84O4P+0YH84t0t1Da7x7IkQogfq25s5d31+bTYHMwdlUhShFS4PGktdfDudfDtYzB6Hlz5NviFmB2VOAl2iw+rk27i1azXyQ8dw6m5/+H69XMZUbwQi0OmGpjNy2ph9sg4/LytfLi5iIYWz/k3kaSuu2gNB1fCtnfBPxRGXwcR/c2OSohjs3jBsAuMCw/bFxmL2LoZP28r/7wkk6KaJh5ZvN3scIQQHahtamPhxgJsdgcXjU6kX6iMTjlp5Xvg+bNg54cw449w3r/B6m12VKKbVAWksnjIP3lrxPPU+CUwbd+j3LB+DuPyF+DbVmN2eH1aoK8X52fG09xm56MtRR6z1IEkdd3BYYPsjyFnOcQMhaxrwD/M7KiE6By/MBg8GxpKYc9nbrkw+ajkcO6cOoiFGwp4f6Os9yOEO6ltbuO9Dfm02hxcOCqB6GBfs0PyfDs/gufOhMZyuOZ9OOUuGfXTSxWGZPH2iOdZNPRxKv1TOfXgU9y87lym7f0jZ6RY3baYWW8XHezLzGH9KK5t5oudpWg3/G50JFks5mS1NcH2hUbBiZRTIWWyfPAKzxM50Pj/e/BbCIiC5IlmR/QjP506kJV7y/n1+9sYlRxGSqQsCyKE2eqbbSzcUECzzcHcUQnEhEgP3Ulx2GHpH43hlvGj4dKXZf5cX6AUOeGTyQmfTGTDXkYXvsHgss9Ydl0gfPcfY33ZiAEQmii9tT1oYEwQkwZEsmpfBRGBPoxPizA7pGOSnrqT0VgJG1+G2kIYfB6knioJnfBcKZMheggcWGYM+3EzXlYLj1+ehUXBT9/YSKtNrl4KYaaGFhvvbcinqdXOhVkJxEpCd3LqSuDVuc75c9fC9f+ThK4PqggcyJJBD/PM+M+59J1Go3J64UbY+has+BdsehX2f22sV9hQLj15LjYuJZyMfsGs2l/h9hUxpaeuq6pzjR46ZYHMK4yrJ0J4MqUgYxY0V8POxTDqGgiKMTuqH0gMD+AvF43kJ69t4LElu3nwnMFmhyREn9TUamfhhgIaWm1ckJUgc+hO1u7P4P2fQGsDnPcEjJlndkTCZDarP+/ssBkV1O2tUJMP1QeNW953cGjVY2U1iuf4BINvMPgEgtXH6NGz+oKXjzF/nmN0OhytQ0JZwOLtPJa38djLxzhuH6GUYtrgGGoa2/hsezEh/onEBLvn553Lkjql1HxgNlCqtR7u3BYBvAWkAjnApVpr9yy5dyzlu2HHB8a8ueGXyPw50XtYvY0GZMPLRtGfUdeCr3uVJJ81Io4rxifzzNf7mDwwktMGRZsdkhB9SqvNwQebC6hpbuOCrHjiw/zNDskcynLSC6r7WuGv0325e4Ivm4vtXPFeEzsfvg647qTiEr2M1ccovneoAJ/DBo0V0FBm3JprjUqpNXnQ1mj83pWUhdx7gvDZdC21vrHU+CVS45dIlX8SZYHpNHuHufb8PexQRcw31+bx4eYiLh+XRKCv+/WLuTKiBcD/AS+32/Yg8KXW+i9KqQedPz/gwhi6X/FWyP4EguNgxCXg3UcbM9F7+QbD8Itg02uw7W3IvMrsiH7kN7OHsjanknvf3sz/7j6NqKC+c9VQCDPZHZqPtxZRWtvC7JFxJIb34WULtIPHPs/u8tP71W1jxp7fEdmUw8a4y/hm0l3cfNHJf5bdOyPjpI8h3JzFC4JijVtHtMPo3bO3fX9/VLrDh8bPdiNBPHQMRxvYWqCtkS83fsOUlFAimg6SVrUSL916+Gl1PjGUBaZTFDyCgpBRFAcPw27x6fLLdQeBvl6clxnHO+vy+XhrEReNTsRqca8pVy5L6rTWy5VSqUdsngNMcT5+CViGJyV1+Wtg31IIS4Xhc40rJ0L0RsH9YOgFRm/djkV4u9mFX38fK09eMYo5T63g529v5sXrxmFxsw9XIXobrTWf7ygmt7KRaUNiZGHxLrI6WpiU+xxjCl6l3iea94Y+SW64+xWnEh5MWcDLz7i5yPUfLOGxO540ftAOglpLiWg6SFTDHmIasompz6Z/1bcA2JQPhSEjORA+mf0Rp1Htn+KyuFwpJtiP6UNj+d+2YpbtLuWswUdJqk3S032HsVrrIgCtdZFSyr0m7ByN1pDzDeSuhKgMGHKec3yyEL1Y5ADIOAeyP+G/5/sZfwduVAhoSFwIv5k9lF+/v40nlu7hnmnpZockRK+ltWb5nnJ2l9RzyoBIhsWHmh2SR0qqXsvUfX8hojmXrbFzWJ56D61ekhwLD6cs1Pv2o963H7lhEw5v9m2rIaF2E4m1G0iuXsMZOf/mjJx/U+mXzJ6os9gVfTaVAZ61pnN6bDBldS2sO1hFTJAfIxLd57PQbTMTpdQtwC0AycnJ5gWiNexdAoUboF8mpM+U8eqi7+g3ElrquJZvYMlvYPrv3Sqxu2pCMhsOVvHvL/eQlRTGlAzPuE4khKdZd7CKTXnVZCWFMTYl3OxwPE5AawWn5/ybIWX/o9ovQXrnRJ/Q4h3K/sgz2B95BgAhzYWkVX3LgIqvGZf/EhPyX6Q0MJ2d0bPYEXOux8zFmzQgkrL6FpbtLiUyyMdt5hX3dHZSopSKA3Delx5tR631c1rrsVrrsdHRJhVC0Br2fm4kdInjIf1sSehE35N8Ck+tbYWVT8DXfzM7mh9QSvGnC0eQERvM3W9uIq+y0eyQhOh1dhTVsnJfBRn9gjl9UNRJFwfpSyyONkYVvs68DZeQXr6E7xJv5OWsNyWhE31SrV88m+MuZeHwp3h+3Cd8lfZz7MqbM3Ie5+a15zJz9yP0q9tqfP92YxalOHtYP4L9vPl4axH1zS4uTNNJPd1TtxiYB/zFef9BD5+/8w730G2EpAmQNsWteiiE6DFKcdcnzdxx03Ww7M/gEwCn3GV2VIf5+1h59poxzH7yW37y2gbeuW0Sft5Ws8MSolfIq2zky50lJIX7M31IrCR0naU1gyqWcurBJwlrLiAnbCLL0n5OVUCq2ZEJ0T2UpduK8gyLtnD7OB+uGfkRQ8s+ZnW+nb+saOGDXbYf1W5xF37eVmaPjOPtdXlG4ZQxCXhZzO34ceWSBm9gFEWJUkrlA7/FSObeVkrdCOQCl7jq/CdFa9j3xfc9dGlTJKETfZoGmPN/YGuCz39tTL4ef7PZYR2WEhnIvy7N4qaX1/HI4u385aKRZockhMerbGjl461FhAX4cO6IOLer9Oau4mq3cHrO48TXbaUsYCALhz7BwfBJZoclRPfSDvTSP3fvMW0tULKdCX5rWJRYDf4RRsdK7HCwdO5irZr6UPfGdAxRQb7MGNqPj7cW8dWuMqYNiTH1wpcrq19ecZRfneWqc3YLrWHfl1CwHhLGQv8zJaETAowP1LnPQ1szfHKf8bcy4Razozps2tBY7jhzAE99tY/RyeFcOi7J7JCEOCp3X8u1sdXGB5sKsFoUczLj8ZXe7+OKqd/FhLwXGFi5jAbvSD4f+Gt2xMxGK3nvhOgUL19IGA3xWVCWbSyyvvt/kLsKUk+FmKFuNw1qYEwQ41MjWJNTSUyIL5mJYabF4l7vjNm0hv1fQcE6SBgDA86ShE6I9qzecOlLMHg2/O9++PZfZkf0A/dOz+DUgVH8+oNtbMg15buwEJ21ADj7iG2H1nIdBHzp/LnH2ewOPtxcRGOrnfNGxhPi721GGB4jtm47c3b8jKs2X0NizXpWJt/Ki2MWsj12jiR0QnSFskDMEBh9HQy/GLx8YNdHsO4FKN/tdnPuJvaPIDUygOW7yyioajItDknq2stdaaxFFz8aBkyThE6Ijnj5wiULjAXKv3gElv7JbT5grRbFk1eMIi7Uj1teXk9BtXkfrkIci9Z6OVB5xOY5GGu44ry/oCdjAmPpgs92lFBc28zMYf3oF+q6da48mtackmTlgu0/5cot1xFXt5UVybfzwtjFrE66iTZrH16UXYjuohREDoTR1xtr5wJsXwhb3oT6o9Za7HHKWTglxN8onFLXfKzF3l1HkrpDCjcaa9HFDoeB0yWhE+JYrN7GUMxRV8Pyv8H/fgEOu9lRARAe6MML88bSYrNz00vraGhxj6pUQnTCD9ZyBXp8jY4V+yrYW1rPaYOiGBgj66cdSWkb6eVLuHzLDay4IZB+9Tv4NuUOXhjzAWuSbpA154RwBaUgejCMvdH4jl5fAutfhN2fQat7VL329bZy3sh47A7NR1uKsNkdPR6D265T16PKdsGezyBiAKSfIwmdEJ1hscJ5T4JfGKz6P6jJh4v+Cz6BZkfGwJhgnrpyNNcvWMvdb27iuWvGYJEiD6KXcNU6rlsLalh/sIoRCaGMSgrrtuOelG6ssHcyQnzhxlE+3D3Bh5QwC3sq7Nyx2sZLm/JoaHsUeNTsEL/nZnOOPIKb/D/7Efm3/CFlMaZHxQyFg99CwQYo3QGppxlz8Ux+vyICfZg5LJYPtxSxNLu0xysGS1JXlQM7P4SQRKNrt5PVdYQQgMUCM/8EYSnw6QOwYDZc+RYEmb8I+Onp0fxm9lB+u3g7f/ssmwfPGWx2SEIcT4lSKk5rXXSstVy11s8BzwGMHTu2W8Y++6WN5qvsUlIiA5iSHu0+Sxe4osLeiagrhqJNxhdHeyuEJkHiOAZFDuQ///drc2M7ip6s/tdrmP3/7Cjk3/IovP2NHru4UUZxw31fQOl2o2PGZP2jg5iQFsHqA5XEBPuR1YMXyPp2UldXbIzNDYgwJmJaZTK4EF0y4RYITYR3b4Dnz4LLX4W4TLOj4tpJKewpreOZr/cxIDqQS8ZKRUzh1kxZy3VXcS3Rcx4kMtCHWcPjpFfb3gqlO41krq4ILF7G0K+EMRAcZ3Z0QohDAqNgxKVQthP2fgEbFvCnqb5Y7c3YrebNB56QFkFZXQvL95QRFeRDYnjPzLHtu/26jZWw9W1jva0Rl4K3TAYX4qQMngXXfwIOG7wwAza/ZXZEKKX47XnDOHVgFA8t2sqqfRVmhyQEcHgt11VAhlIq37l+61+A6UqpPcB0588uVdXQyg0vrsXR2sT5mfH4ePXdrwXUl8Kez2HVU0YZdXubUTRt4p1GxV9J6IRwP0oZwzHH3Qwxw3joNF+u2XQliTXrTQxJMWNYLGH+3nyytZjapp4pnNI3P73bmmDbO4CGkZeDb7DZEQnROySMhlu/NtZ4XHQLfPIL44uRibytFp66cjSpkYHc8vI6dhbVmhqPEGCs5aq1jtNae2utE7XWL2itK7TWZ2mtBznvj6yO2e3CAry5Ynwype/+jmC/Pjhaxd4GxVth4yuwfj4UbTaq7WVdZRRlSBwrF32F8ATe/jD4XM56uQGF5pJtt3HG/n9itTebEo6vl5XzMp2FU7YW0dYDhVP6XlLnsMG296C5FoZdZAy9FEIcm7KglOrcLTgWrxs/4Z+rWmDNs6y5LZyBESfw/GPckpJTuhR+aIA3L90wnkBfL+bNX0N+lXtUyxLCbEop7jprEG2l+80OpWc1lBvDtb57CrI/Ni729p8Kk+6EIecZc+fcZV6hEKLTlh6w80rWG2yMu4zRRW9y1eZriK3bbkos4QE+nD28H2V1LXy50/VLMPStOXVaQ/YnUJsPQ+YYc4CEEMenHTz2efYJP+3D8qVM9/oTO+4J4qv+97Ej5ryT+qJ0MtXJ4sP8eemG8VzyzEqunb+G9247hfBAny4fTwjhYRw2Y+Hiwo1Qk2dUyovKgPgsCE2WJE6IXsJm9WNZ//vYH3EaM/b8nsu33MjqpBtYk3gDDkvPpj5pUYFMGhDJqn0VBI+e7dJz9a2eupxvjApWaWcYK9ULIVxqb9RUXsl6jZKgoczc+wdmZz+If6vLR5QdVUa/YJ6/diz5VU1ct2At9bKGnRC9X1M17F8G3/0Hdi6GljpImwIT74Chc4zqvZLQCdHr5IZN4JVRb5IdPYNJec9z2dYbCGvK7fE4xqWEMyEtgsbsFS49T59J6q7P8obcldAvE5Immh2OEH1GvW8/3hv+FN+k3Ela5TfM23gpg0v/Z/Scm2BC/0j+74pRbCuo4cYFa2lqdY9F04UQ3Ug7oHyPURBtzTOQt9oYnTPiMhh/KyRPdIs1NYUQrtXiFcyn6b/no4y/ENZcwFWbriGj7NMejUEpxcT+kdgbqlx6nr6R1O1fxrOz/SA8DQbNkCtyQvQwraysS5zHa1mvUuWfzDl7fsOcnfcS3FxkSjwzhvXjsUszWZNTyW2vrqfFJomdEL1Caz0cXAmrn4Ht7xkVLVMmw8TbYdhciEiT7wBC9EF7os7i1azXKAscxKzdDzN9zx/wsjeZHVa36htJXcVetpc5jGEWsri4EKapDOjP2yOeZ1navSTVrGPexkuYkPu8KdWp5mQl8Je5I/h6dxl3v7GpRypTCSFcpK7YGFr53X8gZzn4R8DQC2HC7ZB6GviGmB2hEMJkdb79eGfEM6xOvJ5hpR9y5eZ5RDbsNTusbtM3krpxNzH++QZjTTohhKm0srIx/goWjH6H/eGncUrec8zbeBkDKpb1+JDMy8Yl85vZQ/l0ezE/fWMjrTZJ7ITwGFobQyw3vQ4bFkDFXogfDeNugczLITpDLuQKIX5AKy9WpvyEhcOexM9Ww5VbrmNE8ULTpoR0p76R1AFt8l1NCLdS79uPTwY/yjvDnqbN6sf5u+7nwh0/JaKxZ0ur33BqGg/PHsr/thXzk9c2yFBMIdydvc2oYLn2eWOIZXM19D8TJv4EBk6TpYqEEMeVGzaBV7NepyAki2n7HmXW7l/hbWswO6yT0meSOiGEe8oPG8trma+xLO1e+tVt45qNVzBtzx8JainpsRhuPDWN388Zxhc7S7j1lfU0t0liJ4TbsTXDwRWw+j+w5zOw+sCQ843CJ0kTZDSOEOKENPpEsnDoE3ybcgeDypdyxZbriGg8YHZYXSZJnRDCdA6LlzEkc8xCNsVdxtCyj7l+w0WcmvMkvrbaHonh2kmpPOqcY3fDgrXUNbf1yHmFEMfR1gQHlsN3TxtLEwXHQ+aVMHoexAyVIZZCiK5TFtYmXsd7w5/Cz1bLFZvnkV6+xOyoukSSOiGE22jyDufr/veyYPR77I48i7EFr3DDugsYm/9yjxRTuWJ8slEV80Allz/3HWV1LS4/pxCiY/6tlfx1mq9R/CR3JYSnwpjrYcQlECaLhQshuk9+6Bhey3yF8sCBnJv9EGfsfwyLw7PWsu3ZZdWFEKITav3i+Sz9d6xPuJrJB5/itINPklX0FltHexvzaazeLjv3haMSCQvw4SevbuDiZ1by8g3jSYmU9ayE6Ck+tnrGFLzC6MI3sE7ygahBkDwJAqPNDk0I0Ys1+MbwzvBnOT3n34wueoPYhp18nPEoDT5RZofWKdJTJ4RwW+WBg/hg6OO8PfwZ6nxjef48f/i/sUa1O7vrrqCdmRHD6zdPoLapjYueXsmGXNcuGCqEAKujhdEFr3LD+guYmD+fA+GTGfqfBmPenCR0Qoge4LB4s6z/fXyS/gdi6ndx1aarSajZaHZYnSI9dUIIt1cQOoa3RrzAF3cO5+N7Q+D92+Gbx2DKg8aCwpbuvz41Kjmcd247hRsWrOXy577jrxeN4MJRid1+HiH6OqVtDC39hEm5zxLcWkpO2ERWpPyE0qAh7K5YaHZ4QghPoizcOyOjWw41LNrCwssamNtyM/cvaeHx71pP6nhWL9eNMgJJ6oQQnkIpPtnrQN3+LRcO9uL3Z+5ieMWNbPnPdfx2WQvv73JNz53FL5joC37Jz95ycMM9v6Z6+cuAJjEpmbzcgy45pxB9gtb0r1zOqQf/j8imHIqChvHZoEfICxtndmRCCE+lHeilf+6+49maYdfH/GvmHv51dRZkzDIq73aBmvpQ98XVAUnqhBCeQzt47PNsAL7QdnLLv2Ci33MsuiyXksDBrEy+jZzwU7q9gILdoVm2u5Rtky4hc/Y8Zgzrx6/OHdqt5xCiL4ls2MuUA/8kuWYdFf6pLB78N/ZFTJHiJ0II9+LlZ4wIylsNB76GhnIYdiEERJod2Y9IUieE8EhaWcmOnsnuqLMYUvYpE3Of58Kd91AYPIJVybeSGzq+274gWi2KqRkxRAf5snx3Oa+vzsUnvnuGdwjRl/i1VXNK7jOMKF5Ei1cwS/vfz5Z+c9FKvo4IIdyUUpA8EYL7wc4PYMNLMHg2RKWbHdkPmPIpqpTKAeoAO2DTWo81Iw4hhOfTyosdMbPZFTWTYaUfMiHvBS7afid5IaNZlXwbBaGjuuU8SilGJoYRG+LHJ1uL6HflX/nvN/u5YXIaFov0LghxLBaHjczid5iY+zw+9kY2x13CqqSbafEONTs0IYTonPBUGH0d7FgE2xdC0iRIOw2Ue9SdNPPS2Jla63ITzy+E6EUcFm+29pvLjphzGVH8PuPzX+TSbbeQEzaRlcm3URI8rFvOExvix5Xjk3nsv6/xx4+9+Cq7lL9dnElCmH+3HF+I3ia5ejVT9v+DyKYccsIm8nXaz6gM6G92WEIIceL8QiHrati7BPJWQX2RUaHXO8DsyGRJAyFE72K3+LIp/jLmj3mf5ak/JaZ+F1duuY7zd9xLdH12t5zD19tK2aI/8ecLR7Axt5qz/7Wcd9blobXuluML0RsEtpZzTvavuGj7nVi0g/eHPMaioU9IQieE8GwWL0g/x7hV58H6BVBXbHZUpiV1GvhcKbVeKXWLSTEIIXoxm9WP9QnXMH/M+6xIvp2E2k1cvflqzt31IBGN+7vlHFdOSObTu09nSFwI97+7heteXMvBioZuObYQnkppOyOL3mHehosZWLGMlcm38sqoNzgQcZoUQhFC9B5xmTDqauPxxlegaLOp4Zg1/HKy1rpQKRUDLFFK7dJaL2+/gzPZuwUgOTnZjBiFEO7mJNafCfWFeyf5cs/EL7im/Ate39rG775uZW+lo0vHO7TeTHJkAG/cMpEFK3N47PNsZvxrOXeeOZBbzuiPr5e1S8cWwlPF1O/irH2P0q9+BwdDx7N0wANU+0sbLoTopYLjYMx1sGMx7P4f1BXCwOlGb14PMyWp01oXOu9LlVKLgPHA8iP2eQ54DmDs2LEypkkI0T3rz7Q1Qd5qrrau5+qRvtBvOKRMBr+wEzpM+/VmrBbFjaemce6IOP7w0Q7+uWQ3CzcW8OA5g5kxNBYlvROil/O2NXBK7rNkFb1Fk3cYn6T/keyoGdIzJ4To/bwDYOSlcOAb5zy7Uhh6IfiF9GgYPT78UikVqJQKPvQYmAFs6+k4hBB9lLc/9J8CE26DhDFQsgPWPAe7P4OW2pM6dL9QP566ajQLrh+HRcGtr6znkmdWsf5gVffELoS70ZqB5UuZt/FSRhW9yZZ+c3lp9LtkR8+UhE4I0XcoC/Q/w1jDrrECNrwIVTk9GoIZPXWxwCLnlWsv4HWt9acmxCGE6Mt8AmHgNEgaD7mrjLHwxVsgfpSxHo1PUJcPPSUjhlMHRvH2unweW7Kbi55eybQhMdw1dRCZSWHd9xqEMFFIcwFn7v87/atWUBqYzkeD/0px8HCzwxJCCPNEZcDoKNi+CLa8BWlnQNKEHrnI1eNJndZ6P5DZ0+cVQogO+YbAoJnGh+7BlVCwHoo2Qb+RkDSxy8MnvKwWrpyQzJyseOZ/e4D/fnuAOU+t4Iz0aO6cOpCxKeEyLFO4DauXd6fnq3pb4N5JPtx6hi92B9zzVQv/t2Yddn1R9wfmJus/CSFEpwVEwuhrIfsTOLDMmGeXMcvlpzVznTohhHAffmHGh27yJGfP3SbjFjvC6LnzD+/SYQN9vbjrrEFcNzmVV747yH+/OcAlz6xiREIo805JZfbIOPy8paCKMJfd1ta5+arVebDnM2gsh6h0GDiNx2eE8LiL4mo/d1UIITyG1QeGzIHgeCOxW7+AUf1ce5FKkjohhGjPP9xI7lImQ97q74dlxgw1Er7AqC4dNtjPm59MGch1p6Ty3oYCXlqZw33vbObRT3ZyxfhkrpqYTFyoLGAu3FRbI+xfZvwt+IbA8IshcqDZUQkhhPtSypjiERIPOxeTFi5JnRDCbCexlEB3x9Fj/EJh0AxIPgXy10DhRijdDpGDIHEcKMtJD5/0S8mkccx5PFk/nie/zKbpwAYati2lae9qtK2108exenljt7WdVCzdITEpmbzcg2aHIbqT1lCyFfZ9BfYWY0hyyinGVWghhBDHF5oI425m4UO/delpJKkTQhxfdywl0A1MGYrlGwQDphq9dPlrjeSuYg/rb/an5PQ/sjtqOg6L90mdoqapjW0FNezyn0T9gHH4WC0Mig1iSL8Q4sP8jps83jsjg8c+zz6pGLqDWyT+ovs0lBlVYWvzISTRuMgRFGN2VEII4XmsJ/c9oTMkqRNCiM7w9oe0043krmQ7fmUfc86e33JazpNsiruUrf0upNk7rEuHDvX3ZvLAKE4ZEEl+VRM7i2vZXVLH9sJaAn2tDIgKYkBMEAlh/lgtUlxFuJi9FXJWQMFasPpC+jlG4SAp7COEEG5LkjohhDgRVm+Iz2L4f97m3bdeZEzh65ya+x8m5L/Arqiz2dbvAoqDhnXpC7BSiqSIAJIiAjgzw8G+snr2lTawo6iWLQU1+HlZSIsOZGB0EMkRAXhZpTKg6EZaQ8Ue2PuFsWZjv5HGmo7eAWZHJoQQ4jgkqRNCiC7QwMHwUzgYfgqRDXsZVfQmg8s+Y0TpB5QFDGJrvwvYFX0OLV7BXTq+t9XC4H4hDO4XQpvdQW5lI3tL69lX1sDOojq8rYqk8ABSowKxBneteIsQh6SEKtj2LlTug8BoGHK1MQ9ECCGER5CkTgghTlJF4EC+GPhrlqfeQ0b554woXsTU/X/ntJwn2BM5ja39LqQwuOvD17ytFgZEBzEgOgi7Q5Nf1ci+sgZyKhrYX95A4k8W8Op3B0mNCiQ1MoC4UBmmKTrJ1gqrnmTHHUFQnQv9z4SEsfD/7d15lB1lmcfx7687SWffOgkJ2YEQDApJ2FcRGZYZEWQZQGTwMAPoiCDqUZEzisuZowcP6igyIio4g6CyGUFjEMTAEEgkhCRsIWQnCUnohJCFrM/8UW+TS+d203270ze3+vc5p07fequ66n2qk/u+T9VbVVV+zYaZWSVxUmdmVor3eCLoxCFVXD5xKx//wIOMW/0Q897Ywa/nbOfOOduYX7ezzarRecAIuu13GMPOuYpnl6zlmcVr6VJdxfD+3RhV24ORtd3p1XXP36BtFWrHVpjxcybP3845n/wMdO1d7hqZmVkJnNSZmZWiuU8E3bEVVr3Igaue54baJdxwUg30GpK9927Q+6BLz1ZXRSd/lXO//R22bt/J0rWbWLRmI4veyK7mAfTr3pmR/XswvLYbw/p2p0sn34tnSU1PuHIq535hIPEpJ3RmZpXKSZ2Z2Z5U3QWGHJpNW96CVS9k06uPwKuPQr+RMPB9MGBMqx9I0aXTrmGaEUHdxq0sqdvE4rpNzF3+JrOWraNKMKRPN0bUdmdk/+4M7FVDlZ9q2LH18D2ZZmaVzkmdmVl7qekFw4/Kpo1rUoL3PMz7E8ybDH1HwICxWYJXU9oDVupJorZnDbU9a5gwoh/bd+5kxbq3WVy3iaV1m5j26htMe/UNunaqYnj/7oyo7c6I/t3p7aGaZmZmFcdJnZlZOfQYkL33btQJsOF1WPMyrH4Z5k/Jpt5DswRv4Fjo2qfVu+tUVfXO6xIANm3dztK6zSyu28iSuk28smoDkA3VHJGSPA/VNDMzqwxO6szMykmCXoOzafQHsyt49Qnegkezqefg7Opd7QHQY1CbvAS6e5dOjB3ci7GDe+02VPP55et5btmbu4ZqpiRvkIdqmpmZ7ZWc1JmZ7U16DMimkcfB5rVZcrdmHix6PJtqemfJXe0B2XDNqtZ/jTc2VHNJ3SaW1G1i2oI3mLagYKhmSvI8VNPMzGzv4KTOzGxv1a0fjDg6m7ZuhDfmZ9PKObB8ZvYQln6jueSQznTdto63O/dtk90WDtU8jncP1Vxat3n3oZr9uzOsX+se8mJmZmalc1JnZlYJuvTY9RTNHdtg3eJ3krxffawbO6efxoreh7Cg3wm82v9E1nYb2SbDNKH5QzUHXfAtIgJ5iKaZmVm7clJnZlZpqjvvGoIZwWGf+A9u/tbnGF33OCcs/hEnLP4Rb9bsy8J+x7Go37Es7XM426u7tsmumxqq+eiMpU7ozMzMysBJnZlZJZOYuWIn00ZcybQRV9Jzy0r2q3uCUWuf5OBVf2D8yt+xXV1Y1mcii/ody8J+x7Ku64g2u4pXOFTz3kduBX7aJts1MzOz5nNSZ2aWIxtqBjN7yHnMHnIe1Tu3MHT9LEatfZJRa5/kpIU3cdLCm1jXdSiL+h7b5lfxzMzMrDyc1JmZ5dSOqhqW9D2KJX2PYuroa+n99muMWvsko9c+ycGrJjF+5e/YoU6s6PUBlvQ5gqV9j2Blz4PZWeWnWpqZmVUSJ3VmZh3E+q5DmT3kfGYPOT+7ivfms4x8czrD183gmKU/49ilt7K1qhuv9R7P0r5HsLTPEazuMYZQdbmrbmZmZk1wUmdmVulUxedPHduqTfTrCieN6sTJo7dy8ugnOHHgNADqNgf/t2Q705bt4MmlO5ixfAebthXfRnUnX+EzMzMrByd1ZmaVLnYSj/5n225zy1uwbgn91y3mzNrXOHPsG2mBoOcg6D00m3oNyd6nJ6GTv9q2dTAzM7NmcVJnZma7q+kF+xycTQDbNsP65bD+tWyqfwE6ZC9B7zmI755SU776mpmZdWBlSeoknQ78EKgGbouI75SjHmZm1kydu0Ht/tkEEDth42rY8Dq8tRI2vM7Rw3zvXVtwG2lmZi1V1d47lFQN3AycAYwDLpI0rr3rYWZmraAq6LkPDD4ExpwKEy7hg7dvKnetKp7bSDMzK0W7J3XAkcD8iFgQEVuBu4GzylAPMzOzvY3bSDMza7FyJHVDgaUF88tSmZmZWUfnNtLMzFpMEdG+O5TOB06LiH9L85cAR0bEZxusdwVwRZodC7zcrhXdZQCwpkz7bi+OMR/yHmPe4wPHCDAyIga2V2X2Ns1pI9uofewI/9ZK5WNTnI9L43xsGudjU1ypx6XRNrIcD0pZBgwvmB8GLG+4UkTcCtzaXpVqjKS/R8Th5a7HnuQY8yHvMeY9PnCMBjSjjWyL9tF/h8b52BTn49I4H5vG+dgUtyeOSzmGX84AxkgaLakLcCEwqQz1MDMz29u4jTQzsxZr9yt1EbFd0lXAn8ke1/yLiHi+vethZma2t3EbaWZmpSjLe+oi4o/AH8ux7xKUfQhoO3CM+ZD3GPMeHzhGo93aSP8dGudjU5yPS+N8bBrnY1Ncmx+Xdn9QipmZmZmZmbWdctxTZ2ZmZmZmZm3ESV0BScMl/VXSi5Kel3RNKu8v6WFJr6Sf/cpd19aQVC3pWUkPpvm8xddX0j2SXkp/y2NyGOO16d/oXEl3Sepa6TFK+oWkVZLmFpQ1GpOk6yTNl/SypNPKU+vmayS+G9O/09mS7pfUt2BZRcUHxWMsWPZFSSFpQEFZxcWYB5JOT8d8vqSvlLs+5dJR2vxS5b2vUKqO0McoVR77JqUqR5/GSd27bQe+EBHvA44GPiNpHPAV4JGIGAM8kuYr2TXAiwXzeYvvh8DkiDgIOJQs1tzEKGkocDVweES8n+xhChdS+THeDpzeoKxoTOn/5YXAwel3fiKpuv2qWpLb2T2+h4H3R8QhwDzgOqjY+KB4jEgaDvwDsKSgrFJjrGjpGN8MnAGMAy5Kf4uOqKO0+aXKe1+hVLnuY5Qqx32TUt1OO/dpnNQViIgVETEzfX6L7D/qUOAs4I602h3A2WWpYBuQNAz4J+C2guI8xdcbOBH4OUBEbI2IdeQoxqQT0E1SJ6A72XusKjrGiJgK1DUobiyms4C7I2JLRCwE5gNHtkc9S1UsvoiYEhHb0+xTZO8kgwqMDxr9GwJ8H/gSUHgTd0XGmANHAvMjYkFEbAXuJvtbdDgdoc0vVd77CqXqQH2MUuWub1KqcvRpnNQ1QtIoYALwNLBPRKyArBEABpWxaq31A7LO1c6CsjzFtx+wGvhlGjZym6Qe5CjGiHgN+B7ZVY8VwJsRMYUcxVigsZiGAksL1luWyirZZcCf0ufcxCfpo8BrEfFcg0W5ibHC+LgXkeM2v1Q/IN99hVLlvo9Rqg7WNynVHu3TOKkrQlJP4F7gcxGxvtz1aSuSPgKsiohnyl2XPagTMBG4JSImABvJ2aX+NAb7LGA0sC/QQ9InylurdqciZRX7KF9J15MNBbuzvqjIahUXn6TuwPXA14otLlJWcTFWIB/3BvLa5peqg/QVSpX7Pkap3DdplTb5XnZS14CkzmRf7ndGxH2p+HVJQ9LyIcCqctWvlY4DPippEdmQm5Ml/S/5iQ+ysxvLIuLpNH8P2RdwnmI8BVgYEasjYhtwH3As+YqxXmMxLQOGF6w3jGyYR8WRdCnwEeDi2PWOmbzEtz9ZA/9c+t4ZBsyUNJj8xFhpfNwL5LzNL1VH6CuUqiP0MUrVkfompdqjfRondQUkiWyc9IsRcVPBoknApenzpcDv27tubSEirouIYRExiuyGzEcj4hPkJD6AiFgJLJU0NhV9GHiBHMVINrThaEnd07/ZD5PdC5KnGOs1FtMk4EJJNZJGA2OA6WWoX6tIOh34MvDRiNhUsCgX8UXEnIgYFBGj0vfOMmBi+n+aixgr0AxgjKTRkrqQtQWTylynssh7m1+qjtBXKFUH6WOUqiP1TUq1Z/s0EeEpTcDxZJc7ZwOz0vSPQC3ZU2peST/7l7uubRDrScCD6XOu4gPGA39Pf8cHgH45jPEbwEvAXOB/gJpKjxG4i2wc/jayzv+/NhUT2bC+V4GXgTPKXf8S45tPNo6+/vvmvys1vsZibLB8ETCgkmPMw5TatXnp2F9f7vqU8Th0mDa/Fccot32FVhyT3PcxWnFsctc3acWxaPc+jdKGzMzMzMzMrAJ5+KWZmZmZmVkFc1JnZmZmZmZWwZzUmZmZmZmZVTAndWZmZmZmZhXMSZ2ZmZmZmVkFc1JnuSbpY5JC0kFl2PciSQOaW763kDRB0m3p8w2SvtjEujc0mB8oafIerqKZmTVC0vWSnpc0W9IsSUft4f29005I+qakU9pou5dJmpPimCvprLbYbjP33U3S3yRVp/nJktZJevA9fq/oeum9kE9LekXSb9I7IlHmvyTNT3FOTOVdJE2V1GlPxWj546TO8u4i4AmyF6ha83wV+FFTK0gaJ2kq8GlJMyVdBBARq4EVko5rh3qamVkBSccAHwEmRsQhwClk78JsFxHxtYj4S2u3I2kY2Xu7jk9xHE32XrjWbLO6BatfBtwXETvS/I3AJc34vcbW+y7w/YgYA6wle2cZwBlkL5oeA1wB3AIQEVvJ3mN2QQvqbB2ckzrLLUk9gePIvjwvLCg/SdJjku6R9JKkOyUpLVsk6RspUZlTf4Wv4RWrdNZwVPr8gKRn0pnRK1pQv1GSXpT0s/S7UyR1S8sOkPQXSc+luuyfzujdmPY9R9IFBfH8TdJvJc2T9B1JF0uantbbP603UNK9kmakabfES1Iv4JCIeK7Isssl/SnV8QbgV2QN0HHAjIJVHwAubu5xMDOzNjMEWBMRWwAiYk1ELId32rfvprZhuqQDUnnRtiG1e79I7eUCSVfX7yRdDXxZ0l+AsQXlt0s6r2B/xdrTgZIeTuU/lbRYu49eGQS8BWxIcWyIiIXp91vaPv5V0q+BOZKq03oz0pWxKxs5jhcDv6+fiYhHUn2aVGy91L84GbgnFd0BnJ0+nwX8KjJPAX0lDUnLHsBtqbWAkzrLs7OByRExD6hTGtaQTAA+B4wD9iNLTOqtiYiJZAlLo0MPC1wWEYcBhwNXS6ptQR3HADdHxMHAOuDcVH5nKj8UOBZYAZwDjAcOJTv7emPBl/+hwDXAB8jOEh4YEUcCtwGfTev8kOxM4RFpP7cVqc/hwNyGhZKuAs4Ezo6IzcBWska3KiI2R8T8gtX/DpzQgmNgZmZtYwowPJ3g+4mkDzZYvj61DT8GfpDKmmobDgJOA44Evi6ps6TDyE6UTiBrl45ooj7F2tOvA4+m8vuBEUV+7zngdWChpF9KOrNgWUvbxyOB6yNiHNlJ3jdTrEcAl0saXbhjZUMj94uIRU3E1RK1wLqI2J7mlwFD0+ehvPtKauGyuTR9bM3exUmd5dlFwN3p891pvt70iFgWETuBWcCogmX3pZ/PNChvzNWSngOeAoaTJWrNtTAiZhXuL10tGxoR9wNExNsRsQk4HrgrInZExOvA39j1hT8jIlaks7OvkjXsAHMKYjgF+LGkWcAkoHfaV6EhwOoGZZeQDRE5t/7sL/BlsgTyKkl/kHRowfqrgH1bcAzMzKwNRMQG4DCyoXyrgd9I+mTBKncV/DwmfW6qbXgoIrZExBqy7/Z9yE7a3R8RmyJiffqdxhRrT48ntc0RMZlsOGLDOHYApwPnAfOA76crh6W0j9Prr/IBpwL/kmJ9mizhathmDyA7ydpWVKQs3mtZOgZbi7TTZkX5BkzLpXS17GTg/ZICqAZC0pfSKlsKVt/Bu/8vbClSvp13nwTpmvZzElmDeExEbJL0WP2yZmpYj24U/5KnifKG29lZML+TXTFUpXpubmI7m9m9/nPJzoAOAxYCRMRrwEWSvkk29PI+YP+0fte0HTMza2cpGXgMeEzSHOBS4Pb6xYWrpp9F24Zs1GCjbWXhdppSrD1tqi3bVbmIAKYD0yU9DPwSuKmR1Zva5sYG6302Iv7cxPrF2sHdd5g9gOanafZrEdFYcruGbFhlp3S1bhiwPC1bRnYyuF7hMoAa4O33qosZ+Eqd5dd5ZOPUR0bEqIgYTpaQHF/i9hYB9U+lmgjUD9foA6xNCd1BZDdzt0o687lM0tlpfzWSugNTgQvSPQEDgRPJGrzmmgJcVT8jaXyRdV4EDmhQ9ixwJTBJ0r7pdw9Oy3aSnYHtUbD+gRQZwmlmZnuWpLGSCq88jQcWF8xfUPBzWvrcnLah0FTgY8qeENmLbGh+SzwB/HPa16lAv4YrSNq3wS0T44HFbdA+/pnsAV+d0+8fKKmw/SIi1gLVkppM7CLi6YgYn6ZGr1am5PSvZP0SyJLs+vv1JpFdOZSko8mGhq5IdasFVkfEtqbqYVbPSZ3l1UVkY/UL3Qt8vMTt3Qv0T0M2Pk02HARgMtBJ0mzgW2RDMNvCJWTDOmcDTwKDyeKZTXavwaPAlyJiZQu2eTVweLo5/AXgUw1XiIiXgD4Nh3tExBNk90M8lG5oP0fSU2RPCJuStl3vQ8BDLaiXmZm1jZ7AHZJeSO3HOLIHW9WrkfQ02T3Y16ay92wbCkXETOA3ZLcu3As83sI6fgM4VdJMsqH9K9j9ISSdge8pe5jZLLIk9Jq0rDXt423AC8BMSXPJrrQVG7U2hYKTwJIeB34HfFjSMkmnFQusifW+DHxe0nyyIZ8/T+V/BBYA84GfAf9esLkPpeVmzaLsBIKZWUbStcBbEVHsQSoN170hIm5oUDYVOCud7TQzs72ApEXA4en+uHLWowbYERHblb2C4ZaIGF/OOjUkaQLw+YhozmsM9lQd7gOui4iXy1UHqyy+p87MGroFOL+Z6z5WOJOGvdzkhM7MzBoxAvitpCqyJylfXub67CYink2vQqgueFddu0lP4HzACZ21hK/UmZmZmZmZVTDfU2dmZmZmZlbBnNSZmZmZmZlVMCd1ZmZmZmZmFcxJnZmZmZmZWQVzUmdmZmZmZlbBnNSZmZmZmZlVsP8HtMuSSpXBC3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68" y="1282724"/>
            <a:ext cx="6373498" cy="53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42" y="880056"/>
            <a:ext cx="9146380" cy="1205249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tx1"/>
                </a:solidFill>
              </a:rPr>
              <a:t>Model </a:t>
            </a:r>
            <a:r>
              <a:rPr lang="en-US" sz="2800" b="1" u="sng" dirty="0" smtClean="0">
                <a:solidFill>
                  <a:schemeClr val="tx1"/>
                </a:solidFill>
              </a:rPr>
              <a:t>Building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42" y="1726959"/>
            <a:ext cx="10737876" cy="461171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There were total </a:t>
            </a:r>
            <a:r>
              <a:rPr lang="en-US" sz="1800" b="1" dirty="0"/>
              <a:t>2</a:t>
            </a:r>
            <a:r>
              <a:rPr lang="en-US" sz="1800" b="1" dirty="0" smtClean="0"/>
              <a:t> models used to get the best model which can give the best forecasting. Following are the models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1. SARIMA </a:t>
            </a:r>
            <a:r>
              <a:rPr lang="en-US" sz="1800" dirty="0" smtClean="0"/>
              <a:t>– SARIMAX(), Seasonality ARIMA, as the data have seasonality SARIMA will be the better model than ARMA.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RMSE – 715.16</a:t>
            </a:r>
          </a:p>
          <a:p>
            <a:pPr marL="0" indent="0">
              <a:buNone/>
            </a:pPr>
            <a:endParaRPr lang="en-US" sz="1800" u="sng" dirty="0" smtClean="0"/>
          </a:p>
          <a:p>
            <a:pPr marL="0" indent="0">
              <a:buNone/>
            </a:pPr>
            <a:r>
              <a:rPr lang="en-US" sz="1800" b="1" dirty="0" smtClean="0"/>
              <a:t>2. SARIMAX</a:t>
            </a:r>
            <a:r>
              <a:rPr lang="en-US" sz="1800" dirty="0" smtClean="0"/>
              <a:t> – SARIMAX(),</a:t>
            </a:r>
            <a:r>
              <a:rPr lang="en-US" sz="1800" dirty="0"/>
              <a:t> The reason for choosing </a:t>
            </a:r>
            <a:r>
              <a:rPr lang="en-US" sz="1800" dirty="0" smtClean="0"/>
              <a:t>SARIMAX because </a:t>
            </a:r>
            <a:r>
              <a:rPr lang="en-US" sz="1800" dirty="0"/>
              <a:t>SARIMAX depends on external factors like in this case profit, quantity and discount </a:t>
            </a:r>
            <a:r>
              <a:rPr lang="en-US" sz="1800" dirty="0" smtClean="0"/>
              <a:t>and based on those external parameter we can predict properly the sales prediction.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u="sng" dirty="0" smtClean="0"/>
              <a:t>RMSE – 864.772</a:t>
            </a:r>
            <a:endParaRPr lang="en-US" sz="1800" u="sng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945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20" y="502840"/>
            <a:ext cx="9784841" cy="1103401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tx1"/>
                </a:solidFill>
              </a:rPr>
              <a:t>Evaluation </a:t>
            </a:r>
            <a:r>
              <a:rPr lang="en-US" sz="2800" b="1" u="sng" dirty="0" smtClean="0">
                <a:solidFill>
                  <a:schemeClr val="tx1"/>
                </a:solidFill>
              </a:rPr>
              <a:t>and </a:t>
            </a:r>
            <a:r>
              <a:rPr lang="en-US" sz="2800" b="1" u="sng" dirty="0">
                <a:solidFill>
                  <a:schemeClr val="tx1"/>
                </a:solidFill>
              </a:rPr>
              <a:t>Final Conclusion of Best </a:t>
            </a:r>
            <a:r>
              <a:rPr lang="en-US" sz="2800" b="1" u="sng" dirty="0" smtClean="0">
                <a:solidFill>
                  <a:schemeClr val="tx1"/>
                </a:solidFill>
              </a:rPr>
              <a:t>Model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77" y="1421023"/>
            <a:ext cx="3838488" cy="2919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Final Conclusion - </a:t>
            </a:r>
          </a:p>
          <a:p>
            <a:pPr marL="0" indent="0">
              <a:buNone/>
            </a:pPr>
            <a:r>
              <a:rPr lang="en-US" sz="1800" dirty="0" smtClean="0"/>
              <a:t>There </a:t>
            </a:r>
            <a:r>
              <a:rPr lang="en-US" sz="1800" dirty="0"/>
              <a:t>were 2</a:t>
            </a:r>
            <a:r>
              <a:rPr lang="en-US" sz="1800" dirty="0" smtClean="0"/>
              <a:t> </a:t>
            </a:r>
            <a:r>
              <a:rPr lang="en-US" sz="1800" dirty="0"/>
              <a:t>models prepared for getting the best </a:t>
            </a:r>
            <a:r>
              <a:rPr lang="en-US" sz="1800" dirty="0" smtClean="0"/>
              <a:t>Forecasted Values :-</a:t>
            </a:r>
          </a:p>
          <a:p>
            <a:pPr marL="0" indent="0">
              <a:buNone/>
            </a:pPr>
            <a:r>
              <a:rPr lang="en-US" sz="1800" dirty="0" smtClean="0"/>
              <a:t>SARIMA and SARIMAX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9613" y="3464417"/>
            <a:ext cx="3514049" cy="327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b="1" u="sng" dirty="0" smtClean="0"/>
              <a:t>SARIMAX MODEL </a:t>
            </a:r>
            <a:r>
              <a:rPr lang="en-US" sz="1800" dirty="0" smtClean="0"/>
              <a:t>can be said as best model among other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As the training and testing forecasted values are very well matching with actual data points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The Forecasted line is also smoothened after removing noise.</a:t>
            </a:r>
          </a:p>
          <a:p>
            <a:pPr marL="0" indent="0">
              <a:buFont typeface="Wingdings 3" charset="2"/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" t="65987" r="-2910" b="-1461"/>
          <a:stretch/>
        </p:blipFill>
        <p:spPr>
          <a:xfrm>
            <a:off x="4061861" y="1681753"/>
            <a:ext cx="8130139" cy="3565328"/>
          </a:xfrm>
          <a:prstGeom prst="rect">
            <a:avLst/>
          </a:prstGeom>
        </p:spPr>
      </p:pic>
      <p:sp>
        <p:nvSpPr>
          <p:cNvPr id="8" name="AutoShape 2" descr="data:image/png;base64,iVBORw0KGgoAAAANSUhEUgAAA3wAAAGWCAYAAAAjVIHvAAAAOXRFWHRTb2Z0d2FyZQBNYXRwbG90bGliIHZlcnNpb24zLjUuMSwgaHR0cHM6Ly9tYXRwbG90bGliLm9yZy/YYfK9AAAACXBIWXMAAAsTAAALEwEAmpwYAADnlUlEQVR4nOydeZgcVb3+39P7TPfs2RMgAUJIAkmQgCjIIgpcQVxQwetPQL2iuF/cd9yuXlfABS/ovaAiiyCICggEEFlDgEBWQvZ9Mpm1Z3p6P78/Tp2qU9VV3dXd1dOdnu/nefrpnuraurq65rz1fhfGOQdBEARBEARBEATRfPjqvQMEQRAEQRAEQRBEbSDBRxAEQRAEQRAE0aSQ4CMIgiAIgiAIgmhSSPARBEEQBEEQBEE0KST4CIIgCIIgCIIgmhQSfARBEARBEARBEE0KCT6CIAiCaEIYY5czxrjymFvvfSImL3Q+EkT9IMFHEEQBjLF3Msb+xhjbxxhLM8bijLGdjLFnGGM3MsY+4mJ5bnn8uMj8Z9rMzxljeW3b6xljNzDGjndYfruyzHbLe9ZBBmeM3eOwnhmMsZRl3u1282rzhxhjfZb59zPGAjbzBhljq5T5Rhlj823mO40xllPme4Axxio4dqUeZzqt0ysYYze5OY4TQbnnZAXrt34PZ3q17smGw2/W7vFYvff1UIQx9hgdQ4KYXJDgIwjCBGPsNwDuAnA+gBkAggBiAA4D8FoA/wHgv0us5oM20y5ljAXL3R1t2wsBfBjAKsbYOWWuw463MsaOtpn+CQChMtZzIYAplmnTIY6dCc55BsD7ACS0SVEAt6jHhDHWDuD3MK7NfQAu55zzMvaJsMerc5IgCIIgDikK7kITBDF50cTUh5RJLwL4B4BhAN0AlgA4o8Q6ZgE4z+atqQDeCuDPLnblIQAPQoiiNwM4VZseAvB97b1q8AH4NIBPygmMsVYAHy1zPR8qMv0v1omc81cYY1cB+LU26SQAVwP4qvb3LwDMVRb5D875/hL7sAXA5y3TlgO4WPn7dgCrbJabFHh0ThL1w+78BYBdtdwoYywCIKfdrCEIgjh04ZzTgx70oAc45wDwUwBce2wGELCZJwbgrUXW8RVlHRkIYSH//pvDMmcq83AAVyvvBSEGdvK9cZvltyvvb7e8d7ll3VnteRRApzLfx2zmKVifMv8cADllvlcsn3tGkWP0F2XeHIA3AHi3ZT+vr+J7tH7my23mYQDeA+BvAPYBSAMYAvA4gCscvvsFAH4L4FUA4wBS2rLPAbgewNkO27d7XF3p56vgeJR9TirLngbgd9rvYUx7bAbwRwAnavOU+qzbtfnmFvteANxU5Dx+u7YfLwHYrx37hPZZ/gDgtS7Og7kujtW/lPn/YfP+ayzrfKs2PQLgiwCe1c6jLIABiN/FnwB8wcvz12G5EMRNm0cBHNS+634A/4Rw78M2y5jOSQCnA3hY+wymYwYR5fAjAC8DiGvfwVYANwJYUM05pM23DMCvADwNcc0b07axF8B9AC52WP/JAG4DsANAEuK3uRvAkwCuAbBcm+9qlD5XrefkOdr3t0vblxEAKwF8DkCrw/6cBOABbd44gBUQNwrLPh/pQQ96ePOo+w7Qgx70aJwHgGuVf8YHAcwvc3kGIQbkOu4H8GXl7yyAWTbLnWkdeFnef155b5fN8tuV97db3rMOMu5UXn9Bm8cHYJM2bRzA353Wp6z368o8OQhXTRWAXyxynKZACCU57w6IwbH8e4PTYMrl92D9zJdb3g9DCL1iA79H1X2AEHvxEsvc5LB9u8fVlX6+iTgntWWvKfEZPqPNV+qzbtfmm1vie7mpyHl8Z4lt5AC8r8R5MNfF8brMcmxmWN7/sfL+HgB+bfqDpY6DV+dvkd/U8yX24UUAUy3Lqe8/BfPNHv2YAXgLhIBxWvc4gHdWeg5p837Cxbn0a8v6z4AQtiV/ayhD8EH8bm4oMe/LAKZZ9ufNEMLQ7vz8u2VayfORHvSghzcPCukkCELlBeV1D4BXGGNrIMKpXgTwL875S0WWPwOAmht3C4Rj8D2IAYQfYkD5fTc7wxiLQgy0liqT/+hm2SL8H4A3AugC8EnG2E8hcu5kAZXfo0Qen1ZE5QPKpEc556sYY49DiFdo79vmOnLODzLGPgBx154BOFx5OwMxcE/YLesRP4GRZ5iHEBNrABwB4P0QgvBMiMHqFdp8H4BwdwHhfvwfxE2B6QCOgnBGJM9BhJleDCGEAWAQwH8p8zzlzUcpSUXnJGPsMxBhv5IERGjhdojjpIaIfh7iGKghwb+GETY7XN1HACCO+cMA1kMcyySEyDkfwLEQNy2uZYzdxTlPVrGdOyBu/HRAHJv3AvgZADDGfAAuUeb9P855jjF2LMRAX3I3xDWjDcIJfx3E8amU8xhj1lxZALifc75Oe/17CPdR8g8Az0C4TW/Rpi2D+P6d8oBfB/E9/xHATgDHA8gwxo6AcLlatfm2QRynJIC3aeuNQOTkLuacbwXKPocAIZRWQlxrD0JEIcQgQtrP1Ob5CGPsN5xzGeJ6JYz0nD0Qbm8cwCyIa9oblPU/qK3zSgBHatO2Qrjzkue0589C5E1L7odwHqcCuBTi/Dhe29452ueNQDiZ8vrJIZzHzQAugPE9EAQx0dRbcdKDHvRonAfEwOEZFL+ruxHA2x2W/70y3xiAmDb9SWX6qzbLnVlimxzizvsNAEI2y29X5ttuee9yy3rOhBjcy7//HSKMkUOIn4Uo4rRo6zzbss4PatM/bJl+Wonj/Qubz/kVD75H62e+XHmvC2ZH4AuWZa+0HPMp2vRrlOm/ttlmEMARlmlFj+MEndNln5MQ4mm/8v4wgKMt84QAzClyDp9psy9znb4XN8cL4vf5eu37/TREWN1PLOt8Q5HzYK7LY3a9sszzyvQ3KtPzAOZp05dZjpXdb9R1tIDNfjs9LtfmP94y/Q+W9d1sef8E5T3rNeZEm/1RXc19ANqV98IQ4lC+f02l55AyfTGE0P4khPD6HMS5K9f1dWXee5TpX7JZVwuA2ZZpjynLPGazjA/AAWWeX1ne/zfLcVumTb/YMv1bluO0vpLzkR70oEf1D3L4CILQ4ZxnGWNnQzgWH4K4O29lAYA/M8bexjn/q5zIGOsAcJEy372c81Ht9R8hBqoAcDRj7HTO+eNl7t4TAL7NOU+XuZwdP4cYSAUhXDj5OR/gnG8o0gVBohZrSUFUNQWEU/YLGHe4P6jtdwGaW2LXZmK5zTQvOQXmgl3/zRhzqrrq1+b/G4Qo/rQ2/SOMsZMhQk83Q+SVPcI53+HljjLGPgzhJFi5nXNesmBHFefkAgjnUvK/nPPN6rq183C3i4/hCYyxSyCct2klZrX7zZbLjTDcytcwxhZyzjdAVJmVPMI536a93gBRUXYqgHYA2xljqyAczg0AHuecb/Rgv5w4zfL3/1n+/l8IV0pyKoSLZuV+zvnzNtNVl2wGgOEi1wi5L2WfQ4yxZRDidInTyjXU7/hxCJcRAL7LGHsbRHj6ZogQ18c453tKrM/KAojvUnIlY+zKIvOfBmA1hJuqcrN8wTlPMcZuA/CtMveFIAgPoLYMBEGY4JyPcc6v5pwfBvGP/1IA/wNxx1fCAFxlWfS9EHeTJWro5R0Qd88lTtUtJQ8B+BJEuFBem3YGgH8xxrrdfI5icM73QoQaAebB009LLcsY6wTwDmXS3znnw9p6ByGKFUjewxhrc1jVl2AOg5S8gzFm10LAK8o9flMBgHP+ZwDfhchVAoATINzRb0AI3n2MsY97tZMaX4UokmF9uA0PrPSctB6jbagNVtUQtp2JsRMgQhFLiT3HdZQD5/wFmAXR/2OMhWEWzzcq86e097Zqk2ZCVD/9DMS1YwNj7EHGmPpdlMMHOOfM5nGT9r71+7JWtrX+7fQbcBKl5fxmpFAq6xzSjs3fUVrsAebv+FoAv4Fw7eUNmksBfFtb317G2DtdrFOlomsEgE7L9N4SfxMEMUGQw0cQhCOc800Qd4t/zxj7PMSAaJb29hGW2a0i7t4id8HfxRj7JOd8xOH9pzjn/w0AjLHnoeUQQYTEfReioma1/BQiX03yMuf8YRfLvQ8iX0fyTsYYd5g3ChHm9Bt1ImNsOUQBBcljMNpeACIX65+c81q0Thiw/H0jxHfshF4On3P+dcbYDyAGlQshhNdZEDmWEYj9vp9rOUwNQKXnpPUYzfNof/KWv60CaD7seTeMG7QcwP8D8FfOeZwxtgjAOoflquG3EG41IM75F2G4rf0QoYQ6nPN/ab0tl0CcD0dDONhvhRAib4aIHPh2DfbV+n3NgPmYzCgxv2TMxfp3wDgudsQdtlHqHHoDjGsrIK55PwDQxznnjLEDMLtuAADOeQ7AhxljX4D4XS6AOPbnQfw+OwDczBh7gLvPC7bu+50Q1VedeFp7HrJMnw7jJoD8myCIOkCCjyAIHcbYZRAi5Y+c8yHL2ymI0v2SfmW5JSgvFLEVovjDDS7mvQ4iN26R9veHGWM/UsLJKoJzvpox9ghEXhJgiMpSlHInrXwQiuDTCtHcAhFOCogCHO+HGJitghBOMQB/YIy9gXOehbc8A+Fsyet/mHP+Y+tMmpP5b5zzNdrf8wAMaS7mCu0BzXGV54IfwvmTgzy1f1kryoRzPrfcZSRVnpOvQLgRcoD6QcbYz1UhyxgLAJiuhMtZe7XZfd4hy9+nQJThB2PsXAAnOuybWrBkGMBtnHMpHi+xmd8LboFwU1sgbu6oYb+/11w9AABjLATgGM75Wojw3peU9+6FEH1AYcifVzxp+fsD0M5PDatjbp2/FE9AtD4AxDnxdy3E1QRj7BSIQi5A+eeQtSjNHzjnB7T53ggbsae9twDAbu13eb/2AGPsNRAhnYC4nixU/i71u3wFRoguIG5GXWO9Fmmu5Hs45/J4PgczlwH4pjZvCLU7VwmCKAEJPoIgVOZB/IO+hjH2JMRd/T6Ianvnw9wU/D7ltVUE/RWiIp2VCyAEpVympODjnOcZY/8FEd4JiOvWVwH8R6llXXAFjDy6+4rNCOihdScok9bC3l1ZDOA47fXrlBwoQBQ/OUaZ9yOc890Admsu6s+16acA+BrMTmDVcM4HGWM3QhRnAYBLGWMLISpAxiHCBk+AyG/bC+BWbb6LAHyfMfYviAHhPoiQRGulQdUdUHPcpjLGboI4XhxCNNQyxKvic1I7534A4yZAO4CXtRykHRBOzHkQ4XTXaPNY8/m+p+VkpQG8yDlfwTkfYYxthKiqCQDvZ4zNhgiTdaocCYjjLekEcL/2PZwI0Z/PczjnQ4yxuyDcRMCo6ghYHGuI47OGMfYqRPXVfRAtDObDXJnRyVmrdl9fZow9COMYvk+r6vkMhOg/X5l9BefcLn+vGD+H+L20QNyQeZYxdidEjmIQwlE7HaJP3wcArK7gHFK/Y0BU/LwVIjz28iL79kkAH2KMPQpxo2U/RMinNYxzUHmtnqsnMsaugyg8AwC/5JyPM8Z+DEPkvxHi+/0bxM0dGY1wunZMZK7evTCL3K9rru8WiN/ZwiKfgyCIWlLvqjH0oAc9GucBd32aOMSd3DZtmTBECXH53sYi67/Rsp7F2vQzLdOvtiznh7mXWgZahUDt/e3Ke9sty15uWfeZLo7DTXbrQ2FVzdc5LH+qZb4fadPfbpl+k82yaq+qLIBTKvgerZ/5csv7EZTuw2f97J9zMf8T0Pqyacscj8K+ZvKxvIbncdXnpPbetSU+72cs63rWYb5fFPlu5OOAZXn12HdBNL62W+5/nb5rm23NLfM4nmGzvads5pvi4twYA/AaL85fh2WmQtygKrYPL0M4aupy6vtXF1n/+Sjeh8/pt+b6HEJhnzr5eNDy/d+kLGNX6df6uNWyT28pMq+systQ+NuwfVjWfR7s+/DlIXp7Vnw+0oMe9Kj8QUVbCIJQuQbizvB1EHkZ2yAGahmIAemjEM2BT+Wcy1yVt0P07JPcCGes77kKj+QiT0XtkyZdvglD6zH178qktZzzp+3m5SLESQ35upQxdhjMn38rxN15Kx+AUdzADxHaGbOZr2I450nO+QUQrt1fIPp3pSEGtBshxODHYa5OeC+E+/sAxB37EYhmygMQrs4XALxZ+67kdtZo23gW9u5arXg7PDgnOeefhnAx/gDxfSW1xw6Ioi/WCqwXQfRZ60Nhvp5c500QgmYtxDHvg+hddiLM54y6zCBEJcQ7IMJCkxBhkx9EbXLi5Hb/icL8Tqu7B4gw049BtMBYA3GtyEJ8569AOPknclEMplb72gfhin8CwD8hzssshLP1BESF2ZN5ha4y5/zvEGHlP4DoVxqHuC7ugeiddy2AN0GEwqrLlXMOvQuiBcQebd3bIa57F0L81uz4P4j+lo9o849pn7sP4nr9URgurdyn+yAiJF6CEGd2n5dzzj+sfabbtHWnIPr4vQohQj8HkTOoLveA9nllz78xiEqi/walaidBEBML45zXex8IgiAIgiAIgiCIGkAOH0EQBEEQBEEQRJNCgo8gCIIgCIIgCKJJIcFHEARBEARBEATRpJDgIwiCIAiCIAiCaFJI8BEEQRAEQRAEQTQph3zj9SlTpvC5c+fWezcIgiAIgiAIgiDqwvPPP3+Qcz7V7r1DXvDNnTsXq1atqvduEARBEARBEARB1AXG2A6n9yikkyAIgiAIgiAIokkhwUcQBEEQBEEQBNGkkOAjCIIgCIIgCIJoUg75HD6CIAiCIAiCqBeZTAa7d+9GMpms964Qk4BIJII5c+YgGAy6XoYEH0EQBEEQBEFUyO7du9HW1oa5c+eCMVbv3SGaGM45+vv7sXv3bsybN8/1chTSSRAEQRAEQRAVkkwm0dPTQ2KPqDmMMfT09JTtJpPgIwiCIAiCIIgqILFHTBSVnGsk+AiCIAiCIAjiEOfuu+8GYwwbN24sOt8111yDRCJR8XZuuukmfOITn6h4eWLiIcFHEARBEARBEIc4t956K0477TTcdtttReerVvARhx4k+AiCIAiCIAjiEGZ0dBRPPvkkfvvb3+qCL5fL4XOf+xyOP/54LFmyBD//+c9x3XXXYe/evTjrrLNw1llnAQBisZi+njvvvBOXX345AOCvf/0rXvva1+KEE07Am970JvT29k745yK8gap0EgRBEARBEIQHfOaBz2D1/tWernPZjGW45rxris5zzz334LzzzsMxxxyD7u5uvPDCC3j22Wexbds2vPjiiwgEAhgYGEB3dzd++tOf4tFHH8WUKVOKrvO0007DM888A8YYfvOb3+CHP/whfvKTn3j4yYiJggQfQRAEQRAEQRzC3HrrrfjMZz4DALjkkktw6623YuvWrfjoRz+KQEAM97u7u8ta5+7du3HxxRdj3759SKfTZbUBIBoLEnzNxvZXAXBg7jH13hOCIAiCIIhJRSknrhb09/fjkUcewdq1a8EYQy6XA2MMJ554oquKjuo8arn/T37yk7jqqqtw4YUX4rHHHsPVV19di90nJgDK4Ws27vpf4E+/qfdeEARBEARBEBPAnXfeiUsvvRQ7duzA9u3bsWvXLsybNw+vec1r8Otf/xrZbBYAMDAwAABoa2tDPB7Xl58+fTo2bNiAfD6Pu+++W58+PDyM2bNnAwBuvvnmCfxEhNeQ4Gs2smkgm6n3XhAEQRAEQRATwK233op3vOMdpmkXXXQR9u7di8MPPxxLlizB0qVL8cc//hEAcMUVV+Df/u3f9KItP/jBD3DBBRfgjW98I2bOnKmv4+qrr8a73/1uvOENbyiZ70c0NoxzXu99qIrly5fzVatW1Xs3Gof/+gzAOfDVa+u9JwRBEARBEE3Phg0bsHDhwnrvBjGJsDvnGGPPc86X281POXzNRj4vHgRBEARBEARBTHoopLPZyOcBToKPIAiCIAiCIAhy+JqPfE6EdBIEQRAEQRAEMekhwddsUEgnQRAEQRAEQRAaJPiaDXL4CIIgCIIgCILQIMHXbOTzJPgIgiAIgiAIggBARVuaj3wOyOXqvRcEQRAEQRBEjenv78eyZcuwbNkyzJgxA7Nnz9b/TqfTRZddtWoVPvWpT03QnhL1hBy+ZoMcPoIgCIIgiElBT08PVq9eDUA0So/FYvjc5z6nv5/NZhEI2A/3ly9fjuXLbdu2EU2GJw4fY6yTMXYnY2wjY2wDY+x1jLFuxthDjLFXtecuZf4vM8Y2M8ZeYYydq0w/kTG2RnvvOsYY82L/JhU5cvgIgiAIgiAmK5dffjmuuuoqnHXWWfjiF7+IlStX4vWvfz1OOOEEvP71r8crr7wCAHjsscdwwQUXABBi8YMf/CDOPPNMHHnkkbjuuuvq+REIj/HK4bsWwAOc83cxxkIAWgF8BcAKzvkPGGNfAvAlAF9kjC0CcAmAxQBmAXiYMXYM5zwH4HoAVwB4BsB9AM4DcL9H+zg5IIePIAiCIAiiPtz2a2DnFm/XefhRwCUfLWuRTZs24eGHH4bf78fIyAgef/xxBAIBPPzww/jKV76Cu+66q2CZjRs34tFHH0U8HseCBQtw5ZVXIhgMevUpiDpSteBjjLUDOB3A5QDAOU8DSDPG3gbgTG22mwE8BuCLAN4G4DbOeQrANsbYZgAnM8a2A2jnnD+trfd3AN4OEnzlQVU6CYIgCIIgJjXvfve74ff7AQDDw8O47LLL8Oqrr4IxhkwmY7vM+eefj3A4jHA4jGnTpqG3txdz5syZyN0maoQXDt+RAPoA/B9jbCmA5wF8GsB0zvk+AOCc72OMTdPmnw3h4El2a9My2mvr9AIYY1dAOIE4/PDDPfgITQQ5fARBEARBEPWhTCeuVkSjUf3117/+dZx11lm4++67sX37dpx55pm2y4TDYf213+9HNput9W4SE4QXOXwBAK8BcD3n/AQAYxDhm07Y5eXxItMLJ3J+A+d8Oed8+dSpU8vd3+YmnxcuH0EQBEEQBDHpGR4exuzZwkO56aab6rszRF3wQvDtBrCbc/6s9vedEAKwlzE2EwC05wPK/Icpy88BsFebPsdmOlEO+ZwQfQRBEARBEMSk5wtf+AK+/OUv49RTT0WOCvtNShj3IPyPMfYvAP/BOX+FMXY1AOkj9ytFW7o5519gjC0G8EcAJ0MUbVkBYD7nPMcYew7AJwE8C1G05eec8/uKbXv58uV81apVVX+GpuEjFwA8D9xQ9LARBEEQBEEQHrBhwwYsXLiw3rtBTCLszjnG2POcc9s+G15V6fwkgFu0Cp1bAXwAwj28gzH2IQA7AbwbADjn6xhjdwBYDyAL4ONahU4AuBLATQBaIIq1UMGWcqGiLQRBEARBEARBaHgi+DjnqwHYKcqzHeb/HoDv2UxfBeA4L/ZpUqIWbMnnAZ8nbRYJgiAIgiAIgjhEIUXQTKi5e1S4hSAIgiAIgiAmPST4mgmuCj4q3EIQBEEQBEEQkx0SfM2EWnmJBB9BEARBEARBTHpI8DUTFNJJEARBEARBEIQCCb5mIk8OH0EQBEEQxGTjuuuuw8KFC/G+972v3ruCe+65B+vXr6/3bhAKJPiaiTzl8BEEQRAEQUw2fvWrX+G+++7DLbfcUnLebDZb030hwdd4kOBrJkwOH4V0EgRBEARBNDsf/ehHsXXrVlx44YX4yU9+gre//e1YsmQJTjnlFLz88ssAgKuvvhpXXHEFzjnnHFx66aXo6+vDRRddhJNOOgknnXQSnnzySQDA6OgoPvCBD+D444/HkiVLcNdddwEArrzySixfvhyLFy/GN7/5TX3bX/rSl7Bo0SIsWbIEn/vc5/DUU0/h3nvvxec//3ksW7YMW7ZsmfgDQhTgVeN1ohEgh48gCIIgCKJufOuv67B+74in61w0qx3ffOtix/d//etf44EHHsCjjz6Kb33rWzjhhBNwzz334JFHHsGll16K1atXAwCef/55PPHEE2hpacG///u/4z//8z9x2mmnYefOnTj33HOxYcMGfOc730FHRwfWrFkDABgcHAQAfO9730N3dzdyuRzOPvtsvPzyy5gzZw7uvvtubNy4EYwxDA0NobOzExdeeCEuuOACvOtd7/L0OBCVQ4KvmSCHjyAIgiAIYtLyxBNP6K7cG9/4RvT392N4eBgAcOGFF6KlpQUA8PDDD5vCLkdGRhCPx/Hwww/jtttu06d3dXUBAO644w7ccMMNyGaz2LdvH9avX49FixYhEongP/7jP3D++efjggsumKiPSZQJCb5mIpe3f00QBEEQBEHUnGJO3ETAOS+YxhgDAESjUX1aPp/H008/rQtAdXk5v2Tbtm348Y9/jOeeew5dXV24/PLLkUwmEQgEsHLlSqxYsQK33XYbfvGLX+CRRx6pwaciqoVy+JoJnrN/TRAEQRAEQTQ9p59+ul645bHHHsOUKVPQ3t5eMN8555yDX/ziF/rfMuzTOn1wcBAjIyOIRqPo6OhAb28v7r//fgAi3294eBhvectbcM011+jraGtrQzwer9EnJCqBBF8zQY3XCYIgCIIgJi1XX301Vq1ahSVLluBLX/oSbr75Ztv5rrvuOn2+RYsW4de//jUA4Gtf+xoGBwdx3HHHYenSpXj00UexdOlSnHDCCVi8eDE++MEP4tRTTwUAxONxXHDBBViyZAnOOOMM/OxnPwMAXHLJJfjRj36EE044gYq2NAjMzvo9lFi+fDlftWpVvXejMdi1FfjWx8Trb/4KOOzI+u4PQRAEQRBEk7NhwwYsXLiw3rtBTCLszjnG2POc8+V285PD10yohVo4OXwEQRAEQRAEMdkhwddMUFsGgiAIgiAIgiAUSPA1E6rDl6OiLQRBEARBEAQx2SHB10yQw0cQBEEQBEEQhAIJvmbCJPjI4SMIgiAIgiCIyQ4JvmYiT20ZCIIgCIIgCIIwIMHXTFBIJ0EQBEEQxKTj2muvxXHHHYfFixfjmmuu0adfffXVmD17NpYtW4Zly5bhvvvuAwA8+eSTWLJkCU466SRs3rwZADA0NIRzzz0XtW7Z9qc//QkLFy7EWWedhVWrVuFTn/qU7Xxz587FwYMHa7ovdvzHf/wH1q9fX3See+65p+Q8XnDTTTfhE5/4RNXrCXiwL0SjYGq8TiGdBEEQBEEQE82jjz6K4eFhz9bX0dGBs846y/H9tWvX4sYbb8TKlSsRCoVw3nnn4fzzz8f8+fMBAP/5n/+Jz33uc6ZlfvKTn+Cuu+7C9u3bcf311+MnP/kJvvOd7+ArX/kKGGOe7bsdv/3tb/GrX/1K/0zLl9u2jqsbv/nNb0rOc8899+CCCy7AokWLXK83m80iEKiP9CKHr5kgh48gCIIgCKKuDA8Po7Oz07NHKfG4YcMGnHLKKWhtbUUgEMAZZ5yBu+++u+gywWAQ4+PjSCQSCAaD2LJlC/bs2YMzzjjDcZnnnnsOr3/967F06VKcfPLJiMfjSCaT+MAHPoDjjz8eJ5xwAh599FEAwpl65zvfifPOOw/z58/HF77wBQDAt7/9bTzxxBP46Ec/is9//vN47LHHcMEFFwAA+vv7cc455+CEE07ARz7yEZPT+Ic//AEnn3wyli1bho985CPIaSZHLBbDV7/6VSxduhSnnHIKent7AQC9vb14xzvegaVLl2Lp0qV46qmniq5H5cwzz8SqVasc1//UU0/h3nvvxec//3ksW7YMW7ZswZYtW3DeeefhxBNPxBve8AZs3LgRAHD55ZfjqquuwllnnYXPf/7zmDt3LoaGhvRtHX300ejt7cVf//pXvPa1r8UJJ5yAN73pTfrn8AoSfM0E5fARBEEQBEFMKo477jg8/vjj6O/vRyKRwH333Yddu3bp7//iF7/AkiVL8MEPfhCDg4MAgC9/+cu44oorcM011+ATn/gEvvrVr+I73/mO4zbS6TQuvvhiXHvttXjppZfw8MMPo6WlBb/85S8BAGvWrMGtt96Kyy67DMlkEgCwevVq3H777VizZg1uv/127Nq1C9/4xjewfPly3HLLLfjRj35k2sa3vvUtnHbaaXjxxRdx4YUXYufOnQCEoL399tvx5JNPYvXq1fD7/bjlllsAAGNjYzjllFPw0ksv4fTTT8eNN94IAPjUpz6FM844Ay+99BJeeOEFLF68uOh6nLBb/+tf/3pceOGF+NGPfoTVq1fjqKOOwhVXXIGf//zneP755/HjH/8YH/vYx/R1bNq0CQ8//DB+9rOf4W1ve5suxp999lnMnTsX06dPx2mnnYZnnnkGL774Ii655BL88Ic/LP3FlwGFdDYTVKWTIAiCIAhiUrFw4UJ88YtfxJvf/GbEYjEsXbpUDx288sor8fWvfx2MMXz961/HZz/7Wfzv//4vli1bhmeeeQYA8Pjjj2PWrFngnOPiiy9GMBjET37yE0yfPl3fxiuvvIKZM2fipJNOAgC0t7cDAJ544gl88pOfBAAce+yxOOKII7Bp0yYAwNlnn42Ojg4AwKJFi7Bjxw4cdthhjp/j8ccfx5///GcAwPnnn4+uri4AwIoVK/D888/r2x4fH8e0adMAAKFQSHcITzzxRDz00EMAgEceeQS/+93vAAB+vx8dHR34/e9/77geJ5zWrzI6OoqnnnoK7373u/VpqVRKf/3ud78bfr8fAHDxxRfj29/+Nj7wgQ/gtttuw8UXXwwA2L17Ny6++GLs27cP6XQa8+bNK7pf5UKCr5kgh48gCIIgCGLS8aEPfQgf+tCHAABf+cpXMGfOHAAwibYPf/jDuniRcM7x3e9+F7fffjs+8YlP4Fvf+ha2b9+O6667Dt/73vdM89nl9hUr8BIOh/XXfr8f2Wy25Odw2sZll12G73//+wXvBYNBfZlS2yi2HifcrD+fz6OzsxOrV6+2XUc0GtVfv+51r8PmzZvR19eHe+65B1/72tcAAJ/85Cdx1VVX4cILL8Rjjz2Gq6++2vU+uoFCOpsJcvgIgiAIgiAmHQcOHAAA7Ny5E3/+85/x3ve+FwCwb98+fZ67774bxx13nGm5m2++WXfTEokEfD4ffD4fEomEab5jjz0We/fuxXPPPQcAiMfjyGazOP300/WwyE2bNmHnzp1YsGBBRZ9BXdf999+vh5+effbZuPPOO/XPODAwgB07dhRd19lnn43rr78eAJDL5TAyMlLRepxoa2tDPB4HINzOefPm4U9/+hMAISxfeukl2+UYY3jHO96Bq666CgsXLkRPTw8Akfc5e/ZsAOI78Rpy+JoJEnwEQRAEQRCTjosuugj9/f0IBoP45S9/qYdDfuELX8Dq1avBGMPcuXPxP//zP/oyiUQCN998Mx588EEAwFVXXYWLLroIoVAIt956q2n9oVAIt99+Oz75yU9ifHwcLS0tePjhh/Gxj30MH/3oR3H88ccjEAjgpptuMjl75fDNb34T733ve/Ga17wGZ5xxBg4//HAAIhz0u9/9Ls455xzk83n9Mx5xxBGO67r22mtxxRVX4Le//S38fj+uv/56vO51ryt7PU5ccskl+PCHP4zrrrsOd955J2655RZceeWV+O53v4tMJoNLLrkES5cutV324osvxkknnYSbbrpJn3b11Vfj3e9+N2bPno1TTjkF27ZtK3ufisFq3Wuj1ixfvpzLSjqTnif+Adz0M/H6A1cBp55T3/0hCIIgCIJocjZs2ICFCxfqf090WwZi8mE95wCAMfY859y2xwU5fM0EtWUgCIIgCIKoKyTOiEbDkxw+xth2xtgaxthqxtgqbVo3Y+whxtir2nOXMv+XGWObGWOvMMbOVaafqK1nM2PsOlbrzo/NBjVeJwiCIAiiBmTzWfSN9dV7NwiCqAAvi7acxTlfpliJXwKwgnM+H8AK7W8wxhYBuATAYgDnAfgVY8yvLXM9gCsAzNce53m4f80PJ4ePIAiCIAjv+d1Lv8PRPz8aqWyq9MwEQTQUtazS+TYAsszMzQDerky/jXOe4pxvA7AZwMmMsZkA2jnnT3ORWPg7ZRnCDTlqy0AQBEEQhPfsGt6FkdQIRtOj9d6VhuRQr4lBHDpUcq55Jfg4gAcZY88zxq7Qpk3nnO/TdmwfANnZcDaAXcqyu7Vps7XX1ukFMMauYIytYoyt6uuj8AIdVeTlKKSTIAiCIAhvGM+Om54Jg0gkgv7+fhJ9RM3hnKO/vx+RSKSs5bwq2nIq53wvY2wagIcYYxuLzGuXl8eLTC+cyPkNAG4ARJXOcne2aVHz9jg5fARBEARBeEMymwQAjGdI8FmZM2cOdu/eDTIhiIkgEolgzpw5ZS3jieDjnO/Vng8wxu4GcDKAXsbYTM75Pi1c84A2+24AhymLzwGwV5s+x2Y64Raq0kkQBEEQRA2QQk8KP8IgGAxi3rx59d4NgnCk6pBOxliUMdYmXwM4B8BaAPcCuEyb7TIAf9Fe3wvgEsZYmDE2D6I4y0ot7DPOGDtFq855qbIM4QbV4aOQToIgCIIgPIJCOgni0MULh286gLu1DgoBAH/knD/AGHsOwB2MsQ8B2Ang3QDAOV/HGLsDwHoAWQAf55xLdXIlgJsAtAC4X3sQblFdPQrpJAiCIAjCI6TQI4ePIA49qhZ8nPOtAJbaTO8HcLbDMt8D8D2b6asAHFftPk1a8jmA+YTYo5BOgiAIgiA8QoZ0Ug4fQRx6eFW0hWgEcnnA7wfyoJBOgiAIgiA8g0I6CeLQhQRfM8FzgE9LyySHjyAIgiAIj6CiLQRx6EKCr5nI5QGfX7zOk8NHEARBEIQ36A4fhXQSxCEHCb5mIk8OH0EQBEEQ3kMOH0EcupDgayby5PARBEEQBOE9lMNHEIcuJPiaiXwO8JPDRxAEQRCEt0hnj0I6CeLQgwRfM5HPCYePgxw+giAIgiA8g0I6CeLQhQRfM5HPUw4fQRAEQRCeQyGdBHHo4qv3DhAektMcPuYjh48gCIIgCE/I5rPI5rMACkM6v7LiK/jtC7+tx24RBOESEnzNBNccPp+PHD6CIAiCIDxBFXnWkM5b196Kv7zyl4neJYIgyoAEXzMhq3T6/ST4CIIgCIIoys2rb8YPn/xhyfnUME5rSGcik8BQcsjrXSMIwkNI8DUTOa0PH4V0EgRBEARRgtvW3Ybfv/z7kvMVc/jG0mMYTg17vm8EQXgHCb5mgmsOH4V0EgRBEE3IW299K258/sZ670bTMJYeQyaXKTmfk8PHOSeHjyAOAUjwNRPS4aOQzkKeeQS47hv13guCIAiiCv65/Z9YuWdlvXejaRjLjCGdSxdM3xffh5wSKaQ6fKbX2XFwcBJ8BNHgkOBrJvJ5IfYopLOQrRuBNasAzuu9JwRBEESFpHIpagvgIYlMApm82eEbTY/iqOuOwq1rb9WnyTBOBmYK6UxkEgCAkdSISSASBNFYkOBrJvI5IfYopLOQXFaEvKZT9d4TgiAIogI450jn0iT4PMQupDOeimM8O45dw7v0afKYd0Y6Tcd/LD1mLJeO13hvCYKoFBJ8zYR0+Ciks5Cc6B+EJA0UCIIgDkWkE2XtA0dUjl1Ip/x7ND2qT5PHvKuly+TwjWUMwUdhnQTRuJDgaybyOaUPH4VWmMiS4CMIgjiUSWVFhIa1SiRROWPpsYKQTvm3SfBprl53S7dJcMuQToAEH0E0MiT4mgnZh49RSGcBUvClEsXnIwiCIBqSVE4IPgrp9IZcPodULlUQ0ikdPjVEU3f4Il2OIZ0k+AiicSHB10yYqnSSw2eCQjoJgiAOaaTDRyGd3iDdOWtIpxSATg6fU0jncJJ68RFEo0KCr5nI55WQTnL4TGS1O5hJcvgIgiAORcjh8xYp1ji4qcJm0Ry+SBeFdBLEIQgJvmZCNl5n5PAVQDl8BEEQhzTk8HmLGo6punzFcvi6WrqQ4zndBaSQToI4NCDB10zoIZ3k8BVAIZ0EQRCHNFKUkMPnDao7pxZuKZXDBxiFc6hKJ0EcGpDgayZk0RafX4g/wkAXfBTSSRAEUUByvOFvFOohneTweYIq1tTCLU45fGF/GK3BVv1vwHD4/MyP4RTl8BFEo0KCr5lQ2zLwxv7HPeFQSCdBEIQ9mTTwhfcDT/yj3ntSFD2kMzsOznmd9+bQxymk0y6HL5lNoiXYgkggov8NGC7h9Nh0cvgIooEhwddMyMbrPmq8XoBetIUEH0EQhIn4MJAYBTavq/eeFEU6fHmeL+gdR5SPyeFTjqdtDl9mHC2BFrQEW/S/5ToigQi6W7pJ8BFEA0OCr5nI50QPPp+PQjqtUEgnQRCEPaNaKN6eHfXdjxJIhw+gsE4vMOXw5Qpz+MbSY8hr0ULj2XG0BFvQEmjR/5bzRINRdEY6SfARRANDgq+Z0B0+CuksIEuCjyAIwpb4iHjet7OhKzyrYYdUuKV6HKt0auKPg+uicDwrHL6CkM5sAtGQEHyUw0cQjQsJvmZCVumkoi2FUJVOgiAIe6TDl04Bffvruy9FkCGdADl8XuAU0qmKPxnWOZ7RHD5rSGd6DK3BVnSEO8jhI4gGxjPBxxjzM8ZeZIz9Tfu7mzH2EGPsVe25S5n3y4yxzYyxVxhj5yrTT2SMrdHeu44xxrzav0kBp8brjlDRFqKRyWaBa74GbH2l3ntCTEbiijOzZ3vddqMUppBOcviqRnX4TFU6FfGnCz7N4SsI6cxQSCdBHAp46fB9GsAG5e8vAVjBOZ8PYIX2NxhjiwBcAmAxgPMA/Iox5teWuR7AFQDma4/zPNy/5kdty0CCzwzl8BGNTHwIWLsK2Ly23ntCTEZGRwB5f7WRBR85fJ6i5vDZVekECh0+a0jnWHrMCOlMDlP1VIJoUDwRfIyxOQDOB/AbZfLbANysvb4ZwNuV6bdxzlOc820ANgM4mTE2E0A75/xpLq4Yv1OWIdyQU9oyNHAeRl2gKp1EI5PRBlipZH33g5icjI4A0XZg6syGLtxCDp+3OFbpVNy+eEo0Xx/PjiMSiBSEdCYyCd3hy/GcaZ0EQTQOXjl81wD4AgDVVprOOd8HANrzNG36bAC7lPl2a9Nma6+t0wm3cOnwUUhnAZTDRzQyuuBLFZ+PIGrB6DAQawdmHwHs3V7vvXHEVLSFHL6qKdWHD7A4fDZFW8YyRg4fAArrJIgGpWrBxxi7AMABzvnzbhexmcaLTLfb5hWMsVWMsVV9fX0uNzsJUIu2kOAz4NwoYkMhnUQjIh3oNDl8RB0YHQHa2oFZc4HePcYNiAZDDemUgoOoHJPDVyKHTzZet23LoIV0AiT4CKJR8cLhOxXAhYyx7QBuA/BGxtgfAPRqYZrQng9o8+8GcJiy/BwAe7Xpc2ymF8A5v4Fzvpxzvnzq1KkefIQmQW3LQCGdBtLdCwRFFTo6NkSjkaGQY6KOxIeBWAcwZ664ObZ/d8lF6gGFdLrjh0/+EI/veLzkfKY+fKWqdGbtG6+rIZ0ACT6CaFSqFnyc8y9zzudwzudCFGN5hHP+/wDcC+AybbbLAPxFe30vgEsYY2HG2DyI4iwrtbDPOGPsFK0656XKMkQpOBchnYyqdBYgK3RG28Rzku4MEw2GdFTI4SPqwegw0NYBzJ4r/t7bmHl8VLSlNLl8Dl995Kv445o/lpxXVtgE7PvwAe5DOqXgG05SLz6CaERq2YfvBwDezBh7FcCbtb/BOV8H4A4A6wE8AODjnHNpuVwJUfhlM4AtAO6v4f41F1Lg+f3iQYLPoEDwUVgn0WBQ0RaiXnAuQjpj7cD02eL/R4NW6iSHrzR74nuQzWdN4tiJsfQYOiIi904VeelcGgFfAAAQT8fBORcOX7AFAV8AAV8A49lx5Hled/jkesjhI4jGJODlyjjnjwF4THvdD+Bsh/m+B+B7NtNXATjOy32aNMgwRZ9PuHw8L/6RUytDQP4ji7WLZwqbIxoNEnxEvRhPiDDOWLsIe58+p3EFXy6FgC+AbD5LDp8D2wa3AXCX4ziWGUNnpBN743vNVTrzGcRCMYymRzGaHkUmn0Ge5/X8vUgggmQ2qX8HlMNHEI1PLR0+YiKRjp6s0qlOm+wUOHwTMFCIDwEvPVv77RDNQblFW276GfDQ3bXbH2LyMKqF4MWEQ4PZcxu2NUM6l9aFBTl89mwf2g7A7IY6kcgk0BXpAlBYpTPkD6Et1IbR9Kgu7GT+XkugBeOZcT0HUK3SOZyikE6CaERI8DULOcXh82t97Kk4iUAKPunwpSYgpPNfDwC/uFoUiSGIUpTblmH9C8DmdbXbH2LyMDoinuX1cfZc4OD+hoyESOVSaAu1gYGRw+fAtqEyHL70mC6gTVU6cxmE/CHd5ZPiWjp8LcEWjGfH9Sqf0WAU4UAYLYEWcvgIokEhwdcsqA4f85unTXZklc6oNqAZnwDBNxoXIbUpGpQQLig3pDOdatjS+cQhRtzG4QOAPdvqsjvFSGVTQlhogoMopCzBl1EEn1qlM59G0BdELBRDPB0vcPhkSKfs4xcNicIvHZEOEnwE0aCQ4GsWuOLw6SGd5PABMARfbAJDOmVhGMrJItxQbpVOEnyEV8iQzjbthtjRC0Ue+Jrn6rdPDqRyKYT9YT2kkChED+l0WbRFCj67kE6rwycrdLYEhOCWIZ2y0mdnpJMEH0E0KCT4mgU9pNOvhHSSwwfAyI+ayCqdCa2hLQk+wg3yHHVzvuTzQvClSfARHiBDOts0h6+tE1iwBFj1LxGl0ECQw1cat0VbMrkMMvmMY0hn0B80BF/GHNIZCUQwnjFCOluDrQCE4KMcPoJoTEjwNQt6SCc5fAVYc/gmwuEbJ8E3qah2YCwbr2fSpX+30tkjh6+52bnFuHZ5ydMrgHt+Z/wdHxHVOcMtxrQTTxPN1xusH590nqTDRJhJ59LYE98DoLTgk+6cbUinLNoSFkVb5Lr0oi3BFtuQTnL4CKJxIcHXLOQVh49RlU4TMqSzJSrEMAk+wks4B775UeDBuypfhyreShX6kWGfJPial+EB4DufBF54wvt1v/iUqPAq/z+MDoubYWoLn9ecKv5e9S/vt18FekhnkEI67dg1vAt5noeP+UpW6ZTuXFuoDT7mMzdez2eMHL5UvLBoS6CwaAsAdIQph48gGhUSfM2C3njdRyGdVmS4XCAIRFonJqRznHL4Jg0H9gonpHdv5etQxVupc0YKQhJ8zcvoiOilKsMtvSSdEsWkBg5o2xo2oh8kHV3A/OOA52sgOKtAD+kkh88WWbBlXuc81w5fa7AVIX+ooPF6yB9CLBizbcsgi7ao6wDI4SOIRoYEX7OgOnwU0mlG5jcGAkCkZWKLtrgtwkEcuryqtUfIZorPV4xyBF+KBF/TI69Rbtt0lIO8YSB77cVHjAqdKsvfIG5k7N3p/T5UCDl8xZEFW46dcmxJwaeGYwZ9QbPDZ83hs2vLkBm3DekcTlIOH0E0IiT4mgVTWwYK6TQhB+J+TfBNRKsEKtoyedi8VjxXJfiUZcnhI+Q1qhY3jOQ692wXz3YOH2CEdT7fOGGd5PAVZ9vgNviZH0d3H12ySqcajhn0B21z+GKhGMYyY7qTZ2q8bhPS2RnpRCqXctUSgiCIiYUEX7Ng23idBB8AI4fPH5iYkM58zhiwkeBrfjavF89eOXylBvkk+JqfVA3zNHWHb7t4Hh0xWjKodPYARy9qqDy+VC6FkD+kV4kkzGwb2obDOw5HNBgty+GzhnTKHL62sKhsfTBxEIC5Sqca0imFYEdYOMUU1kkQjQcJvmaB21TpzFFIJwCj0l0gICrR1TqkU23sToKvuYkPiWqGQHWCL1tODp8iBhqsbD7hEfIaVaqATyXIde7dIf5HJEbtQzoBYMlrhTAcjXu/HxWQzqX1kE5ykQrZPrQdczvnIhKIIJvPIlckrUPNvwv6gkjn7fvwAUDfWB8Ai8OnhXS2BFrg06KKZMVPEnwE0XiQ4GsWcjY5fJwcPgCWoi0TIfjGjNck+Job6e4FgtU7fP6AeF0qb0sVAdVsk2hc5HWjFiGd8vzat0vcsODc6MFnRfYubZBc5FRWabxOIZ0FbBvahnmd8xAOhAEUb76uhmMWOHxKDh8AHEiIAj9Wh28sM6bn7wGG4KM8PoJoPEjwNQumPnxaSCc5fIKJDulUHb4GGSgRNeLVdULsHX5UdT3TMhkgpg2uS+WYqoKPwjqbE13w1SikM9YhbhZs2SCm2eXwAUAwJJ4zjXFjIZVTcvgopNPEeGYc+0f3Y17XPEQCEQDFe/GZirYUyeEDhMPHwBDyi/OhJdgCDo7B5KCevweQw0cQjQwJvmZBLdrio6ItJia6SieFdE4eNq8D5h0jQoWrCunMAFFt0O22aAtAgq9ZSdUopJNzsc55x4i/X3lZPJcSfNnGOM90hy9IDp+VHcOi6uq8TpeCT3P49JBOhz58gMjhiwQiYFqvRun09Sf69ZYMANARoRw+gmhUSPA1C3mlaAsJPjPWKp0TGtJJg5KmJZUEdmwGjl4MBINVOnxpY9Bdsi2D8n4tHCCi/tRK8GUzItT/iPmiAqcu+BxCOnWHr/7nWS6fQ47nEPKH0BIQOXycclh1tg2KHnxzO+ci7NdCOos0X5c5fHYhndLhawuJqIO+RJ+evwdAF5QHEwdtQzpJ8BFE40GCr1nQG6/7jZBO6sMnUIu2RFpFiGctBzBS8IXC5PA1M9s3iXNp/mJxM6HaHD63+VLk8DU/SVmYx2PBJ8+dWDswbZZRqdPJ4QsEtf2o/3kmHahwIKyLDyrcYqA3XS8jpNPP/Aj5QwUhnZmc2eE7MHZAd/UAo3hL/3i/KaRTVukcTlEOH0E0GiT4mgUp7hg5fAWYcvi0f1q1zOOTIZ2dPbVpnEw0BrLh+lGLNIevSsHX0ipu2Lit0gl4LwiIxiBVo8brUvCFwsCsI4zpJXP46i/4ZAESWbQFAIV1Kmwf2o6wP4wZsRmuQzqjoSgYYwUhndYcvtH0qKPDp4Z0tgZbwcAwmh41bSudS2PdgXXVf0iCICqGBF+zQA6fM9mMEHuMKYKvhgMF6fB19lDRlmZm60Zg1uHCmau6SmdGDK5DkTJz+BqjmAbhMXrRlhoKvtlzxetwRPxtR1A6fPU/z2R4ourwUeEWg21D23BE5xHwMZ+7Kp3pMV2s2fbhU6p0AjA7fNrrRCZhCulkjKE12KoXhJHc8vItOOF/TqBQT4KoIyT4mgW18ToJPjPZrAjnBERIJ1B7wecPCCFAIZ3Ny9gI0DlFvPaiLUMwJAbfFNJJyOtTrUI6VcHn1JIBUIq2NIDgI4fPEc45nt39LI6fdjwAuHL4EtmEHo4Z9BsOH+cc2XxW5PBpjdcBmBw+9bUa0gkAsVBMLwgj6R3rRSafoXYNBFFHSPA1C7zJqnQmx4Eb/xsYGap+Xbms0eNMF3w1DulsaRWDdxJ8zUtyXHzHgBB81bggmbRYRzhSXh8+CulsTmpVtEXeTAiFgdlaSKdTOCfQWCGd5PA5svHgRuwa2YVzjjoHgCH4ihVtGUsbPfSCPiOHTz4HfUGR3+cTLq/q8Mn1A4WCLxqKFgg+GeIpC8UQBDHxkOBrFmwdvkNY8O3ZBjz7KLBlffXrMgm+CQrpbImKUv1UpbN5SSWN8ykQNHJFy4Vz4aBQSOfkYfN64O+3Ob9fqz58usMXAabNFtdFpwqdQEMJPulAySqdADl8kge3PAgAePORbwYAvUpnyRw+TaypIZ3qcQagh3WaHD5F/Kk5fIAQgNYcPhniSYKPIOoHCb5mwdR4XTp8h3BIpxzIejGgNYV0ToTgI4dvUpBKioEzIM6vSsPe5HLBIBBxEdKZSgGtWm5NAwzEiQq47dfAX34nxL4dqsNXaeuB8THgTzeabxCklJDOQABYcjJw1ELndQQbp0qnKaSTHD4TD259EPO752Ne1zwA7kI61Rw+NaRTCr+gX3z3uuCzqdIJwJTDJ/+25vCRw0cQ9YcEX7Og9+FrkpBOOQj2InckmzHKi09ISKd0+CJisHUofw+EM6lxIdAAzeHLVfZdy5saAbcOX1Jp4UAhnSbWvwA8+VC996I4214RLT3yeecIANmWgecrvwa+vBL4x12iuJBEzeEDgI9/A3jr+5zXoTt89XeSTSGd5PDppLIpPLb9MZx71Ln6ND2ks0jRFrXgSsgf0kM5nRw+NYyzaEhnsDCkU/5Ngo8g6gcJvmZBdfj8TRDS6aXgq0tIZ6vh/jTA3XHCY/J5MXgOy5BO7fyqJKxTnh+yaEs5gq8Bimk0FI/9HfjrH+q9F8V59G/G68SY/TypceOaVen1Y88O8aze3JKCL+xQldNKA/XhI4fPnqd2PYVEJqHn7wHQq3S6DekM+oK6s6fm8AHQC7fYVekEbEI6yeEjiIaEBF+zoLZlYE0Q0umpw2dXpXMiHD5tUEVhnc2HPnBWHD6gMickaxF8bqp0NrLDl0l7U2ypElJJow9mIzI6Ajz3T6BLq+6aGC2cJ5cTx7C9U/xd6Xe8Vwo+RRSpRVvcINvZZBtA8JHDZ8uDWx5EwBfAmXPP1Ke5DelUBZ909tzk8JkcPmtIJzl8BNGQkOBrFpqt8bqXOXw5RfD5/WJgXfMcvqghBqhwS/Mhv1Pd4dMEX66C81V3+ILui7ZIwdcAzksBD/wJ+M4n6rPtdErccKk0763WPPEP8Z2d+y7xt53DJ79/WUyl0ubrtoJPKdriBsbE9dLNdTibBe76X2fXskqkwxfyh8jhU/jHln/g9Ye93tRCQRZtKVqlM2PpwyerdGrXsALB55TDZ9eWgRw+gmg4SPA1C6rDRyGdlnUpIZ2ACOusleDjXLiHLa2GGCCHr/mQ36l0catx+OQybkM6Uylxfvn9DZFbVcDencBQf31El8yZbUTnM58TIafHHA8cvVhMs3P45M2Edk3wVdJ6I50C+vaJ13YhnTI3zw2BoLsbCzs3A/ffAWx40f26y0A6T2F/2JWDNRk4MHYAL+5/EecceY5pupuQTjWHL+gPFlTpLCja4uDwUZVOgjg0IMHXLOTVtgwU0mkiZxV8rbUL6UwlxYDT5PBN7kFJU6ILPovDV8n5as3hK1XoJ53SqiyGGrMP32Cf0WpiopHfy3htXKaqeOVl4OB+4Ky3Aq2aK1JM8LV1iudKxOv+XYbgtjp8wZDxP8INwZC771KG0tbIdaaQzkIe3vowAJjy9wAg4Asg4As4Cr50Lo1sPmsb0imdPt3hCxY6fD7m09+3rdKZGQNXbviQw0cQ9YcEX7OQVxqvs2YI6dQGDZ60ZVCqdALC4atVmKUcaMq2DEDpnCzi0CPpENKZrbJoS6lCP5xrxWIiQMhlqN1EM9QvnisNRawGKY4aMY+vd694nr/YaKthJ/hkhc42zeGrRPDJgi1AoeBzm78nCYbcibhkjQUfFW0p4IHND6C7pRuvmfmagvfC/rBjlU7puFmrdHLODYfPWrRFcfgAQwDaVenM87xp25TDRxD1p2rBxxiLMMZWMsZeYoytY4x9S5vezRh7iDH2qvbcpSzzZcbYZsbYK4yxc5XpJzLG1mjvXccYY9Xu36RBbbxOIZ2WdSk5fIAQfLUaEOqCL2oM3g9Fh298rGa5OE2BFPF60Rbt/KrG4QsEjRBRp5DjbEaU6g+Fiw/E48PA0yvK35dqyeeBQU3w1eNGhy74GvDcHR0Rz9E2cX0A7PfTC4dv7w4R1dDWYQnpTNZO8E2gwycdrMns8OV5Hg9sfgDnHX0e/D5/wfuRQMTR4ZMCTO3DBwDZfNZVDp9cP2Dv8AEw5fGRw0cQ9ccLhy8F4I2c86UAlgE4jzF2CoAvAVjBOZ8PYIX2NxhjiwBcAmAxgPMA/IoxJq9W1wO4AsB87XGeB/s3OVAdvmYI6czUMKQz2gaMxatfrx1y0HOoh3Te9DPgtz+s9140LrrDZ6nSWZHDpzReL+UK642zI9pA3EEMPPkg8NsfGSJjoogPG60p6pFHl27gkM6xuCHU/X7hDhfN4esUz5UKvumzxbWuWofPbQ7fBDp8gBAgk8nhW9+3Hnlu3MR9fu/z6Ev04S1Hv8V2/mKCTwov6c5JcZfJZ1zl8Kl/2+XwAYaozOVz+n6Q4COI+lG14OMC+V8rqD04gLcBuFmbfjOAt2uv3wbgNs55inO+DcBmACczxmYCaOecP81F8PfvlGWIUqg5fKyZHD4PBg+5rDmks60TiA9Vv147VIfPreA7sBf40mVGkYVGYGjAcGqIQlIeOnxyGZnDp67filpWv1j1xMGD2nomeEA8dNB4PdEVRNViLY0Y0jk2AsTajb+jMXsXXYZ0xqoI6dy7E5h1hFagylK0xW2FTkkw6C50uMaCz9ouoCXYMmkcvr9v+jsW/2ox/mfV/+jT7nv1PjAwnHv0ubbLhAPuQzpl+GYmlynM4XNw+JxCOuX80tVTWzQksg34uySISYInOXyMMT9jbDWAAwAe4pw/C2A653wfAGjP07TZZwPYpSy+W5s2W3ttnW63vSsYY6sYY6v6+vq8+AiHPrrg8wP+JnD45CDYkxy+rBHmCogwp9GR2lQR1B2+VveCb81zwMFeYNdW7/enUrIZyj0sRkHRFq3qYSU3KOxy+BwFn3T4SoR01iuPblARfBN9/qjHolEdvqgi+Fqi9g6fPG7S4Su3ME8qKYrDzD6isEBVqsIcvnKKtqRrH9IJaA7fJBB8Y+kxfOy+jwEArn32Wt3lu3/z/Th59smY0jrFdjk3IZ160RbNzUvn0gU5fFLAqZU51b9LhXSqoZ3k8BFE/fBE8HHOc5zzZQDmQLh1xxWZ3S4vjxeZbre9Gzjnyznny6dOnVr2/jYlekinT4g+AMg1g8PncR8+QNw5z+XsB1vVUonDt2WDeI4Pe78/lZJJH5qhqF6RSgLXft0otFHwvjbQjHhctKVUSKdV8Dm5P1J4TXRYpUnwTfC21WPWiIJvNG70TwRE4Rbboi2WHL5yRfu+neJmlu7wNU/RFh/zIeAT1/KW4OQI6bz6sauxc3gnPn7Sx/FK/yt4aMtD6Bvrw8o9K/GW+fbhnEAJwZc25/CpIZ3WHL62kEPRFu1vqxC0hnSqLRpI8BFE/fC0SifnfAjAYxC5d71amCa05wPabLsBHKYsNgfAXm36HJvphBvyOVGdkzEjh48fwg6flzl82QzgV0M6tVCpWggs1eELBIWzWMrp2LJePE90vlUxspnG7GU2UfTuEc7r5rX270sxLPuZeVK0xU1Ip0XwOW1POnwTLviUMOCJdhfVz9qwIZ2q4IsWb7xeaZVOWaFz9hHCgbYKvvChW7RF5u8Bk8PhW71/NX72zM9wxWuuwE/P/SlmxGbgupXX4R9b/gEOXlTwhf1hx8breg6fTUinNYdvfs98hP1hzOucZ1pHJBBBa7AVPmYeRhY4fBly+AiiEfCiSudUxlin9roFwJsAbARwL4DLtNkuA/AX7fW9AC5hjIUZY/MgirOs1MI+44yxU7TqnJcqyxClyOeNsEVfM+Xw1aBKpwyVqkUe3/iYEN0y1C8UKd7kfagf6NfuhYw2kMOXzUxuh69ULlgqKcSZvLlSVR8+pWhLyZBOmcMXcXb48nlgeMA8/0RRT4dPPWYNKfhsHL5xh6Itfr9xfpUb0rl3hzgfp87SQjpVwVdJlU63RVu07dTQ4ZPhnMDkcPg+9vePoae1Bz940w8Q8ofw0RM/ivtevQ+/fO6XmBadZtuOQVJpSKc1h2/R1EVIfi2Jo7qPMq2jJdBSkL+nrtPq8PmZnwQfQdQRLxy+mQAeZYy9DOA5iBy+vwH4AYA3M8ZeBfBm7W9wztcBuAPAegAPAPg457oVdSWA30AUctkC4H4P9m9ykM8Zg0/5nDuEHT4vc/isIZ01dfjGRBiV/A7CkeKDbhnOCTSWw5fJiO/gUM4DrQYpHpJOgm/cEPWAGBQDlYV0yrw/tUpnKYcvHNb68NkMruNDxm9/okX74EGgo1u8nuim8CaHr8FCOjkvzOFrdSraop1bjAlhX65w3rsDmDFHiEa7oi3Bcqt0uuz3qId01uZ7T+fSuggBmt/hGxwfxNO7n8anX/tpdLWIrlYfWf4RBH1BPLP7GZx39HkF7pqKm5BOtQ8fYKnS6QvaLitpCbYU5O+p67Tm8E2NTiXBRxB1JFB6luJwzl8GcILN9H4AZzss8z0A37OZvgpAsfw/wol83nD2GBMPTg4fAK0tg/LPK1Zjwdei/BMMR4qHtm3dIO7GT58NxBtI8EkRkk4Jl2CyUaqfm3T4JP4qQzr9AfH71XP4HM4ZPaQz4jwQV8MqJzyks0+cy8MDdcjhU7bnJNTrxfiYuEbHrA6fNt2nDNzVc6tYnqYTe3cARy0SryMt4pyUUQ4V5fC5dPj0kE4Prtk2pHKWkM5gCwbGB2qyrUZgXd86AMCyGcv0aTNiM/Cexe/BLWtucWzHIClapdPah0+t0mnJ4XPi0iWX4rTDTiuYbq3SKZ+ntk41hXcSBDGxVC34iAYhlzMPGnz+Q9vh8yqHL58Xx8FapROoXQ5fgeAr4fAdfpRYppFCOuXxT01WwSf7uZUI6ZQEqwnpTBu5gOXm8Nm5KUN1CqvkXIQoH3M8sGlN/UI6mc/eOasnsu+nGtLZEhXHLJkQ4k+iusfhcHlVL1NJESL+hn8ztgEI1zDWVnnRFjfVZ2tdtCVrCelscodv7QGRP3zcNPM98K+d/jUks8mi+XuAs8O3bXAb/v7q3wGUqNLpL+7wvXXBW22nW0M65fO06DRdxBIEMfF4WrSFqCNccfgAIf4oh89oAq324QuGRFGVmuTwJcS6JcVCOrMZYPurwFELjVYRjQDnxnGfrK0ZSuXwJcctDl+VOXzy/AwExW/XSfDJ6SEZ0tlADt/4mNi/abMnftvq9jq6Gi+kU/62rSGdQGGlzmQSiGjnVihc3m9QCkuZpyyryKYS4v9BJl1B4/UyQzpr9L3bOXzNnMO39sBatIXacFj7Yabpx045Fne+5060hdsclhRYBV8ml8En7vsEFvxiAZ7a9RS+f/b3dVFnqtKZd+fwFdsuA9NDOXWHj0I6CaKukOBrFgocvkNc8Mm7xNWGB+mCz2Jmxzqqc/iefVSINSvWkM5iRVt2bhUC4aiFYn8aRfCpomWyVupMlXD40kmHHL5KGq+njeUZK36TwE0fvqGDYj3AxObwyYItPdOEcJ3wKp3aZ+3objzBJ4WY2ni9VbtOWN1I1eELhsv7DcpjIG9GSMGXHDfOlUoar2czpfuWyt+KF2H4NkxGh++4aceBMbuOVaWxVul8YPMD+OVzv8T7lrwPWz61BV867Uv6ezKk064PX7kwxhANRQ2HTxN+01qnkeAjiDpCgq9ZsOaB+PyHdsENrxw+WUTDbxF8bVUKvttvAB68q3D6+Jh7h2+rVrDlyIViIJhM1CwcqizUYz5ZK3XKQXbSQTgUOHwyh6+SPnwZI6QTEAPyUiGdwZB45LKFv/OhAaCzR1wPJlKwS8HXNaV8Z8oLUorD12g5fHYhnU4Onyr4QuHyrgm6AywFn3YtSibMBX/KQZ6bxa7F2YwSFVA7h6+gaEuTOnycc13wVYrV4TuYEL/Pb5z+Dcxqm2WaV3f4lBy+UiGdxYgGowUOX09rD7L5rL5+giAmFhJ8zUI+RyGdxdYTsPzzauuoLmcunTJ6nanYFm1xGPhuXg90TxWPNu3OvxwY1hNy+EqHdKZTZsHn84k80Wpz+IDi54wsq+/zGctYXfChg0LwhSuo8FgNuuDrKV+oeIEUmJ09jdeWQbr31qItQKEbmbKGdJbj8FlEXVhx+FR3uBz086zI96lGMdToe0/n0qaQzmJVKA91esd60T/eX5XgC/vDpuMzkhLnYHu4vWBeKe5klU4/8xetAFoK1eEbTY8iGozqxVya2ZUliEaGBF+zYOvwHcKCz6uiLbJwjTWks60TGBmqfL2ZlLnnmKSgaEuLc2jb1g3C3QNqWzm0XDLk8LnL4WsxTwsEKwtBzighnYDZFR7oA5580LxfcsDuNBAf7BeiZ6JdNvl70Lddpxy+9i7xuhK3tVbIGzmtlsbrADBmzeGzOHzl/AYLHD5tPeOJ2go++Tthvokr2hJsQSafQe5QjmRxwKlgSzlEAhGkcilwLRR3OCX+t9gKPktIZ6X5e5JYKKY7e2OZMURDUb0iKIV1EkR9IMHXLKiN1wHN4TuE/xF61YdPD+n0m6fLIiml8lLsyOXEY/CgeflMWuy3SfA5DLrH4mIwP3e++Fvm9jRCHh8JPpd9+Cy5UIGgkTNaDsVCOh+8C/i/nxqCIZUyBvNyGauwGurXwion2OEb6hdiKxCsj+BLJUVorfwtNVJY5+iIuC6o1yHHkM5k9SGdYWtI57hxHSq7aIt2M6Kow6cd61h7bRuvq0VbAuIYNZJj9Gr/q3h026NVr8crwQdAz8kbSY2gJdBiG6ppCunMZ6oK5wS0kE7F4YuFYiT4CKLOkOBrFvI5cXdV0kwhnZWIMonMF7D+A2vrEIPzSoo7yAFNNmMWaPIut5rDJwfdBXlWWjho91Tx3EiCTy3BTiGdhedfPl8Y0gkIF7nSkM6AQ0jnpjXiWZ4vtg6fRaAnRoHO7vLdoWoZOCiEJlCfHD55bOTvr5EKt4zFzQVbACHGGDPvJ+fiZkK1IZ3yHNGLtlTj8EnBV+Tclte+9s7a9eGzcfgANFQe3/ef+D4uuuMi3VWrlLUH1mJq61RMi06reB3yWMlefMPJYXREOmzntYZ0VuvwRUNGDt9YZgzRIDl8BFFvSPA1C1aHz3+Ih3SqA2fVNUklgeHBMtbjUKWzml58au8zNaxTDtysRVuAwkHbsNYwuKNbPOshnUPl74/XmHL4JqnDJz83zxeKJvldRmxCOr3M4RsfA3ZtE9PkeWYr+JRzSwrDzikT77IN9on8PaB+IZ3hiOGwN5rgi8bM03w+IfpUhy+dEqJPr9JZZuP1YlU6dcFXbpVOF0Vbkqrgm6C2DA3o8A0lhzCYHMSBsQNVrafagi2A4fDJPL6R9IhtOCdgDunM5DIVV+iUkMNHEI0HCb5mIW9py8AO8ZDOTMb4POpA429/BH74OffrcRR8neK5kjw+tRHykJ3gsxRtAQpFg1Xwyep9DeHwqY7RJHf4gMLQwJQ2wLQOnCsVfFlLDp905rZsEIITUBy+pFGQI2STW6UWTpnooi0ylBTQBN8EF21JJS0OXwMNLEdHzD34JNGYuS2DNSSz3LDclEXUBUMizLXmRVu0Y93WaYS8e4zVeWpEhy+eFqHXr/S/UvE68jyPdX3rPBd8w8lhdITtHT41pDOd99jhS1MOH0E0AiT4moV8EzVel42/Zf6JWnxhaMC+OqYTxUI6gcoqddoNsAEHwScbH1sE35DmUnZqgi8QEDk9jSD4MuTwmb6vgj5p2nsRG8FXUdGWjL3Dt2mN4doXdfiUbdbL4UslhYtlEnx1cPhC4do7fPkc0LunvGXsQjoBoCUGjCsOn7yZIK8b4bC4Frq9eWeXpxdpEY3XJ6Joi2z4XoM8vlS28R2+eEoIvo0HN1a8jp3DOzGaHq1a8MljJXvxjaSKOHxKSGcm500OnyzaQg4fQTQGJPiaBWvjdf8h3IdPhnDKO/Wqa5JJaTlxLsVssSqdQIUhnQ6Cb6BPPHf2GNOKOXzhFkPUAtW3ivAKCukU55hseFzg8EkXxiaks6KiLWlz2xBZpfPVtcAR88V5IYVcKmm4NwGbkM5Bbb6uCa6UKfdPCr5gnXL4JiKk8/kngW9cUd61Yyxu7sEnaY2aq3TK9gYRJaQTcO+WysI16vUu0iLWm7IRg27Qc/hctGWQ19VaCL5c4+fwSYevGsHnRcEWwMbhSxXJ4atBlU698Trl8BFEQ0CCr1mwOnzsEHb4pOCQYsjkOGk5Lm4HFHJddo3XgcoEX9pmgA0A+3aL7UyZYUzTc/hsBJ909ySxdiDeYA7fZA7plINXa2igNexOEghU5vBlbRy+dArYtgmYf5xw6wZtirbYhXQOHRS/m0jrxBZt0VsyVOHwxYeBjS9Vvg96SKcUfDUaWA72iRtJbntm5nIiT89W8MXMOXwFIZ3ad+02L86umFCk1ZscvmLntlqlE5i0Dp90tbwQfIunLq5qXwpy+Io4fNYqnVWHdGqN1znn5PARRINAgq9ZsObw+Q5hh08OFuwcPnmn2+1A1imHLxgSDk0lRVKcHL7e3cC0WebiOXJwlbSGdPYb+XuSWHtjhHSSwycGx/L7KWiMbQm7k3hVtCUUMcKa5x8n3LqhMkI6pcM8kW0ZrDmplQi+R+4FfvbVyvO/Cqp01mhgKd0st6JGCjo7wdcSNZ9f1nNLXj/cHkspelUireYqneEyHT43bRnGE8ZNhlLzVgDn/NBw+DwI6VzXtw6HtR/m6Ma5xbZKp0MOnwzhlA5f1UVbQlFwcCSzSZHDF4zqAp0EH0HUBxJ8zYK18br/EHb45AA2ot2ptxMgbgWfDLGzOnyAyDepJqSza4q5aMu+XcCMOeZ55eDKzuErEHwNEtIpP18gOLn78HV0idfWkE454PesD59N43VAhJTOXywEnOrwyfft+vAN9VsqZU7Q92etXBrWiraUU55+ZEgcP2tfOtf7kBTHJhgS30WtQjrl9+9WhI1pN3HscvhaHYq2yOMYKjOkUx4DFRnSKcOUA2UO5l0VbRkTQrtGgi+TF/8DTEVbGszh45wjno7Dx3zYPrRdd9bKZfPAZhzTc0zV+6M6fHmeRzwdL1mlU+bweeHwAcLxHMuMkcNHEA0ACb5mIZ+zFG05hB0+KfBabEI65UDC7UBWrstukNPWUV1I59SZhsOXzQJ9+2wEX5EcPieHr8oeTlUjj1k0NrlDOts1wWd1iqyl7yWVhHTmcuLGjDWkEwBmzxWuUNcU4URnM/YOn9o3cVBx+GRo6EScT/J3KYVrKCwqjJbjeMoQyYoFn3JsWlprKPi088GtqJGfy07wRWNifdLVTFluJoQcbhg5oR4DiSr4QmEjN9UtrtoyjAuHT37/Hldolc3DTSGddXT4xtJj+NjfP4bhpPH/I5VLIZvPYvHUxeDgeLX/1YrWPZIaqdrdA8yCTzqPTg4fYwwBX0BU6cylqy/aEhKCry/Rp/9Ngo8g6gsJvmbB6vA1Qw6fbUinJkCqDekEhKNWjcM3bZYQA8kEcHC/cCdmHGae165KZzKhOUg2Dl8mXf9m57rga5ucIZ2cayGdUvBZhIMMz7Ut2lKm4NOFkiWkExDhnIAh4Ab6xDnmFNKZzwPDakhnbdwWW/TPETY/l3MuSyesUsGnFrSJtNYwpFNbr9vPNqoJvlaHkE7AOMes51aozOOoHgOJGtJZbsEWQCkOVCqks8X43rPennOy0qQa0tkZ6QQA9I+XUbXZI57Z/QyuX3U9Ht/xuD5N5u+dNOskAJWHdcZTcbSFbM6VMlGrdI6kxG/LyeEDhMuXzqU9y+EDgN7RXgCiiEvQH0TAFyDBRxB1ggRfs9BMjdetRVvUwUO5gq9YSGdbR2U5fHIfps8Wz4P9wP7d4rUbh29Iy3eyFm1p0/4Z1zusUw7sJqvgy2aEO9XSKr6/gqItRUI6y3X47ASfbPdwzPHiWVa+PLBXPOtFWyxiID4snCK1NQIwMWG51s9RrlABPHL4tGNnzY3zknJz+GRebsyhaAtgfGZ5bulVOuVxdBvSaVe0RTp8Nvl9btCrdJYo2hJptQ8z9gCZh6Y6fD0tPWgNtmLH0A5Pt+WGwaRoqzOcMq7V0kU7cdaJAKoQfGlvBJ/q8Mn9LOYchvwhZPIZT3L4YiFxXveOCcEnBWBrsJUEH0HUCRJ8zUJB0ZZDuPF6xkOHTwo+25DOTjFILjfkTe7PtFniebAP2L9LvLYKPjkATSlhR8MOgk+GfNW7Uqc8/q2x+ruN9UBtXi3dEdP7DuXtKynaouZLSo5ZApx/CbDkZPG3dOxk7ze9LYOlmIbMJ7U6fBPxHabT4iaTvOlUjeAbq0Dw5XPi2Muc2dYJEHyuc/iKhHS2ag6fzONLJUXIpRRO4UocPoeQTjv3zw1S8BVz7cYT4nrtRhxWgJ3DxxjD3M652DFcB8E3rgk+JaRTtmSYHp2OwzsOx8b+8gUf51w4fGFvBZ8rh88fFFU6vcjh00I6D4wdAGAIQBJ8BFE/SPA1C83YlkGGO1nbMgBl5PBJh89f+F5bhxCE5YZ+yX3QBd9B4fC1dRZW4gsEhLuo5sJZKxpKYlU0g/eSrCL4JmPRFrV5tZ1TJAfVPsvlMxA0zje3yHPb5PC1AO+43HBqZKsDXfBpg15ZgEMXfPJGQh0EXyZthP5Vum0p9Cpx+KxNxVuitQ/pdJ3DNyKux2rPTYl0+GTz9eS4+dzSHT6Xv8OUXdGWVuFYj45U5vD5/OIaVqoPX6TV2F+3bSRcIh0+qxA5ouMIbB/a7um23DCUHAJg7/C1hdtw7JRj8crBV8pebzKbRI7nvAnpVKp0SmHqlMMHGCGdnuTwWUI6pQAkwUcQ9YMEX7Ng23j9EBd8EYvDl88bg46yc/gcirYA5efxqTl8gBbSuQuYeZj9/LKRtkQ2qbYKPrk/9W7NIPvCTWRZ/0ZCFQ8tNrlgqWRh/h4gxH25Dl/WJqTTSjQm3rcKPvlano/WGwlOPSBrgbW1hL5tl+dPNmsIqYTL/nYqqisLmHP48nng9huA3dvKX68dcr2uHT6tB5/1BgGghHRKh2/cfG6Vm4fpVLQFEFVQKxF8gPhuiwo+mcPnIt+vAuyKtgCon8OXdHb4YqEYju05FhsPbgQvM3pErqMeDp8M6fQkh48cPoJoOEjwNQvc4vD5fJX3s6o3TiGd6iDCdUinQ+N1QBFYQ+XtXzol1heOiDCtwYPA/j2F4ZyScMS8v8MDQoDKwZ5ED+lsgBy+QLBwvycLer8yp5DOcWMQrVJJWwZ5rhcrlc+YcO2sOXyACKErEHxd5vkmyuELKYPEcnO51CbmlYR0qq4sYK7SuX8X8NCfgRefKn+9dug5fC7F/eiIEO12FOTwWRy6cr9Dp7YMADAyWLngK5afyrkR0inPgQkI6QSEwzcwPqC7axOFHtKpOHyyaEtbSDh8Y5kx7InvKWu9ukvoYdEWtzl8QX/Qsxw+3eGjHD6CaBhI8DULVofP5xMi8FDEyeFTBZ8nIZ2d4nmkXIcvYwxsuqYI52B02L3gGxoQ+XvW8ugtUfG9yZDOZx4B7r6pvH3zgmxGDPBk8+x6t4mYaNQcPbtcMLs8KaCytgx2RVvs6OwBDorBk2lArzovQwPipoEUj3r+6EQ4fClLpdEyhYoq+CrJvbM2FW+NCqGezwNbtdC6hEc5fTIf123Y4tiIff4eoOTwKUVbIjYOn9v2KGrhGom8jo7Fq3D4gs45fOmU+F8TiU5o0RZAOHwAKnb5cvkc7t5wN/Jl/q8cSg0BKB7SCZRfuEUXjR44fNKlc1ulM+QPiSqdHubwScFHDh9B1B8SfM2CtS2Dz3/oOnxOffjUQUQ5RVsCQfveU3pI51B5+5dJGbkqXVOAbdo/dSfBF4pYirYMFoZzAuL7i2q9+LIZ4I4bgSceLG/fvCCjhXSWG5bXLKghnXbl/VNJZ4eP58v73bkJ6QREM3U5KDU5fJaQTvW8mlCHL+Od4BvzKKSTc3FjaOsGMW28wuqfKrmckkdcRh++qMNAO9wi8vuk4EsmCwU94E5cZjNi/5xCOoEqQzodbmZIB1wN6ZyAtgwAcETnEQBQcR7fXzf9Fe+8451YsXVFWctJh0/m8gFKOGaoDQumLABQvuBT11EtjDFEAhE9pJOB6cLLjqAvaPTh88rhoxw+gmgYSPA1CwWN1w/hoi1yAGt1+FRXz+0d72zWPpwTUEI6y3T40mmjGl1nj3GcrT34JHYhnbKwRsE+aYJv1b9ECFY9xFY2Iz7fRAqGRsKUwxe1D+m0zeFz0aDairVhuROycIvcL4k1pLNegi9tdfjKvFkgRV4gWGHRFmtIp1L9cpvm8HlRxEW9cePW4RuNFxZzkjAmXD6nHD6fTxxXN8dRXmOsIZ1hpVhMLXL45HFtaTXcZY8br5d0+CpszfDM7mcAAC/1vlTWcrY5fIrDNzM2E22htrILt6jr8IKwPyxCOpPDaAu3wcech3xBv3d9+CKBCHzMRw4fQTQQJPiahQKHrwlCOq05fOkKQjpzWftwTkAMfsItophBOVgdPkAMdKZMt5/fWrTFOjBXkc3gH7lX/F0PsaXm8AGTrxdfWhk4t7SKnC315klyvHBQDYiQTqBMwWdTpdMO9QaBGrIXDBu/i7o6fJaiLaEyQ/tk0/WpM6vM4VP68AEizHX3dvG60v5+KqpoLKdKp10PPklrzDmkE3Av+KyVSiUtXgi+oPPn1R2+VqOlRI2KtliFyLToNIT94YodvpV7VgIAXu59uazlbKt0puMI+oII+UNgjOHo7qOxZXBLWev10uEDhPBK5VIYSY8UrdAJWPrwVVmlkzGGaDCKZFb8LimHjyDqDwm+ZiGfMwubQzmkUw6CQ2ER7pStIqRT5qM50TMNOLi/zP1TClR0TRXP02aZHVaV1qgI4+RcfIbEaBHB1w5s3wRs3SjEZC5bfqn/alFz+IDJV7glpYgHGRqoOjt2za0B4zyryOErFdLp5PCFRPgc54WhwhMZklsg+CoM6Zw6szJhJh1/NYcPADauFje+giFvcvhUt9fNZ8ukxfnk5PABQvAd7BW/+bFRG4fOoVru2lXAyn8afzs5fDUP6dR+G1JY1kDwOYV0+pgPR3QeUVEOXy6fw6q9qwAAaw6sKWtZuz58o+lRkzM3LToNBxMHy1qv1w6fDOkcTg4Xzd8DjLYMXuTwAUYYZyQQgV/739gaIMFHEPWCBF+zkM8LcSQ5lEM65YA5ENTuLMuiLZUIvqzhvNgxbSZwYF95+5dWBrddmvPilL8HAIteIyp57njVuQefJNauCYoW4A3nadubYJdPD+mkHD59EKs6O04On96gugyBXk7RFknYJqRzdETcHOi0cfgmpGhLujC3EHDvDo/FxTWrZ1qVIZ1KDh8ArH9BPB9zvDcOX1IN6XQhaqSQdcrhA8Q1ZMt64L8+I64P1nll8SQr/7gL+Ostxt9qdVkVLwRfwEVIp9xOLQSfQ0gnUHkvvlf6X0E8HcestllY37ce2by73y3n3AjptDh8qjM3pXUK+sf7y9onrx2+cCCs5/AVq9AJiJDOZDYJDl51Dh9guHryGSCHjyDqCQm+ZiGftzh8TRDSGQxqzay1v+Vd/ECwvKItTjl8ADB1lnD4yqlEaRfS6ZS/BwDLXi++m1X/UppjFwnpBIBT32yU15/okErZRDvsUjAMDwi3oVmw5vAB5sqRaYc+fP5KQjpd5vB1KYIvqAx6Q1pIp92NhEBQ3ASasD58ymcIBMTxKKdXXWubcMLGx8q/WVXQeF0TfK+uE+77tJmVVf+0krQ4vaWQgs+pSicAXP5Z4HP/DXz6O8DHvwGc/17z+04hnWMj5p6FanVZFVNfP5sbFW4oGtKpHddI1Nj+BDl8QOW9+GQ45+VLL0c6l8am/k2ulktkEsjms4gGoxhNj+pCMZ6Km5y5Ka1TGsLhS+VSGE6VdvhC/hDG0mP662qRDp9aKEYKvnL7ExIEUT1VCz7G2GGMsUcZYxsYY+sYY5/Wpnczxh5ijL2qPXcpy3yZMbaZMfYKY+xcZfqJjLE12nvXMWZXWpGwJW9ty3AIh3RmM0Ig+fxmwScHEW0d5eXwFQvpnDZTDKbkgNkNaSWkc+pM4R4sOdl5/lgbsPAEIfhKOXw908T3+Ma3lleSfecW4Gdf9WagpYd0unT4Hv0bcN03Dt3zzUo6ZeQiSeEgQ/ny+cJeaZJgJSGdZebwBYLmGzsBbSA+pDkJ6nnFmLM75DWZtFmIAuUN/Mfioldda0zcfLEWyimFNZxRCvVcFjjyWPF3YtR8Y+elZ4EvvL+846Pmq5Xl8DlXR0SsDTh2KXD8ScAJry/M9wuF7QvEjI4IoSw/k9XllPh8xnGpJqTT6bxWi7YAxcVhhZRy+A6MHSjbOVq5ZyXaw+24aNFFAIA1ve7COqW7JwvGyJYH8XTcJG6mtE7BSGpEzz90QzwdRyQQwa4duzwRRWqVzlI5fEFfEGMZIfiqzeEDFIcvZHb4OHhZx4QgCG/wwuHLAvgs53whgFMAfJwxtgjAlwCs4JzPB7BC+xvae5cAWAzgPAC/YozJEcz1AK4AMF97nOfB/k0O8tbG6/7GCOnsPwB8/Qqgv9f9Mhkl705t+CsHNLF28532YpQK6Zw6UzzLptau1qmEdAZDwBd+BBy9qPgyy08XTuLLz4q/nRy+178J+PYNwjHUBZcLcbt5HbDueWCgz91nKEZGC+mUg8RSDl9iVJxrXlRBbARknz3GCkM6ncLmAMBfgeDTw5dLCL5AUNzosA7YZfic042EiRJ8apizvm2XxUYAIV5i7YYwKrdwi+7wafugFio58ligJWaIdcnOzeL3MjzofjtS8LV3uvtso1oxmmIOXylCDjl8sn2L3ibCkseoIsMtq2q87uTwWXP4aufw2TlPUnjtHN5Z1jpX7lmJk2adhMVTF8PP/K4Lt8j8PdkSQubxjaZHTaGYPS3iJk1/wn1YZzwVRywYw5o1azA2Vr0jrVbpLJnD5w966vBJ8Wt1+ABQWCdB1IGqBR/nfB/n/AXtdRzABgCzAbwNwM3abDcDeLv2+m0AbuOcpzjn2wBsBnAyY2wmgHbO+dNc3Nr6nbIMUQq7xuv5BnBctm4E9u0E9mx3v4xaaCUYLCzaEutwP5DMFqnSCYiQTqC8PD67wW0plr1O7MfKf4pnp5yeYMjIByyn6IZ0Ab0IWyu3LYMc8Hmx7UYgnTI+e8Qi+HQnySaksyKHLy2EZbFzVNI5pVBoShdt2CFU2KnghxvuvwP47qfczWst2gJo/SfLyOGLtomwTsAcquiGdEpcM+RNr3CL0XvzyGONIi7qOSrFWDn9+eS53tbpXMRExU0OXylCoUKXP5U0vle9wqeDwwcY57GdGHRDMYcvmRDnr3rN9rgtg3SE7EI6K+nFl8wm8VLvSzh59skIB8JYMGWB68ItskLn3I65AIw8PruQTgBlhXXG03FEfBHE43EMDJQRdeJAJBDRG6+7qdIphZgnOXwh+xw+gAQfQdQDT3P4GGNzAZwA4FkA0znn+wAhCgFM02abDWCXsthubdps7bV1ut12rmCMrWKMrerr88DRONThXOTrNaTDpzl7yTLyiLIWh8/alqGtvYwcvozhvNghQyj7ynD4Mqny75TLsM5sBmjvMotzJ3TB5eKzZiyDv2qQDqtbh09WsPSisXUjoAo+aw6f/KxFq3SWWbQlGDLESTG6ptg4fDKkc0A4LHaCsFLBt2WD+xs1WTvBV8a2E1Lwyf55ZZ5L1jBbn0+InEAQmDNPhIpa1ysFXzluoi74Otz14RuVgq+KnCy70Fi7RvXF3OdwlQ5fqT58siVDqXkrRIZ0FnP4yunFt3r/amTzWZw8W4TiL5m+xL3Dl7R3+OyKtgDlCb6R1AiC+SDa2tqwb1+ZxcRsiAQiiKfjGM+Ou6rSKYWYJzl8QfscPqAywcc5x/r16zE62iT/ZwhigvFM8DHGYgDuAvAZzvlIsVltpvEi0wsncn4D53w553z51KlTy9/ZZkMKu0Z0+GSIYTk5OdJhAiyCT4Z0dnhXpTMQAHqmA301dvgAEdYJOOfvWZF36t3k8MnBnhdhlda2DKUG7fK78KLsfSOQVsSDNaTTqfQ9UHnRlmI5pioX/DvwnivM04KKw2d3XoXClVfpHDgg1l1KwOZy4hGqQvDpDl8VIZ12/eeOmC+Ory4kbRy+csRlMiG+59aoOxdrLG6+eVIJoXDhTZ9R5V9sgcNXLKSz0qItRURcMmEOoQ065BxWQSqbQtAXtG0cPjM2EwFfoCyHTxZs0QXftCXYMbxDz8crhgzplELT5PDZCD61Umcym8Sn7/+0owgcHBtExBdBLBZDX18f8lXctM3lcggHwjgwdgAASlbpDPlD4NqQq5Y5fADw1Kqn8Le//Q333nsvVqxYgayLm2T9/f1Yt24dXnjhhYLjUs1xIojJgieCjzEWhBB7t3DO/6xN7tXCNKE9H9Cm7wagljScA2CvNn2OzXSiFFLY1cPhe/x+4M//5/y+dPjKGXQ65fBl0mKw1dIqBkBuktpzJQQfIPL4ysnhsytQ4QYZ1umUv2elnF5m1vCuaigo2lLiu5NivllCOlOKeJDOSNIi+KzNsQHjJoWbUD9JNuP+5sGRC4Clr7VsMyR+B/0HnAVfpQ5fv3bJLpUv69Rawq3Tk80KQR1tM5ywcs9jO8F3zkXAee8Sr1s0ITlu4/BZt7XhRWDbK/bbSSbEd+9W1IyNiLzEauqPBW2+w1GjHYAujovdjJAhnTVpvD5urF+ft4zfgAtSuZRtOCcA+H1+HN5xeFmVOlfuWYnZbbMxq02E9B8//XgAwNoDa0suK0M653XOAyAcPs65bdEWwOzwrdyzEtetvA73vXqf7boHxwbR4muBz+dDLpfD8PCw7XylOHDgAP75z38i7A/r23fj8ElC/hDGxsawefNmxOPxigrI6FU6g4UO376+fWhtbUVbWxvi8Tj27NlTdF2cc6xbtw7RaBT9/f3YvHkzACH01q9fj0cffRQZj885gmg2vKjSyQD8FsAGzvlPlbfuBXCZ9voyAH9Rpl/CGAszxuZBFGdZqYV9xhljp2jrvFRZhiiG7vBZ2jJMhMP34lPAM484v1+Rw5d2zuELhcWAhnP3g8lSdyunltGLL583O5DlEGsDLv4IcOYF7uaX+TZuQjp1h8+rHL6QkZdTymHUHb4mCbVJJw2xK0MDdYdPEz92Tok8Z3MVhHRWijwPD/Y6CL5IZW0ZkuNGqGCyxDklhY9dDp+bbcvzRnX4qg3pBIA3vV1UvQQcHL5h+23dej1wz+/st5McF4IvFHLn8I2OVJe/BxitN6zrlaghnT6ffRsaL4q25PP2lXjHE4W9/mpQtMWuQqek3F58z+19Tnf3ABHSCcAU1plKpWyFjgzpPKxD3LceSg4hnUsjm8+acvh6WkXRFlXw7Y2LG4t24af5fB7DyWGTaOzvL6+Pn1zPmjVrxLJZIK+1Z7Lm8GWzWdPnU109P/PjhRdewOrVq7FixQqsWLECu3fvLkv42Tl8kYD4jfIgh8/nA2MMra2t2Lhxo8mli8fjUNN1+vr6MDAwgJaWFrS3t2P9+vXo7+/HqlWr8MorryAej2Pt2rXU7oEgiuCFw3cqgPcDeCNjbLX2eAuAHwB4M2PsVQBv1v4G53wdgDsArAfwAICPc87lf5ErAfwGopDLFgD3e7B/zY/u8NWh8XpiDIgPO7tt0iWoxuEzCb6QEuroYp1uHL5ps8Sgb8xFoQg5kKl04PTGC4Hjlrubt5zG516FdEohLYWEXTiZFb1oS5Mk4qdTZkHX0qrk8BVx+AIVhnRWJfi083B02F7whSt0+AYOGK9Lfa9OrSXcbntMyXMLR8SNBjvBl0oCn32vUelWxc7hU7HN4YsXTgPE9WzEoXKndLNcO3zx6ip0AsZxVK+xppBOKfg00WvnJlYr+OR3ayfkkmNGDz45r8chnelcumhe2dzOua4FXzwVx6b+TVg+S1yHx8fHMS08DR3hDr01Q19fHx588EFs3ry5QEQMjg+iPdyOkV7xHQynhm0bpof8IbSF2mwF3/ah7Ugmk3jhhRewbt06pFIpDAwMIJFL6EIpHA5j797yg5z27NmDkZERtLS0IJ0wvi/V4UskEnjkkUfwzDPP6NVA1eM7PDCMgwcPoqenBx0dHcjlcli5ciVWrlyJ8XF3FbLtqnQmhsW1hPuNYxoKhTA+Po7eXhENlEql8NRTT+Ff//oXNm7ciFwuh3Xr1iESiYAxBr/fj1AohMcffxz79u1DZ2cnOjo6sH37duzfv7/cw0UQk4YSI+HScM6fgH3+HQCc7bDM9wB8z2b6KgDHVbtPkw4p7NRKf/J1Pu+uQEilJEbFICCdKrzDPj5mDKbctlEAiuTwaQNxvXplEkDxvATR06+U4NNaM/TtK11cwSl8rRaU04fPq5DOXE4MLKXgDruotCi/22Zy+MLTjL9bWpWQTjdFW8oVfFXky6jnoV2osFNJ/1L0K4Kv1G837eTwVSD4GBPizC6Hb3RYtFDYvR1YYgltTSfNYYVWZI6ZdPgyaeO7VM9bzsX+2OSKATBCOkMhze0vcUNpLC5uKFVDMCyKcqnhv1LwMZ+x/9YbFSpVh3Rq281mAFhudiTHjWrHct4JDOkEhMO3b3SfcAId5stms9i3bx8OZMW5Pb1lOtauXYstW7YgEAhgQdcCvHzgZQwMDODpp59GMBjEmjVrkMvlsGDBAgDA6OgodvTuQIRHsO7ldQixEA6MHDA1TM/lcvBr/3+tzdel4Nt0YBMefvhh5PN5cM6xdetWdHR0YDw3jla/+K7C4TAGBweRyWQQDAaRz+cRj8cxOjqKwcFBzJw5Ez09PQWfce3atYhGowgEAibBJ3P40uk0nnnmGaRSKaRSKaxYsQKLFi2CT7n/v3vHbhw+/XDIVsjhcBihUAi9vb1YsWIFenp6EAqF0NLSgsMOOwxtbYX/N61VOvP5PPZuF58/mTf/TwmHw9i4cSOmT5+OF154AclkEp2dndiwYQP279+PoaEhdHZ26vO3trYiGAwiqFw7o9EoXnjhBZx22mnIZrMYHx9Hd3c3WluLXBcIYhJRteAjGgA7h08OWKwN2b1GDjbiQ0B4hvk9tSdcqkzBJwcmpj58KTGYcFs9EnCfwweIPL65xxSft1qHrxzkIKucKp3VhnTqfeFUh69USKccODdJDp/VLVJDOmW1Wc8EXxk5fHaoYtHLoi2qw1cqHNvpJkgo7O5mxZilkmVrzP7mQbLIeZZKFi+GFAyJh8zhU918dX3jY0LIxYfEzQ9ru4zkuNg/6axmUsWvL6MjwLwFzu+7QZ6Lqhs8OiL2gzHjs8j+kXZIwVtN0Ra5D1bGrUVbyui/6JJUrnhIp9qLb37PfNt5Nm3ahPXr12NHRoRTbtuwDVPap6CtrQ2ZTAZdmS48efBJPPHEEwiFQohEIgiHw1i/fj1GRkYwNDSERCKBvYN70RZsQ1dXF1r9rdi8azP6R0XoZXIkiQceeAAnnngiZsyYYRJ84+Pj2LRvEwBg88HNCM8N64Ilm82iv78fyXxSF3xSbA0NDaGlpQUvvvgi+vv79elbt27Faaedhu5u47zftm0bUqmULo4CzDg328PtyGazePbZZxGPx9HR0aFve+3atdjRa4SZ+uFHwHJeM8bQ3i7WMTQ0hHw+j2w2i02bNuGII47AMcccg2jUcHr1kM5gFIlEAvv370cuJcYqqbz5/IhEIhgaGsILL7yA/fv3o7OzE4wxdHZ2Ih6PIxqN6p9bErTcKAuFQkin03jssccAiKI1XV1dOP3003UBXg6JRAIDAwNgjCEcDiMSidjuB0EcKpDgawaccvjU92qFFBijI8AUi+BTm62X4/BlMkYIlimHLy0GNOWEdGazpR0+XfC5yOOTuTTVuDJu8fnchVQCisPnkeCTA7xSDl8+523+YCOQsgi+lqjiohTpwycFXznuRrUhnep+elm0pb+ckE6noi0uc7mszclbY/Z9+OR5aHeelQrpBEQen/wscZuiJ+q+cC5EX6fZQcF4AuiealQkTaeN1h1WpFtYbUinWrxJXhdHRwxHVC3a4lQN9PiTjdYdlaAXJLIL6UyYfw+yZx/n1RWrUSjm3AHAjJj439OX6LMVfIODg9i0aRO6u7v10M8p0Sm66AmHwziq4yj8o/8fSLIk2iPiO/P5fOjs7ERvby/C4TA6OjqQRBJtAXFzoi3YhpH0CJ57+TkAwN7te3H4lMOxatUqnHnmmZjSOgV9iT5s3rwZ69atw9a+rQCA/kw//AHj/3UgEECkPQIOjha/+dry6quv4uDBg2CMoaOjQxccyWQSTz31FE477TQEg0Fs2bIFW7ZsMbltrSHj+w7xEJ5++mn09/frn1tuu7OzE61DxrztRfJOA4GASQzm83ns2rULO3bswLRp0zB37ly0trYiPih+w6+ufxUP9T4Ezjk6o51i33Pm/ymMMYRCIWzfvh1dXV36Z2SM2bqHTsRiMdPfQ0ND2LBhA447TgSOpVIp7Nq1C7NmzSpw/vL5PIaHh9HX14fdu3djZMQIm5b7EwwGMWPGDEydOlU/Dj6fT39wzsE5Rz6fh9/v153RSgRno8I5x9DQEAKBQFnfDVF/SPA1Azkbh08N6awVMpQTMA+gJP2aw9czrYKQTm1AZW3LIIu2AO4FX6my9+GIGCy7ac2gF6iYAIcPcB+SJ4VotaJLDujcOnzqd1BNSGf/AbHvc+ZVvg6vsMvhs1astBMXlRRtyWbsxaNbVJFVLIev3MF3/wHjt+fW4bMeE3mzotS27Rw+u3zaYv0e3Qi+FsU5lOsPBM3iclR5PTJYKPhSSg4fUDxXLZ0Sx6+aHnyAIS5Vt3RsRPQCzOctIZ0Ox2DufPGoFCeHb+0qcQ1Qj5M6r0eREKUcvs5IJwCjgqbkDy//Afvj+7FsfBlCoRB8Ph/iWfEdW4uYdIbEOlJ+83fq8/lMA9vR3CjmtIiC4tFAFGmWRu+AuLk5tX0qWltbMTo6iueeew5dkS68vPdlvPzyy+jo6MBQXuxfhmcwmB5ET9g4boms+J21BgwhEo1GsX//frS3txc4bpFIBOPj43j88ceRz+fh8/nQ3t5uEhctQePa8sLTLyCIoEk0qqhFW8ppvC63K4XAypUrwRjDgWFxzeyOdesCczwnfsNWh09+1tbWVk8dtPb2dmzatAlTpkyB3+/HqlWrMD4+jg0bNmDp0qU47LDDMDQ0hJ07d2LXrl3IaWOpSCRie5yy2Sz27t2LnTt32u4nY6wg55NzjkAgoLuEUhz6/X7dRZbhuolEApxzBINBhEIh5HI55HI55PN5tLa2IhaLIRQKIZFIIJFIwOfzoaurC7FYDIFAAPl8XndeU6kU0uk0YrEYYrEYIpEIMpkM0uk0GGP6ugAhdlOplL6tfD6PdDqNVCqlhxQHAgEkEgls2bIFiYQ4V2fOnImjjz4a4XAY6XQa6XRaF73yOEYiEQSDQf2zjI+PY3BwEP39/YjFYpgxYwa6uroAQF9HMplEIpFAOp1GOBzWt+/3++Hz+ZBKpTA8PIzBwUH9+AaDQf14BoNBMMbAGIPP59OXlQLd7/eDc65/XrnPmUwGAwMD6O3txejoKDjn+rGaMWMGenp6kMvlMDY2hnQ6jQULFhxSji8JvmaA2zh8akhnrVDv/I/aCb4Dwl2bNqv8kE67oi2ZtFbYQfsn5sb5chPSCYg8PjeCTwora8+xWuE2JM8rl80a0hmOFHd41H2rZtt3/hbYsw349g2Vr8MLONdy+CwOnxQ9e3cIAWgXJi3Ps7IdvircYvVmhm0OX1h8pnLaPwAipHPW4cDOLWWEdFo+RyisVXYscdMloeXMyTyzaMz+tyjDaRM2+5MuEs4oaY0aDri8Xk2ZYXbFx5RiKMM2hVvUHD6geKVOq5CtFLv2KPERoKNLXN/VkM5q+v0VIyBFnHJu9+0DbvgBcNiRwJnnG9NrIPhKFW2R+WlDySEkk0msW7cO+Xwev37x19g1sgvXHn2tHuYoBZ906fR1BMU6hjPDOMzUOcpMPBNHrE0rSBKIYTQ7ChYRg75oQGtFEItheHgY4/3j6E/26yGK/al+zGmZg93ju9Gb6jUJPimGZEgnINw0NWTTSktLC4LBoC4irIR84pj54UdrsBWRiPP5oYZ/BnzlDw1lxU3pnE3hoi1FxG9sU+5PKmd/o8TrwbPP50M0GsWzzz6ri6bu7m5kMhk8//zzWLNmDTKZjD5fKScuEAgUuIilkGJCCgV1Wj6fRy6XA2NMFyWMMaRSKeTzeV20ANDbV3DO4ff7ddGye/du2+MmxYp8tntffleyEI9VsKqv5Xutra3o7OwE5xx9fX3Yt2+faf1221OnyXWGQiEcOHAAW7Zs0afZrcf6njpNClZ5LOVD3Wcrduu0inQpzuX74+Pj2LhxY8FxOeaYY0jwEROMncM3ESGd6p1xO4dv4IAIf2qJ2g+enLAKPjWHr7PHGIy7yQ/KuQjpBERY54bVLvZNDm4nyOELu3X4PGp+bq24GIqIUDAnVOe2mm339wKD5Zcg9xwZilaQwzcm3IznnxAN0O2otPF6NYJP7mcwZB9aqIc/p8oTfP0HgPnHCcHnOqTTxuEDxPlbTPCNxYXIk9es1jb7c0nv9+jg8JUSO60xI2Qzrj1PnwVs22TeF4n1msW5EJ0tisOXLSL45LaqFXztndr+DAhxJdc9ey6Qy4iWHIC4BrRVGT7qhDWkM5UEfvUd8frKr5mPfcjBDayCh97/ELJ5Z+dcOnw7D+zEip0r9MIpvUO9GEgPoL3dOC6jWXH+FBN8xRjNjiIWEIP+qD+KA6kDSOQK3bn29nZEe6NI5pPIIot0Lo1kPolF7Yuwe3w39if3Y1H7In1+uQ5rSGcprM6fihRY0UC0qNgDLIKPVT80XNS+CO8//P04ofMEfZqf+RFkwYKiLbUkrI0XpDCWrzs7O5HL5Ux5h7VAdZqseYf1hHOuN7xvb28vW7hI58urfZHrbESkU6kyNDRUn52pghpW8yAmDD2Hb4JDOk09rUYK3+8/IMI5wy3l5/DJC6NTHz7AZUiniyqdgBB8gwdLiyunioS1wm0OllchnVmLW1Nq+/J7DbdUt+3hAbG8x/27ykbeRLCGdKaSwO+vA2YcBpx/if2yjGmOdJl9+EqFHBdDnocd3fZhk7roKmOAlcsJ8T11hvbbLSH4nH4T4bD5fSfG4mZRJHP4rK1eUg43NbJZsc+ucvi0ZaWTN3WWpVWDch0bsdzoSKdENEW41fh9FHX4LLmJlSJzo/uUkvNjI2K9rW1GDp+bsNZK0at0ap/3jhuB3duAD3+xsAppwHvB52M+W4ePc47R0VEM9wqRtvbVtQgGg0JsRaMYxzjGcmPgzDiX4tk4gixYECLqRvBl8hkk80YOXzQQxVh2TA/HVMUaYwxTY1P1dfanxA2txe2LAQC9yV511YZoVBy+alEFXylUV6+ckM5i2/7gvA+aHD5AOH5ODl+tCIfDBQ6odNUmK4wxvdJpvYWW6mQStYMEXzOgV+m0K9pSw5BOdaBUzOGLtFQX0pnLCuEq7+KHbUKc7MjnxHKuQjq1QUupsE49X6mBQzqraT6bsQnpLHac5ffaPbXyHD7ODTfF7jyaSORntRZtAcQNjMs+XVzsqyHIpchmhdDtnFLZvgJmwWeH29+KytBBIWy6p2k9CF324bP+JoIuBd+oRfBFY+J3a71m6Dl8FsFn953ZoebwjY6Iz9beIb4vuY9jcSGcwy2FDp/cbqRFqZxZ5LNJt7BawdfRLc6rg5rgy6TFNSHWbhbHqWTlVThLYQ3pfPlZYPnpwPEnFc6rVhWtMVu3bsXDDz+MDWs2IMiCyAVzepgXIMIvObju6gFC8LUFC11XN4JPrkc6fLFADGPZMT0c0+rOyXWOZEZwMC2qdR7eejhigRh6U2bBZxfSWS1SuLkSfIqr52e1KzIS9oUn1OEjCEJAgq8ZsHP42ESEdGoDoECw0OHLZkUoYM/08h0+q+ADhOiTbRncVumUoa5uBN9Ul4JPdzMaKKSTcyNsLp+vrAy/pKAtQ6R46KwchHf2VC42x0aN7caHyl/eS/QqnBaHDwDOOF+EORYjEBRhdm7o2yfO0Zlzyt9PiRR8dvl7gDms0i2yQE3PNBHOWuq3K0VPwCL43G7b6vBJgW3txefU71Guv1RIZ4uWw8e5VuVSc8jUdcp2B53dhYJPbj/SorRMKRbS6VEOn88nvgsp+NSqptE28ZtPJmrs8CkhnamkiIaYfUTxeYsdGw8YGhrCmjVr0NbWhs7OTpFPlzPODc4NoTeSMf4/jWZGC8I5ASDiiyDkCxUIvlt33opHDjwCwMj/00M6AyJkczQ7igAL6I6aRBWR/Wnh8E0JTcH08HRnhy/gvcPnRkSqgi/Iahd6WA+HjyAIEnzNgXTxbBuva+/V4m6rzKWZMqNwoD4oXQLN4ctl3TkfnJvzmtRS97IIQCgs7sKXEjZye34X/7y6NZelVB6Zk5tRK9yEdOay4lh3iEpXVYVWWtsySIfRScjJQXDXlMrFpho6V3eHT4Z0KgPnhcuAN5wHXPTB0ssHAu6LtuzfJZ5nOBeIKEkph09+Djf5rhIp+KTD57pKp0eCL2oRYRJ5bqVT5rDZlM13Zkdr1LhxNCpDIqPmbclQyY5uUaVTRRd8reU5fNUKPgCYMt1oc2MSfDFj/2tZtEVtvC6Fp1ND+WI9+zwik8ngueeeQzgc1gttSLdNkswnkYe44akKvng2rgs2FcYYOoIdGM6ar0F37bkLd+6+E0Bh/l/UL86fvlSfragyCT4tpLMn3IPpkekFDp9dWGi1SMFn93mtqCGdlRRtcQs5fARRH0jwNQPSxWPK1yndvlxeDKI/9S7g0b96u115B376rEKHb0B1CbR/YG5cPlnSXgo9/W5x0mjIzpi7UMdyHD4ZdjVm+RzJhKjMKHFyM2qFm88pB9Ry0F9NewRrW4ZwRIhJJ7Euv9NukatiEps3/jfw2N9Lb3NYFXxDZe2u59iJh57pwGWfMcRBMcoJ6dynCb6ZVQi+cET81uXxt1KNwydv1pQK6dR7U3ok+GSvOWtrBjXEUz3P9JBOF0Vb5LKjw0CsQ9mWdPi0fWnvMp+XgCF8W1pdOnwj4vvxIt93ygyjOIsq+OT+Dw+Ja2etBV8mDRzYK147Cj6LGE6ngJEhz3aFc461a9cikUigpcUQR9FA1By6mTHOn5GsWfDZOXyAEGiqOMzxHAbTg9g8uhmZfKZQ8AUMwWcn1FTBdzB9EFF/FC3+FiH4kr2m6oC1COms1OHzomiLE+TwEUR9IMHXDEjBpzp8Mp+P58Qd2Uwa+NNvgN693m03MSYGuN1TC50ZPSxsuiH43OTxWUMK5bMMH5WDyFCk9Pr0dbn45xUIitDTUcsg8+F7gO992nBKJ7otg5uQTqvgKzVAV0mMAg/+2XDwdIdPEXyAs0MkxWhXj7E+QKzv+SeAF58qvQ9qFdCRRnH4Khw4l1O0Zd8u4YxGqhjghSPAZ38AnPEW5/eB8nL4Bg6IHm/hiBbSWeJ8yqbFzSZrcSQ3BWNyOSHA1Dy3qCLMVJIlBF/JKp3SzRsTv/NYmyIClZDOWLtwyx0dPrc5fCPeuHuAEHyjI+K7sIZ0AiLvEqh90RZXgk+JygCAv94C/NenPduV8fFx7Nixw1R5EzBaJEjU12qY5mjWPqQTADoCHaZ5hzPDyCOPDM9gy+iWgpBO+dyXthd87YF2fT39qX69DcOM8AwkcgnTPlZapbMYZRVtmSDBRw4fQdQHEnzNgG1bBr/xnry7mkkDN/3Uu7y+8VGRFxPrEAN9uR+A4fB1TzX65rlx+KxFQ+SzHJDJgUc44sLh0wbebqp0AmIAaHX4BvrEdqTgnPDG6y5COuX7nRU4fC88CdxxA7Bvp/jbevxLDdqlGOjSQmLlcZJ5eTJssRjSSWG++jt8unio8PsNBNw7fPt3ATOqyN+TLFhi35IBqNzh654mXrsq2qKFYFurrOnbLuKCJWzCHq2um0T9vauVOu3CcO1Qxd3oiL3DN6bl9nV0ic+tblOe625z+MbiYl1e0DNdPPftN3oIqg7foCb4ataHT8nh691jPnZWrEVb9u4Q7mQ57UqKwDmHz+crqOpX4PBlFYfPGtIZtN/3jqBZ8MkwTADYEN9gOHxBc0jnwdRBWxct4Asg6o9iOCscvp6QEHzTI+L7VMM6E7kEIr4IfMy7YZku+PxlCr4ahnRG/BHbxusEQdQWEnzNgF3jdbUPnxxEv/V9wKtrgUfu9Wa7iTFx17ytQzg6aghW/wERFhUMlRfSaXWY5LMckEnnxY3zlS1X8HUY/bkk0rmUd9UzaXFsJ6qcc6kcOsDG4Ssjh0+6GPK7s+bwlXKIUkkxGIx1mLc9rA2U+g+UFubDg+JzdnZ7GvpVEW7FgxNuQzo5F4Jv5uGVbcctbgscqQz0iVBswJ3Dl3ZosO1GbNrluemFVCxue3LcEJXqOS4/W8kqndqgd2RYfKZYW6GbKJ2/du23pJ6P5ebwWauPVoNszdDfq/T3Uxy+wVo7fIprd2AfMG2m87x6RU/t2Axo+1bj33YsEMNYzjgvVPEnQzrzPI+x7FjRkE5V8A2kjeiDjfGNepio1eHL8qxjsRUZJtqf7seUkLgxNj0sBN/+pNFqI5FLeFqwBTCKr5TTloGB1bxKJ4V0EsTEQ4KvGSjWeJ3njUH9ue8SZbT//H/e/PNNjIoBhxzsjyrheP0HjLyichw+PQxTGzToIZ1S8GkDGjcOnzU8tBR2Dt+oRfCl0xPXgw8onUMH2OTwlSH4pKCVgtqaw1dq0J4aF4JehsvJgfOQUvymd0/xfRgeEPve3lV/h08XDxU6JUGXIZ3DA8JB8sLhK0a5Dh/nQlR0WwRfsRsOGYffRKWCL9IihF1B0ZZxcY4A5vfchuFKR6pPC0mMdYhWDXI/shmxDenwAeaCQrrD1yp+H4yV7sMX80jwTdUcvoO9RkuJQMBG8NXY4ctmREinUzgnoDRe165Zg33i2Roi6zExf6ykwzeWHQMHLyr44tk4clz8T5WVNY+MHokNI8LhC/lCtqGSTqGY7cH2gpBO3eFTKnWOZ8c9zd8DKsvhq2U4JwCE/RTSSRD1gARfM5C3c/jUkM5hIbrCEeDst4kBUqlBuBsSWkhnmxa2pObxDRxQXIIycvgyFoevQPDJ6pFlhHS6deOi7YXFZ6Tjpzp8ExXOCRgDuGKD5mocPvmdyeNr15YBcD7WyXFxXsmBs1yPWu20VFjn8IBw99o6Jk7w9R8ANq0pnF5tDp8/aDSnLoYXBVvcUK7gGx0R8/YoIZ2yB6YTTs3jQyXcYcD4fbUqA3CfT1xXCkI6x41cUVMOn2zL4KJKJyAcKkCIsUBAnL+JMXNunBR8amsG6TCGI+I5GCpeidLLkM6YllN5cL8RjgqI79cfqH1Ip/y8iVEh4IoJPj3cNSWuG/K4WttceEwsEEM6n0Y6L74TKf66gl264LPm4FlpD4rvS84vHb5Te07FrvFd2J/cbxKLbgRfR7ADuxK7kOEZPaSzM9iJsC9cENLpZf4eIITlew97L06dcmrJeWXPvlqGcwLA22e9HZ+d/9maboMgiEJI8DUD+SIOnwzpbO8Uf7dJN84ibCohMSrumscs6+RchIVJl6Aih89J8EmHL1y6EEVWtqtwG9LZXlgZsMDhS01cwRZAKatf5LPKAW+sXXzWsgTfkHi2Cr6gS4cvOS4cDyeHjzFg/+7i+zA8IJybts6JK9rymx8C137dnHcKeJDD59LhkyK41iGdwZDmRLm8o67m3gJGQZliYZ0Zp5BOZeDvhBS+0y0CItpW6PAlk0CXtl+qi11uSKfq8AFa8/JRpVF6m3HzxCr4wi1GWGkg6Cz4ZIi7VyGdjIk8Pl3wtRvTW2O1d/gAcS7t2yU+mxvBl8mYnX5r1VOPkeJLtmaQgm9GZIYe0ikFXzGHDzCKvPSn+xELxLC0cykA4IWhF0xiUc2Nc3LROoIdurCbEhYhnYwxTAtPMzl8iVzCc4fPx3y44sgrMDXsUMVXQYZx1rIHHwAsaFuA1/a8tqbbIAiiEBJ8zYBd43VV8I0MGoJPDnK8cFLUHD7AEEfDA2KQN1XLO6mmSqcUHnKAFywjpFM2wHbt8LWZi8/kc8YgUIZ6ZusQ0gm4c/hCYaO5tFv0kE7tc1qLtoRLOHyy91cwJJaR2x7uF4PSnunuHL6ObqC9Q5xDlTRvL4dNa0UuayppbrkBiGPJmPswYCtui7bs2yXElFP/PK/QW5i4dPjU6rqA0XS+2M2atNI3U8UfENehYmGPu7eKG0NWYSRFmEpqXDjBjFly+LR9KyV25DmqO3zt5m3puXFt4prGfOYwxOSYcS0DihdUGk+Ia69XIZ2AyOPr228UlpFE2xSHr4bRB8EgsGe7eD1tdvH5AJHDN9BnTLemEYyOeFbIBTBcOyn0RrOjiPqj6Ap16QLO2lbBilXwDaQH0BPqwYK2BQAKe/gFfAFEfOK8Kyb4JDKHD0BBL77x3LjnDl85yFDOWubvEQRRP0jwNQN2jddlSGdeq9LZ1in+loOcah0+zsWgqzVmDNakeNi9TTzPniueqynaojt8miCRAxo3IZ1lF21pN29rLG6IDxl6NtE5fG5C8jKK4GuNVhfSmckY+UlAacGZTBgukDpIH+wXYmbGYcC+Ig5fKikGx53d4hyVYWC15L7bjOO67RXL/qSMXo+V4LZoyz6tQmel2ykHN5VeJbLk/hTLzZpilTqzDmHOjInfabFt79oCHDavcLqt4EuKcy3SYj7HR4aMkPViMCZuiMgG5rrgi1oEX7u4frZ1mF2p5LhZ8BUL6RxT1uUVU6YLQR4fNsLoAVF4Rp5ztXb45PEo5vD5/OKam0lbBJ8injkHvvER4L7bPds9q+CT4qw90F4Q0imrbFqxc/i6Q92IBWI4rEWEX1vFotxusZBOiXT4AOi9+CS1cPjKQYZ0ymeCIJoLEnzNQLHG63mt8bp0+MIRMQCsVvClU2KQ0RoTA4GWVmOduuDTBnJyAF1ODp9THz7V4SsVplZuDp8uhjXBp1bslAO4TKp2lfDsKCeks1yHj3P7HD7V3Sq1fenwAeYS/kP9QGcPMHMO0LvbuRWIHAR2dBs3Jdy4z25F4UAf8P2rgOceF39vfxVYuwo4/73i3N2+yTx/OlXdoNlt0ZaJqNApKUfw7d0p8tekM+UmpDOdcr4JEioSep1OiZsBhx1V+F60zZzDl82IR6RV5IuqYnBowGhJUorWqHEuyhtVBSGd2nWgo8tG8CkD8mLHVXULvWLKDPE9DB40C0m1PUKtcvgA47rQGivtXIZC4louC7ZMmW4+lvFh8dt/da1nu2fn8MUCMbQH242QzkzxHD4nhw8AFrYvtF1WhpIWq9Ip6Q4Z5+mM8AwMZYaQzInfRyKbQEugfg6fdPZqXbSFIIj6QIKvGcgVcfhyWbPgA0RYp1pRsxLkHXaZuxXrMDt8XVOMQQFj4g68pzl8kdLtCuS6/G6rdErBZ8nbU183osOXsgg+tw7feMI4RmMOgq9kSKfieqiuzPCAEHwz5oh9H+yzX142Xe/oNs7RUhVk774JuOqS0u0CAOCffwe2rAf+57+Ae34H/P1WcYzOeisw75hChy+drC4szu8ipFMO2mfWuEKnJOTi5ohk7w5g5hHG3zKks5jDl8k457WGQs7n7t4dogLtYUcWvhdtM+fTyvMvHCnsDTjc7z40VoqjsNJLr7WtMKQTEHmlphy+hFnwFXX4LOLRC6ZoYbb5vKVRvSK+au3wAcXdPUkgZIR0tnWIEGHV4ZMu684tnoVwSyEmWzOogi+dTyOZS5YV0sk51x0+ADi27VjbZWUen2OVTq35enugXa+aCQCzW0RY7I6ECCsfz3lfpbMc9CqdNS7aQhBEfSDB1wzoffhsHL6RIfG+dE8AMViIVyn45MBeVmdsU0Tk7m3AHEuYVsSl4LO2BZDPeh8+pUpnvkS7gmyZDl/U6vANiefWmKVKZ4Pl8MljVm5Ip3oOyDDWjCUfy1XRFin4tG3nc0LwdfWIkE7AuXDLsCL43Dh8L68E/n6bEAClisFks8ATDwKLXwOceg7wtz8CLz4FvPGtYl/nLRA5SaqYTVfp4AaVkM5MGnjxaSPkWiL3Wx6bWuM2hy+fB/btBGYpzmNEu6FTtGhLymijYrdtp3Nn5xbx7CT4EkpItd4Dr6Uw3LNchw8wh0TKkM6xEfHblr+5ji5LDt+4+xw+u3YT1SLDbAHL/qsOXy1z+MoQfCFNDA8cFIV2OrrMN3JkruhY3Mg/rBI7h68t0KYLrng2jng2jiALIuyzP04hXwgt/hYMZ4YxlhtDOp/WHb5F7YtM25HoDl+JHD41nBMwHMP1I+uR4zkk88mGCOkkh48gmhMSfM2AXqXTpvG6HFCrgq/Npv1AuSSsDp8mIrMZkZ9kFXzhSHU5fOM2jdeB4gNZGdLpOodPG5zJ8E15jGbMqZ/g0wVXsZDOpAjn9QfKc/hGh8RzOOIc0hkICufYafuyciFghJOODAnx0KEIPlmN0YoppFMLfXJy+Ab6gN/+SDiHQOnWImtWivP/rLcCl/8n8J4rgLnHAG96u3h/7gKxn1J4AEYOX6WoVTpffAr45beAW39tdjHksZgowecm/BkQLmwqCcxWHD49/7ZUlc5igs/BBdu1VThmqpCRRNtE5ILcrgwHD2s9H+X1h3Ot6E+P8/6pyBtUMYtgGk+ICrHq9PZu4fDpojNRRg6fUvHTK9TjZC3aAohrQKXFhtwg1+1G8AVD4nsf7BMVX61uqRR8ALBzsye7J502u5BOQLh2Mq+PFcmd7Qh2YDg7rLdkkA7fkdEjsbh9MRa3LzZvN1Dc4ZOCTwpHyfTwdPSEerBuZJ0e1llPwUchnQTR3JDgawZyNg6fDO+UZbELQjqrFXyaQJD9s+Q69+8WQqvA4WutrkqndPik2NKdryID2QHtzrH62YthLWgjHTBV8FXrAJVLqT54gLFPjJkHw6WQLRCmzzaHdForLoZbzH31JNmsmF9+F60xIcxlmGZnjzj2rTFnN25oQJy3sXZD8Nm5z9ks8D/fF8+f/o74rLLAiBP/vF/sw/Eni/nPeSfwteuMmx/zjhHPalhnOlldWJxfcfh2bxfPj/4VeOBOY559u8Tv083A2Qvc5vDt0SqWlhvSWSzMuVg46e6twJy55uuWRIoYKZySakinclNjPCE+W7kOn10O3MH9Zkeuo0tcy+RvIzluHA+g8Lje8gvg9z8Xr+X1otVDwdcaNfbVLqSzmmJDbpDfsbWFhtO8Wa1oixR8yYRxHevvNfZXveFSBS3+FvjgKyjaIgXXSGYE8WzcsWCLpCPYgZHMCPpT4ponhVrQF8QvTvhFQUsBtw6fbLouYYxhcftirB9Zj0QuoX+GeiHbMZDgI4jmhARfM2Dn8MkCLnaCr82DHD5d8CkhUvFhcdceqNzhcyrakkyI13JwWCq3DBDhaR1d7sOqwi3CJZMhnaMjYlrnFOH6cV4Hh89NWwalD1pLVAhra385O2To5PQ5hVU6VV5zKvDcPwv7aEkBL/OaWqJiAC7POVlCf8Yc59YMsgefzyc+Q6TVPqTz8ftELt6lnxIhgF1Tijt8/b3AulXAaeeac1tVOrpFS4DtHgo+GdLJuchRmzEHOPkM4K7fAvfcDPz2x8BjfwOmznIfalwtbgWfbFExSxF8wZA4fsUcPqcqnYAQJnaObT4P7NpmX7AFKBR8KYeQTv1cc+vwKREJEimiDuw1T5fN10e08z45DoSL5PBtWC3O09694trREnU+9ypF5vHZ7X8tC7YA5YV0BkPiex8fM0I6AcPRHzgATJ0p1uWR4GOMIRaIYSw7hhzPYTw3rlfpBICR7AhGM6OO+XuSjkAHhjPD6E+Lc0sttGJHzC+Ov5Pgaw+2I+wLY1ak8Lgtbl+Mfcl92DMurmVOhV8mApm7Rzl8BNGckOBrBor14bML6Yy1i4G5UziSG3TBJ+84d4r1bd0oRNN0S0GKch0+ObiQ4oNzs7PmRvDt32V2K0rBmAjB0kM6h4U4jrWLYzw+VoccPjchnUozeDmgLebISOKKw5dJGw/r5/u39wgB+dDd5ulqIQ257XRKOCWAEGWA1pqhiOBTC260dRQ6fKkk8LdbgfnHASefKaZNm13c4fvXP8TzG851ngfQCrcolTrTqeqLtgDCGdq7Q7Qm+cBngQVLxGd4+Vng+JOA93+y8m2USyjs7rdnrdAJiN9EpNWFw+cQStg9TQzurYU5Du4XItIufw9wFnxq0RYZzgmUX7TFTjAND5hvDrVrImV4UPwushlLDp9F8I0MiX16+M9iv70s2CKRYZ2HguCTv8/uKcb3IwVf/wGgZxpw+NGiNYdHxAIxjGZHjeIswTY9pFM6fE4VOiUdQSH4ZEin1Zmz2ybg7M75mR/Xv+Z6vGvOuwrek3mBqwZXAahvSKdPGw7WuvE6QRD1gW7lNAN2ffj0kE4tZE4dyMjm62Nx93fGrVhz+GQRgY0viaIPVvciUmYOnxR6Pp/4LLmcveBzEkKcC4fvlLNLb1Ml2m4O6Yy1m0M9i+Ur1QLZE6+ow6e4UvL7GB8rnT8UHzY3/x6LF+bwAUIQnvQG4NG/Aee9x1ivWkhD3fa+ncJhljcZZswBnnpI7JMUpJLhAeEASNo7Cx2hFX8RA8Urv2qErE2fBaz6l3m+B/8MrH5aCMR9O4HjlhsNxJ2YtwB4/gmtt1mHN0VbAPFZ+/YDrz1LDH4/9W3RnmLOPLMTPxF0ThFOWC5X3HHau8Ps7kmKFVzK54S4dTpm3VPFMbUKIBkJ4Cj4tEG5DKfUby5oDh/PCxGousluaLVx+KKKADA5fIpIsZ7rgHA1peDLpMVNMH8AePIhcRy9LNgimTpDuzHlENJZS2T7Hfn/o+i8Suufrqni+g8YeXz9B4CjF4kbAs/9U0RVeJDvGA1ETYJPzeEbyYxgNDuKw1uLt0NRBV/IF9JzA52YEZmBiC9iar9gZV7UptckgGPajkGQBXXBV8+QTsYYgixIDh9BNCnk8DUDeh8+NaRTyeFr6zC7f3KwUE2lzvFRMcCQ4kAOAvbtLAznBCpw+CyFQwDzgKZUbttQv3ABZpZZGCOmCL7REcPhA8TxSqecw9dqgWxeXczJzFhCOgGjyE0x4kPi88kBb2LUXvABwL9dLL6/R+81plkHwXLb+3YJ4SbFhfwO7PL4hgfNg/W2TnNI51gceOBPwhWbf5wxfdps8Z4Mv83nRRXO/l6x7aWnAG+/tOQhwLwF4ln240tV2YdPHrvd24QokQIqHBFuxkSLPQCYMVuIPVkK3w5ZodOuN2Ck1TmkUw/BdrgJ0jNNPKsNuAEh+JhPOKB2FOTwKeeaPM8SY946fIA5t0+GIa76F/DKy9r2LSGd8kaMvJaedYGYtn1TbQTf2W8HPvJl8280OkEO3xsvBC79jLs8QfX63T3F7JaOj4lrTfd04HAtpNcjl0+GdMp+e22BNoR8IUR8Eb1oS8mQzmAHErkE9qf2ozvUXbTACwCcNe0s/PG1f6woHDPkC2F+bD42xcX1p54OHyDcSMrhI4jmhARfM6Dn8NmEdGYz5nBOwCiOUapwC+fAyn+a+2FJEmPmgZJaJtxO8IUjRuGFYmQyYt/VgbFewEUZVJYK6dy3UzyX29w61m6EdMaHhZCVg0PpJkykwweUzsFSQzrld+KmcIt0tVoVNyWbsQ9ZPexIYOlrgYfvMQbfauVEddt7d5idY6dKnbmcEHdyMAgIsaYKvn/cJQaH77jcvKwsHHFgj/GcGAUu+HdR1OUjXwaOmF/04wMAjjhaDGBX/hO47zaxjqqqdGqDJZmXNKvM868WTBP9voqGwNpV6JRY+96p6C1BHH4T3Zp7O3DAPH3XFuH8Oh1r/Zy0EXyqiz08YOR+ukHP4VPcGPU6prpMLVFg2euA1c8Av/6eNk0t2qKFdHJuhCouWCpuTgC1CensngosP908Te5/LXvwAcDc+cBJp5eeDzC+V8aEw9zWKV6PDBoVOnumGTmcHgq+0ZzZ4QOMypuj2dGSRVukI7htbFtBZU07/MyPrlBXyfmcWNS+CBwi5Lnegi/gC5DgI4gmhQRfMyCrdNqFdALmATXg3uHbtQW44fsiRMlKYtQYeAEih09SzOGTbqQTdg6T/Fu9g60LPgfXUIqLcgfcsXalaIsmiORdf9kvysnNqBVhN4JPOnyyqmI5gk8bACVGxQDWqbT7v10sBuAvPin+TloFn3Y+jI6IHnySqTPFOvdss2x/SAyWVXcmpuXw5fNifx6+WxQ9kU6ARIoYWbhlq1Z45chjS39ulUircOGefhj4800iP2nJyeWtQ0Ueux2bxW9w+uzK1+UVUhwXK3IjK3TahnRGgaTD+SQFn1Nea7eTw7fNOZwTEOdzKFyYwxcKG60VEmNaD74e99Upp88WYZeq8+/k8DEGfOKbwM9uAz78ReCci4CFy4z3g2Fx/mYzRhhyeydwrparVQuHz46JCuksB+nwtXeJmyB+v/htWwVfe6f4/jwq3KKHdObMgq892I594/vAwV05fACwO7G7ZMEWL1jcYbR5qGfRFgAU0kkQTYwnv2zG2P8CuADAAc75cdq0bgC3A5gLYDuA93DOB7X3vgzgQwByAD7FOf+HNv1EADcBaAFwH4BPc27N9icK4EUcPsBw9CTy7napSp0vPyee+/YVvpcYNQZegDuHDxDiJFIkT8FO8AVtHL5SIZ37domBnFXsliKqFW1JJcW+xtqNzyYF30QPrEqFdKZThmgqy+EbAo44SgnpjNu3ZZDMPUacVzI0M+UQ0gmY+6IFAkJI7LIIPr19gzKoau80xN7z/xKf7ZyLCvdl6gwREihdq20bhfAsN4QXEIP5g/uBoxYV/lbKRZ67O7cIUVrLvmhuae8Sx6aY4JMVOu2KHEVagIM21wDA6LHndM60dYhjoPZdG4sLx++wC4rvd7TNLPhCYeH8q2HL1qI/pZg+G/jl3ebvJRwR53U+b+/KxdpFLuZrzzJPl9ejTNos+KbMEIWOlpjL99eMYEgcm1qHdJaDPDbS4QXEsRkeNEKLZbjv4Ud5JvhiflG0RYZ06oIv0I6tY1tN05yQgi+PvCuHr1rUvn71zOEDhMNHRVsIojnxyuG7CcB5lmlfArCCcz4fwArtbzDGFgG4BMBibZlfMaYnn10P4AoA87WHdZ2EHbIEv11bBqCwD52135wTa1aKZ1l1USUxZnb4ZAnyWIe9yJIhV8XKuwP2gsMuh69U4/V9O8Xgv9y+VLF2cTzlZ461i8/m8xmCbyKrdALuQjrlPrUo4W7F4Fxz+DrNIZ12bRkkgYBwbPq0Y2MVfKpTYi2icdiRwjFW79/Y5V+pzdefelgIRbvQzGAI6JlqCL6tr4iKm5XkyM2ZJ0L3qhV7gHHsenc3RjgnIH4D02cVD+m0q9ApKRbSmZWCz+EmiM8nqrWqDp8Ul075e5LWmLkPn9VJToyJMOtyC09Zz2/GlH6iZbhy8nqUThkhne1dYn0XfRCYv9h5Wa/pmuK+3+hEIM8HVfB1dBsOXyBo/J84/ChRUdlN65ASxAIxjOfGMZwZ1v8GhMM3mBHfkVuHDyjdksELpoanYlp4GnzwIeKrr2j/yJEfwYWzLqzrPhAEURs8EXyc88cBWJp04W0AbtZe3wzg7cr02zjnKc75NgCbAZzMGJsJoJ1z/rTm6v1OWYYohl1bhmIhnX6/GEwVE3zxYdFiAQAO2hR7SIyaB/iyctycefYiy00bBcA+pNC2aEuJdgV7d1bm9siQLuliydyTaLvIc7Lux0RQSvCpRVsiLkM6x8dEdUU1h0+GdBYTtFNnGGJYD+m0VAgFCgfhhx0pzim1l5+d4JOD1s3rgC0bgNe/yVm0T5stXKt0SjTxlgVY6onaRsQuPLJeyGPlhFOFTqB40RZ5XhY7Z3qmmXP49mr5tXb5gipWh8/qJCcqcPicsGvIXgqrwxeO1M9lu+r7wNveX59t2yFv2qkVeDu6xPfVf0AIQfn/6rCjxP+wF58CstmqNiuboPemehFgAV1Aybw8oPEEHyBcvtZAa8kCMbXm7GlnY2H7wrruA0EQtaGWOXzTOef7AEB71uI3MBuAWr1htzZttvbaOp2wY8t64AuXima/PC8cPfWfhSmks7Nwebt+ZyrrnheD1vnHiRAca2TtuKVoCyBK9r/pbfbrc+vw2TlMdoJPNuq2E5CjcRGuWE4PPom8wy9zAKUbGmtXHL4JDnkJlwjpTCWNYxMIiPlLhXTK776tQ9wAiLQWr9IpmTrTCPG1Cr5wi+Es2wk+wCjHDwjHye83OxPyXH3wLrGuU97ovC/Stdq5Rbiy5ebv1QK1HUkjCb7ps8SNG1kFV0VW6HTa35ZWcY7J4lAqskpnsUJG3VPNDt++neKcUcWAHSbBlyy8sTB4UEx325KhGHbVO0thdfjKDR/3kp5phdfjeqI7fFOMae1dQhgPHDDCOQHgqIXiWN7438Bn3gP8z/dL/59wQDp6+5P7EQvEdAElm68DKF20RZl3IkI6AeDyuZfjiwu+OCHbIghiclKPoi12t7B4kemFK2DsCsbYKsbYqr6+PrtZGpvkOHD7DfbVL93y0rPiH+fPvwlsWmsWeID573abULVYe/EcvjXPCTFw4mnmkCVAiD9r0RYAePM7RGicHZEiDt8//y7u7gLFc/iszppTbpteobMah08TfDLML9YODGpVOieyLQPgskqnsk8t0dJtGWTOkRRYrTGjSmcpwRcfFgMyKTRlGCVjRtEYN4Jv42oh0lR3SO7P/t3A4hOLh+tNmy3OQxl63EgOH9A4IZ2AOFY8bx+eLSt0Ojp8mrNmV2U3o52XxQoZdU8T+ZrSvZHuu/WaZUUVfEnF4QuGxEPelPHC4YvGtNDO4j3XTFgdvkYKqaw3djl8HV3iWO3ZYRZ8nT3Aj/4AXPk1UaBp1ePAX35f0Wal4OtN9pqcPNXhK5XDF/AF9HkmSvAd3no4Tpty2oRsiyCIyUktBV+vFqYJ7VnG9OwGoI7E5wDYq02fYzO9AM75DZzz5Zzz5VOnlrhLXG/yOSPHTvLso8BDfxYuWqXs2CwKEEyZAWxaU9hQ2VckpBMQQsYppDOfA9auAo47CZg2U0xTB4qy2mY5d5TDDg5fNgPccSNw7x+Mv51y+KxCKxy2D+mstCUDYBRokSGdMUXw5bQB64S3ZYg4h67m8+KYqYKvNeqccyUZVRw+QAx4R7XqmMUczKkzxHPffvFdyrwqfdvaOWEVaq0xMciTgm80Ls7hhSeY54u1G071qW8u/hlk9clnHxWiotxcrlogz9VGqdApmSGrmtpcUqVwcvq9FHPnS7VlAMSgn+eBYe2Gyb6d7tx3Kfg4F9cc9VxriRq/cy++95aYOEfLyQGVnzmdrr/D12jIY6O6uPL4pMaBnunm+aNt4ubipZ8GTn8L8PBfgJ2by96s6vDJ8E6gvJBOwAjrnKiQToIgiFpTS8F3L4DLtNeXAfiLMv0SxliYMTYPojjLSi3sM84YO4WJOIxLlWUOXX72NeB/f2ye9uyj4lk6RuXCufhnOH8x8Ln/FnfmrQPvUiGdaoNxK1tfEQOt408SghIwCnUARrhgOYJPOnxWl2DrRuEu7N4mRIBdHzi7kE7AOdRx304xr3oX2S1qDp/PZ9zxV0O9JtrhC0eci9PoA26Lw+c6pLNTPLfGRAU9oLhbM0W7AdC3Txx7a8XVlqgoe28XGnfYUYbge+UlcR6rZe4BIZSibWJ/lp1S/DNM0wTfwV7gyAZw9wAjpLNRKnRKrG0sVOTNjRlzCt8DihcC0qt0lsjhA4D+PnFeDh50535G28T1IJ0yO3yA+F3K0GIvHL7lbwDOPL+8ZeR1gBy+Qnqmi+uWetOjQxHE3UWuze+8XFw/fv9z+zDiIkjBl+EZs8OnhWkGWRBhX+nrd0egAz740BnqLGv7BEEQjYpXbRluBXAmgCmMsd0AvgngBwDuYIx9CMBOAO8GAM75OsbYHQDWA8gC+Djn/7+9+46T86rvPf4503e2S7urlbQqq2pZxSprWS7YwRZgCMUkJJhAMDe5mEuAJJe80iCkELgXUuCGBMIlpqVcTO8tEAIOGFuWZVtuapZk9S5tnf6c+8eZZ3Z2tWV2NauZ3f2+Xy+9dveZdnZ0NHp+z+93fsffV4C3Mrgtw3fzf6a344dhzyW4642uHO7CWdj/lLvt0rnJPefFc+6EffEKd5Lxxx8abHHvG1LS2XT5c/j7nVnrMiqP/9yNa10XPPWoe/zazYMnrcUZvoF8ueCEAr5RsgR+ltNa9/qZzOXZgkLAN+x4bb1rNjG8DPHkUXfyOl7J2Ej80q7kgAuG/OcobuZwtdfwRUbJZMLg8eEBX1+3C9K/8a+uC96LXj30cYWSznyGL143GAyUmuFLJS4P+OK1bk3VSM0HFi1zpcippFt7Gq2BzhHW3V272ZX8jdcNtSW/NYP1Rn6eSvDnYTWVc4I7gY7Xjdyp89Qxd9toXUprSsjwjXURxM/yXDgzWIlQSvbd31+uvzef4StqiFJTO9isqhwZvq4XuD8T4c/PVMJt5aIM36D118OH7h/6d1b8/ox1Ma62Hl57L9z3V/DA9yYUiNcGB7N6xaWbfoaveF3fWBrDjTRFmgiaCWR8RUSqWFkCPmvt60a56Y5R7v9+4P0jHN8JrCvHmKqClxsMqn70DXjtW+CRn7ifa2onn+HzS12WrHBfa2qH7oEGg80zauIjnzjXNbhAKZVwwdhXP+uC0+9/2d2+ct3gCVdD87CAz8/wTWC9y2hdOp95zLXdP34Y9u12Yxr+vKOt4Xvxa+CjfwHf/QK84vWDx08egRWTbInu7/M10Dd0b8Hi7yvVpdMPzoulR8jwxWtdme973uzezyd3wO2vHFr229c9dG7U1g2u0xwrM+Vn386ddFmX4V0J124eDCaHW7TMBWfHn4dnH4PV64c2OfHd+0ejv36xUBha5rlMT9Vk+PLvZzU1bAE3b9oWjJ7ha+8YvRuqXz0wUplwIeAbY87467gunB1sGlNqhg/yAV9yaBWD/xkRiQ4GpFebfwHqwln3b1MZvkHGXP7ZUJyJHV7SOdwNL4Sf/jt8+VPQdWvJ22UUB3nF3/slmuM1bPFtn7dd3SpFZEYpS8Ano+jtcSe44Qj89PuubfbDP3YbWMdqBrs+TtTzB1xA17Fs9PsY47JTI5VzwuDV/N4ed6X8xPOuy+aKNS4I23TT4H1b5g3dmmEg30ihZgIZPv9krThL0NcLh/e5YC1WA3ufdOvkRuvSOTyLsOlG2PoL8K3/55rFLFrmys7On4EXXMEWjnUNLuCrK8p4DMnwXeU1fMWb1g8/ifKbuRQHfM2t7vhN210W+P6Pu20OVm8YvE/PpaG/X7x+MGMyXili6/z8Gr7E5aWbL7t79Mf5jVt2P+QCj9smWEI3krYFrovs4hVX/lzl0DTHXcBYv7XSI7ncvIWw/+nLj58+BtdcN/rjChm+xOW3jVRSPFysxgVvF866MvJwxH2mjKc44EsOX8OX/+xpHCWbfDX4n0f+RuLK8I0tXucuOnnW7Rs4FmPgDW93/y/Vlv7/TDw0GPyPVNJZyvo9gNvbxugOLCIyDSngm0p+xuT2V7jM2Zc/7bJzr32L+7rvyck975EDML9j/D2fAsHRrzr7J/t93e6Ez1pYu8k10RjeabN1vtsGwjeZDF8o5AKJ4gzfnsfd61672X391udcIDp8f67R1vABvO6trjzw0x+CF7wEvvN5d3yyGT5wQcyZE0NL3OoqnOGDUQK+/PtZHAy/4vXwwpe7ksfkAHzpk65ktzjg6+0e+vsVl+eOV7La2u7W4gWCE1snOXeeCx5+/G3387Wbxr5/Kba90JUHVmr/s+GiMXjP31d6FCNrWwA7fjx0r8Vkwl14mjfK+j0Yp6SzhH34wK3ZunDGney3LyqtOYof8PVccpnBWNHfsf/ZU44tGSbLz/D5F8NGu7gmTiAwGBSPlNkfrr1j9HWlowiaILXBWvpz/UMyfLWhWgIExu3QKSIyU1ViW4bZwy9tu26baz//n990Vy6vv9WtO7l0YTCrMhFHnistozFWhs8PYHq74cAzLmM42jqolnnu6rzfbbSwhq+0q6UFsfjQLMEzu9zJZOdqF4xYzwXJo2X4oiMEWvWN7krwkQPwbx91AcjvfWDsjMV4/BPNulECvqud4SsO+IYbqaQzVjPYbCcWd41RHvv50L0Uey8NvRhQfBV9vAxfy3yXRU30X94saCyBAHR0uixPfRMsXFr6Y0dz43a4+y1X/jyzwbyFbg4Ur+M7PU7DFhhcfztiSWe+RHO8OTO31c2Zk8+Xvr7R/3d48ezQccBgCXtjBTuzXpbha6rYUKaNxjmDn01TxO/OWRzcBUyAhnBDyRk+EZGZRgHfVPIzfA1NsP0u9/3q61yw19ziyhfH2vx8JN0X3RX5UgK+UHj0MqNChq/HBXyLOi9vwOFraXeBqb958onn3Yl+fIJrZ2Ixt2YQ3Inn04/CNRtdmc+yawZPGkfbh2+0xhBbboF7fhf+5/vhD//28s6PE+UHd8Xr9vxjxlz97oujrX+EkUs6h9t0k1uDeezQ4LHe7mElnRPM8GUzcOn86HNmNIuWu69rNlauFG+28jsmFgd843XohLG3ZUin3AWQ8f4u57S5tZbnz5S+XYof8J3P7+gzvGkLVFeGTyWd43v92+B1/2NKX8IP9IZn8962/G380sJfmtLXFhGpVirpnEp+hq+hGTbf4k68b3uZO+avYbh0bmi76vEcfc59XVJCwPem/zl68wi/nK/7IhzaAze/ePTn8a/InjvlrtQ/9nPYsHVie1aBCxL9DN+ZE+5E7s5fdT9Hoi7Tt/+p0TN8YwU1V7Jmbzg/uBspw1fKyW25jZnh8wO+MbKO190w2Il10TIXbPd1D8vwFV35Hi+g9fdmhIkHfB2d7ms5yjllYvyAr7hxy6ljgw1dRhMMujk4WpfOUjLec1oH52qpGb5ozG3x4V9oGqlpSzm2ZJisYMhVRgz0uX8zlWoeM510Tn1zJT/QG57N2z5v+5S/tohItVKGbyr55Yk1tW7Nwtv+1G17AIOtxCfaqfP5fIdOP1Myls03j7G3VtydyO15zGWOVlw7+vMUB3wHnnHlgFtuntCwARcc+AGfvx3D2s2Dt69e776OtvH61drw3G/QMmSNW607ubva5ZwwdsDnr6GKjLGGrXGOy6A+9nP380CfK88dNcM33nYIVxDwXbfNNdrZeNO4d5Uyi9e5v/MhJZ3HXRn0eOtSY3FX0plJw4M/HMy6TSTg85Ua8BnjLkT4rzVkDV9+vlYyw2fM4GdSQ7My1lVitAyfiMhspoBvKvVcGv1EwM/wTbRT55ED7mr8RBqmjMQYl7Xas9v9vHyMgG9Oq1t/de4U7PqZC8DWXT/x14zVDJZ07vix+z2KMwur8gHfZRm+/EnVWEFNORUyfEUlnYGgW+dWiYCv0KVzkiWd4AKsIwdclu9f/8EdK96/LD6BNXz+fICJreEDl82+949KbrMuZbZoGezdPbie89SxsRu2+GricGgv/Plb4VN/47ZCgQkEfPnmPsEQtI6RTRyutt41e4Hqy/DBYJm51u9VDX8vvlK3YBARmQ0U8E2lnoujnwg0NLmT5oluvv78gfK1oK9rdOsIm1vG7rYYDLqT/LP5gG/dlolndmCwpHP/Uy5T6K9r9C2/1gUeza1DjxfW8F2lYMsPxoe3Dq9rqFCGr5Q1fOOMa1O+8+o//AXs3uE2Yt9clKWdSNOWYHBwH62JBnxSWV23uKzesUMu6Dt9vLROiLG468wKrmvv8fx60Ey6tMy7n+Fr7xi6H+R4auvctgwwdK5dsxHuumfwIlGlFGf4pCoowycicjmt4ZtKPRcvD158gaC7Oj2Rks7+Xpdl89cBXim/ZHGs7J6vpR2e2unKAV/1xsm9nl/S+Z3Pu9cevm4wGoMPfHZo6Zb/OLh6a2TWX++avwxf/1jbMPI6pqk2vKSz+6LLfIRCRQHfONnP9g54+a+58uIX3Hl5hrhmAiWdkN+L7+TkAn+pnM03u262jzzgLmCkEqUFfC9/nVtLd9vL4HMfdxl6a13AFyphvjTNcRe4Sm3Y4iteW1r8uRCJujFVmv9vRRm+qtEYbixszyAiIo4CvqnUc9Ftwjya5paJlXSePOq+Dt+nbrL8ksWx1u/5WubBnifc1fnrtk3u9aI10H3elWjddc/Ie6eNVKradasLtq5W+VYgACtH2MdvyYrBRjxXU3FJZ+8leNdvwCvfAC/55cGAr5Qg7a4xAvVQyP39pBLjd+kE16kTFPBNN/VNLju284HBbralBHybitZcdiyFn/S7z65SM3yBIPzi60b+dzWWIQFfFTZFCSvDV23uWngX1zVdRyig0xsREZ8+EaeK57nW92OdCDTNHQzihksl800BitZm+fs9lWsfI79pRymblPuvufq6ya+/itW4ZiHRGrcx+EQe55ckVtKv/VZlXtefA6kU/OwHLig7km/ek065EsxAGaqza+vcc5ey7YTfuKVaNjyX0nW9AP757+CRn7ifS1nDV8zfP/H4YbcPZKnNlF716xN7HRga8FXjXItoDV+1aQw3srFpY6WHISJSVbSGb6r097igb6wTgeaW0dfwffS98OkPDT3m7/fkr5+6UguXurU1fqv8sfgB3+ZJdOf0+WtwfuEXh57IydgKAV8CHviu+97fMDudGr9hS6n8xi2lBHwdS93XSjfNkInbfLO7QPCzH7i50zTBzcsXLHVfjx/ON20p0/wbSbUHfMrwiYjINKAM31Qp3oNvNE0trtV5cmBouZKXgwNPX34idv60K8kq14nPC18Ot720tP301m5xa7+23jb512tf6IKKF7168s8xG4XCrpR29w7XUr9prmu2Ya0L+Mo1H/yAr5Ty0HVd8L5/Gnv/NqlOdQ2wZpPbGmXBkolnh+vq3RwsBHwlXCCYLD/gi0Qnvu/n1aAunSIiMg0owzdVei66r2Nm+EbZi+/sKXcif/40ZLNDj7eUKbvnK/Ukqr4R7vndoe37J6rrVvjQ/RPPKIg74T20152sb7/LXSjouejmSbk6h/on16Vk+IyB9kXleV25+q7PX7gpZf3eSBYuHQz4ypVhHok/J6sxuwdFXTqbKjoMERGRsSjgmyp+hm+skje/7f/wsk6//XkuN7gHFbgAsFzlnJUSUlJ5UvyT6hu3D5bgnj5e3hPueJ3LJJZjPaBUt003uiBqslu8LFwKJ47km/xM4VYlhYCvSpsDqaRTRESmAZ19T5XuEjJ8TfmA78KwgO/YocHvz5xwZXOeB+fPXNkaOpm+/G0XbnspBPMZuFPHXOfOcgV8bQsu33tQZqbaenjffYOdeidq4VLIZlxjqqsS8FVrhi/qLpJcSeWDiIjIFFPAN1V6LrrSuLFOBPySzkvDSjqPHXQdNPu6XcAH0H3BbZJerg6dMr00Nru/+/ZFbo1nKOwyfOVs2vKS10yse6pMb1cS3PudOuHqBHzVuv3HqnWuo7Ky4iIiUsUU8E2Vnotu3Zsxo98nEnUnNMNLOo8dcntk7X54MOA7d8p9LfcaPpke3vang5m9QNBl404fc23xG8u0wXAoBCFlKqQECxa7zzZrZ3fAd+N290eumpPdSTJepUchIjK96LLkVOm5VNq6jqa5Q5u2DPS77RcWdbqT+kLAV+YtGWR6qW8auin9vIVw6nh5m7aIlCoSHezQOpXzLxYHE6jeNXxyVfUmM/zap3fxr/sNnrWVHo6IyLShgG+q9FwsrXNbcwtcLMrwHc+v3+tYNjTg8zddn9tW1mHKNNXeAWdPui09IlW6vklmNr+scyq7dAYCUFtXvWv45Kqqj4W554ZFPHY+wD8/k8bOwKAvkbUksjPv9xKRylLAN1VKzfAN33zdb9jS0QmtC9xWDF7OZfgam6f25Eqmj3kdbk3nxXOaE1IZfsA3lfvwAbz6TXDrS6f2NWTaeNONi9i+0OPHR7N85UCm0sMpu7/dmeRjj6cqPQwRmWG0hm8qeB70Xiotw9c01wWH2axbQ3X0oGv00twCbfPdSf35sy7gUzmn+Ir3T4uopFMqoBDwTfEFh9teNrXPL9POKxZb0ibEN5/LcCFh+ZXVYZqi0//69el+jwOXPEIGUllLNDRGDwARkQmY/p+Q1Wigz+2hV0qGr73DNT54aqf7+dghWLTMNUSYt9AdO3PClXSqYYv4/LkByvBJZXSudt1iVWYuV5kx8Ka1EV6+LMxDJ7P80QMJvnMoTX9mepdC7jiVBSBrYe/FXIVHU11ynqU3Pb3/fkUqSQHfVOjJ78HXWELAt+UW12r//o+79t7HDw9urO03RTh9zG3Argyf+OoaBrf80Bo+qYS5bfB3X4TVGyo9EpmFAsbwmlUR3n9LDavmBPnC3gy//aMB/m5Xkl2ns0Pu25+x/J9Hk3zqqRR9VRw07DiVY0lDgFAAnjk/MwO+gYzloRNZ/utYhh8fzXCir7SWq/c9leIPHhjg7IBatIpMhko6p0Jh0/USAr5QGF7/W/C3fwz/8hEX9PkBX+Mcl73Z96TLGGoPPvEZ47LDB/eoS6dUjpqpSIW11wZ455YYh7pzPHQyy8Mnczx2JsWtHTnesCZCOgd/vTPJsV4XKDx2Osuvro5QEzIcuJTjYtJy14oI8+sGr38f6/Xoz1hWzwletd/jRJ/H0V6PX7smwmNnsjx9fvKBzY+PZljcEGBZ49Ubf6k+8liSPRcGf7f2WsP/uqWGwBhbWB3t9fj5CRcA3/dkij/cGiNgDNZaHjyRZXlTkPZa5S9ExqKAbyr4Gb5S1vABrNkEXbfCQz9yPy9a5r4GAtA6H5593P2skk4pNi8f8EVV0ikis1tnY5DOxiCvXW356v4M3zyY4WiPR8aznBqw/PbmKHNiAT77dIpPPpUGIBSAkIFnLyT4/etrWFQf4JFTWT6xO0XOwjs2RdnUdnVOkx45lcUA17cHSXuWL+3L0J2yNEYnto7vwMUcn3k6zYqmAH+ybXLbmZwd8PjznydoqQmwtT3I1vYQrfErD6iePZ9jzwWPX1oZ5sb5IZ4+78b6+Jkcm+eN/j5/ZX+amhDctSLC5/ak+f7hLHcsDnHfkyl2nMoxL2547001WvMoMgZdEpkKPZfc11IyfL5ffbO7Wm4CMH/x4PG2BdDf675XSacU89fxaQ2fiAjgSj1/eVWE394U5dSAx5mE5Z1bYlzXGmJRfYB33RDjnVui/Mm2GP+4Pc6f3uiySx/YkeBzz6b46OMpljQEWFIf4GOPp9hftJbOs5Znzue478kUv/+TAfZemHzZ5YWkx0MnsoUtGB4+lWVVc4DmWIC1c11m7tkJlnVaa7l/rwtmD1zyRi2XPN7r8d1DGVIjbP9greUzT6fIeRA08MV9Gf7gAffepHOTL4e11vK1A2maooY7l4ZpjQd4wcIQLTWG7xzKFLbYONSd4/d/MsD3D7tjB7tzPHYmx0s7w7x4SYjNbUG+vC/N+x5K8sipHLd1hDgzMPh7i8jIlOGbCj0XIRgcXGNVijmt8Pq3w+F9Q8uk/HV8oOYIMpTfqXOquySKiEwzm+eFeH9jgEwO5hWV+wWMYUPr4KnPgjrDu26I8cEdSb7/fJat7UH++/ooyRz8r4cSfPjRJNuXhDnS43GwO0dPGmJBiIYMH3sixV/cFBvSIdSzdszyRM9a/uNIli/vS5PMQUMEbu0Ic6LP8uvXui1OljQEqA3D0+dzbFsw9DQt61nSOYiHL3+NXWdyHLjkMmhfP5DhgWMZ7r5m6P8PZwY8PvhIgp40/PD5DPesjQx5P3563JWT/vq1Ee5YHObsgAsOv/98lifO5njDtRHaawPUhg2xIJgxftdiey547L3o8fo1ESJB95hgwAV///psmv2XPBbUBviHx1J0pyyf25PmuUs5etOW+jC8aEkYYwxvWhvlT342wKkBj3dsirJ5XoiakOF7hzNsbAtyXatOa0VGon8ZU6HnEtQ3uZLMibhpu/tTzA/4muZqrZYMtewaN8/mL6r0SEREqs6cWGn/B7fFA/zJthj7L3p0tQcJGEMkCL/XFeN/70jyzecytNca1rYE2dgaYlNbkDMDlvf+PMHHn0jx+10xTvRbPvNUiv6s5T3baqgdFpD1Zyy7Tmf50dEsh7o91rUEuWNxiO8dyvCtgxkM0JUvawwYw5o5QZ4+n8NaS3fa8s3nMhy85HG0z8Oz8Ob1UW4sCgaznuULe9MsqDX8YmeY53s8fnYiy2tWRQgF3Fi6U5a/2ZkkZ+HN6yN862CGDz2aYlNblhcuchnQ+/emWdUc4IWL3HO3xgO8cW2UrvYQn3wyxd/sHNwjsKXG8KrlYW5aECIYGD3ws9by1Xx277aOoaedL+gI8bUDab51MIO1bozvuiHGnos5vrg3gwVem19zCdAQNbwnX6rql5n+8qowT53L8sknU6xtyXKq35LMWn5nc0xr+0Tyqi7gM8bcCfwdEATus9Z+oMJDmrjNN8OSFeV5Lj/gUzmnDDenFT58f6VHISIy7TXHAmydPzQ4aI0H+Ktba8h4FAIOX0e94Z61Ef7pyTQffCTJc5c84iEYyMKnnkrx9o1RjDH0Z1yJ5K7TOXLWBUlv2RBl2/wgxhg2tgbZfS5HIsuQ9Xpr5wbZeTrHtw9lXPllDlY1B9i+OMzB7hz/9GSKWAg2tYXwrOU7hzKcHrD87uYowYDh1o4Qj57O8fiZHF3tIfozlg8/muRS0vIHW2OsaAqydX6I7xzM8MPnMzx2JkcoAFh409roZVnKa+cGed8tNTxzPkdfxtKfsTxyMscnn0rz7UMZXtYZ5vr2UOF96k5Z9lzIcbLf43ifx76LHm8oyu75okHD9iVhvnYgA8A910ZY1hRkWVOQzoYgj5zOcvvioaeqw9cThgOGt1wX438/nGDvBY/5tYYzA5aPP5HiT7bFCgGvly8bHSsDey7h8fgZ976d6Pdojhrm1hgW1gW4dm6QzsZA4flEppOqCviMMUHgo8CLgGPAI8aYb1hrn6nsyCbouhvK91z+Oi01bBEREbmqQgHjAqER3LwwzP6LHj8+luWWhSHuXh3hv45n+fzeND88kmVja5APPZrk7IBl+5IQN8wP0dkQGFIGaYwZsQxxbYtbx/elfRmWNQZ48/pooZNoImv5q0eSfPTxFC9f5vHQSZfV2tAa5LpW97j1LUGao4YHjmVpjhn+8YkUF5OWd2yKsqLJ3SccMLxqRYSXLQvz2JkcDx7PsrEtyIK6kX/hmpBhS1FzlZcutew6k+Mr+9N86qk0//JMmg2tQS4kLId63PpBA8yJGbbND3Jrx8innNsXh/nh8xk2tYX4hUWD91kzN8iauaV1Gl1UH+Cjd8QL7+2jp7P8/WMpvrgvzeuuiXK01+PjTyTJePAb66Jck+/A6lnL3gseT5zNsftclhN9LihsrzWsbg7QnbY83+PxyKkcXz2QIRZ0Aadf1tsQMTRFDfUR97o5zxIw7gJCS41hTszQGDUzJkjsz7j3Y0VT4LLgXapbVQV8wFbggLX2IIAx5n7gVcD0CvjKqWmu255h8fJKj0RERESKvHFthF9cFi5kne5cGmLvhRz370nzjefAs/D718cmvMVDWzzAHYtDzI0ZXrI0PKRksiZk+L0tMT6wI8HXDmRY0hDgtzZG6JoXLAQ8AWO4ZWGIbx3M8PT5HE1Rt1ZxedPl4wgHDFvbQ2xtn9gpoTEuANzcFuS5bo+fn8jy6OkcLTWGX1oZZn1LkIV14wcGdRHD39wWJzqBNYGjjce3ZV6I2xfn+P7hLOkc/NexLLURQyQAH9iR5I7FIWrDhp8dz3I+aQkZWD0nwK0Lw2xsu3ybh760y1g+eyHHhaQllXNZzpN9Ht0pywj9bwbHBdRH3LrLSMCVC8fDhvqwIRaCnrTlQsI9X03IEA+7Cw3pnCXjQTQIc2sCzI0Z0jm4lLL0ZSwtNYaOugDzagNYC1lrSWWhO23pSVuiAeioD7CoPoAxLuvan7G01gRoi5vC+5XOuftnPch50J+1XEpaLqYsASAedustd53OsutMjqwHDRHD9iUhbpwfIpmD7pRHIgs56+Z8bRhaa1zQC5DMQm/Gcrg7x3OXPLrTljVzgmxsC9JSEyCds3SnLBeSlrMJj3MJ93dSFzGF9aLRkMGzbtuUI73ufY8GIRI01ISgPmKoCxvCAQgYNx9qQhAPua/RoCEadL+L/95mPBf0Zzw42uOx72KOQ90e6Xy/o3AAljcFWTPHvc+n+z1O9ltMNsArJz1TK8P4nZGqgTHmNcCd1tr/nv/514EbrLVvH+0xXV1ddufOnVdriJWRTEAkAoHq21NHRETkaunv7+c//uM/aGhoqPRQRtWXtvzZgwkCBt65JTZkj79y8gOO5U2BEQOlswMe7/5ZgvUtQX5jXfSydYUzXTrn1lke67NsanPvQSQAX9qf5gfPu20w1rYEecHCENe1BolNclsHay2JrNseN2hc0HMhaTmf8LiQtFzMB0/JrGu4k/Es/RnoTVsGspbGiGFOjQtWkjm3OX3Gg0gAwkFIZOF8wgVlQeNKf+MhOJewJEdp5GqAsc7ua0LQHg9wMWW5lCotDqgNw43zQ6yaE+S/jmV58tzkutTGglAbNpxPuteNBiE1waeqC7s1uhnPksq5rHciO6nhDNEQMaxsDhDPz4WBrGXfhRy9mcH7BA2sbvT41h/8IoGJ9uqYYsaYR621XSPdVm0ZvpH+tV02E40x9wL3AixevPiyB8w4scntpSMiIiJXV13E8L5baggaprTsrTZsWNE8+oXg1niAv789TnSWlt5Fgobf64pxuMdjY+tg9vP1a6LcsThMJFh6Y5+xGOOycsUW1rl1f+WU8VzA569B9KzlfMJyLmEJ5veUjAQNDVFDXdhl1Y71eRzr9QgUAkXDyX6Pwz0eZwc8FtYHaa0xNMUM4YAhZFww2BwL0JRfU9qXccHqwvoA4XymeWt7iKO9Hvsv5qiPuLLVmpDJj88Fs2cTlnMJ99qxoCEeNiypDzC/zhAwhpN9Ho+fzXEh6dEQceOeGzO05DODniW/XhSSWZdVde+tG9vwixxZz9KXdsGyxWUrkzkXCPZnLOmcCw5zFiJBiOTLtf0xt9cGmBe//Hk9azne5wL49toArTWG3p7usv7dXg3VFvAdA4pbDnYAJ4bfyVr7CeAT4DJ8V2doIiIiIuMb3uSlUmZrsOdrjrm9DYebjt07w8PWAQaMoTVuaI2PfP94GFY1B1k17KLARMuL6yIjz6FF+XLRkbTXwspxtqKeXxcYN/s9J2iYExvzLgWhgAtcyy1gDIvqzai/63RRbaN/BFhpjOk0xkSAu4FvVHhMIiIiIiIi01JVZfistVljzNuB7+O2ZfiUtfbpCg9LRERERERkWqqqgA/AWvsd4DuVHoeIiIiIiMh0V20lnSIiIiIiIlImCvhERERERERmKAV8IiIiIiIiM5QCPhERERERkRlKAZ+IiIiIiMgMpYBPRERERERkhlLAJyIiIiIiMkMp4BMREREREZmhFPCJiIiIiIjMUAr4REREREREZigFfCIiIiIiIjOUAj4REREREZEZSgGfiIiIiIjIDKWAT0REREREZIZSwCciIiIiIjJDKeATERERERGZoRTwiYiIiIiIzFAK+ERERERERGYoBXwiIiIiIiIzlAI+ERERERGRGUoBn4iIiIiIyAylgE9ERERERGSGUsAnIiIiIiIyQyngExERERERmaEU8ImIiIiIiMxQCvhERERERERmKAV8IiIiIiIiM5QCPhEREZk2rLWVHoKIyLSigE9ERESmhUgkAijoExGZCAV8IiIiMi2Ew2HmzJlDMpms9FBERKaNKwr4jDG/Yox52hjjGWO6ht32x8aYA8aYvcaYlxQd32KMeTJ/20eMMSZ/PGqM+Xz++MPGmKVXMjYRERGZeRYuXEg6na70MEREpo0rzfA9BfwS8EDxQWPMtcDdwFrgTuBjxphg/uZ/BO4FVub/3Jk//pvARWvtCuDDwAevcGwiIiIyw7S0tFR6CCIi08oVBXzW2mettXtHuOlVwP3W2pS19hBwANhqjJkPNFhrf25dAf4/A3cVPeaz+e+/BNzhZ/9EREREAOrr6wmHw2Sz2UoPRURkWpiqNXwLgaNFPx/LH1uY/3748SGPsdZmgW5g7khPboy51xiz0xiz8+zZs2UeuoiIiFQrYwwLFiwgkUhUeigiItPCuAGfMeaHxpinRvjzqrEeNsIxO8bxsR5z+UFrP2Gt7bLWdrW2to79C4iIiMiM0t7ejud5lR6GiMi0EBrvDtba7ZN43mPAoqKfO4AT+eMdIxwvfswxY0wIaAQuTOK1RUREZAZrbm4G3PYMWv0hIjK2qSrp/AZwd77zZieuOcsOa+1JoNcYsy2/Pu+NwNeLHnNP/vvXAD+y2mhHREREholGozQ1NZFKpSo9FBGRqnel2zK82hhzDLgR+LYx5vsA1tqngS8AzwDfA95mrc3lH/ZW4D5cI5fngO/mj38SmGuMOQC8E/ijKxmbiIiIzFwLFixQwCciUoJxSzrHYq39KvDVUW57P/D+EY7vBNaNcDwJ/MqVjEdERERmhwULFvDss8+SzWYJha7odEZEZEabqpJOERERkSlTW1vLhg0b6OnpQStARERGp4BPREREpqUlS5bQ3t5OX19fpYciIlK1FPCJiIjItGSMYePGjQBkMpnKDkZEpEop4BMREZFpKx6Ps3HjRnp7e1XaKSIyAgV8IiIiMq11dHSwePFienp6Kj0UEZGqo4BPREREpjVjDBs2bCAWi5FIJCo9HBGRqqKAT0RERKa9SCTC9ddfTyqVIpfLjf8AEZFZQgGfiIiIzAhz5sxhzZo12qpBRKSIAj4RERGZMVauXElLS4u2ahARyVPAJyIiIjNGIBBgy5YtGGNIp9N4nkdPTw/d3d14nlfp4YmIXHUK+ERERGRGicfjbN68mb6+Pnp7e+no6KCzs5NLly5VfdCn9YciUm6hSg9AREREpNzmz5/PLbfcQkNDA7FYDGstgUCA/fv309jYSCBQfde8M5kMZ8+eZd68eQSDwUoPR0RmCAV8IiIiMuMYY2hraxvy89q1awE4cOAAxhgAwuEw8Xi8ImMcbmBggObmZpLJJLW1tZUejojMEAr4REREZFbwg77ly5eTyWRIJpPs2LGDVCpFNBot3C+Xy1Usw9bR0cFzzz1XkdeuZp7nVWVWVmQ60L8cERERmTWMMdTU1NDQ0EBbWxvbtm0jkUiQzWbxPI/u7m56enquepfPTCZDLBajs7OzkH2ciTKZDIlEgoGBAZLJZEmP8TyP8+fP09vbO8WjE5mZFPCJiIjIrNXS0sKmTZsKnTyXLl3K7bffTiAQIJVKXbVxDAwMsGTJEmpra4lGo2QymUk9j+d59Pf3l3l05ZHL5ejv76e5uZmWlhay2WxJv2dfXx9LlizBWjvk/rlcjkQiMZVDFpkRVNIpIiIis9rixYvJ5XLU19fT2toKwNatW/npT39KMBgkFHKnS57nkUgkyGQyhMPhsq2zs9ZirWX+/PkYY5g/fz5HjhwhHA5P+Ll6e3vxPI9YLDbpstS+vj6y2SzGGGKxGJFIpCxZx76+Pq655hquueYaAA4dOsQTTzxBU1PTqI/xPA9rLevWrWPevHk8+uijNDc3k81m6evrIxQKXVaSKyJDKcMnIiIis5oxhmXLlhWCPXCZvw0bNtDb20t3dzfd3d309/cXMoLApDOA1lp6e3sZGBgoZK3i8TgNDQ0AzJs3b1LbR2SzWQKBAEuWLBkzyzcwMDBqZi2bzZLL5bj55ptZu3YtwWCQS5cuTTrj6MvlcgQCATo7OwvHOjo6CIVCZLPZwrHe3t4h22f09vayfPly4vE4ixcvZsGCBZw/f56BgQFuuOEGtm3bxsDAQNVvtyFSScrwiYiIiIygs7OT5uZmgsEgkUiESCRSaBwSjUZ58MEHCYfDBAKBQillbW3tmM1FUqkUAwMDLFiwgIGBgUJws379+kIWrbm5uZD1G55Z8zwPY8yIGbe+vj7WrVtHa2srR44cGfHxfX19hMNhUqkUiUSC+vr6wn38QHT9+vW0trbS2trK8uXLOXLkCLt37yaZTBKPxwkEAhPO+PX19bF69eohmbhwOMyKFSvYu3cvjY2NJBIJIpEIHR0d7N27l3g8jjGG5cuXAy4wv+6668jlclx77bU0NzcDsHLlSg4cODBmplBkNlPAJyIiIjICY0whqBiuvb2dVatWceDAAcLhMOl0mubmZi5evHjZY3K5HAMDA+RyOWpqarjxxhuZN28e1lpOnDjBvn37WLBgQeH+0WiUhoYG0uk00WiURCJBOp0u3O55Hk1NTUOCrlQqRSwWY+nSpQSDQRoaGgrHfIlEgmAwyC233EIgEOCpp57i+PHjhEIh4vE4iUSCpqYmli1bNuQ9WLJkCa2trezevZvz588Xsn3GGOrq6sYtHfUzj8XZPd/SpUvZu3cv6XSadDrNbbfdRlNTE3PmzGHHjh2sXLmSmpqawv1ramq4+eabhzzHNddcw+nTp7lw4UJhLKFQSFtbiOQp4BMRERGZhDVr1nD+/HmMMWzYsIH6+noeeOAB+vr6qKurK2TMAoEAixYtYv78+cydO7ewJtAYQ0dHBx0dHZc994IFC3j22WcLWbhNmzZRX19PLBZj165dHD9+nMbGRowxeJ7HwMAA119/feG5V6xYwa5duwoBXyqVIpvNcuuttxYCoa6uLjo7Ozl8+DDHjx8HYPPmzSNmKOPxONu2bQNcJjCZTHLw4MHCnobxeLzw2uC6cabTaTKZDLlcjnXr1o24zs4PUvfs2cO2bdsKWbr58+fz4he/uKR1jKFQiK1bt3L69Glqa2sJhUI8/PDDpNNpIpHIuI/3+eW1wxvBWGuJRqNEo1FtDSHTkgI+ERERkUkozpb52bauri7+8z//k3Q6TX9/P+3t7WzZsmVCgQe4NYTGGFatWsWqVauGBFObN28mm81y+vTpQnnnihUrhmQJ29vbh5SaBgIBbrrpJhobGwv3McbQ0tJCS0sL69evp7+/f8jto/G3tli7di2dnZ0cOnSIw4cP09/fj7UWcIFce3s7DQ0N1NXV0dbWNurzrVy5srBGr1hxZm889fX11NfXD3mPHn74YUKhEMYY+vv7yWQyBIPBIWWsnueRTCYLGdTa2lpWr15NW1sbxhhSqRT9/f2cOnWK8+fPF34/cIFgMBgkHA4TDAYLtwWDwUmVvYpMFVM8caejrq4uu3PnzkoPQ0RERASAI0eO8Mgjj7Bq1SrWrl07qayQtZaBgYFRyxKz2SyPP/44dXV1LF26dEjppm/Xrl3s37+fhQsXsmXLlgkFUBPl75XX39/P3Llzqaurq2jAY61l9+7dHDx4EHDrItetW8f+/fs5deoU0WiUdDqNMYa2tjYWLlzI3LlzC+sGR+J3Bs3lcuRyOVKpFN3d3Vy4cKHwXMaYQifX4rWRxphCEBgIBAgGg4Ug0X8+gEAgUJgvxQGkH7h6nkcul8MYQzAYHHWsI63fvNL3szgwjsfjk+oi6/++xb/nZJ8DKLzno61rnejzptPpIU2EQqHQZV1qL126xCtf+cqqy/YaYx611naNeJsCPhEREZHysdbS3d1dKLmslJ6eHs6cOcOyZcuq7uT0ashmszz44IO0trayatWqQoB19OhRnn/++UKZbbm3dCguDU2lUiSTyUIQ6Je6JpNJkslkoRzWD8b9tYzFAeLAwACJRALP8wgEAtTU1BS2CCmeX8aYQpBYHPCN1OgnHA5jjCl0ZR1vnlprmTt3Lp2dnSSTSfbt20cqlRryvMUBbvEYhr9+NBollUphrS3MS/8+xa83VjDrv1+5XI5sNjvkNUaLbYYfH/781loaGhpoaGgo3Nbd3U1vb++Q+9XW1nLHHXdUXQZXAZ+IiIiIzDrlznRVip/VKs7qZTIZ+vv7CxkzYwzhcLjQTTaRSNDX10cqlSoc9zyP7u5uzp07B7hS2Lq6ukIAGAgECh1pw+Ew2WyWbDZ7WROcXC7H6dOn8Tzvsg62fjbQbzYUDocJhULEYjEaGhqIRqNkMhkuXrzI2bNnCQQCxGIxotEoNTU1xGIxwuEwmUym8Pp+FjQajVJbW3tZdjGXyxXu74/B87zLHu8Hhn6G0R9zKBSioaFhxNJrP5PrNzeKRqNVOacU8ImIiIiIiMxQYwV8sy+/LyIiIiIiMkso4BMREREREZmhFPCJiIiIiIjMUFcU8Blj/toYs8cYs9sY81VjTFPRbX9sjDlgjNlrjHlJ0fEtxpgn87d9xORXPRpjosaYz+ePP2yMWXolYxMREREREZntrjTD9wNgnbV2A7AP+GMAY8y1wN3AWuBO4GPGmGD+Mf8I3AuszP+5M3/8N4GL1toVwIeBD17h2ERERERERGa1Kwr4rLX/bq31dyd8COjIf/8q4H5rbcpaewg4AGw1xswHGqy1P7euPeg/A3cVPeaz+e+/BNxhqrHnqYiIiIiIyDRRzjV8vwF8N//9QuBo0W3H8scW5r8ffnzIY/JBZDcwd6QXMsbca4zZaYzZefbs2bL9AiIiIiIiIjNJaLw7GGN+CLSPcNO7rbVfz9/n3UAW+Df/YSPc345xfKzHXH7Q2k8AnwC3D9+ogxcREREREZnFxg34rLXbx7rdGHMP8HLgDju4i/sxYFHR3TqAE/njHSMcL37MMWNMCGgELpTwO4iIiIiIiMgIrrRL553AHwKvtNYOFN30DeDufOfNTlxzlh3W2pNArzFmW3593huBrxc95p78968BflQUQIqIiIiIiMgEjZvhG8c/AFHgB/n+Kg9Za/+HtfZpY8wXgGdwpZ5vs9bm8o95K/AZoAa35s9f9/dJ4F+MMQdwmb27r3BsIiIiIiIis5qZ7km0rq4uu3PnzkoPQ0REREREpCKMMY9aa7tGuq2cXTpFRERERESkikz7DJ8x5izwfKXHMUwLcK7Sg5BpT/NIykHzSMpFc0nKRXNJykHzaKgl1trWkW6Y9gFfNTLG7BwtpSpSKs0jKQfNIykXzSUpF80lKQfNo9KppFNERERERGSGUsAnIiIiIiIyQyngmxqfqPQAZEbQPJJy0DySctFcknLRXJJy0DwqkdbwiYiIiIiIzFDK8ImIiIiIiMxQCvhERERERERmKAV8IiIiIiJSdYwxptJjmAkU8E2CMaYl/zVY6bHI9GaMWVrpMcj0Z4zpMsa0VXocMv0ZY7YbY7ZUehwyvRljGou+1wm7XIlQpQcwEyjgK5Fx4saYzwFfB7DW5io8LJmmjDGbjTE/BN6rCwcyWcaYtcaYB4E/A5oqPByZxowxm4wx3wW+Cqyo9HhkejLG3GCM+TpwnzHmN4wxUavugDIJxphtxph/w50nrdS50pVRwFci6wzkf2wxxrwVwBij91BKlr9w8G7gc8D91to3+hcOdBVUJuF3gK9aa19hrd0HmkcyMcaYoDHmE8A/Af8X+H/Amvxt+v9NSmaM2QB8FPgS8EXgdnTxQCbBGLMO+HvgW8Bp4F7gjfnb9H/cJOjDvET5E/X5uIn3m8BbjTFN1lpP/ylKqfJXOsPAT62190HhynpIV0GlVPmT9DmABf4hf+zVxpgOoCb/s/5TlHHlLzh9D3iBtfZrwJeBFxpjYtZar6KDk+lmC3DAWvsvwA+AGHDEv1GfSTIB24A91trP4S5GDQCvN8YstdZazaWJU6AyCmPMbcaYG/LfB/IZvpPAUuAw8BPgj4wxy/WfooyleC7l/TWw0BjzN8aYR4C/BD5rjHlNZUYo00HxPMqfpA8AtwK3G2P+FXgL8D7g/+TvowsIMqLhn0nW2q9YaxP5kygP2AfEKzZAmRZG+L/t28CrjTHvB54EOoCPGGP+EPSZJKMbYS49AizKn2P34z6XuoE3g+bSZCjgG8YYU2+M+QpuHcNbjDHNfkBnjFkFHLTWHsNdvfot4IvGmKgxJly5UUs1GmkuAeQ/vP4F2Aj8nrX25cADwJ35OSZSMMY8SgKfxpVQfd9aeyfwbmCdMealFRuwVK3R5lK+gsXkT6L2AHfgsjPKyshlxvhMOgNch2uy8S5r7TbgM8AtxpgbKzVeqV4jzKU5+ZueA3YAnzbGfA3owpUJh4wxsYoMdppTwHe5NPAj4A3ACeBXim47AawyxnwDl6X5CfC8tTZlrc1c9ZFKtRt1Lllr/w34VWvtA/lDPwRagb6rPUipemN9Jn0MV8LZCmCtPQ78FHc1VGS4EedSvoLF5qtZjgEPA6/xb6vUYKVqjfV/2x7gGuBo/tCjwBkgdZXHKNPDaJ9JfdbaPwDeDnzGWvsK4ACwIX+xUyZIAR9gjHljPp3cZK1NAffhTsD3AV1FWZd63IQ8CGzJT8BFRi2sJa/UuZS/mn6h6KEvwq3HUsAnJc8ja20f8A7gHmPMxnwzqe24snORiXwmBfJr0kPAfqC/cqOWajOB8ySAfwf+PJ8dvhtYC5y/6oOWqjTOXNpSPJestbvza4vBNQF6SFUHk2Nm68W7/IRpx3Uk83Dp41rgd6y15/L3WQncA6SstX+ZP9Zore0uep4hP8vsM8G5lLTWvi9/LADcAvwdbmH7H+avjsosNNl5lD/+Wlwp1VpcKdXTV3n4UkWu5DMpH/R9GOiz1r6nIr+AVIUrOE+qAT4BtAFB4Lettc9c/d9AqsUV/v+2BfhbIAfca6197ioPf0aYlRk+Y0wwX6ZSDxy31t6BW493AdeWGgBr7X5cOcJ8Y8yK/IdYMv8cgfx9FOzNYpOYSwvycymGy+gdB/7MWvsqBXuz1xXMo1pjTNha+3ng3fl5pGBvFrvCz6Sa/M3vVLA3u03yPGmlMSZurU0A/w24x1q7XcHe7HYFn0n+59Fh3HnSHQr2Jm9W7V6fL1V5LxA0xnwHaMBdMcBamzXG/DZwwhhzm7X2J/njXzXGrMG1ra4DXgg8q86cs1uZ5tLt+f8I9QE2S5X5M2l2lmsIoLkk5XGF8+i7QJ0x5oXW2meBU5X5LaQalOMzyRjjnyf9pDK/xcwxazJ8xpjbcFcOmnELP/8SyOD2G9oKhcXp7wX+vOhxv4LrfPefuMWiz17dkUu1KeNc0lXPWUyfSVIumktSDppHUi46T6o+s2YNnzHmBcBS6zYExRjzMdw+MQngHdbaLfkyzTbgI7j1VIfyj8Na+18VGrpUGc0lKQfNIykXzSUpB80jKRfNpeozazJ8uCsNXzDGBPM//wxYbK39DC7d/I58mWYHkLPWHgI36TTxZBjNJSkHzSMpF80lKQfNIykXzaUqM2sCPmvtgHX75eXyh14EnM1//9+ANcaYbwGfA3ZVYowyPWguSTloHkm5aC5JOWgeSbloLlWfWdW0BVy3IFx3xHnAN/KHe4F3AeuAQ9ZtXiwyJs0lKQfNIykXzSUpB80jKRfNpeoxazJ8RTwgDJwDNuSvMLwH8Ky1P9XEkwnQXJJy0DySctFcknLQPJJy0VyqErOmaUsxY8w24MH8n09baz9Z4SHJNKW5JOWgeSTlorkk5aB5JOWiuVQdZmvA1wH8OvAha22q0uOR6UtzScpB80jKRXNJykHzSMpFc6k6zMqAT0REREREZDaYjWv4REREREREZgUFfCIiIiIiIjOUAj4REREREZEZSgGfiIiIiIjIDKWAT0REREREZIZSwCciIiIiIjJDKeATERERERGZof4/pYtiDXtaF6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3786</TotalTime>
  <Words>977</Words>
  <Application>Microsoft Office PowerPoint</Application>
  <PresentationFormat>Widescreen</PresentationFormat>
  <Paragraphs>133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MINI PROJECT</vt:lpstr>
      <vt:lpstr>MINI PROJECT ON TIME SERIES ANALYSIS </vt:lpstr>
      <vt:lpstr>What the project is all about...</vt:lpstr>
      <vt:lpstr>Describing the Data</vt:lpstr>
      <vt:lpstr>Data Pre-Processing Techniques</vt:lpstr>
      <vt:lpstr>Exploratory Data Analysis</vt:lpstr>
      <vt:lpstr>Exploratory Data Analysis</vt:lpstr>
      <vt:lpstr>Model Building</vt:lpstr>
      <vt:lpstr>Evaluation and Final Conclusion of Best Model</vt:lpstr>
      <vt:lpstr>Business Implications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Patil</dc:creator>
  <cp:lastModifiedBy>Jitendra Patil</cp:lastModifiedBy>
  <cp:revision>110</cp:revision>
  <dcterms:created xsi:type="dcterms:W3CDTF">2022-11-03T05:15:05Z</dcterms:created>
  <dcterms:modified xsi:type="dcterms:W3CDTF">2022-11-14T09:26:25Z</dcterms:modified>
</cp:coreProperties>
</file>