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8" r:id="rId1"/>
  </p:sldMasterIdLst>
  <p:notesMasterIdLst>
    <p:notesMasterId r:id="rId14"/>
  </p:notesMasterIdLst>
  <p:sldIdLst>
    <p:sldId id="299" r:id="rId2"/>
    <p:sldId id="269" r:id="rId3"/>
    <p:sldId id="270" r:id="rId4"/>
    <p:sldId id="271" r:id="rId5"/>
    <p:sldId id="272" r:id="rId6"/>
    <p:sldId id="275" r:id="rId7"/>
    <p:sldId id="276" r:id="rId8"/>
    <p:sldId id="273" r:id="rId9"/>
    <p:sldId id="277" r:id="rId10"/>
    <p:sldId id="278" r:id="rId11"/>
    <p:sldId id="29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1B1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3" autoAdjust="0"/>
    <p:restoredTop sz="94660" autoAdjust="0"/>
  </p:normalViewPr>
  <p:slideViewPr>
    <p:cSldViewPr snapToGrid="0">
      <p:cViewPr varScale="1">
        <p:scale>
          <a:sx n="78" d="100"/>
          <a:sy n="78" d="100"/>
        </p:scale>
        <p:origin x="294"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276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51867C-D181-47FF-A6FC-0A1331AF956F}" type="datetimeFigureOut">
              <a:rPr lang="en-US" smtClean="0"/>
              <a:t>11/12/2022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B97BBA-DEF2-48BF-933D-2E87B5A014BC}" type="slidenum">
              <a:rPr lang="en-US" smtClean="0"/>
              <a:t>‹#›</a:t>
            </a:fld>
            <a:endParaRPr lang="en-US" dirty="0"/>
          </a:p>
        </p:txBody>
      </p:sp>
    </p:spTree>
    <p:extLst>
      <p:ext uri="{BB962C8B-B14F-4D97-AF65-F5344CB8AC3E}">
        <p14:creationId xmlns:p14="http://schemas.microsoft.com/office/powerpoint/2010/main" val="1676009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B97BBA-DEF2-48BF-933D-2E87B5A014BC}" type="slidenum">
              <a:rPr lang="en-US" smtClean="0"/>
              <a:t>1</a:t>
            </a:fld>
            <a:endParaRPr lang="en-US" dirty="0"/>
          </a:p>
        </p:txBody>
      </p:sp>
    </p:spTree>
    <p:extLst>
      <p:ext uri="{BB962C8B-B14F-4D97-AF65-F5344CB8AC3E}">
        <p14:creationId xmlns:p14="http://schemas.microsoft.com/office/powerpoint/2010/main" val="28171141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B97BBA-DEF2-48BF-933D-2E87B5A014BC}" type="slidenum">
              <a:rPr lang="en-US" smtClean="0"/>
              <a:t>4</a:t>
            </a:fld>
            <a:endParaRPr lang="en-US" dirty="0"/>
          </a:p>
        </p:txBody>
      </p:sp>
    </p:spTree>
    <p:extLst>
      <p:ext uri="{BB962C8B-B14F-4D97-AF65-F5344CB8AC3E}">
        <p14:creationId xmlns:p14="http://schemas.microsoft.com/office/powerpoint/2010/main" val="9216130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627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0D24DE-57DC-457C-B1C2-044BDAEE999B}" type="datetimeFigureOut">
              <a:rPr lang="en-US" smtClean="0"/>
              <a:t>11/12/2022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8250BD-A611-49AE-A458-A0DD45322F1F}" type="slidenum">
              <a:rPr lang="en-US" smtClean="0"/>
              <a:t>‹#›</a:t>
            </a:fld>
            <a:endParaRPr lang="en-US" dirty="0"/>
          </a:p>
        </p:txBody>
      </p:sp>
    </p:spTree>
    <p:extLst>
      <p:ext uri="{BB962C8B-B14F-4D97-AF65-F5344CB8AC3E}">
        <p14:creationId xmlns:p14="http://schemas.microsoft.com/office/powerpoint/2010/main" val="3913783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0D24DE-57DC-457C-B1C2-044BDAEE999B}" type="datetimeFigureOut">
              <a:rPr lang="en-US" smtClean="0"/>
              <a:t>11/12/2022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8250BD-A611-49AE-A458-A0DD45322F1F}" type="slidenum">
              <a:rPr lang="en-US" smtClean="0"/>
              <a:t>‹#›</a:t>
            </a:fld>
            <a:endParaRPr lang="en-US" dirty="0"/>
          </a:p>
        </p:txBody>
      </p:sp>
    </p:spTree>
    <p:extLst>
      <p:ext uri="{BB962C8B-B14F-4D97-AF65-F5344CB8AC3E}">
        <p14:creationId xmlns:p14="http://schemas.microsoft.com/office/powerpoint/2010/main" val="1328639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0D24DE-57DC-457C-B1C2-044BDAEE999B}" type="datetimeFigureOut">
              <a:rPr lang="en-US" smtClean="0"/>
              <a:t>11/12/2022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8250BD-A611-49AE-A458-A0DD45322F1F}" type="slidenum">
              <a:rPr lang="en-US" smtClean="0"/>
              <a:t>‹#›</a:t>
            </a:fld>
            <a:endParaRPr lang="en-US" dirty="0"/>
          </a:p>
        </p:txBody>
      </p:sp>
    </p:spTree>
    <p:extLst>
      <p:ext uri="{BB962C8B-B14F-4D97-AF65-F5344CB8AC3E}">
        <p14:creationId xmlns:p14="http://schemas.microsoft.com/office/powerpoint/2010/main" val="3521203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0D24DE-57DC-457C-B1C2-044BDAEE999B}" type="datetimeFigureOut">
              <a:rPr lang="en-US" smtClean="0"/>
              <a:t>11/12/2022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8250BD-A611-49AE-A458-A0DD45322F1F}"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987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0D24DE-57DC-457C-B1C2-044BDAEE999B}" type="datetimeFigureOut">
              <a:rPr lang="en-US" smtClean="0"/>
              <a:t>11/12/2022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E8250BD-A611-49AE-A458-A0DD45322F1F}" type="slidenum">
              <a:rPr lang="en-US" smtClean="0"/>
              <a:t>‹#›</a:t>
            </a:fld>
            <a:endParaRPr lang="en-US" dirty="0"/>
          </a:p>
        </p:txBody>
      </p:sp>
    </p:spTree>
    <p:extLst>
      <p:ext uri="{BB962C8B-B14F-4D97-AF65-F5344CB8AC3E}">
        <p14:creationId xmlns:p14="http://schemas.microsoft.com/office/powerpoint/2010/main" val="901152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0D24DE-57DC-457C-B1C2-044BDAEE999B}" type="datetimeFigureOut">
              <a:rPr lang="en-US" smtClean="0"/>
              <a:t>11/12/2022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E8250BD-A611-49AE-A458-A0DD45322F1F}" type="slidenum">
              <a:rPr lang="en-US" smtClean="0"/>
              <a:t>‹#›</a:t>
            </a:fld>
            <a:endParaRPr lang="en-US" dirty="0"/>
          </a:p>
        </p:txBody>
      </p:sp>
    </p:spTree>
    <p:extLst>
      <p:ext uri="{BB962C8B-B14F-4D97-AF65-F5344CB8AC3E}">
        <p14:creationId xmlns:p14="http://schemas.microsoft.com/office/powerpoint/2010/main" val="347581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70D24DE-57DC-457C-B1C2-044BDAEE999B}" type="datetimeFigureOut">
              <a:rPr lang="en-US" smtClean="0"/>
              <a:t>11/12/2022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E8250BD-A611-49AE-A458-A0DD45322F1F}" type="slidenum">
              <a:rPr lang="en-US" smtClean="0"/>
              <a:t>‹#›</a:t>
            </a:fld>
            <a:endParaRPr lang="en-US" dirty="0"/>
          </a:p>
        </p:txBody>
      </p:sp>
    </p:spTree>
    <p:extLst>
      <p:ext uri="{BB962C8B-B14F-4D97-AF65-F5344CB8AC3E}">
        <p14:creationId xmlns:p14="http://schemas.microsoft.com/office/powerpoint/2010/main" val="2897700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70D24DE-57DC-457C-B1C2-044BDAEE999B}" type="datetimeFigureOut">
              <a:rPr lang="en-US" smtClean="0"/>
              <a:t>11/12/2022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8E8250BD-A611-49AE-A458-A0DD45322F1F}" type="slidenum">
              <a:rPr lang="en-US" smtClean="0"/>
              <a:t>‹#›</a:t>
            </a:fld>
            <a:endParaRPr lang="en-US" dirty="0"/>
          </a:p>
        </p:txBody>
      </p:sp>
    </p:spTree>
    <p:extLst>
      <p:ext uri="{BB962C8B-B14F-4D97-AF65-F5344CB8AC3E}">
        <p14:creationId xmlns:p14="http://schemas.microsoft.com/office/powerpoint/2010/main" val="3191910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70D24DE-57DC-457C-B1C2-044BDAEE999B}" type="datetimeFigureOut">
              <a:rPr lang="en-US" smtClean="0"/>
              <a:t>11/12/2022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E8250BD-A611-49AE-A458-A0DD45322F1F}" type="slidenum">
              <a:rPr lang="en-US" smtClean="0"/>
              <a:t>‹#›</a:t>
            </a:fld>
            <a:endParaRPr lang="en-US" dirty="0"/>
          </a:p>
        </p:txBody>
      </p:sp>
    </p:spTree>
    <p:extLst>
      <p:ext uri="{BB962C8B-B14F-4D97-AF65-F5344CB8AC3E}">
        <p14:creationId xmlns:p14="http://schemas.microsoft.com/office/powerpoint/2010/main" val="998699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70D24DE-57DC-457C-B1C2-044BDAEE999B}" type="datetimeFigureOut">
              <a:rPr lang="en-US" smtClean="0"/>
              <a:t>11/12/2022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E8250BD-A611-49AE-A458-A0DD45322F1F}" type="slidenum">
              <a:rPr lang="en-US" smtClean="0"/>
              <a:t>‹#›</a:t>
            </a:fld>
            <a:endParaRPr lang="en-US" dirty="0"/>
          </a:p>
        </p:txBody>
      </p:sp>
    </p:spTree>
    <p:extLst>
      <p:ext uri="{BB962C8B-B14F-4D97-AF65-F5344CB8AC3E}">
        <p14:creationId xmlns:p14="http://schemas.microsoft.com/office/powerpoint/2010/main" val="1322771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70D24DE-57DC-457C-B1C2-044BDAEE999B}" type="datetimeFigureOut">
              <a:rPr lang="en-US" smtClean="0"/>
              <a:t>11/12/2022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E8250BD-A611-49AE-A458-A0DD45322F1F}"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8911518"/>
      </p:ext>
    </p:extLst>
  </p:cSld>
  <p:clrMap bg1="lt1" tx1="dk1" bg2="lt2" tx2="dk2" accent1="accent1" accent2="accent2" accent3="accent3" accent4="accent4" accent5="accent5" accent6="accent6" hlink="hlink" folHlink="folHlink"/>
  <p:sldLayoutIdLst>
    <p:sldLayoutId id="2147483919" r:id="rId1"/>
    <p:sldLayoutId id="2147483920" r:id="rId2"/>
    <p:sldLayoutId id="2147483921" r:id="rId3"/>
    <p:sldLayoutId id="2147483922" r:id="rId4"/>
    <p:sldLayoutId id="2147483923" r:id="rId5"/>
    <p:sldLayoutId id="2147483924" r:id="rId6"/>
    <p:sldLayoutId id="2147483925" r:id="rId7"/>
    <p:sldLayoutId id="2147483926" r:id="rId8"/>
    <p:sldLayoutId id="2147483927" r:id="rId9"/>
    <p:sldLayoutId id="2147483928" r:id="rId10"/>
    <p:sldLayoutId id="214748392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21302" y="2034862"/>
            <a:ext cx="7981798" cy="965915"/>
          </a:xfrm>
        </p:spPr>
        <p:txBody>
          <a:bodyPr anchor="ctr">
            <a:normAutofit fontScale="90000"/>
          </a:bodyPr>
          <a:lstStyle/>
          <a:p>
            <a:pPr algn="ctr"/>
            <a:r>
              <a:rPr lang="en-US" sz="8000" b="1" dirty="0" smtClean="0">
                <a:solidFill>
                  <a:schemeClr val="tx1"/>
                </a:solidFill>
              </a:rPr>
              <a:t>MINI PROJECT</a:t>
            </a:r>
            <a:endParaRPr lang="en-US" sz="4800" dirty="0">
              <a:solidFill>
                <a:schemeClr val="tx1"/>
              </a:solidFill>
            </a:endParaRPr>
          </a:p>
        </p:txBody>
      </p:sp>
      <p:sp>
        <p:nvSpPr>
          <p:cNvPr id="4" name="Title 1"/>
          <p:cNvSpPr txBox="1">
            <a:spLocks/>
          </p:cNvSpPr>
          <p:nvPr/>
        </p:nvSpPr>
        <p:spPr>
          <a:xfrm>
            <a:off x="3351611" y="3155324"/>
            <a:ext cx="5998451" cy="1478460"/>
          </a:xfrm>
          <a:prstGeom prst="rect">
            <a:avLst/>
          </a:prstGeom>
        </p:spPr>
        <p:txBody>
          <a:bodyPr vert="horz" lIns="91440" tIns="45720" rIns="91440" bIns="45720" rtlCol="0" anchor="ctr">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800" dirty="0" smtClean="0">
                <a:solidFill>
                  <a:schemeClr val="tx1"/>
                </a:solidFill>
              </a:rPr>
              <a:t>ON CLASSIFICATION</a:t>
            </a:r>
            <a:endParaRPr lang="en-US" sz="2800" dirty="0">
              <a:solidFill>
                <a:schemeClr val="tx1"/>
              </a:solidFill>
            </a:endParaRPr>
          </a:p>
        </p:txBody>
      </p:sp>
    </p:spTree>
    <p:extLst>
      <p:ext uri="{BB962C8B-B14F-4D97-AF65-F5344CB8AC3E}">
        <p14:creationId xmlns:p14="http://schemas.microsoft.com/office/powerpoint/2010/main" val="1986180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161" y="502718"/>
            <a:ext cx="9784841" cy="1103401"/>
          </a:xfrm>
        </p:spPr>
        <p:txBody>
          <a:bodyPr>
            <a:noAutofit/>
          </a:bodyPr>
          <a:lstStyle/>
          <a:p>
            <a:r>
              <a:rPr lang="en-US" sz="2800" b="1" u="sng" dirty="0" smtClean="0">
                <a:solidFill>
                  <a:schemeClr val="tx1"/>
                </a:solidFill>
              </a:rPr>
              <a:t>Business Implication</a:t>
            </a:r>
            <a:endParaRPr lang="en-US" sz="2800" b="1" u="sng" dirty="0">
              <a:solidFill>
                <a:schemeClr val="tx1"/>
              </a:solidFill>
            </a:endParaRPr>
          </a:p>
        </p:txBody>
      </p:sp>
      <p:sp>
        <p:nvSpPr>
          <p:cNvPr id="3" name="Content Placeholder 2"/>
          <p:cNvSpPr>
            <a:spLocks noGrp="1"/>
          </p:cNvSpPr>
          <p:nvPr>
            <p:ph idx="1"/>
          </p:nvPr>
        </p:nvSpPr>
        <p:spPr>
          <a:xfrm>
            <a:off x="460375" y="1987436"/>
            <a:ext cx="4209116" cy="3779255"/>
          </a:xfrm>
        </p:spPr>
        <p:txBody>
          <a:bodyPr>
            <a:noAutofit/>
          </a:bodyPr>
          <a:lstStyle/>
          <a:p>
            <a:pPr>
              <a:buFont typeface="Wingdings" panose="05000000000000000000" pitchFamily="2" charset="2"/>
              <a:buChar char="§"/>
            </a:pPr>
            <a:r>
              <a:rPr lang="en-US" sz="1600" dirty="0" smtClean="0"/>
              <a:t>There </a:t>
            </a:r>
            <a:r>
              <a:rPr lang="en-US" sz="1600" dirty="0"/>
              <a:t>are 51.43% of houses which have </a:t>
            </a:r>
            <a:r>
              <a:rPr lang="en-US" sz="1600" dirty="0" smtClean="0"/>
              <a:t>roof </a:t>
            </a:r>
            <a:r>
              <a:rPr lang="en-US" sz="1600" dirty="0"/>
              <a:t>and 48.57% </a:t>
            </a:r>
            <a:r>
              <a:rPr lang="en-US" sz="1600" dirty="0" smtClean="0"/>
              <a:t>don't </a:t>
            </a:r>
            <a:r>
              <a:rPr lang="en-US" sz="1600" dirty="0"/>
              <a:t>have roof of </a:t>
            </a:r>
            <a:r>
              <a:rPr lang="en-US" sz="1600" dirty="0" smtClean="0"/>
              <a:t>their house</a:t>
            </a:r>
            <a:r>
              <a:rPr lang="en-US" sz="1600" dirty="0"/>
              <a:t>.</a:t>
            </a:r>
          </a:p>
          <a:p>
            <a:pPr>
              <a:buFont typeface="Wingdings" panose="05000000000000000000" pitchFamily="2" charset="2"/>
              <a:buChar char="§"/>
            </a:pPr>
            <a:r>
              <a:rPr lang="en-US" sz="1600" dirty="0" smtClean="0"/>
              <a:t>In </a:t>
            </a:r>
            <a:r>
              <a:rPr lang="en-US" sz="1600" dirty="0"/>
              <a:t>D grade 42.33% have maximum percentage </a:t>
            </a:r>
            <a:r>
              <a:rPr lang="en-US" sz="1600" dirty="0" smtClean="0"/>
              <a:t>of </a:t>
            </a:r>
            <a:r>
              <a:rPr lang="en-US" sz="1600" dirty="0"/>
              <a:t>share in houses and E have the least 2.53%, </a:t>
            </a:r>
            <a:r>
              <a:rPr lang="en-US" sz="1600" dirty="0" smtClean="0"/>
              <a:t>so </a:t>
            </a:r>
            <a:r>
              <a:rPr lang="en-US" sz="1600" dirty="0"/>
              <a:t>getting a D grade house is easier.</a:t>
            </a:r>
          </a:p>
          <a:p>
            <a:pPr>
              <a:buFont typeface="Wingdings" panose="05000000000000000000" pitchFamily="2" charset="2"/>
              <a:buChar char="§"/>
            </a:pPr>
            <a:r>
              <a:rPr lang="en-US" sz="1600" dirty="0" smtClean="0"/>
              <a:t>Most </a:t>
            </a:r>
            <a:r>
              <a:rPr lang="en-US" sz="1600" dirty="0"/>
              <a:t>of the building are of 3 Floors having </a:t>
            </a:r>
            <a:r>
              <a:rPr lang="en-US" sz="1600" dirty="0" smtClean="0"/>
              <a:t>count up to </a:t>
            </a:r>
            <a:r>
              <a:rPr lang="en-US" sz="1600" dirty="0"/>
              <a:t>250 and least for 1 and 7 floors where the counts is ~80.</a:t>
            </a:r>
          </a:p>
          <a:p>
            <a:pPr>
              <a:buFont typeface="Wingdings" panose="05000000000000000000" pitchFamily="2" charset="2"/>
              <a:buChar char="§"/>
            </a:pPr>
            <a:r>
              <a:rPr lang="en-US" sz="1600" dirty="0" smtClean="0"/>
              <a:t>Most </a:t>
            </a:r>
            <a:r>
              <a:rPr lang="en-US" sz="1600" dirty="0"/>
              <a:t>of the Roof area is 90 in the 51.43% of roof houses</a:t>
            </a:r>
            <a:r>
              <a:rPr lang="en-US" sz="1600" dirty="0" smtClean="0"/>
              <a:t>.</a:t>
            </a:r>
            <a:endParaRPr lang="en-US" sz="1600" dirty="0"/>
          </a:p>
        </p:txBody>
      </p:sp>
      <p:sp>
        <p:nvSpPr>
          <p:cNvPr id="4" name="AutoShape 2" descr="data:image/png;base64,iVBORw0KGgoAAAANSUhEUgAAA/EAAAJeCAYAAAD8/IUaAAAAOXRFWHRTb2Z0d2FyZQBNYXRwbG90bGliIHZlcnNpb24zLjUuMSwgaHR0cHM6Ly9tYXRwbG90bGliLm9yZy/YYfK9AAAACXBIWXMAAAsTAAALEwEAmpwYAADxKUlEQVR4nOzdfXwU5b3//9cnEIJBAUW8AyEREcQsBLn1WFGktdiWelNvwKjF1kLBngP0W3sjR0WP9Fh/VUCltXisaIlAPZ5TRKutjSJHsSJIMFSQSgk3ShVRUMAYSK7fHzMbJstOskuy2ST7fj4e89jdz1wzc83sJtd1zVxzjTnnEBEREREREZHmLyvdGRARERERERGRxKgRLyIiIiIiItJCqBEvIiIiIiIi0kKoES8iIiIiIiLSQqgRLyIiIiIiItJCqBEvIiIiIiIi0kKoES+NxszKzcwlMF2Q4PqmmtkMMxvfCHlaVk+68XHyWWFmb5vZrWbW7kjz0JrU8x0vS3f+EuX/rmaY2aWNvN4LAsdjfD1pl8U5hvvMbGUyv3l/P6LL5zVwF0REmpSZzY/zv3Cvma1t7PI3uK3GWmdrZGZ59dTjZqQ7j4nw9yNa3hc28roTLntDjuEnZvacmZ2bxDaj9YbyhuZfWr626c6ASB2mAj2Bl4H5adh+DnAmcCdwCjApDXmQ1Ljdf30M+EMa8xErFxgCPGpmpzrn/iPdGRIRSYMOQH9/OhmYnN7sSAuVx6HyvhwoTVdG4ugMjAa+bGYXOedeSnN+pIXRlXhpNM65POecOecMGBmY9Vg07k/L0pTFRN0BtAEuBA76sfG6Gl9bzHdqzrkL0p2nFiyfQ7+5L/zYLWbWIWwBM2tjZtnOuRmB76C8CfIqIpIqI/06xIVA9Gr51enIiJkdlY7tNkMvxynvZ6Q7Uy3UFv/33R74kR9ri1fvDBX9LTrnLvCPf15Kcyktghrx0uTMrIeZPWpm75lZpZm973dx6+nPz/O7uvX0Fzk/tguXmf3EzF43s51mdsDvlvSCmY0M2WxSnHPV/lnRt/xQe+D4mP0Y73d93mdm+81slZndEGd/zzWzP/p5/MLMNprZXcEKQkx3/ivN7H/8db5jZl8zs6PM7NdmtsfMtpjZzTHbGGRmz5jZP/1t/NPMXjKzGxvjeCTDz290X37ix7LM7DU/tt3MOsd017vTzG73fwv7/X3pEbPebmY2z8y2BX43/2VmJ8Wka+f/Pt4ys8/N7FMze8PMvm5+d/dA8m8H8jA+kNcfmNkaPy97/S5sX47ZThszu9v/DX5qZo8BnY70uAV+c3/yQ+2Bs/xt1dwWYmbXmtlGvMb+WRbSpc/MTjKzB81ss/+b+Mj/G+kVSNPXzBb6v5dK/7d1n5kdc6T7ISLSUP7/wg/9j+2D85IoC3r5//M+9/8PToi3rZj/oaPM7M9mth/4T3/+UWb2H355/IVflj9vZl+Ks6566wVW+/aBQX759LmZ/Z+Zne6XjX/211FmZhfFLH+VefWfj/3ltprZEjM7L+kD3UBmdo+/H9Vmdo4fO9nMdvvxZ/1YsI5zuZn9zrz6zMd+OZUTs95hZva0me3yv+ON5t1akR2TLrScM6++GLy6/WhsWWleXeReM9vkb2enmS0ys94x2+lqZk/638n7ZvbvgB3pcXPOfQHcB+zxQ4P97QTrRf9hXh3jn8D7/vy43enN7Gwz+28z+8Dfj+1mtigmzVfNrMT/bir839ZNZnbE+yFp5pzTpKnRJ+ACvLPoDpgfiPcEPgjMC04f+PPzQuY7YIa/nr+GzK8EBgS2V+7Hl9WT3/Gx2/Djb/qxKiAnEP9FHXn8RSDdGLyr+fHS/R+QHWf7u2LSfQ78Oc7yo/1lOwAfhWzjmUb+XqPH09WT7rd+uv14V5n/NZCni/00we85Xv7fBtr4abvhFWLx9rEcON5P1wZ4Iey3Q+3fZew03l/H4yHzq4GrAvt4Z5w0O2LXV8cxWhZImxeIPx2ID4k57p/4+YjOL/T3q9Z6/OO1PWQ/LvDTDAA+C0mzisDvXZMmTZpSNeHdLhf7/2kEXrnrgMWBtImWBe2Ad+v6Hx1YZ/B/6MeB97OBbLyyOt72DgLfCKwn0XpBcH9jy/u/AX+Pie0FuvjLnhNTBgSnHzXid5IXWO+yOtLl4JXVDijzj9dTgWN5ip9ufGB98cr7eYF1fhWvLhdvH5fG/BZCy7mY7zV2ygOOAdaFzP8Y6B3Y1vK6fksEyvCQ41TzGw3EDK8R74B9cY578Le425+/LM56vhJ2vAJpvlvH7+bBdP8P0HSEf6fpzoCm1jkR3oifH4j/AOjov8ZLW05IAQJ8Hejr/xPOBgYB+/z09yeyjpj1jQ/kYQZeL5ULONQA/0MgbS8OVS7ewmuk5vnvnT+vl/8PerMf+wyvUnIs8LvAtsbH2f4avHsAbwrE9vj7ODjwj/i//GUHBdJd7h+PbsA3gYmN/L2WE78QcMDUQLpOwFY//grwqf/+4UCavMCye/3jfSywIBC/zk/7iP95JzAMr4L2JaDCj9/tp7susOxrQD/gaLyumd8MbPuw35sfPy8w7xZ/2ZPwzuY74D3/t9GZQw3gLXi/xR7A2tjvto5juSyQNo9Dv7noPn0OdIhz3B8EjsM74dWR+I34RwKxh/3fUxfgWuAsP02JP3+jf5xy/N9PdLnvp/v/iCZNmlr/RO16Qey0FTgxkDbRsuDGwDoe8f9nf5NDZbcLrDP4P3Q9EPH/959G7bJ5AV4ZNSLw/38zXlmfUL0gzv5G87YwEHsTr9yZFohd6y/7//zPn/r5y/G3/V3gq434neTV8Z04oDCQdgiH6kp/DKQpCqQJHse/+XnPw2v4O3/5fD9t9OTLq3jlXHu8MZKiy4+O+S3UVc5dEEgzPmYfb/XjX+CdOMgBCjh0oWmRn+7LgXU852/jXA7Va2rK3jqOZzRduf85B687fTT+f3GOexXwbbzfYnR/lgXXE3O8qoCJePWvHsC/+/OP5tDJgqfwflsdgF/6sWrgzHT/H9B0BH+n6c6AptY5Ed6Ij565/EdM+s1+/P1ArJzwRvy/4HU7/ohAoexPzyeyjpj1jY9ZR3B6Dv8suJ92YmDetwPxbwfiE4A+gc+PBtL1DMSfiLP97/ixvoHY44Hlo1ch/uR/PolDBWgJ8GO8kxxd6trnI/xeywk/TlNj0l4UM38L0DEwPy8w73eB+GmB+EMx+xw2ve6neyIQK6hjPw77bfrxn9ezHYc32OGIwOdbA8vfEIiPr+dYLqtnO3fEOe4fE3OFnPiN+Ojx2oHf2yNmmVzCe4hEp8V15V+TJk2aGmOi7kZ8rfI7ibLgt4HYqYHlX47GA7Hg/9ArY/IWbFz3DMQfDcTPIMF6QZz9Pc2PfT8Qi9YBzgjEfubHruBQw2s+3kWQ84H2jfyd5NVznAtj0seWnf8TM398YN53A/HvBOJjY/Y5bPpFzG8hbjnnp7kgsNz4mHkr6tnOB3662wKx8wLLPxaI59VzPOvaThXw5TjH/dk461nmzyuP8xv575Btx9bF4k2T0v1/QFPyk+6Jl6YWva98e0w8+rlrfSvw72V6Hu8fUxcOH9uhfewyDXQ0XjftqOC98dsC74P71DWJdLG2+q8VcWLgdZsC70wuzrl/Av+Gd6b1Qrwufc8A/zSz2+Osv0bg3qvoNL+u9EHu8IFuZsckeQHYEPi8wDn3acjqgsfnvcD7bv5rfb+L4+Kke6eeZeKp9/fnb+vkwOdgft8/gm0GVeD1xJjonIv33W103r109Ynuxz+ccwfizD+W2r/peI6rZ76ISGOLDmyXj9fVGbxxcYb57xMtC4L/o98PeR9PWcznYDm+PeR9qsr7ykAses/4/+CdoIhepX0Ar2G3w8y+Hmf9wGGPP03oMagB8Qa2K41JMxfvxELUr+tYX13lfaJlMNRfztXnSH5LjVnefwr8BRjlnPtLnPmxv8V4EqnzJHNMpQVRI16a2kf+a/eYeLeY+eCdHYznq3jd6MHrct7eL/R3NUoOvVFCjwL+3f/8JbxuW1HBPHYPef9REuliHUwwVsM59yu8f9RDgSK83gNtgdvNLPZYN5XJeL0JoqZaYFC1GME8dgu8jxaY0eNUGqcyYXhno8HrYhnV5wjyHPw+CuNsJ8s59yremf94+T3lCLYJXjdCc84d5Zw72zk3LyRdRUg8VvQ4nGZm8R4l+gmHKlx/CDmmF8VZTkQk5Zz3pI3nAqHT/NdEy4Lg/+hTQt7HE/s/NlgmBP/XN0p575xLqrx33gCo38U7aXABXq+/DXhd8meHLdcEZlG7TXGvhT/Rp67yPniMZod8x9EBCusr5yC8HklgW7vwxt+J3U40/41Z3m8JbKOTc+4rLvyJTYmU94nUeYLHdGpIvWZmAtuSZkaNeGlqf/Zf881sspkdY2aT8c66B+eD19AA6GFmnQLxYMGwF2hrZj/GuyrfKJxzFf4/tRV+6Btmdr7//i8cagD9P3800Z7AD/1YtZ9mI14XcoArzOw8M+uMNyBaVHB/j4iZnWhmdwNnA//Au+fplehsYkbVD4pTQI5vaH78PJ2G1yMAvO6I7+F14Z5vZvH+71xuZiPiHJ9X/dfn/ddCM/uxmXUys6PNbKSZ/TfePXDg3Y8X9RszO9PMOvjr/mZgXvS3dbrVfozQ84H3s80bKbidmfXxR7p90p/3Ft5vD+BG80Z5PxXvvr3mIHocTgIe9EfwPdbMxpnZWc65/XgD9QCMMbPr/OPU2cy+YWYv4N0yICLS5Pwy9eJA6J/+a6JlwauBZWf46b6Jd1I+GcEy+i7/f+SXgG/5sS14ZX2i9YIG8ffzh3iNydV4ZdJGf3boFVfn3LI45f38hubHz9PVwJX+x/vweglEOPR89ljTzCzfPz7T/FgV8Drevmz2Yzea2cVm1t4fHX6sma3k0JOL6izn/HnRsh6gn5kFe6BFf0tdgPvM7HjznkQwzMx+C/zUnx/8Ld1iZl3M7F+Ay+o8ME3AObcR7554gMvM7Htm1tHMupvZz/z4CrwxHABuNu+JSTlmdop5TzB6u6nzLY0k3f35NbXOifB74vPwzhzGuydnJ7VH6f5NnDRfxjvbGDsS5y68f9aO2vfPlcfGQvI7PrCuGYH4VwLx4Hp/GSdv0emXgXSXEH7v8Qrij05/QeBYxctTrX2i7nvXtgLtGvF7La9jW+V+GuPQfVvv410hGBNINy1OvnfEWd/bQFs/bQ+8SlzYtsf76eocnT6wH3+KM/90f94TdWwn+BuINzp9cNTd8fUcy2WBtHkJHvfDfscc+ej0Z+OdiAjb1wvS/X9EkyZNrX+i/nvi3zqCsiCb+KPT1/yPDmz/sP+hgXnZhN87fRC4JJA20XrB/Dh5GB/nf3ReIDYjTrrYaVEjfid5dWzH4dfrgBM4VKf7ox+7N3B8hsTJd7zyPjg6/deAA3VsO89Pl0g5l0vtUd4dsN2f1wlvIMOw7cwI5Cne6PTB8j6vnuMZTVeexHGfEWf+stj1kNjo9BPjzY9Np6llTboSL03KeV3khuA9xuufeP/k/4k3YvsQf37U7XiP29ods453gKvxupBVAG/gdbHfQyNzzr3AobOw55vZKD/+I7zRb1fjjSJegTei7Pf8edHll+Ddp/4nP38HgE3A3XgDmRzJfVyxdgH3491L/Ym/jffwGqNfds5V1rFsKvwr3kA7AD9wzu12zi0Fos8snWlmZ8QsMw+Yjtfor8A7wz7a+V0NnXNb8UbmfxjvfroDeM8Qfs1f7nk/XRXeoH4/xbufrAKvoboa73cS9W94heFnHO5af/6awPIbAnmMugO4B+/478XrcTCxnmPTJJxz7+Edr7l4JwAO4FVk/oJ/P6Jz7k28v8WFeKPxHsCrXL2E16PgzSbOtohI1AG8K7K/wrtnONmy4ABeveAveKOPb8Urm55JJhP+er6MN3Dbu/729uBdob/QL+OjaROqFzTQG3j1p7/jlTuf+/n6JfC9RtpGMh7C6+23F29wPvBGfd+Ed1J9vsU8A95PNx/vnvDdeOXUv0VnOuf+iPekmKfxytdKvO/6Obyu9O/76RIp5/bjPbXmb9QeYwDn3B68R/bd6+e30l9+NTAT7zhHXYHXy/FzvPLyP/B+m2nn11OH442XsJNDdcDfB9L8Bq9nSwne7/cLvL+v/8G7BVNaIHPeGRoRkSblD1C42f94h3NuRvpyIyIiIqngD6L3qP9xpAu/D1xEEqQr8SIiIiIiIiIthBrxIiIiIiIiIi2EutOLiIiIiIiItBC6Ei8iIiIiIiLSQrRNdwZS5fjjj3d5eXnpzoaIiEjCVq9e/ZFzLvR5z3JkVCcQEZGWpq46QattxOfl5bFq1ap0Z0NERCRhZrYl3XlojVQnEBGRlqauOoG604uIiIiIiIi0EGrEi4iIiIiIiLQQasSLiIiIiIiItBCt9p74eA4cOMD27dupqKhId1ZajPbt29O9e3eys7PTnRUREZFGozpB+qhuISLSMBnViN++fTvHHHMMeXl5mFm6s9PsOefYtWsX27dvJz8/P93ZERERaTSqE6SH6hYiIg2XUd3pKyoq6NKliwrrBJkZXbp00VUKERFpdVQnSA/VLUREGi6jGvGACusk6XiJiMRRXAx5eZCV5b0WF6c7R3IEVMalh467SCui8jAtMqo7vYiISIMVF8OECbB/v/d5yxbvM0BRUfryJSIi0pRUHqZNxl2JT7c5c+ZQUFDAWWedxezZs+OmmTFjBt26daOwsJB+/fqxcOHCps2kiIiEmz79UIUlav9+Ly6ShFmzZnHWWWdRUFDAuHHj4nYxD9YJ+vbty6RJk6iurk5qO0cffXRjZVlE5BCVh2mjRnwTWrduHQ8//DArV65k7dq1PPPMM/z973+Pm3batGmUlpayZMkSJk6cyIEDB5o4tyIiEteWLcnFReJ47733uP/++1m1ahXr1q2jqqqKRYsWxU0brRO8/fbblJWV8fLLLzd4+1VVVQ1eh4hkOJWHaaNGfF0a+R6P9evXM3z4cHJzc2nbti3nn38+//u//1vnMr179yY3N5dPPvkE5xw333wzBQUFRCIRFi9eDBAaX7ZsGeeffz5XXXUVZ5xxBj/96U8pLi5m6NChRCIRNm3aBMCTTz5JQUEBAwYMYMSIEQ3aRxGRVq9Nm+Ti0jqk4L7PgwcP8vnnn3Pw4EH279/PKaecUmf6yspKKioqOPbYYwHYtGkTo0ePZtCgQZx33nls2LABgM2bN3POOecwZMgQbr311prlly1bxsiRI7nmmmuIRCJUVFRwww03EIlEGDhwIC+99BJAaHz+/PlceumljBkzhvz8fB588EHuu+8+Bg4cyPDhw/n4448BuP/+++nXrx/9+/dn7NixDT5OItJMqTw8pKnHBnDOtcpp0KBBLtbbb799WCzUggXO5eY6B4em3FwvfoTefvtt17t3b/fRRx+5ffv2ueHDh7sf/OAHh6W7/fbb3f/3//1/zjnnVq9e7b70pS8555z77//+b/flL3/ZHTx40P3zn/90p556qnv//fdD4y+99JLr1KmTe//9911FRYU75ZRT3G233eacc2727NluypQpzjnnCgoK3Pbt251zzn3yySdx8y0iIj5wCxjnerLZGVWuJ5vdAsZ55USDV80q1wzK0NY2Ncc6gXNeWdyhQwd3/PHHu2uuuSZumttvv92dcsopbsCAAa5z585u3LhxNfMuvPBCt3HjRuecc3/961/dyJEjnXPOjRkzxj322GPOOecefPBB16FDB+eccy+99JLLzc11//jHP5xzzv3yl79048ePd845t379enfqqae6zz//PDT+6KOPul69erlPP/3Uffjhh65jx47u17/+tXPOualTp7pZs2Y555w7+eSTXUVFhXMufr3COdUtpHVYMOn/XM8227yyoM02t2DS/6U7S00r+D8xdsokCxY4l51de/+zsxtcRtRVJ9CV+DApuMfjzDPP5Cc/+Qlf+cpXGD16NAMGDKBt2/hjC86aNYs+ffowbNgwZsyYAcArr7zCuHHjaNOmDSeeeCLnn38+b7zxRmgcYMiQIZx88snk5OTQq1cvLrroIgAikQjl5eUAnHvuuYwfP56HH35Y3etEROpRzDi+w6NsIQ9HFlvI4zs8SjHj0p01SZUU1Ak++eQTlixZwubNm3n//ffZt28fCxYsiJs22p3+ww8/ZN++fSxatIi9e/eyYsUKrrzySgoLC5k4cSI7duwA4NVXX2XcOO/3eN1119Va19ChQ2uez/7KK6/UzO/bty89e/Zk48aNoXGAkSNHcswxx9C1a1c6derEmDFjgNr1iv79+1NUVMSCBQtC6zkiLV3x5Ff4zq+HsKWqu1cWVHXnO78eQvHkV9KdtabTs2dy8dZqyhSIvfX5wAEvniJqxIfZujW5eIK++93v8uabb7J8+XKOO+44evfuHTfdtGnTeOedd1i8eDHXX389FRUVeCdkDhcWB8jJyal5n5WVVfM5KyuLgwcPAvDQQw9x1113sW3bNgoLC9m1a9eR7p6ISKs3hTlUklMrVkkOU5iTphxJyqWgTvCXv/yF/Px8unbtSnZ2NpdffjkrVqyoc5ns7GxGjx7N8uXLqa6upnPnzpSWltZM69evr0kb9hi3Dh061LxPVb3i2Wef5aabbmL16tUMGjSoJi7Smkz5Tb/4ZcFv+qUpR2kwcybk5taO5eZ68UwS1nZKYZtKjfgwPXokF0/Qhx9+CMDWrVv5n//5n5oz5WEuv/xyBg8ezGOPPcaIESNYvHgxVVVV7Ny5k+XLlzN06NDQeKI2bdrEsGHDuPPOOzn++OPZtm1bg/ZRRKQ128XxScWlFUhBnaBHjx789a9/Zf/+/TjnKCkp4cwzz6xzGeccK1asoFevXnTs2JH8/HyefPLJmnlr164FvB520UHyiuu4L3PEiBE18zdu3MjWrVvp06dPaDwR1dXVbNu2jZEjR3LPPfewe/du9u7dm9CyIi3Jrupjk4q3SkVFMG+ed+XdzHudN0+Pl2sCasSHSdGZpW9961v069ePMWPGMHfu3JrBaepy2223cd9993HJJZfQv39/BgwYwIUXXsg999zDSSedxGWXXRY3nqibb76ZSCRCQUEBI0aMYMCAAQ3ZRRERkdYlBXWCYcOGccUVV3D22WcTiUSorq5mQvT5yjFmzZpFYWEhBQUFHDx4kMmTJwNeA/2RRx5hwIABnHXWWSxZsgTwHmc7d+5chgwZwp49e0LzMHnyZKqqqohEIlx99dXMnz+fnJyc0HgiqqqquPbaa2sGxZs2bRqdO3dO7uCISMtRVATl5VBd7b2qAd8krK4uUy3Z4MGD3apVq2rF1q9fX+9Z7lqKi7373bZu9c62z5yZkT/MpI+biEgrZuaAeF2VHc7F78Kc+LpttXNucINWIodRnaD5Ud1CWrpUlgUtiv43wvHHx+8636ULfPTREa+2rjqBRhupS1FR5v0IRURE5HCqE4iI1FZcDN/5DlRWep+3bPE+Q2b9v7zqKvj1r+PHU0Td6UVERERERCQ5U6YcasBHVVamdFT2Zunxx5OLNwI14kVERJISdhta67w9TUREJK40jMreLO3bl1y8EagRLyIikoSexH+sWFhcRERan55d4jfQwuIijUmNeBERkSR8jWc4/Kq78+MiIpIJvla4nbhlQeH2dGQnPbp0SS4ujUaNeBERkST8kW9w+IjE5sdFRCQT/HHZ0cQtC5YdnY7spMecOZCdXTuWne3FJaXUiG9is2bN4qyzzqKgoIBx48ZRUVFxWJoZM2bQrVs3CgsL6devHwsXLkxDTkVEJJ4t9EgqLhLPO++8Q2FhYc3UsWNHZs+efVi6YJ2gb9++TJo0ierq6qS2dfTRGdSoEGkiW6pOSSreKhUVUTziIfIoJ4sq8iineMRDmTUyfZqktBFvZuVmVmZmpWa2yo8dZ2YvmNnf/ddjA+l/Zmbvmtk7ZvbVQHyQv553zex+M2uRD1987733uP/++1m1ahXr1q2jqqqKRYsWxU07bdo0SktLWbJkCRMnTuTAgQNNnFsREYnHQgawC4uLR3WC2vr06UNpaSmlpaWsXr2a3NxcLrvssrhpo3WCt99+m7KyMl5++eUGb7+qqqrB6xDJZG2IfzItLN4aFU9+hQklV7OFnjiy2EJPJpRcTfHkV9KdtVavKa7Ej3TOFQYeVP9ToMQ51xso8T9jZv2AscBZwGjgV2bWxl/m18AEoLc/jW6CfFNcDHl5kJXlvRYXN3ydBw8e5PPPP+fgwYPs37+fU06p+2xd7969yc3N5ZNPPsE5x80330xBQQGRSITFixcDhMaXLVvG+eefz1VXXcUZZ5zBT3/6U4qLixk6dCiRSIRNmzYB8OSTT1JQUMCAAQMYMWJEw3dSRKQVcyFFZ1hcalGdII6SkhJ69epFz54960xXWVlJRUUFxx7rnevYtGkTo0ePZtCgQZx33nls2LABgM2bN3POOecwZMgQbr311prlly1bxsiRI7nmmmuIRCJUVFRwww03EIlEGDhwIC+99BJAaHz+/PlceumljBkzhvz8fB588EHuu+8+Bg4cyPDhw/n4448BuP/+++nXrx/9+/dn7NixjXegRJqRKtokFW+Npv+mJ/vpUCu2nw5M/03d/8uk4dqmYZuXABf47x8DlgE/8eOLnHNfAJvN7F1gqJmVAx2dc68BmNnjwKXAc6nMZHExTJgA+/d7n7ds8T7DkfcQ6datGz/60Y/o0aMHRx11FBdddBEXXXRRncu8+eab9O7dmxNOOIGnnnqK0tJS1q5dy0cffcSQIUMYMWIEK1asiBsHWLt2LevXr+e4447jtNNO48Ybb2TlypXMmTOHBx54gNmzZ3PnnXfypz/9iW7durF79+4j2zkREZHkZWydIGjRokWMGzcudP6sWbNYsGABW7Zs4eKLL6awsBCACRMm8NBDD9G7d29ef/11Jk+ezIsvvsiUKVOYNGkS119/PXPnzq21rpUrV7Ju3Try8/O59957ASgrK2PDhg1cdNFFbNy4sWaZ2DjAunXrWLNmDRUVFZx++un84he/YM2aNUybNo3HH3+cqVOncvfdd7N582ZycnJUrxBpxbZWd0sqLo0n1ZcNHPBnM1ttZn5xx4nOuR0A/usJfrwbsC2w7HY/1s1/Hxs/jJlNMLNVZrZq586dDcr49OmHCuuo/fu9+JH65JNPWLJkCZs3b+b9999n3759LFiwIG7aWbNm0adPH4YNG8aMGTMAeOWVVxg3bhxt2rThxBNP5Pzzz+eNN94IjQMMGTKEk08+mZycHHr16lVz0iASiVBeXg7Aueeey/jx43n44YfVvU5ERFJFdYI4Kisrefrpp7nyyitD00S703/44Yfs27ePRYsWsXfvXlasWMGVV15JYWEhEydOZMeOHQC8+uqrNScFrrvuulrrGjp0KPn5+YBXr4jO79u3Lz179mTjxo2hcYCRI0dyzDHH0LVrVzp16sSYMWOA2vWK/v37U1RUxIIFC2jbNh3Xi0SkKRxH/OfBh8VbrTSM0p/qRvy5zrmzgYuBm8ysrr7a8e5pc3XEDw86N885N9g5N7hr167J5zZga8jjfsPiifjLX/5Cfn4+Xbt2JTs7m8svv5wVK1bETTtt2jTeeecdFi9ezPXXX09FRQXOxb/fMiwOkJOTU/M+Kyur5nNWVhYHDx4E4KGHHuKuu+5i27ZtFBYWsmtXhv3hiYhIU1CdII7nnnuOs88+mxNPPLHetNnZ2YwePZrly5dTXV1N586da+6rLy0tZf369TVpw4YK6NDhUNfXVNUrnn32WW666SZWr17NoEGDauIi0tqEDUnSIocqOXJhPY5S2BMppY1459z7/uuHwP8CQ4EPzOxkAP/1Qz/5duDUwOLdgff9ePc48ZTqETLIcFg8sXX24K9//Sv79+/HOUdJSQlnnnlmnctcfvnlDB48mMcee4wRI0awePFiqqqq2LlzJ8uXL2fo0KGh8URt2rSJYcOGceedd3L88cezbdu2+hcSERFJguoE8S1cuLDOrvRBzjlWrFhBr1696NixI/n5+Tz55JM189auXQt4PeyiA+cW13Hz/ogRI2rmb9y4ka1bt9KnT5/QeCKqq6vZtm0bI0eO5J577mH37t3s3bs3oWVFpGX5mOOSirdaYT2ZU9jDOWWNeDPrYGbHRN8DFwHrgKeBb/vJvg0s8d8/DYw1sxwzy8cbrGal373uMzMb7o9Ae31gmZSZORNyc2vHcnO9+JEaNmwYV1xxBWeffTaRSITq6momRG+qq8Ntt93GfffdxyWXXEL//v0ZMGAAF154Iffccw8nnXQSl112Wdx4om6++WYikQgFBQWMGDGCAQMGHPlOioiIxFCdIL79+/fzwgsvcPnll9eZbtasWRQWFlJQUMDBgweZPHky4DXQH3nkEQYMGMBZZ53FkiXeoZgzZw5z585lyJAh7NmzJ3S9kydPpqqqikgkwtVXX838+fPJyckJjSeiqqqKa6+9tmZQvGnTptG5c+fEDoiItCg9iN8dKSwujcfq6jLVoBWbnYZ3ph28AfSecM7NNLMuwO+BHsBW4Ern3Mf+MtOB7wAHganOuef8+GBgPnAU3uA1/+rqyfjgwYPdqlWrasXWr19f75XvoOJi7363rVu9s+0zZ2bmYw+TPW4iIq2ZWXivbuca1oXQzFYHRm5vNVQnkFiqW0hLl8qyoKUotiImMK/WCPW57GMeEyhyjfgIj+auriedNqCtXVedIGWN+HRrjAJbPDpuIiKHqBHf8qhO0Pzo+EtLp0Y8YMZkHmAe36eKNrShigk8xK/41wY1XlucNDTi9VBbERERERERSUox43iMG6iiLWBU0ZbHuIFiEhvnQ46cGvEiIiIiIiKSlOn8vFZXeoD9dGA6P09TjjKHGvEiIi1IcTHk5UFWlvdax8DTIiIikjJ6vNpW4j+iIywujUeNeBGRFqK4GCZMgC1bvFustmzxPqshLyIiIk1No9OnjxrxIiItxPTpsH9/7dj+/V5cREREpCnN5BayqagVy6aCmdySphxlDjXim9A777xDYWFhzdSxY0dmz559WLoZM2bQrVs3CgsL6devHwsXLmz6zIpIs7NlS3JxEWnedu/ezRVXXEHfvn0588wzee211w5LE6wT9O3bl0mTJlFdXZ3Udo4++ujGyrKI1AgbdTyDRmUHLOb2gdjPkhpqxDehPn36UFpaSmlpKatXryY3N5fLLrssbtpp06ZRWlrKkiVLmDhxIgcOHGji3IpIc9OmTXJxEWnepkyZwujRo9mwYQNr164NfeRatE7w9ttvU1ZWxssvv9zgbVdVVTV4HSKS2abzcyrJqRWrJEcD2zUBNeLrUFxWTN7sPLLuyCJvdh7FZY1342lJSQm9evWiZ8+edabr3bs3ubm5fPLJJzjnuPnmmykoKCASibB48WKA0PiyZcs4//zzueqqqzjjjDP46U9/SnFxMUOHDiUSibBp0yYAnnzySQoKChgwYAAjRoxotH0UkcZVVQVEimFqHtye5b1GilFdXCT1GrtO8Omnn7J8+XK++93vAtCuXTs6d+5c5zKVlZVUVFRw7LHHArBp0yZGjx7NoEGDOO+889iwYQMAmzdv5pxzzmHIkCHceuutNcsvW7aMkSNHcs011xCJRKioqOCGG24gEokwcOBAXnrpJYDQ+Pz587n00ksZM2YM+fn5PPjgg9x3330MHDiQ4cOH8/HHHwNw//33069fP/r378/YsWMbdJyk+UplPVlahi3Eb8eExaXxtE13Bpqr4rJiJiydwP4D3g2oW/ZsYcLSCQAURYoavP5FixYxblz9z1B888036d27NyeccAJPPfUUpaWlrF27lo8++oghQ4YwYsQIVqxYETcOsHbtWtavX89xxx3Haaedxo033sjKlSuZM2cODzzwALNnz+bOO+/kT3/6E926dWP37t0N3jcRSY0uw3/Lrgv/Fdr5N8Z33gJjJtClwxfAd9KaN5HWLBV1gn/84x907dqVG264gbVr1zJo0CDmzJlDhw4dDks7a9YsFixYwJYtW7j44ospLCwEYMKECTz00EP07t2b119/ncmTJ/Piiy8yZcoUJk2axPXXX8/cuXNrrWvlypWsW7eO/Px87r33XgDKysrYsGEDF110ERs3bqxZJjYOsG7dOtasWUNFRQWnn346v/jFL1izZg3Tpk3j8ccfZ+rUqdx9991s3ryZnJwc1StaqVTXk0WkbroSH2J6yfSaf0xR+w/sZ3pJw0eQqqys5Omnn+bKK68MTTNr1iz69OnDsGHDmDFjBgCvvPIK48aNo02bNpx44omcf/75vPHGG6FxgCFDhnDyySeTk5NDr169uOiiiwCIRCKUl5cDcO655zJ+/Hgefvhhda8Tac7+ZeqhBnxUu/1eXERSJhV1goMHD/Lmm28yadIk1qxZQ4cOHbj77rvjpo12p//www/Zt28fixYtYu/evaxYsYIrr7ySwsJCJk6cyI4dOwB49dVXay4UXHfddbXWNXToUPLz8wGvXhGd37dvX3r27MnGjRtD4wAjR47kmGOOoWvXrnTq1IkxY8YAtesV/fv3p6ioiAULFtC2ra4XtUaprCeLSP3UiA+xdU/8RyOExZPx3HPPcfbZZ3PiiSeGppk2bRrvvPMOixcv5vrrr6eiogLn4g+UERYHyMk5dJ9KVlZWzeesrCwOHjwIwEMPPcRdd93Ftm3bKCwsZNeuXUeyWyKSYruO+SypuIg0jlTUCbp370737t0ZNmwYAFdccQVvvvlmnctkZ2czevRoli9fTnV1NZ07d64Za6e0tJT169fXpDWLP7hU8Ep/quoVzz77LDfddBOrV69m0KBBNXFpPbaE/PbD4iLSuNSID9GjU4+k4slYuHBhQl3pAS6//HIGDx7MY489xogRI1i8eDFVVVXs3LmT5cuXM3To0NB4ojZt2sSwYcO48847Of7449m2bduR7pqIpFDW/mOTiotI40hFneCkk07i1FNP5Z133gG8sXL69etX5zLOOVasWEGvXr3o2LEj+fn5PPnkkzXz1q5dC3g97BYtWgRAcXH4fcojRoyomb9x40a2bt1Knz59QuOJqK6uZtu2bYwcOZJ77rmH3bt3s3fv3oSWlZYjq+K4pOIi0rjUiA8xc9RMcrNza8Vys3OZOWpmg9a7f/9+XnjhBS6//PKEl7ntttu47777uOSSS+jfvz8DBgzgwgsv5J577uGkk07isssuixtP1M0330wkEqGgoIARI0YwYMCAI9k1EUmx6pDHtoTFRaRxpKpO8MADD1BUVET//v0pLS3lllviP1t51qxZFBYWUlBQwMGDB5k8eTLgNdAfeeQRBgwYwFlnncWSJUsAmDNnDnPnzmXIkCHs2bMndPuTJ0+mqqqKSCTC1Vdfzfz588nJyQmNJ6Kqqoprr722ZlC8adOm1Ttgn7Q81SF3X4bFRaRxWV1dplqywYMHu1WrVtWKrV+/PvTxLfEUlxUzvWQ6W/dspUenHswcNTMjB+tI9riJSGrYjCywOP+zneFmJPfcaDlyZg7injhxONewEypmtto5N7hBK5HDqE7Q/Khu0bKpPEptWdBS6Bj4Qm5fAqABbe266gQabaQORZEiFdAi0nzs6eGNSB8vLiIppTqBSIDKI5G0Und6EZGWomQmVNbu0ktlrhcXERFpKiqPiH8Fuq64SONRI15EpKUoK4I134aqNuDwXtd824uLiIg0kQ7/iF8edfiHyiORpqBGvIhISxEphoGPQZsq70R/myrvcyR89GkREZHGdqBv/PLoQF+VRyJNQY14EZGWYtR0aLe/dqzdfi8uIiLSRCrPi18eVZ6n8kikKagRLyLSUnSKM4hQXXEREZFUUHkkklZqxDex3bt3c8UVV9C3b1/OPPNMXnvttcPSzJgxg27dulFYWEi/fv1YuHBhGnIqIs1O2FNKWueTQkVavby8PCKRCIWFhQweHP/JgsE6Qd++fZk0aRLV1ck9wuvoo49ujOyKHKLyyBMphql5cHuW96rb26SJqBHfxKZMmcLo0aPZsGEDa9euDX1G6rRp0ygtLWXJkiVMnDiRAwcONHFORaTZ0UC4Iq3OSy+9RGlpKbHPsQ+K1gnefvttysrKePnllxu83aqqqgavQzKYyiOILIAxE7xH7ZnzXsdM8OIiKaZGfJ2KgTy8w5Tnfz5yn376KcuXL+e73/0uAO3ataNz5851LtO7d29yc3P55JNPcM5x8803U1BQQCQSYfHixQCh8WXLlnH++edz1VVXccYZZ/DTn/6U4uJihg4dSiQSYdOmTQA8+eSTFBQUMGDAAEaMGNGgfRQREWmdGrdOcCQqKyupqKjg2GOPBWDTpk2MHj2aQYMGcd5557FhwwYANm/ezDnnnMOQIUO49dZba5ZftmwZI0eO5JprriESiVBRUcENN9xAJBJh4MCBvPTSSwCh8fnz53PppZcyZswY8vPzefDBB7nvvvsYOHAgw4cP5+OPPwbg/vvvp1+/fvTv35+xY8c25SESaToap0bSqG26M9B8FQMTgOgf5xb/M8CRPT7jH//4B127duWGG25g7dq1DBo0iDlz5tChQ4fQZd5880169+7NCSecwFNPPUVpaSlr167lo48+YsiQIYwYMYIVK1bEjQOsXbuW9evXc9xxx3Haaadx4403snLlSubMmcMDDzzA7NmzufPOO/nTn/5Et27d2L179xHtm4iISOvV+HUCADPjoosuwsyYOHEiEyZMiJtu1qxZLFiwgC1btnDxxRdTWFgIwIQJE3jooYfo3bs3r7/+OpMnT+bFF19kypQpTJo0ieuvv565c+fWWtfKlStZt24d+fn53HvvvQCUlZWxYcMGLrroIjZu3FizTGwcYN26daxZs4aKigpOP/10fvGLX7BmzRqmTZvG448/ztSpU7n77rvZvHkzOTk5qldI69VpW3JxkUakK/GhpnOosI7a78ePzMGDB3nzzTeZNGkSa9asoUOHDtx9991x086aNYs+ffowbNgwZsyYAcArr7zCuHHjaNOmDSeeeCLnn38+b7zxRmgcYMiQIZx88snk5OTQq1cvLrroIgAikQjl5eUAnHvuuYwfP56HH35Y3etEmjPdgyiSJo1fJwB49dVXefPNN3nuueeYO3cuy5cvj5su2p3+ww8/ZN++fSxatIi9e/eyYsUKrrzySgoLC5k4cSI7duyoWe+4ceMAuO6662qta+jQoeTn5wNevSI6v2/fvvTs2ZONGzeGxgFGjhzJMcccQ9euXenUqRNjxowBatcr+vfvT1FREQsWLKBtW10vapWq2iUXb432nJpcXKQRqREfamuS8fp1796d7t27M2zYMACuuOIK3nzzzbhpp02bxjvvvMPixYu5/vrrqaiowLn4NfWwOEBOTk7N+6ysrJrPWVlZHDx4EICHHnqIu+66i23btlFYWMiuXbuOaP9EJMWqQyrDYXERaSSNXycAOOWUUwA44YQTuOyyy1i5cmWd6bOzsxk9ejTLly+nurqazp07U1paWjOtX7++Jq1Z/JuTg73/UlWvePbZZ7nppptYvXo1gwYNqolLK+JCbn4Pi7dGJT+HytzascpcL55JNLhfWqgRH6pHkvH6nXTSSZx66qm88847AJSUlNCvX786l7n88ssZPHgwjz32GCNGjGDx4sVUVVWxc+dOli9fztChQ0Pjidq0aRPDhg3jzjvv5Pjjj2fbNnUDEmmW2oRUhMPiItJIGr9OsG/fPj777LOa93/+858pKCiocxnnHCtWrKBXr1507NiR/Px8nnzyyZp5a9euBbwedosWLQKguDi8Qj1ixIia+Rs3bmTr1q306dMnNJ6I6upqtm3bxsiRI7nnnnvYvXs3e/fuTWhZaUHafpFcvDUquwaWzoPdPb2TF7t7ep/Lrkl3zppO5ImQwf2eSHfOWj1dvgk1k9r3vwHk+vEj98ADD1BUVERlZSWnnXYajz76aL3L3HbbbVxzzTW8/fbbvPbaawwYMAAz45577uGkk07isssuixuPDnBTn5tvvpm///3vOOcYNWoUAwYMaNA+ioiItC6NXyf44IMPuOyyywDvdrtrrrmG0aNHx00bvSf+wIED9O/fn8mTJwNeA33SpEncddddHDhwgLFjxzJgwADmzJnDNddcw5w5c/jWt74VmofJkyfz/e9/n0gkQtu2bZk/fz45OTmh8URUVVVx7bXXsmfPHpxzTJs2rd5BfEVarLIib6olg+5xG3VLyOB+t9CQ8UKkflZXl6mWbPDgwS72cS3r168PfaRbfMV497ttxTvbPpNM/EEmf9xEJBVshsV/fI8DN6N1/i9vjswcYV+Ea2BXUjNb7ZyL/8BwOWKqEzQ/qlu0bCqPIOSOFQBaafPqMDYjy7sCH8sZbkZ102coXVL0Y6irTqAr8XUqQgW0iIiIqE4gIrU5r9v4qOnQaSvs6QElM/3u9BkyNsCeU6FznLFBNLhfyumeeBERERERSUJYIzVDGq+g+8FBg/ulkRrxIiIiIiKSBD3ztO77wTOEBvdLG3WnF5GEFJcVM71kOlv3bKVHpx7MHDWTooi6loqIiEgG6hTyiMmweCtkVOHiDO5nHETNzNRK+ZV4M2tjZmvM7Bn/8wwze8/MSv3pa4G0PzOzd83sHTP7aiA+yMzK/Hn3W9jDT0UkJYrLirnhDzewZc8WHI4te7Zwwx9uoLhMzwIVkcSpTiCtQXFZMXmz88i6I4u82XkqCzNV2ECmDRzgtCVxtEkqLo2nKbrTTwHWx8RmOecK/emPAGbWDxgLnAWMBn5lZtFfwK/xnu3S25/iP4NFRFJiynNTOFB9oFbsQPUBpjw3JU05EpEWSnUCadGKy4qZsHRCrZPaE5ZOUEM+E8Ublb2uuEgjSmkj3sy6A18H/iuB5JcAi5xzXzjnNgPvAkPN7GSgo3PuNec9D+9x4NJU5TnV8vLyiEQiFBYWMnhw/KcIzZgxg27dulFYWEi/fv1YuHBhE+dSpLZdn+9KKi4iEkt1gviqqqoYOHAg3/jGN+LOD9YJ+vbty6RJk6iuTu7RTUcffXRjZFWA6SXT2X+g9n3Q+w/sZ3rJ9DTlSEQyUaqvxM8GfgzEljY/MLO3zOy3ZnasH+sGbAuk2e7HuvnvY+OHMbMJZrbKzFbt3LmzMfKfEi+99BKlpaXEPrM2aNq0aZSWlrJkyRImTpzIgQMHQtOKiIi0ALNRneAwc+bMqfd56dE6wdtvv01ZWRkvv/xyg7dbVVXV4HVkoi17tiQVFxFJhZQ14s3sG8CHzrnVMbN+DfQCCoEdwL3RReKsxtURPzzo3Dzn3GDn3OCuXbseUb6DyorLmJ03mzuy7mB23mzKissavM5k9e7dm9zcXD755BOcc9x8880UFBQQiURYvHgxQGh82bJlnH/++Vx11VWcccYZ/PSnP6W4uJihQ4cSiUTYtGkTAE8++SQFBQUMGDCAESNGNPk+SvNnIY+MCYuLiASpThDf9u3befbZZ7nxxhsTSl9ZWUlFRQXHHuud69i0aROjR49m0KBBnHfeeWzYsAGAzZs3c8455zBkyBBuvfXWmuWXLVvGyJEjueaaa4hEIlRUVHDDDTcQiUQYOHAgL730EkBofP78+Vx66aWMGTOG/Px8HnzwQe677z4GDhzI8OHD+fjjjwG4//776devH/3792fs2LENPk7NSZbFrzqHxUVEUiGVwwaeC3zTH6SmPdDRzBY4566NJjCzh4Fn/I/bgVMDy3cH3vfj3ePEU6qsuIylE5ZyYL93BXzPlj0snbAUgEhR5IjXa2ZcdNFFmBkTJ05kwoQJdaZ/88036d27NyeccAJPPfUUpaWlrF27lo8++oghQ4YwYsQIVqxYETcOsHbtWtavX89xxx3Haaedxo033sjKlSuZM2cODzzwALNnz+bOO+/kT3/6E926dWP37t1HvG/SermQR8aExUVEYqhOEMfUqVO55557+Oyzz+pMN2vWLBYsWMCWLVu4+OKLKSwsBGDChAk89NBD9O7dm9dff53Jkyfz4osvMmXKFCZNmsT111/P3Llza61r5cqVrFu3jvz8fO691ztnUlZWxoYNG7jooovYuHFjzTKxcYB169axZs0aKioqOP300/nFL37BmjVrmDZtGo8//jhTp07l7rvvZvPmzeTk5LS6ekW1i38rQ1hcpNWLFMOo6d6o/Ht6QMlMPWKuCaTstKFz7mfOue7OuTy8wWledM5d69/PFnUZsM5//zQw1sxyzCwfb7Calc65HcBnZjbcH4H2emBJqvIdVTK9pKawjjqw/wAl00satN5XX32VN998k+eee465c+eyfPnyuOlmzZpFnz59GDZsGDNmzADglVdeYdy4cbRp04YTTzyR888/nzfeeCM0DjBkyBBOPvlkcnJy6NWrFxdddBEAkUiE8vJyAM4991zGjx/Pww8/rO51IiLS6FQnONwzzzzDCSecwKBBg+pNG+1O/+GHH7Jv3z4WLVrE3r17WbFiBVdeeSWFhYVMnDiRHTt2AF5dY9y4cQBcd911tdY1dOhQ8vPzAa9eEZ3ft29fevbsycaNG0PjACNHjuSYY46ha9eudOrUiTFjxgC16xX9+/enqKiIBQsW0LatHjMlrVRVyAjsYfHWKPIEXPId6LzFG9Cv8xbvc+SJdOes1UtH3597/EfDvAWMBKYBOOf+BvweeBt4HrjJORdtUU7CGwjnXWAT8FyqM7ln656k4ok65ZRTADjhhBO47LLLWLlyZdx006ZN45133mHx4sVcf/31VFRU4I3hc7iwOEBOTk7N+6ysrJrPWVlZHDx4EICHHnqIu+66i23btlFYWMiuXRqsTEREmkTG1gleffVVnn76afLy8hg7diwvvvgi1157bZ3LZGdnM3r0aJYvX051dTWdO3emtLS0Zlq//tDA/2FP3uvQoUPN+1TVK5599lluuukmVq9ezaBBg2riIq1Km5ALX2Hx1mj0FGhbWTvWttKLS0o1SSPeObfMOfcN//11zrmIc66/c+6b/ln1aLqZzrlezrk+zrnnAvFVzrkCf94PXF2lSyPp1KNTUvFE7Nu3r6bL3L59+/jzn/9MQUFBnctcfvnlDB48mMcee4wRI0awePFiqqqq2LlzJ8uXL2fo0KGh8URt2rSJYcOGceedd3L88cezbdu2+hcSERE5AqoTeP7zP/+T7du3U15ezqJFi7jwwgtZsGBBncs451ixYgW9evWiY8eO5Ofn8+STT9bMW7t2LeD1sFu0aBEAxcXhjz4bMWJEzfyNGzeydetW+vTpExpPRHV1Ndu2bWPkyJHcc8897N69m7179ya0rIi0MLkhF/7C4tJoNApHiFEzR5Gdm10rlp2bzaiZo454nR988AFf+tKXGDBgAEOHDuXrX/86o0fX/3jb2267jfvuu49LLrmE/v37M2DAAC688ELuueceTjrpJC677LK48UTdfPPNRCIRCgoKGDFiBAMGDDjifRQREWltUlEnSMasWbMoLCykoKCAgwcPMnnyZMBroD/yyCMMGDCAs846iyVLvDsL5syZw9y5cxkyZAh79oT3Fpg8eTJVVVVEIhGuvvpq5s+fT05OTmg8EVVVVVx77bU1g+JNmzaNzp07N/gYNBca6FVEmgNrghPYaTF48GAX+wi39evX1/sYl6Cy4jJKppewZ+seOvXoxKiZoxo0gE1Llexxk9bH7givnLjbW+f/kObIZljo2Nxuhr6HpmIWPki6cw2ryJvZaufc4AatRA6jOkHz01LrFioPPToOKpMB7MddoMPHh8/Ydxzungy6Gh9y+xIADWhr11Un0GgjdYgURVRAi4iIiOoEIiKxnr8fLrkB2gYG/jyY7cXvSV+2MoG604uIiIiIiEhyyq6B1Td6I/I7vNfVN+oRc00g4xrxrfX2gVTR8RJpXsYVwOYpUHWb9zqu7rExRUREUkLlkRB5AgY+5o3Ib3ivAx/TI+aaQEZ1p2/fvj27du2iS5cuoY9ekUOcc+zatYv27dunOysiAoyLwKOXQI7/nzuvs/dZRESkKY0rUHkkwKhboN3+2rF2+704RWnJUqbIqEZ89+7d2b59Ozt37kx3VlqM9u3b071793RnQ0SAOaMPVZiictp6cRERkaai8kgA6BTyWOqwuDSajGrEZ2dnk5+fn+5siIgckeNzk4uLiIikgsojAWDPqdB5a/y4pFTG3RMvIiLSYJFimJoHt2d5r5HidOdIWpiKigqGDh1a84z322+/PW66GTNm0K1bNwoLC+nbty+TJk2iuro6qW0dffTRjZFlEZHa3vm6N6BdkPPjklJqxIuItBAf7U8uLikSeQLGTIDOW8Cc9zpmggbykaTk5OTw4osvsnbtWkpLS3n++ef561//GjfttGnTKC0t5e2336asrIyXX365wduvqqpq8Dokc6k8EgD6POsNaBdkflxSSo14EZEWYsrzUHGwdqzioBeXJlTnQD7Sam0uhj/kwRNZ3uvmhvW+MLOaK+QHDhzgwIED9Q66W1lZSUVFBcceeywAmzZtYvTo0QwaNIjzzjuPDRs2eFndvJlzzjmHIUOGcOutt9Ysv2zZMkaOHMk111xDJBKhoqKCG264gUgkwsCBA3nppZcAQuPz58/n0ksvZcyYMeTn5/Pggw9y3333MXDgQIYPH87HH38MwP3330+/fv3o378/Y8eObdBxkuZJ5ZEAuic+jdSIF5GE6FEy6bewDL6zBMp3Q7XzXr+zxItLE1KlJfNsLoaVE2D/FsB5rysnNLghX1VVRWFhISeccAJf+cpXGDZsWNx0s2bNorCwkJNPPpkzzjiDwsJCACZMmMADDzzA6tWr+eUvf8nkyZMBmDJlCpMmTeKNN97gpJNOqrWulStXMnPmTN5++23mzp0LQFlZGQsXLuTb3/42FRUVoXGAdevW8cQTT7By5UqmT59Obm4ua9as4ZxzzuHxxx8H4O6772bNmjW89dZbPPTQQw06Rs2RykOVR+ILu/dd98SnXEKNeDP7kpnd4L/vamYaHU4kg4wrgIfHeI+QyTLv9eExmVlxEVGlJQPrBWunQ1VM74uq/V68Adq0aUNpaSnbt29n5cqVrFu3Lm66aHf6Dz/8kH379rFo0SL27t3LihUruPLKKyksLGTixIns2LEDgFdffZVx48YBcN1119Va19ChQ2sG+X3llVdq5vft25eePXuycePG0DjAyJEjOeaYY+jatSudOnVizJgxAEQiEcrLywHo378/RUVFLFiwgLZtW9cYyioPRQJ0T3za1NuIN7PbgZ8AP/ND2cCCVGZKRJqXn4+CDu1qxzq08+LSdMZFQiqPkXTnLMOU/BwqY4Zgrsz14hkgI+sF++OMvlxXPEmdO3fmggsu4Pnn6+6LnJ2dzejRo1m+fDnV1dV07tyZ0tLSmmn9+vU1acO65nfo0KHmvXOxte+64+Ddyx+VlZVV8zkrK4uDB73+1c8++yw33XQTq1evZtCgQTXx1uA/Q8rD/8yw8lDlkQC6Jz6NErkSfxnwTWAfgHPufeCYVGZKRJqXHp2Si0tq6GRKM1F2DSydB7t7gjPvdek8L54ZMq9ekNsjuXgCdu7cye7duwH4/PPP+ctf/kLfvn3rXMY5x4oVK+jVqxcdO3YkPz+fJ598smbe2rVrATj33HNZtGgRAMXF4V3+R4wYUTN/48aNbN26lT59+oTGE1FdXc22bdsYOXIk99xzD7t372bv3r0JLdsSnBpS7oXFWyuVRwJAp5ATmWFxaTSJNOIrnXdK1gGYWYd60otIK7N1T3JxSQ2dTGlGyopgdjncUe29lhWlO0dNKfPqBQNmQpuY3hdtcr34EdqxYwcjR46kf//+DBkyhK985St84xvfiJs2ek98QUEBBw8erLn3vbi4mEceeaTmMXVLliwBYM6cOcydO5chQ4awZ0/4P+rJkydTVVVFJBLh6quvZv78+eTk5ITGE1FVVcW1115bMyjetGnT6Ny5c3IHpxnbFnI4w+KtlcojAbwT2cnEpdFYXV2mAMzsR0Bv4CvAfwLfAZ5wzj2Q+uwducGDB7tVq1alOxsircKf3jUu6gXB3pnOwZ83wVdPr/t/iDSe8t1GXud4ccjrrO+hqZg5Du8/COBwDay4mNlq59zgBq0kxVpivSBenWD9+vWceeaZia9kc7F3D/z+rd4V+AEzIT+jTt40qqSPfzPx4OvGTUMPLw/nroQfDMuc/8M79xld45y+27kPunbIjONgMyysKMDN0DHIlGMA1P6HEKuetnbdqw2vE9Q72ohz7pdm9hXgU6APcJtz7oUjzo2ItDij8g///2TmxaXp3FLi3XMY7MK4r9KLP/Gt9OVLMkvG1gvyi9RoF77RJ355+I3E7jYQEWkU9Tbi/RFn/y9aQJvZUWaW55wrT3XmRKR5aBNy401YXFIj+uien4/yuixu3eM14BeWqREvTUf1Aslk6kbu6ZKbXFxaKZcFVh0/LimVyBF+Egh+O1V+TKRJFJcVkzc7j6w7ssibnUdxWcOeyyvJqw7pCRQWl9RZuA7y50CbO73XhfGfSCWSSqoXSMbatT+5eGulsXIEiN+ArysujSaRRnxb51xl9IP/vl0d6UUaTXFZMROWTmDLni04HFv2bGHC0glqyDexfZXJxUWkVVO9QCTD3VJyeB0genuXZJA9IU/oCItLo0mkEb/TzL4Z/WBmlwAfpS5LIodML5nO/gO1T2/vP7Cf6SXT05SjzHR0yKDEYXERadVUL5CMdXxId/GweGu1sAy+t9QbWLXaea/fW3roti/JECU/h4PZtWMHs724pFS998QD3weKzexBvPEHtwHXpzRXIr4te7YwriDOPcDrtqQ7axmluhqy2iQeF5FWTfWCjLYLeA+IdsDoBnRJa46aUpWDtnEGog6Lt2YL1+mWLoHDh6fPsD+ENKn3SrxzbpNzbjjQD+jnnPsX59y7qc+aCBQVGL+9BPI6Q5Z5r7+9xItL08kK+U8RFheR1kv1gsaxbds2Ro4cyZlnnslZZ53FnDlz4qabMWMG3bp1o7CwkL59+zJp0iSqq5O73/Too49ujCzjNeC34DXg8V+3+PHMkBVS/QiLt2bjCmDzFKi6zXsdV5DuHEmTG3ULtI25r6JtpReXlAq9Em9m1zrnFpjZD2PiADjn7ktx3kSYNdrRPuZX2r6tF5ems3UPcZ9PHhYXkdZH9YLG1bZtW+69917OPvtsPvvsMwYNGsRXvvIV+vXrd1jaadOm8aMf/Yjq6mpGjBjByy+/zMiRIxu0/aqqKtq0SbYr1XvUHtMQ//N7ZMrVeJWHnnGR2o88zevsfZYM02lbcnFpNHVdR+vgvx4TMomknO49ax6eeQdczHkT57y4iGSMzK4XfLAL/voWvLzKe/2gYVefTz75ZM4++2wAjjnmGM4880zee++9OpeprKykoqKCY489FoBNmzYxevRoBg0axHnnnceGDRsA2Lx5M+eccw5Dhgzh1ltvrVl+2bJljBw5kmuuuYZIJEJFRQU33HADkUiEgQMH8tJLLwGExufPf4pLL/0RY8ZMIz//Eh588Pfcd18xAwdeyfDhw/n4448BuP/+++nXrx/9+/dn7NixDTpOzY3KQ8/PRx1qwEd1aOfFJYPsPy65uDSa0CvxzrnfmFkb4FPn3KwmzJOINDPXDwCL6Spo5sVFJDNkdL3gg12wcYs3EAjAF5XeZ4ATG34Fury8nDVr1jBs2LC482fNmsWCBQvYsmULF198MYWFhQBMmDCBhx56iN69e/P6668zefJkXnzxRaZMmcKkSZO4/vrrmTt3bq11rVy5knXr1pGfn8+9994LQFlZGRs2bOCiiy5i48aNNcvExsFYt24Ta9YsoKKiktNPv4xf/OJfWbNmIdOm/Y7HH3+cqVOncvfdd7N582ZycnLYvXt3g49PczI2Er88HBtJT37SpUen5OLSWoX1jFWP2VSr845W51wV8M260oikUmxBWV9cUuOYkFHow+Ii0jplbL1g83uHGvBR1dVevIH27t3Lt771LWbPnk3Hjh3jppk2bRqlpaV8+OGH7Nu3j0WLFrF3715WrFjBlVdeSWFhIRMnTmTHjh0AvPrqq4wbNw6A6667rta6hg4dSn5+PgCvvPJKzfy+ffvSs2dPNm7cGBoHx8iRgzjmmA507XosnTodzZgx5wHVRCIRysvLAejfvz9FRUUsWLCAtm0TGUO55ehyVHLx1iq2N0J9cWmlcj9JLi6NJpFhqVaY2YNmdp6ZnR2dUp4zEVRIiIg0Q5lXL/iiMrl4gg4cOMC3vvUtioqKuPzyy+tNn52dzejRo1m+fDnV1dV07tyZ0tLSmmn9+vU1aS3kbHeHDh1q3ruQwjQsDpCTc6gPdVZWVs3nrKwsDh48CMCzzz7LTTfdxOrVqxk0aFBNXFoPDfAnAOw5Nbm4NJpEGvH/ApwF3Anc60+/TGWmRKR5UWcpEQnIvHpBTrvk4glwzvHd736XM888kx/+8If1L+Avs2LFCnr16kXHjh3Jz8/nySefrJm3du1aAM4991wWLVoEQHFxcej6RowYUTN/48aNbN26lT59+oTGE1FdXV0z8v4999zD7t272bt3b0LLtgSfhZy3CYuLtGrvfP3wyqDz45JSiTTir3TOjYyZLkx5zkSk2Qg7sa4T7k1Pj/SRZiDz6gX53Q5/pmZWlhc/Qq+++iq/+93vePHFFyksLKSwsJA//vGPcdPOmjWLwsJCCgoKOHjwIJMnTwa8BvojjzzCgAEDOOuss1iyZAkAc+bMYe7cuQwZMoQ9e/aE5mHy5MlUVVURiUS4+uqrmT9/Pjk5OaHxRFRVVXHttdfWDIo3bdo0OnfunNzBacZyQgb0D4u3Vjq5LwD0eTb+Y+L7PJuO3GQUC+syZWZjgN8CB/CeH3KVc25FE+atQQYPHuxWrVqV7mxIAzlnce9/dw7MVFQ0FX0PzcM1T1mtR/oA7KuE7y2FJ76l76GpeL/5eKewHM417NSWma12zg1u0EpSpCXXC+LVCdavX8+ZZ56Z+Eo+2OXdA/9FpXcFPr9bowxq17LUVa9K7meb9PFvJlQeenQcwGYY4yLeiPw9OnmPGbylBBaWgZuRKccgC+J9385wM2IfR9mK1TVYVwPuAa6rTlDXlfiZwHnOuVOAbwH/eYQbb2Nma8zsGf/zcWb2gpn93X89NpD2Z2b2rpm9Y2ZfDcQHmVmZP+9+C7vRS0SkFdMjfSTNGlwvaNF1ghO7wPD+cP5g7zXjGvAiEjQuAg+PgbzO3lgAeZ29z+My6UkFuic+bepqxB90zm0AcM69zpE/A3YKsD7w+adAiXOuN1Dif8bM+gFj8e6zGw38yn+UDcCvgQlAb38afYR5ERFpsfRIH0mzxqgXqE4gIq2CTqwDJT+HytzascpcLy4pVddzP04wsx+GfXbO3Vffys2sO/B1vLP30WUvAS7w3z8GLAN+4scXOee+ADab2bvAUDMrBzo6517z1/k4cCnwXH3bFxFpTbbu8c70JxoXaWQNqhc0xzqBcy50FHdJnbpGvxdpKXRiHSi7xnsdNR06bYU9PaBk5qG4pExdV+IfxjvLHp1iPydiNvBjvHvnok50zu0A8F9P8OPdgG2BdNv9WDf/fWz8MGY2wcxWmdmqnTt3JphFEZGW4ZYSqIh5UlPFQS8u0gQaWi+YTTOqE7Rv355du3apQdnEnHPs2rWL9u3bpzsr0gAa2M47gZ5MvNUqK4LZ5XBHtfdaVpTuHGWE0Cvxzrk7GrJiM/sG8KFzbrWZXZDIIvGyUUf88KBz84B54A1ik1hORURajniDwIo0hYbUC5pjnaB79+5s374dnfRPxkd1zFtfx7za2rdvT/fu3RueHUkbF/LXGBZvjW4pIe5gs7eUwBPfSl++JDPU1Z2+oc4FvmlmXwPaAx3NbAHwgZmd7JzbYWYnAx/66bcDwVEQugPv+/HuceIiIhnl56MgJ+a/dk7bDLv/TlqqZlcnyM7OJj8//0gWzWD96pinayeZJCukoR4Wb40Wlnmv8UanVyNeUi2R58QfEefcz5xz3Z1zeXiD07zonLsWeBr4tp/s28AS//3TwFgzyzGzfLzBalb63es+M7Ph/gi01weWERHJGLr/Tloq1QlEpDVauA7y50CbO73XhevSnSPJFKm8Eh/mbuD3ZvZdYCtwJYBz7m9m9nvgbeAgcJNzrspfZhIwHzgKb/AaDWonIhlHA9tJK6Q6gYiISJJCG/ExI9AeJpHR6QNpl+GNOItzbhcQt/Onc24m3qi1sfFVQEGi2xMRaY2eeQduGgrBwbSd8+I/GJa+fElmaKx6geoELVlbvHMq8eIiItJU6vqvGx1ptg8wBK9rG8AYYHkqMyUiIof7Rp/aDXjwPn+jT3ryIxlH9YKMF68BX1dcRERSod7R6c3sz8DZzrnP/M8zgCebJHciIlJD98RLOqleICIiEkf79lBRET+eIokMbNcDqAx8rgTyUpIbEREJpWfSSjOheoGIiEhUhw7JxRtBIo343wErzWyGmd0OvA48nrIciYhIXLeUeM+gDYo+k1akCaleICIinkgxTM2D27O810hxunPU9HbtSi7eCOodicQ5N9PMngPO80M3OOfWpCxHIgGx9//WFxdpzfRMWmkOVC8QEREAIk/AmAnQbr/3ufMW7zMARWnLVpPLyoLq6vjxFEl0ONFc4FPn3KNm1tXM8p1zm1OWKxGfc/Eb7GFxkdZu4To9h1aaBdULREQy3ahbDjXgo9rt9+KZ1IiP14CvK94I6j094HeV+wnwMz+UDSxIWY5ERESk2VK9QEREAOi0Lbm4NJpErvFfBnwT2AfgnHufQ4+ZERERkcyieoGIiMCeU5OLS6NJpBFf6ZxzgAMws9QNsyciIiLNneoFIiICJT+HytzascpcLy4plUgj/vdm9hugs5l9D/gL8F+pzZaIiIg0U6oXiIgIlF0DS+fB7p7gzHtdOs+LS0olMjr9L83sK8CnQB/gNufcCynPWbNQDEwHtuI9FncmGTVIg4g0O+MK4o9OL9JUMrtekNk02KyIHKasyJtqcWnJSiaptxFvZr9wzv0EeCFOrBUrBiYA0REXt/ifQQ15EUmHcRF4eAx0aOd9zuvsfRZpSplbLxAREWkeEulO/5U4sYsbOyPNz3QONeCj9vtxEZGm9/NRhxrwUR3aeXGRJpSh9QIREZHmIfRKvJlNAiYDvczsrcCsY4AVqc5Y+m1JMi4iklo9OiUXF2lMqheIiIg0D3V1p38CeA74T+CngfhnzrmPU5qrZqENUBUSFxFpelv3eF3oE42LNLIMrxeAxsoREZHDHH007N0bP54iod3pnXN7nHPlwBzgY+fcFufcFuCAmQ1LWY6ajXgN+LriIiKpdUsJ7KusHdtX6cVFUk31guhYOVvwBm2KjpVTnM5MNamwwes0qJ1IZurQwSBSDFPz4PYs7zVS7MUzSbwGfF3xRpDIPfG/BoI52OfHRESkCS0sg+8thfLdUO281+8t1ej00uQytF6gsXJERGqJFMOYCdB5C5jzXsdM8OKZJCukSR0WbwT1jk4PmHOu5jkBzrlqM0tkORERaWQL13mTSBplaL1AY+WIiATtGz4d2sWc3Gy334tn0q1G1dXJxRtBIqcH/mFm/2Zm2f40BfhHynIkIiLSjHXho6TirVCG1gvCxsTRWDkimWpcAWyeAlW3ea/jCtKdoybWaWtycWk0iTTivw/8C/AesB0YxqEHpouIiGSUOUwhm4pasWwqmMOUNOWoyWVovUBj5YjIIeMi8PAYb2DZLPNeHx7jxTPGnh7JxaXR1NuId8596Jwb65w7wTl3onPuGufch02RORERkeamqMufeZTv0JNyjGp6Us6jfIeiLn9Od9aahOoFIiLw81HQoV3tWId2XjxjlMyEytzascpcL55JunRJLt4I6m3Em9kZZlZiZuv8z/3N7N9TliMREZHmbM4cito9RTn5VNOGcvIpavcUzJmT7pw1CdULRESgR6fk4q1SWREsnQe7e4Iz73XpPC+eSebMgXYxZ3TatUtpvSCR7vQPAz8DDgA4594CxqYsRyIiIs1ZURH89rfQs6f3bK2ePb3PRRlTaVG9QEQy3tY9ycVbrbIimF0Od1R7r5nWgIe01AsSacTnOudWxsQOpiIzIiIiLUJREZSXeyPPlpdnUgMeVC8QEeGWEthXWTu2r9KLZwoLeRx8WLxVa+J6QSKN+I/MrBfgAMzsCmBHSnMlIiIizZXqBSKS8Raug0fXwMEqcM57fXRNZj0G9tDDRhOLS+NJ5LmuNwHzgL5m9h6wmYx68J+IiIgEqF4gIhlvXAHcMBDa+k+ZbNvG+7xie3rzJZmh3ka8c+4fwJfNrAOQ5Zz7LPXZEhGRw1S3gTZxHmdVredUS9NRvUBERKPTS3olMjp9FzO7H/g/YJmZzTGz1I2XLyIi8WWFPI86LC6SAplbLwi7yTMTb/4UEY1OL+mUyD3xi4CdwLeAK/z3i1OZKREREWm2MrReEHaTp27+FMlEGp1e0imRRvxxzrn/cM5t9qe7gM4pzpeIiIg0T6oXiEjG0+j0kk6JNOJfMrOxZpblT1cBz6Y6YyIiItIsqV4gIhlPo9NLOiUyOv1E4IfA7/zPbYB9ZvZDwDnnOqYqcyIiItLsqF4gIhlPo9NLOiUyOv0xTZERERERaf5ULxAR0ej0kl6JjE7/3ZjPbczs9gSWa29mK81srZn9zczu8OMzzOw9Myv1p68FlvmZmb1rZu+Y2VcD8UFmVubPu9/MNBSsiIhIGhxJvUB1AhFpbTQ6vS9SDFPz4PYs7zVSnO4cZYRE7okfZWZ/NLOTzSwC/BVI5Cz8F8CFzrkBQCEw2syG+/NmOecK/emPAGbWDxgLnAWMBn5lZtGHH/8amAD09qfRie2eiIiINLIjqReoTiAirYpGp8drsI+ZAJ23gDnvdcwENeSbQL2NeOfcNcBjQBnewDVTnXM/SmA555zb63/M9qe6nsNyCbDIOfeFc24z8C4w1MxOBjo6515zzjngceDS+rbfGMqKI8zOm8odWbczO28qZcWRptisiIhIs3Uk9YLWUCcQj+pGIh6NTg+Mmg7t9teOtdvvxSWlEulO3xuYAjwFlAPXmVluIiv3u9iVAh8CLzjnXvdn/cDM3jKz35rZsX6sG7AtsPh2P9bNfx8bj7e9CWa2ysxW7dy5M5EshiorjrB0whj2bOkMztizpTNLJ4xRYSUiaTWuADZPgarbvNdxBenOkWSaI60XtOQ6gXhUNxI5ZGEZfG8plO+Gaue9fm+pF88YnbYmF5dGk0h3+qXArc65icD5wN+BNxJZuXOuyjlXCHTHO4NegNcNrhded7odwL1+8nj3tLk64vG2N885N9g5N7hr166JZDFUyfRRHNhfe7SKA/vbUTJdo1WISHqMi8Cjl0BeZ8gy7/XRS7y4SBM6onpBS64TiEd1I5HaFq6D/DnQ5k7vNeMeL7enR3JxaTSJNOKHOudKoKY73L0k2XXNObcbWAaMds594Bfk1cDDwFA/2Xbg1MBi3YH3/Xj3OPGU2rM1/qgUYXERkVSbMxpyYp4pktPWi4s0oQbVC1pinUA8qhuJSC0lM6EypiNWZa4Xl5QKbcSb2Y8BnHOfmtmVMbNvqG/FZtbVzDr7748Cvgxs8O9ni7oMiJ6zehoYa2Y5ZpaPN1jNSufcDuAzMxvuj0B7PbAkob1rgE494o9KERYXEUm140M6LIfFRRpTQ+oFLb1OIB7VjUQkKGdjESydB7t7gjPvdek8Ly4pVdeV+LGB9z+LmZfIdZ+TgZfM7C28bnYvOOeeAe7xHw3zFjASmAbgnPsb8HvgbeB54CbnXJW/rknAf+ENbLMJeC6B7TfIqJklZGUfrBXLyj7IqJmZNFqFiIhIjYbUC1p0nSAq0wd1GzWzhOzc2iN5ZedWqm4kkqG++AIoK4LZ5XBHtfdaVuTFJaXa1jHPQt7H+3wY59xbwMA48evqWGYmcFj/C+fcKqDJh2+KffKsnkQrIun00e4OdD12X0g8DRmSTHPE9YLWUCeIDuoWvSc8OqgbQCRDLjpFirwRu0qmj2LP1k506rGHUTNLauIimWZcAfx8lPds+K17vJHpM2pgO0mbuhrxLuR9vM+tTsn0UVRV1j48VZVtKZk+KmMKaxFpXn78w9/w6998m/btqmpiFZVt+PEPf8Ojj6YxY5IpMr5eEDaoWybVCyJFZWq0i+ANKvvwGOjg/1vI6+x9ziRdusCuXfHjklp1dacfYGafmtlnQH//ffRzq+8/psFbRKS5+fKXi7jxO49RXt6T6mqjvLwnN37nMb785QxqQUg6qV6QRFxEWrefjzrUgI/q0M6LZ4o5cyA7u3YsO9uLS2qFNuKdc22ccx2dc8c459r676Ofs8OWay00eIuINDdFRdCxYxGnn15OmzbVnH56OR07FlGkNrw0AdULVC8AjQsgEtUj5PxdWLw1KiqCG2+ENm28z23aeJ9VL0m9RB4xl5F6f+0d4vUW9OIiIk2vuBgeewyq/N70VVXe5+Li9OZLJBNoULdD4wLs2dIZnNWMC6CGvGSi6urk4q2R6iXpo0Z8iL//sQ/xxu3x4iIiTW/6dNi/v3Zs/34vLiKpFSkqY8y8pXTquRvM0annbsbMW5pR94fXNS6ASKbJCmlFhcVbI9VL0qeuge0ymu59E5HmZuvW5OIi0rgyfVA31Y1EDtm2B3p2TjzeGqlekj4ZdK4oObr3TUSamx49kouLiDQm1Y1EDvlZCVQcrB2rOOjFM4XqJemjRnwI3fsmIs3NzJmQm1s7lpvrxUVEUk11I5HaDr/xNrOoXpI+asSHiBSVMeDba7A2VYDD2lQx4NtrMrobnYikV1ERzJsHPXuCmfc6b55GgRWRpqG6kcghPx8FOTE3Jue0zaxHzKlekj66Jz5EWXGENY8MwlV5z0xwVW1Y88ggepy7nYh+mCKSJkVFKhxF0qWsOELJ9FHs2dqJTj32MGpmSUY1YMuKI6x9bGCtutHaxwaqbiQZSY+Y86hekh66Eh/iuSmjqaqsfY6jqrItz00ZnaYciYiISLro8WoanV4kaGvIUBBhcZHGpEZ8iM935SYVFxERkdZLDViNTi8SNL0E9tUeIoJ9lV5cJNXUiBcRERGphxqwGp1eJOiJdfC9pVC+G6qd9/q9pV5cJNV0T3yIo7rs5/NdHeLGRUREJLN06rHH60ofJ54pRs0sYemEMbV6JGh0eslUWZbFwnXVLFx3eFwk1fQrC3HxnOfJyq798Mes7INcPOf5NOVIRERE0kWPV/NGpx8zbymdeu4Gc3TquZsx85Zm1OB+IlHmjHEFsHkKVN3mvY4r8OIiqaZGfIhIURk9R5QDrmbqOaJcBZWIiEgG0uPVRCToqoIqHh4DeZ0hy7zXh8d4cZFUUyM+xLOTL2ZzSS/AaqbNJb14dvLFac6ZiIiINLXaj1ezmserZdLo9BqhX+SQn4+CDrXHuqRDu8x6TrykjxrxIVbPG4zXeA8yPy4iIiKZRKPT6xiIBOk58ZJOasSHcFXxD01YXERERFovjU6vYyAStHNf+6TiIo1JLdIQ1qY6qbiIiIi0Xnq8mo6BSNDz77bBudox57y4SKqpER8i74LNeAPaBTk/LiIiIpmk99feIV69wItnBo3QL3LI+Xn7sJg7b828uEiq6TnxIT5+93ji3RPvxUVERCST/P2PfYhXL/DimSE6En/J9FHs2dqJTj32MGpmiUbol4yke+IlndSID6H7vkQOcRxeda0rLiLS2qhe4IkUlanRLgJs3eM9Vi7RuEhjUnf6EEcdtz+puEhrFtZQVwNeRDKF6gUiEnRLCeyrfXcJ+yq9uEiqqREvIiIiIiKShIXr4HtLoXw3VDvv9XtLvbhIqqk7fYjPP85NKi4iIiKtl+oFAhw2kFl9cWm92lgbFq6rOqzR3sY0Or2knq7Eh9BjVERERCRK9QIRCZowaEJScZHGpEZ8iONO/4h4j5Lx4iKZ5bPK5OIiIq2N6gUiEnRuj3PJimlKZZHFuT3OTVOOJJOoER9i84unEe9RMl5cJLNMfsY4UFU7dqDKi4uIZALVCzxlxRFm503ljqzbmZ03lbLiSLqzJJIW00umU011rVg11UwvmZ6mHEkmUSM+jAtpnITFRVqx4nWOb/+h9uAt3/6DFxcRyQiqF1BWHGHphDHs2dIZnLFnS2eWThijhrxkpK17tiYVF2lMGthOROrV5aguLFy367DBW7oc1SU9GRIRkSZXMn0UB/a3qxU7sL8dJdNHESlKU6ZE0qRHpx5s2bMlblwk1XQlXkRERETqtWdrp6TiIq3ZzFEzyc2u/XSK3OxcZo6amaYcSSZJWSPezNqb2UozW2tmfzOzO/z4cWb2gpn93X89NrDMz8zsXTN7x8y+GogPMrMyf979ZnqQh0hT+vjzj5OKi4gEqU7QOmiEfpFDiiJFzBszj56demIYPTv1ZN6YeRSpW4o0gVReif8CuNA5NwAoBEab2XDgp0CJc643UOJ/xsz6AWOBs4DRwK/Mah60+GtgAtDbn0anMN8AZHf4Iqm4SGsW1jVMXcZEJEEtuk4AcFSX/UnFW6NRM0vIyj5YK5aVfZBRM0vSlCOR9CqKFFE+tZzq26spn1quBrw0mZQ14p1nr/8x258ccAnwmB9/DLjUf38JsMg594VzbjPwLjDUzE4GOjrnXnPOOeDxwDIp0334duI9SsaLS1MJu76i6y5NS13GRKQhWnqdAOCsq9YRr17gxTOHq7Y6P4uISOql9J54M2tjZqXAh8ALzrnXgROdczsA/NcT/OTdgG2Bxbf7sW7++9h4vO1NMLNVZrZq586dDcr75pKQR8mUZNajZERAXcZEpOFacp0A4G+/LyBevcCLZ4bnpozGVbWpFXNVbXhuSpN0hpBmRBdZRNIrpaPTO+eqgEIz6wz8r5nVVdLF+7N3dcTjbW8eMA9g8ODBDXz2Vdh/If13ksxUFClSo11EjljLrhPA57tyk4q3RjoGIiLNQ5OMTu+c2w0sw7tv7QO/Oxz+64d+su3AqYHFugPv+/HuceIiIiLSwqhOICIi0jCpHJ2+q3+2HTM7CvgysAF4Gvi2n+zbwBL//dPAWDPLMbN8vMFqVvrd6z4zs+H+CLTXB5YRERGRZk51gtah3dGVScVFRCQ1Utmd/mTgMX802Szg9865Z8zsNeD3ZvZdYCtwJYBz7m9m9nvgbeAgcJPf9Q5gEjAfOAp4zp9ERESkZVCdoBVok3MQ9ubEj4uISJNJWSPeOfcWMDBOfBcwKmSZmcBhw10751YBmTNyjIiISCvSGuoE2R2+4MC+9nHjmUL3xIuINA9Nck+8iIiISEvWtn1VUvHWyNpUJxUXEZHUUCNeREREpB6ffxxyFTok3hq5qvjVxrC4iIikhv7rhgp7Gk2Dn1IjIiIiLcxRx+1PKt4aHdUl5BiExEVEJDXUiA+jx8SLiIiIiIhIM6NGfBgX0loPi4uIiEirpe70OgYiIs2FGvEhNHiLiIiIRHXqsSepeGukYyCH9EwyLiKNSY34EHkXbObw+9+dHxcREZFMMmpmCdm5lbVi2bmVjJpZkqYcNb3eX3uHeHUjLy6ZZSYQ2wMjlzhPhRSRFFAjPsTH7x7P4TfAmx8XERGRTBIpKmPMvKV06rkbzNGp527GzFtKpKgs3VlrMn//Yx/i1Y28uGSWImAe3pV381/n+XERSTU14kPs2dopqbiIiIi0bltf7c6n248BB59uP4atr3ZPd5aalOpGIiLNQ9t0Z6C5atehksq9OXHjIiIiklmenXwxq349lOiVaFfVxv8MX/9VGjPWhDr12MOeLZ3jxiXTFAMTgOjjBbf4n0FX40VST1fiQ1Tuy04qLiIiIq3X6nmDideV3ItnBo0LIIdM51ADPmq/HxeRVFMjPoweMSciIiI+VxW/yhQWb40iRWV0P2cr3uB23tT9nK0ZNS6ARG1NMi4ijSlzSp6kxY6+Wl9cREREWi0LKf/D4q3Qs5MvZnNJL7weCd60uaQXz06+OM05k6bXI8m4iDQmNeJDhV1x15X4ptUlybiIiEjja9fhQFLx1ki3FMghesScSDqpES/N3BwgdhyCbD8uIiLSNCr3tUsq3hrplgI5RI+YE0kn/deVZq4IeJTahcSjqJAQEZGmFDYCeyaNzG5tqpOKS2tXBJQD1f6r6mYiTUWN+BD5ozZx+P3vzo9L01IhISIi6TVq5l+xrNqNVcuqZtTMv6YpR01v0IRVxKsbeXEREWkqasSH+GzH0UnFRUREpPVa8+gluOra94O7amPNo5ekKUdNr8e52yHmRAZZ1V5cRESajBrxIT56+0TiDd7ixUVERCSTbC75gnj1Ai+eGUqmj4LqNrWD1W28uIiINBk14kVERETqpUfP7tnaKam4iIikhhrxIiIiIlIvDe4nItI8qBEvIiIiIvUaNbOE7NzKWrHs3EpGzSxJU45ERDKTGvEhsjvEv8ctLC4iIiKtl+oFECkqY8y8pXTquRvM0annbsbMW0qkqCzdWRMRySht052B5urg5+2SiouIiEjrpXqBJ1JUpka7iEia6Up8iNjHyNQXFxERkdZL9QLx9EsyLiLS+NSIFxEREZEEhJ2wyKQTGe8kGRcRaXxqxIuIiIhIAvSYPahKMi4i0vjUiA/RqWfIY1RC4iIiItJ6qV4gHvVGEJH0UyM+hB6jIiIiIlGqF4AasKDeCCLSHGh0+hDRkVdLpo9iz9ZOdOqxh1EzSzQiq4iISAZSvQDUgBURaR50JV5ERERERESkhdCV+BBlxRGWfOcSqiq9Q7RnS2eWfOcSACJF6cyZiIiINLWy4uEsnXAhB/Z7z4Xfs6UzSyeMATpkVL2grDiS4b0RRETSL2VX4s3sVDN7yczWm9nfzGyKH59hZu+ZWak/fS2wzM/M7F0ze8fMvhqIDzKzMn/e/WaW8puvnpsyuqYBH1VV2ZbnpoxO9aZFRERalZZeJwAomf6NmgZ81IH97SiZ/o2m2HyzUFYcYemEMezZ0hmc1ZzIKCuOpDtrIiIZJZXd6Q8C/885dyYwHLjJzPr582Y55wr96Y8A/ryxwFnAaOBXZtbGT/9rYALQ259S3pL+fFduUnEREREJ1aLrBAB7th5MKt4alUwfFXIiY1SaciQikplS1oh3zu1wzr3pv/8MWA90q2ORS4BFzrkvnHObgXeBoWZ2MtDROfeac84BjwOXpirfIiIi0rhaQ52gU49OScVboz1b4+9rWLx16pBkXESk8TXJwHZmlgcMBF73Qz8ws7fM7Ldmdqwf6wZsCyy23Y9189/HxuNtZ4KZrTKzVTt37mxQno/qsj+puIiIiNSvJdYJAEbNHEV2bnatWHZuNqNmZs5V6E499iQVb51+w+HV5yw/LiLSNFLeiDezo4GngKnOuU/xusH1AgqBHcC90aRxFnd1xA8POjfPOTfYOTe4a9euDcr3xXPeICu7dhe5rOyDXDznjQatV0REJFO11DoBQKQowph5Y+jUsxMYdOrZiTHzxhApypz7wUfNLCU7t7JWLDu3klEzS9OTobQowusA0hPv59jT/5xBoxuKSNqldHR6M8vGK6yLnXP/A+Cc+yAw/2HgGf/jduDUwOLdgff9ePc48ZSKFN0IzKJk+nmBEVj/j0jRtFRvWkREpNVpyXWCqEhRJKMa7bFUN4oqQo12EUmnlDXi/dFiHwHWO+fuC8RPds7t8D9eBqzz3z8NPGFm9wGn4A1Ws9I5V2Vmn5nZcLyud9cDD6Qq34cUESmCSNF0YCvQA5iJ/mmLiIgkp+XXCcSjupGISHOQyivx5wLXAWVmVurHbgHGmVkhXve3cmAigHPub2b2e+BtvFFsb3LOVfnLTQLmA0cBz/lTE9CZVhERkUbQCuoE4lHdSEQk3cwb3LX1GTx4sFu1alW6syEiIpIwM1vtnBuc7ny0NqoTiIhIS1NXnaBJRqcXERERERERkYZTI15ERERERESkhVAjXkRERERERKSFUCNeREREREREpIVQI15ERERERESkhWi1o9Ob2U5gSyOt7njgo0ZaV7poH5oH7UPzoH1oHrQPh+vpnOvaiOsTGr1OAK3jt9tQOgY6BlE6DjoGoGMQ1ZjHIbRO0Gob8Y3JzFa19Ef+aB+aB+1D86B9aB60D9JS6XvXMQAdgygdBx0D0DGIaqrjoO70IiIiIiIiIi2EGvEiIiIiIiIiLYQa8YmZl+4MNALtQ/OgfWgetA/Ng/ZBWip97zoGoGMQpeOgYwA6BlFNchx0T7yIiIiIiIhIC6Er8SIiIiIiIiIthBrxIiIiIiIiIi2EGvEBZlZuZmVmVmpmq+LMNzO738zeNbO3zOzsdOSzLgnswwVmtsefX2pmt6Ujn3Uxs85m9t9mtsHM1pvZOTHzW8L3UN8+NOvvwcz6BPJWamafmtnUmDTN+ntIcB+a9fcAYGbTzOxvZrbOzBaaWfuY+c36e4CE9qElfA9T/Pz/LfZ35M9v9t+DNIyZnWpmL/n/0/9mZlPSnad0MLP2ZrbSzNb6x+GOdOcpXcysjZmtMbNn0p2XdKivzpkp6qvztXaJ1LcyQX11ncbWNpUrb6FGOuc+Cpl3MdDbn4YBv/Zfm5u69gHg/5xz32iy3CRvDvC8c+4KM2sH5MbMbwnfQ337AM34e3DOvQMUgldJAd4D/jcmWbP+HhLcB2jG34OZdQP+DejnnPvczH4PjAXmB5I16+8hwX2A5v09FADfA4YClcDzZvasc+7vgWTN+nuQRnEQ+H/OuTfN7BhgtZm94Jx7O90Za2JfABc65/aaWTbwipk955z7a7ozlgZTgPVAx3RnJI3qq3NmgkTqfK1WEvWtViuJuk6j0ZX45FwCPO48fwU6m9nJ6c5Ua2JmHYERwCMAzrlK59zumGTN+ntIcB9aklHAJufclph4s/4eYoTtQ0vQFjjKzNriVQzej5nfEr6H+vahuTsT+Ktzbr9z7iDwMnBZTJqW8D1IAzjndjjn3vTff4bXeOuW3lw1Pf83vtf/mO1PGTdKspl1B74O/Fe68yLp0wrrfA3VkutbDdWkdR014mtzwJ/NbLWZTYgzvxuwLfB5O82vAK9vHwDO8bvBPWdmZzVl5hJwGrATeNTvovZfZtYhJk1z/x4S2Qdo3t9D0FhgYZx4c/8egsL2AZrx9+Ccew/4JbAV2AHscc79OSZZs/4eEtwHaMbfA7AOGGFmXcwsF/gacGpMmmb9PUjjMrM8YCDwepqzkhZ+N/JS4EPgBedcJh6H2cCPgeo05yOdEqlztnaJ1vkyRV31rVYribpOo1EjvrZznXNn43WLvMnMRsTMtzjLNLezz/Xtw5tAT+fcAOAB4A9NnL/6tAXOBn7tnBsI7AN+GpOmuX8PiexDc/8eAPC7hX0TeDLe7Dix5vQ9APXuQ7P+HszsWLwrvPnAKUAHM7s2NlmcRZvN95DgPjTr78E5tx74BfAC8DywFq9rdVCz/h6k8ZjZ0cBTwFTn3Kfpzk86OOeqnHOFQHdgqH/LScYws28AHzrnVqc7L2lWX50zEyRS58sI9dS3WrUE6zqNSo34AOfc+/7rh3j3cgyNSbKd2ldfutPMuoXWtw/OuU+j3eCcc38Ess3s+CbPaLjtwPbAWf3/xvvnGJumOX8P9e5DC/geoi4G3nTOfRBnXnP/HqJC96EFfA9fBjY753Y65w4A/wP8S0ya5v491LsPLeB7wDn3iHPubOfcCOBj4O8xSZr79yCNwL8H/Cmg2Dn3P+nOT7r53YaXAaPTm5Mmdy7wTTMrBxYBF5rZgvRmqeklUG/OBInUWzNFXXXG1i6R+lqjUiPeZ2Yd/IFq8LvBXITXhTLoaeB68wzH6yqxo4mzGiqRfTCzk8zM/PdD8X4Du5o6r2Gcc/8EtplZHz80CogdNKhZfw+J7ENz/x4CxhHeLapZfw8BofvQAr6HrcBwM8v18zkK7z7coOb+PdS7Dy3ge8DMTvBfewCXc/hvqrl/D9JA/m/0EWC9c+6+dOcnXcysq5l19t8fhVd53ZDWTDUx59zPnHPdnXN5eN2HX3TOpfSqW3OTYL251Uuw3pop6qoztnaJ1NcalUanP+RE4H/9emRb4Ann3PNm9n0A59xDwB/x7oV8F9gP3JCmvIZJZB+uACaZ2UHgc2Csc665dfn8V6DY75bzD+CGFvY9QP370Oy/B//e368AEwOxFvU9JLAPzfp7cM69bmb/jdfd/CCwBpjXkr6HBPehWX8PvqfMrAtwALjJOfdJS/oepFGcC1wHlPn3gwPc4vceySQnA4+ZNwp1FvB751xGPmItw8Wtc6Y3S2lzWJ0vzflpcvHqW5kkrK6Tym1a86sniYiIiIiIiEg86k4vIiIiIiIi0kKoES8iIiIiIiLSQqgRLyIiIiIiItJCqBEvIiIiIiIi0kKoES8iIiIiIiLSQqgRL9JCmVkXMyv1p3+a2XuBz+1i0k71H/9R3zqXmdngkPg7ZrbWzN4ws8JG3BURERFJETOr8usGa83sTTP7lySXn2FmP0pV/kQkeWrEi7RQzrldzrlC51wh8BAwK/rZOVcZk3wqUG8jvh5FzrkBwK+A/6+B6xIREZGm8blfNxgA/Az4z8ZYqZm1bYz1iEjy1IgXaUXMbJSZrTGzMjP7rZnlmNm/AacAL5nZS366X5vZKjP7m5ndkeRmXgO6+es5zsz+YGZvmdlfzax/PfEZZvaYmf3ZzMrN7HIzu8fP7/Nmlu2nu9vM3vaX/2VjHR8REZEM1xH4JPrBzG72e9i9FawPmNl0vwfeX4A+gfgyM/u5mb0MTIlX7/DThcXL/eVf8+shZ5vZn8xsk5l9309zspkt93sPrDOz85ro2Ii0GGrEi7Qe7YH5wNXOuQjQFpjknLsfeB8Y6Zwb6aed7pwbDPQHzo82shM0GviD//4OYI1zrj9wC/B4PXGAXsDXgUuABcBLfn4/B75uZscBlwFn+cvflUTeREREpLaj/AbxBuC/gP8AMLOLgN7AUKAQGGRmI8xsEDAWGAhcDgyJWV9n59z5wFzi1DvMLG59JLD8NufcOcD/+emuAIYDd/rzrwH+5Pc0HACUNsZBEGlN1IgXaT3aAJudcxv9z48BI0LSXmVmbwJrgLOAfgmsv9jMtgM/AR7wY18CfgfgnHsR6GJmneqIAzznnDsAlPl5ft6PlwF5wKdABfBfZnY5sD+BvImIiEh80e70ffFOxD9uZgZc5E9rgDeBvniN+vOA/3XO7XfOfQo8HbO+xf5rH+LXO8LiUdH1lQGvO+c+c87tBCrMrDPwBnCDmc0AIs65zxp8BERaGTXiRVqPfYkkMrN84EfAKP9K97N4V/HrUwTkA0/gnX0HsDjpXB1xgC8AnHPVwAHnXDReDbR1zh3EuyrwFHAphxr5IiIi0gDOudeA44GueGX1fwbG0zndOfdINGkdq4nWN+KV9XXFo77wX6sD76Of2zrnluM1+t8Dfmdm19ezPpGMo0a8SOvRHsgzs9P9z9cBL/vvPwOO8d93xCuA95jZicDFiW7Av4L+78BwMzsTWI7XuMfMLgA+8s/ah8XrZWZHA52cc3/EG5CvMNH8iYiISDgz64vXC24X8CfgO365i5l1M7MT8Mrwy8zsKDM7BhgTsroNxK93hMUTzWNP4EPn3MPAI8DZyeyjSCbQqJIirUcFcAPwpD9i7Bt4o9YDzAOeM7MdzrmRZrYG+BvwD+DVZDbinPvczO7Fu5p/M/Comb2F1+39236yGSHxRBwDLPHvqTNgWjL5ExERkVqOMrNS/70B33bOVQF/9k/Iv+b1rmcvcK1z7k0zW4x3L/oWvHvXD+OcqzCzw+odzrkv4sWTyO8FwM1mdsDPk67Ei8SwQz1ZRURERERERKQ5U3d6ERERERERkRZCjXgRERERERGRFkKNeGnRzGywmT1uZuVmVmFmn5jZ22b2iJl9uYnyMMPMnD/lNcU2Y7Z/QWD78abxTZ2nI2Fmhf6xnNHYx9HM5kePRz3p8uIcv2oz+9DM/tvMzkpim+X+8ssavAMiIhJX8P97vCmQLq1ldVNK9Jg0d2Y23v/epqZg3dHjMb+edDPiHMMvzGyjmd1lZkcluL1gXW18Y+yDZDYNbCctlpndDNxN7ZNROUBn4ExgEBrZvCUpBG733y8DytOVkRiG9yiebwFfNbOhzrn1ac6TiIhIazceOB9vcL3Zac1Jbe2A3sB0vKf1fMVpkDFpYroSLy2SmX0TuAfvN/wx3silx+E9Zu1M4IfAuwmsJ6EzqC3IY845i5nmpztTLdTLzjkDjgbm+LGjgZ/VtVD0N+Wcy/OP/wUpzaWIiESNjC0D050hADNrY2bZadp8szwmLdQN/vE7He8xegCjgJF1LWRm7Z1zy1Qvk8akRry0VHcG3l/vnPudc+4T59wXzrkNzrlZzrkrogn8LlnRbkxXmdnvzewzYKE//14zKzWzXWZ2wMx2mtkSMysMbtTMuprZk2a2z8zeN7N/x7tSexjznrc6z8y2mVmln/6/zOykxj8c9fP32fl5z/dj/f39dWY2148Fu46NMLOn/WV2+PMsZr1fNbMSM9tt3i0NZWZ2U5x0p/td/Lb7x+MD/xgf63dnezSQ/KU4XSETOp5m1svMXjCzz81ss5lNaMhxc87tA+4IhAb72wl2jbvJz9vHwAp/ftzu9GZ2oZk9Z2Yf+13yNpvZrJg015jZa2a219+PlWZ2dUP2Q0REDmdmPczsUTN7L1C2zDfvWeXBdEeZ2X+Y2Tv+/+5PzOx5M/tSTLqa//1mdq2ZbQS+AM4ysxPM7GEz2+KXl7vMbHVsGdAU/DL1Ez+vzwXi9/ixg2Y2PM4+XWHebYsVZrbGzM6PWW+Omd1mZuv9NLvN7FkzGxQnD1f469zjl3XvmNlP/HkO7yo8QE+L0/09ifrHtWb2rr+NZeY9Vu+IOec24T26NypaLwjexjDYL8e/AL5vId3pzaydmf3EzN7y8/epmb1hZl8PpOlsXj11k/8b3Wlmi8ysd0P2Q1o455wmTS1qAk4CnD9tSHCZ8YFlPg68/4M//5+BWHDaDZwcWM/yOGl2BN7n+em6Ae+HrLMcOL4Rj8cFgXXPryPd8cAHfrrngDbASv/zJqCDn25GYH0fxcn/LYF1fheoDtnPBwPpIsCekHR5wPyQeS6Z44nXxe3dur6jeo5lXmCZZYH4cYH43+Ic9+BvqtSfXx5nPTeEHK/yQJo7w44F8KN0//1p0qRJU3OaYsqPC+pIFyzb8vxYz0C5GDt9APT002XjPSs9XrqDwDcC24n+7/8k5v99IV7ZG28de9N0TK4PpBsLDAQO+J/vjrNPHwNVMXn/HOjlp2sLvBiyjxXAuYF13h6Sbpk/P6wcnO/PT7T+MSpOuh2x60vwdzM+EP9hIH5znOMerBdMpXadYbyfvg3wQsg+zPDTHAOsC0nzMdA73X+DmtIz6Uq8tEQ9Au/fib4xs+F2+OAjX4qz/BfAl/C6Rv/Yj/0Ar3tUB+Ao4Kt+vBMwzl//l4Hz/PjzeI3iL/nLxLoTOBmvETwc71798/xt9wR+lMwOJ+HbcY5BZwDn3EfAJD/daOAZYAhe4TbeeVecY63DO2nSH68RDfBjMzvGzI4G7sPrifA/ePt7NHCvn25y4Gz3bKCj//4OvGN3Mt5x3++cG4/XwI2q6f7nf070eF4P9PLf/xY4FrgEOKGOY1YnM+sA3BYIvRknWTtgDN7+jwtZz9HALLzjtR+4Eq9wPgN4wE+TD9ziLzIX7+TBsfg9RoA7zezYI90XEZFW7qWY8u8P9aS/g0Plw7/ilfn/6n8+gUO9sIrwynuAYrz/zecDe/EaYg/EXv3FG5/nV0AXvBPE/wisYxZeXaMrMML/nCqhx8Q59zjwdCBPv8VriP+NQ2PUBB0L/D+84/Rvfqw9h8qtcRzqWv5tvH3MB9bjldv3gjeILHCrn+4D4Ct45Wd/YJGfNwNe9tNscYe6oo9Psv5xh5+uCviGvw9/rvOI1cPMegHBXn7x6gVvA6fh/VaeClnVNUB0EOa/Amfh1QtGBdY51Y9X4tXd2uNdGPkQb1/+4wh3Q1q6dJ9F0KQp2QkYxqGzkH8IxIdz+FnKL/nzxhNzxjRmnWPwCovdHH7G9iE/zW2B2HmBZR8LxPP8WNhV4+j0eiMejwvq2VbnmPRPxMy/L2b+jMC8UYF48ArxcOCierbr8E4aHIV3pcIBq+rYj+B3dEHMvISOJ14FJBo7NbD8y9F4Pccyr57t7AMK4hz3uXHWVU7tqwrB4/XLkO1PSOCYXpzuv0FNmjRpai4TdfTkonYdIVi25fmx6BXZf8Ssc7Mff9//vDCwbM9AukcD8TP8WPR//8dATsx6o1dUN+A1Lq8CTkvXMfHTngTsCsw/AAyKSRPdp60x8a3R/fE/x9YvYqdqIDemrPtBHfuxzE9THhNPtP7RBq/x64CSwPL5gXTz6zmWM+rZzjLA4hz3ITHruSAwb3yc41UQsv0V9Wz/g3T/DWpKz6Qr8dISbQm8PyP6xjn3V+edub3j8EVqKQt+MLNheGdyR+CdXY49m97efz05EHsv8P59Dte1njwcFzbDat+/H50uqGd9UfEGttsdk+aBmM+/rmN92wLvg/vcjfr3Ebz9PA6vIIVAz4kkJXo8g9/R+yHvkxWtjC3B6wq4Lk6asjixWMF9CDsOiR5TERE5XOwgbpfWk/54/3V7TDz6uWtMuti0wfex/783Oue+iIlNxDtB0AfvwsBiYJOZPWN1DHzn38cdrBOUh6WNo85j4pz7J/DfgdBK59zqkHXFHqdovaCb/1pfGWZ4V48TKQ/rkmhZeTzerRBQf70tGQfxelb8Avi6c15rO0ZT1QtUJ8hQasRLi+MXOG/5H880s1FJrqIi5vOlHHrc4hi8rtHHxFluR+B9t8D7U+Kk/ch/LY3TqDYCJx+akpm1weuCFhTbqA/qHngf3Of3OLSPAFPj7GOWc24mh+6hA6/iEiZeIRiV6PEMfkenhLxP1Mv++rOcc12cc5c650pD0sb+puLZGXgfdhyCx/TSkGNanMC2RESkftH/ud1j4t1i5n8UZ17scsE0EKdccM696pw7DegHXM6hJ598He+qfJMzbwDf4O1s/2JmcW8LI/w4RRvI0WNQDRwXUoa9R2LlIYTXCxKtf3yE17MgmFc4sjoB+KPTO+eynXO9nHM/dfFvRcQ519j1gl1Amzj72i7x7Etroka8tFTBq+0LzOxbZna0f59Ut7CFQgT/AX6Gd+X953HSvRp4f4uZdTGzfwEui5P2ef+10Mx+bGad/PyNNLP/Bq4Ny4xzbn6chuqy5HYp1I84dNtB9N6xr5rZ90LS/7uZnWhmEbxBZMAboO5veF28PvNjN5vZuf6otKeY2Y1494PhnPscr7sZwCB/1Nrj/PV+38yi9yN+EtjuWTH3FyZ6PIPf0Qw/3Tc5dB9iOq3AO3bgjVR7uZl1MLPTzOyHfvwFvMoPwF3mPT2gnZnlmdk0Dt0fKCIiDRe9NzrfzCb7471MxutuHZwfvIf6Ln+08C8B3/JjW4CN9W3MzGaa2VfxyoJn8HoBRoVecXXOXRBTJ8ird88S4F/9n493tfpt4I/+rAct/pN0TjWzf/WP0w+AU/14tOyNltVZwEPmjYCfY2YDzBuB/35//p85dHJ/unlPbck1s35m9v3A9qL1guNj8pNo/aMKeN1Pd76Zfc0fJ2hGvQenafwx8P43ZnamXy8Y4ddd4NAx7QLcZ2bHm/ekhGFm9lvgp02aY2k+0t2fX5OmI53wBkWp756oePfEXxCzngvjLBcc4Xx+IG280emDI7jn+el6ED7ifc39UI10HC6o5xjM8NP1w7sy4IBf+bGn/M+fAj382IzAsjvirC84Ov3EurYdSFfn6PR+mlM5NCpudHolmeOJVxGJNzp9zXdUz7HMCyyzLInjftj3yZGPTv/zOvazvK48adKkSVOmTTRsdPo8vKuh8f7f7gykyyb83uSDwCWB7Rz2vz/OvNipEuifomNSV7n7H/7nKuAcvIsg0bJ6SZx87+TQGDfRKTg6fTaBMWjiTPMD67w9JM2yQJqfxZl/oz8v0fpHvNHpg2MAzK/nWAZ/N+MTPe5x5l0Qux4SG52+E97AgGH7OiPdf4Oa0jPpSry0WM65/8C7wvp7vPubDuAVMKXAQ3gjpK5IYD0v4g2AUo5XGL3IodHpY12B1/D9HG9E1f/AG302dp1b8Z4b+jDefeUH8EYSfQ2YzqEzq03C70Y/H2902Pc4dOb2Jrwz3ccAv40zuu63gD/gjab+Id7gdv8Znemc+w1wMVCCV/B/gXe/3//gjeYbTVcGDAIe59B39SGw1F8O59w2vMFuNuFVEggsn9DxdM4dwPvu/uLnZSveSMPPJHywUsg59yjeSLTP4x33Srzf3f8G0tyC17NgBd7Ix5/jnZhYAExu2hyLiLRezrlyvKe0PI53ovig//o7vIHJyv10B/D+d/8c7//xAbyy68/Ahc65JQlu8gG8Ru4HHKqzlODdV/1WXQs2NjM7m0N1gbnOudec19U9+tSeb5rZdTGL/Q3vNoC38cqvUrzBVjdBrTL4dryG5xd4x6kM7yk1NbfzOefuwHtKy3K8q+pfAH+ndv3oAbzvIvZWhWTqHyV4T67Z7Kd5Be/iTdo5r6fA1/G+hzK8Cy17gdXAG36aPXgnWO7Fqx9V4t2muBqYiffblQwUHU1RRAQAM5vBoUfL5EcrMSIiIpJ5/IH0euKNFXNBenMjIqB74kVERERERERaDDXiRURERERERFoIdacXERERERERaSF0JV5E5P9v797jo6zvvP+/PhkSIVigHPS2YhJ0XQ8YDJC6WCu1RCkeUNgt6yEt/uyu8VRv29vt1pJ71/S+Gx5tl+1qXcHGrZVuR1FXEWmr2zZIFXWrRJCo6NZDkqLeFKFGMZySfH9/XJOQw3WFmZBrZjLX+/l4zGMy78zhOzPXzHy/1/U9iIiIiIgMEyMyXYCwTJw40ZWUlGS6GCIiIklraGh43zkXuF60DI7qBCIiMtwMVCfI2UZ8SUkJGzduzHQxREREkmZmzZkuQy5SnUBERIabgeoE6k4vIiIiIiIiMkyoES8iIiIiIiIyTKgRLyIiIiIiIjJM5OyYeBERSZ8DBw6wbds29u7dm+miDAsjR45k8uTJ5OfnZ7ookaVttj9tlyIiw4Ma8SIicti2bdvGJz7xCUpKSjCzTBcnqznn2LlzJ9u2bWPKlCmZLk5kaZvtTduliMjwoe70IiJy2Pbu3cuECRPUGEqCmTFhwgQdAc4wbbO9absUERk+1IgfSDwOJSWQl+edx+OZLpGISNZSYyh5eq2yg96H3vR6iKRIbQXJEHWnDxKPw1e+Avv3e5ebm73LAJWVmSuXiIiIiIhkltoKkkE6Eh/kppsOfii77N/v5SIiknW2b9/OFVdcwfHHH8/MmTM588wzWb169WHdZ01NDcuWLUv5dpdccglnnnnmYT225L5YLEZZWVn3qampifXr13PRRRcN+WM9+eSTvR5r5MiRPProo0P+OCKRobaCZJAa8UF27kwtFxGR5A1xF0TnHAsWLGD27Nm89dZbNDQ0sGrVKrZt29bvuu3t7Yf1WIfywQcf8OKLL/LBBx/w9ttvh/pYkkYhdJsdNWoUmzdv7j6VlJQc9n126budf/7zn+9+nHXr1lFYWMjcuXOH7PFEIkdtBckgNeIl62m4kUiOicehqsrreuicd15VdVgf7nXr1lFQUMC1117bnRUXF3PjjTcCcO+997Jo0SLmz5/P3Llz2b17NxUVFcyYMYPS0lLWrFnTfbva2lpOOukkzj33XF5//fXu/M0332TevHnMnDmTs88+m9dee823LA8//DDz58/nsssuY9WqVYN+TpJFQthmk7Fr1y4WLFjAtGnTmDVrFlu2bBkwr6mpoaqqirlz57J48eLA+/2P//gPzj//fAoLC0Mtv0iui3M5JbxNHh2U8DZxLs90kSRT0txgUSNeslrXcKOe9aavfEUNeZFhrboa2tp6Z21tXj5Ir7zyCjNmzBjwOs899xwrV65k3bp1jBw5ktWrV/Piiy/y5JNPcvPNN+Oc6z6Cv2nTJh555BFeeOGF7ttXVVVxxx130NDQwLJly7j++ut9H+f+++/n8ssv5/LLL+f+++8f9HOSLBLCNguwZ8+e7u7tCxcu7Pf/W2+9lenTp7NlyxaWLl3a3TAPygEaGhpYs2YN9913X+Djrlq1issvV2ND5HDEuYIq7qaZEhx5NFNCFXcT54pMFy2t4ufeQ4k1k2edlFgz8XPvyXSR0i8DO3o1sZ1ktYGGG2nOEJFhqqUltXwQbrjhBjZs2EBBQUF3Q/y8885j/PjxgNf9fsmSJTz11FPk5eXxzjvvsH37dp5++mkWLlzYfYTy4osvBmD37t08++yzLFq0qPsx9u3b1+9xt2/fzhtvvMFnP/tZzIwRI0bw8ssvc9pppw3Zc5MMCGmb7epOH2TDhg08/PDDAMyZM4edO3fS2toamIO3zY4aNSrwPt977z0aGxv5whe+cFhlF4m6amppY3SvrI3RVFNLVKqo8XPvoar+0u7XoZliquovhXPvofI3X8lw6dJooB29ITVY1IiXrKbhRiI5qKjI20vtlw/S1KlTuxs1AHfeeSfvv/8+5eXl3dno0QcrW/F4nB07dtDQ0EB+fj4lJSXd62P7LbPV2dnJuHHjBmxwATzwwAP86U9/YsqUKQB8+OGHrFq1iu985zuDfm6SBULYZpPhnOuXmVlgDr23cz8PPvggCxcuJD8/f2gKKRJRLfh//oPyXFRdX+G/I6O+IjI7MoC0HJzoS93pRUQkvWproe9Y3MJCLx+kOXPmsHfvXlasWNGdtfXdK95Da2srRx11FPn5+Tz55JM0Jxpos2fPZvXq1ezZs4ePPvqItWvXAjBmzBimTJnCQw89BHiNq5deeqnf/d5///088cQTNDU10dTU1N09X4a5ELbZZMyePZt4ojvm+vXrmThxImPGjAnMk9E13ENEDk/RBP/fmKA8FzVzXEp5zioq8p8fIcQdvWrEB/E5EjNgLiIiyamshLo6KC72vlOLi73Lh9HlzMx49NFH+e1vf8uUKVM444wzuPLKK/ne974XUIRKNm7cSHl5OfF4nJNPPhmAGTNmcOmll1JWVsZf/dVfcfbZZ3ffJh6P8+Mf/5jTTz+dqVOn9poMD6CpqYmWlhZmzZrVnU2ZMoUxY8bwu9/9btDPTbJACNtsMmpqati4cSPTpk3jlltuYeXKlQPmh9LU1MQf/vAHPve5z4VZbJFIqL39SApH9B5WVThiH7W3H5mhEqVfjM6U8lwVv+Bn/vMjXPCz0B7T/Lpk5YLy8nK3cePGwd/B1Knw6qv981NPhVdeGfz9SkoG2meSo5uuyLC0detWTjnllEwXY1jxe83MrME5Vx5wExkkvzqBtll/el1EkhSPc/2XP6TOXU0HMWJ0UGV3s/zfx0Rm4iYzB/hV1h3ORefAZ8nE3TTv7L/zpnjCbpreH/xOnYHqBDoSH8SvAT9QLiIiIiIikRC/5resdIvpYARgdDCClW4x8Wt+m+mipU3xhI9TynNVy07/5TqD8qGgRrxktbyALTQoFxEREREJW/XHS/wndft4SYZKlH61u/8nhfRusBfyMbW7/2eGSpQZRfhPYBeUDwU1hSSrdQYMqQnKRURERETCptnpoXLfT6jjaoppwuikmCbquJrKfT/JdNHSqnbCD/x3Zkz4QWiPqUa8ZLUJE1LLRURERETCNp5dKeW5qpL7aWIKncRoYgqV3J/pIqVd5e1/QV3etb13ZuRdS+XtfxHaY2qdeBERERERkZQEzbCsmZejqHLEg1Tu7zEb/YgCYF5oj6cj8ZLVdgXszAzKRURERETCtgv/bqFBea7yXR89aqqrYf/+3tn+/V4eEjXiJasVBkzqGJSLSHRt376dK664guOPP56ZM2dy5plnsnr16sO6z5qaGpYtW5b09e+9914mTZpEWVkZU6dO5Ytf/CJtbW2HVQbJXbFYjLKysu5TU1MT69ev56KLLgrl8VpaWpg7dy6nnHIKp556Kk1NTaE8jkgUjGdnSnkuinM5V3FPr/XRr+Ke6DXkWwImsAvKh0CojXgzazKzRjPbbGYbE9l4M/u1mf0+cf7JHtf/lpm9YWavm9kXeuQzE/fzhpn90Gyg1cMll3wcsEJFUC4iw0M8DiUl3koTJSXe5cPhnGPBggXMnj2bt956i4aGBlatWsW2bdv6Xbe9vf3wHuwQLr30UjZv3swrr7xCQUEBDzzwQKiPN1wM9zrBUG+zAKNGjWLz5s3dp5KSksO/0wS/7Xzx4sV84xvfYOvWrTz//PMcddRRQ/Z4IlGzjyNSynPRTfyQA4zslR1gJDfxwwyVKEOKAiYzDMqHQDqOxH/eOVfWY6H6W4B659yJQH3iMmZ2KnAZMBVvAMFyM4slbrMCqAJOTJzCG2DQg7qHiIgMvXgcqqqguRmc886rqg6vUbRu3ToKCgq49tpru7Pi4mJuvPFGwDtCvmjRIubPn8/cuXPZvXs3FRUVzJgxg9LSUtasWdN9u9raWk466STOPfdcXn/99e78zTffZN68ecycOZOzzz6b1157bcAytbe38/HHH/PJT35ywOtFzLCsE4SxzSZj165dLFiwgGnTpjFr1iy2bNkyYF5TU0NVVRVz585l8eLFve7r1Vdfpb29nfPOOw+AI488kkJ1axMZtN18IqU8F+0MGDoQlOesP/uz1PIhkImJ7S4Bzkn8vRJYD3wzka9yzu0D3jazN4AzzKwJGOOcew7AzH4KLAAeD7OQcS6niru7139spoQq7gagMswHFhHJcdXV0LeHeVubl1cO8gv2lVdeYcaMGQNe57nnnmPLli2MHz+e9vZ2Vq9ezZgxY3j//feZNWsWF198MS+++CKrVq1i06ZNtLe3M2PGDGbOnAlAVVUVd911FyeeeCK/+93vuP7661m3bl2/x3nggQfYsGED7733Hn/+53/O/PnzB/ekomFY1AnC2GYB9uzZQ1lZGQBTpkzpN/zj1ltvZfr06Tz66KOsW7eOxYsXs3nz5sAcoKGhgQ0bNjBq1Khe9/Xf//3fjBs3jr/8y7/k7bff5txzz+W73/0usVgMERE5DOvXp5YPgbCPxDvgV2bWYGZViexo59x7AInzrr5cxwJ/6HHbbYns2MTfffN+zKzKzDaa2cYdO3YcVsGrWdrdgO/SxmiqWXpY9ysiEnXpGDp2ww03cPrpp/PpT3+6OzvvvPMYP3484HW/X7JkCdOmTePcc8/lnXfeYfv27Tz99NMsXLiQwsJCxowZw8UXXwzA7t27efbZZ1m0aBFlZWVcc801vPfee76P3dWd/v/9v/9HaWkp//RP/zR0T2x4G7Z1grC22Z7d6f3mb9iwYQNf/vKXAZgzZw47d+6ktbU1MAe4+OKL+zXgwesZ8vTTT7Ns2TJeeOEF3nrrLe69997DewIiEVbA3pTy3KQZ+gHo6EgtHwJhN+LPcs7NAM4HbjCz2QNc129Mmxsg7x86V+ecK3fOlU+aNCn10vbQgv8YhqBcRESSE8bQsalTp/Liiy92X77zzjupr6+nZ+Nt9OiDO2bj8Tg7duygoaGBzZs3c/TRR7N3r1fx8hti3dnZybhx43qNX966deuAZTIz5s+fz1NPPTX4J5Zbhm2dIAPDHQFvZ1NfZhaYQ+/tvKfJkyczffp0jj/+eEaMGMGCBQt6fWZEJDXtFKSU56agKUmiN31Zuodhh9qId869mzj/I7AaOAPYbmbHACTO/5i4+jbguB43nwy8m8gn++ShKsJ/93pQLiIiyamt7b/CRGGhlw/WnDlz2Lt3LytWrOjOBpoVvrW1laOOOor8/HyefPJJmpubAZg9ezarV69mz549fPTRR6xduxaAMWPGMGXKFB566CHAa1y99NJLhyzXhg0bOOGEEwb/xHLIcK4ThLHNJmP27NnEEwPv169fz8SJExkzZkxgPpBPf/rT/OlPf+resbVu3TpOPfXUcJ+ASA7rDGhGBeWSu7qGYfecpb+Ku0NtyIe2lZnZaDP7RNffwFzgZeAx4MrE1a4EumYTegy4zMyOMLMpeJPVPJ/oXveRmc1KzEC7uMdtQlPLEgrpPQV6IR9Ty5KwH1pEJKdVVkJdHRQXg5l3Xld3eGOLzYxHH32U3/72t0yZMoUzzjiDK6+8ku9973sBZahk48aNlJeXE4/HOfnkkwGYMWMGl156KWVlZfzVX/0VZ599dvdt4vE4P/7xjzn99NOZOnVqr8nwenrggQcoKytj2rRpbNq0iX/4h38Y/BPLEcO9ThDGNpuMmpoaNm7cyLRp07jllltYuXLlgPlAYrEYy5Yto6KigtLSUpxzXH311eE+AZEcZnSmlOeiCbyfUp6rMjEM2/y6ZA3JHZsdj7enHbwJ9O5zztWa2QTgQaAIaAEWOed2JW5TDXwFaAe+5px7PJGXA/cCo/Amr7nRHaLg5eXlbuPGjYfzBIhzOdUspYUiimihliVUcr83Na2kxUALB+ltEMkeW7du5ZRTTsl0MYYVv9fMzBp6zNyeM7KxTqBt1p9eF5HkfGJEG7s7+q/wcGSsjY/ao7HyQ9yu4Cv8hP09ltUrYB/3cBWV7r4Mliy9zDrxPzbeiXODP2Y+UJ0gtNnpnXNvAaf75DuBioDb1AL9Oqc55zYCpw11GUVERCR8qhOISK75uGNkSnkuqow9yDMdn6GOa+kgRowO/oa7qYw9CESoEY/znZzFQpzgLxNLzA0LWmJORERERET8FNFCMyW+OT55Lop3/DV1XENHoknZwQjquIazOp6NVHvJBYxQD8qHgmZeCKAl5rKFlq4QERERkexSyxJGcKBXNoIDkZo/6xruooP8XlkH+VzDXRkqUXSoER9AS8yJ9BaPQ0kJ5OV554mJkUVEREQi5xnOor1Pp+Z2RvAMZ2WoROn3MZ9IKZeho0Z8AC0xJ3JQPA5VVdDc7E0o2NzsXVZDXkRERKJoBdfRfz10S+Qi4VIjPoCWmBM5qLoa+i653dbm5SIiIiLRE7SE0gBLK+UcDXuFzCy1p0Z8gErup46rKaYJo5Nimqjjam+JOZGIaQnogBKUi2TC9u3bueKKKzj++OOZOXMmZ555JqtXrz70DQdQU1PDsmXLUrrN448/Tnl5Oaeccgonn3wyf/d3f3dYZZDcFYvFKCsr6z41NTWxfv16LrrootAf7+KLLw7lMUQkOo5gb0p5rrqdm8jv85zz2cvt3BTaY6oRP4Bn+AzbmIzD2MZknuEzmS6SSEYUFQGlcfhaCdya552Xxr1cZBDijXFKbish79t5lNxWQrzx8MZmOOdYsGABs2fP5q233qKhoYFVq1axbdu2ftdtb28/rMcayMsvv8xXv/pVfvazn7F161Zefvlljj/++NAeT9JnqLdZgFGjRrF58+buU0lJyeEXNMFvO+/5eI899tiQPZZEUxifCRle9jEqpTxXVXI/s/ktXg8E7zSb34Z68FeN+ADXcwcruCGxZILRwQhWcAPXc0emiyaSdhd8Mw4XV8G4ZjDnnV9c5eUiKYo3xqlaW0VzazMOR3NrM1Vrqw6rArhu3ToKCgq49tpru7Pi4mJuvPFGAO69914WLVrE/PnzmTt3Lrt376aiooIZM2ZQWlrKmjVrum9XW1vLSSedxLnnnsvrr7/enb/55pvMmzePmTNncvbZZ/Paa6/1K8f3v/99qqurOfnkkwEYMWIE119//aCfl2SHMLbZZOzatYsFCxYwbdo0Zs2axZYtWwbMa2pqqKqqYu7cuSxevDjUskm0ZeozkU0q+BX9u427RC5Rcj13UM9cvKEU3qmeuaG2G9WID/CjgMkqfqTJKiSCfrmvGvL7DIrPb/NykRRV11fTdqD39tR2oI3q+sFvT6+88gozZswY8DrPPfccK1euZN26dYwcOZLVq1fz4osv8uSTT3LzzTfjnOs+gr9p0yYeeeQRXnjhhe7bV1VVcccdd9DQ0MCyZct8G+cvv/wyM2fOHPTzkOwUxjYLsGfPnu7u7QsXLuz3/1tvvZXp06ezZcsWli5d2t0wD8oBGhoaWLNmDffdd1+/+9u7dy/l5eXMmjWLRx999LDKLtEW1mdiOLlq9MNAZ5+0M5FLlNRxLX7tRi8Px4hDXyWaOgP2bwTlIrmspdV/8HtQLjKQdGxPN9xwAxs2bKCgoKC7IX7eeecxfvx4wOt+v2TJEp566iny8vJ455132L59O08//TQLFy6ksLAQoHvc8O7du3n22WdZtGhR92Ps27dvyMor2S2sbbare3uQDRs28PDDXoNgzpw57Ny5k9bW1sAcvG121Cj/rqwtLS186lOf4q233mLOnDmUlpZywgknHNZzkGhSvQBuav9nINYnjXFT+z9TmYkCScZ09NsOBs6HglqkInJIRWP9B78H5SIDCWN7mjp1Ki+++GL35TvvvJP6+np27NjRnY0ePbr773g8zo4dO2hoaGDz5s0cffTR7N3rTUpj1n9m4c7OTsaNG9dr/PLWrVt9y9HQ0DDo5yHZKVPfgc71n+HZzAJz6L2d9/WpT30KgOOPP55zzjmHTZs2DVFJJWpUL4Cd+470nS9o574jM100Sbv0z9KvRryIHNKfdV7gN+zLy0VSVFtRS2F+Ya+sML+Q2oraQd/nnDlz2Lt3LytWrOjO2vqui9hDa2srRx11FPn5+Tz55JM0NzcDMHv2bFavXs2ePXv46KOPWLt2LQBjxoxhypQpPPTQQ4DXuHrppZf63e83vvENli5dyn//938DXuP/Bz/4waCfl2SHMLbZZMyePZt43BtjvH79eiZOnMiYMWMC84H86U9/6u498v777/PMM89w6qmnhlp+yV1/1lIL+3t/Jthf6OVRUXofzO8zX9D8Ki+XSMnEYoPqTi8ih7T+vV9C3x3LlshFUlRZ6nU0rK6vpqW1haKxRdRW1Hbng2FmPProo3z961/n+9//PpMmTWL06NF873vf8y9DZSXz58+nvLycsrKy7onoZsyYwaWXXkpZWRnFxcWcffbZ3beJx+Ncd911fOc73+HAgQNcdtllnH766b3ud9q0adx2221cfvnltLW1YWZceOGFg35ekh3C2GaTUVNTw1VXXcW0adMoLCxk5cqVA+YD2bp1K9dccw15eXl0dnZyyy23qBEvg/bk7ZUwFaiohrEt0FoE9bU8+UolRGW/ZcUSKOizs7igzcvVoT5SXEBzPSgfCubXJSsXlJeXu40bNw769mYO//0nDufC3K8iPel9yA5Wk+ftZe7LGa6m76QuEkVbt27llFNOyXQxhhW/18zMGpxz5RkqUs7yqxNom/Wn10WS4TPqqFuONi36Ud1I9fQuYb0OA9UJ1J1eRA4p9rH/GLegXERERCSXWevklHLJZRoTnzVidKSUS1gyMcpE+qo6vhYO9Bn7dqDQy0VEREQiZk79533nBZhT//nMFEgyZjS7U8qHghrxAaq4C7+ZvLxcJFqWX1fJqQeuhI6Y97HoiHHqgStZfp3GfImIiESSz8zsUbK5cRmsrYMPisGZd762zsslUtr6TRw1cD4UNLGdiBzS9SvivJq/EmKJniixDl7NX8n1K85SQ15ERCRqSuPeTOxdE7t1zcwORGVSt51MhMZK79Qrj8ikANItExPb6Uh8gDqupX+XbUvkklYR39ObDereqob8PjOw5rd5uYiIiERLRXXAzOwRqxeojqrXIEN0JD5AB7GUcgmJ9vRmhY7RzSnlIiIiksPGBvz+B+W5qPQ+uOQqGHHAuzyu2bsMRKaOWnqf6ukZoiPxATSxXZbQnl4RSdL27du54oorOP7445k5cyZnnnkmq1evPqz7rKmpYdmy5Mc33nvvvUyaNInp06dz4okn8oUvfIFnn332sMoguSsWi1FWVtZ9ampqYv369Vx00UWhPeaHH37Isccey1e/+tXQHkMioDPgoFZQnovm/c+DDfguIw54eVRULAmopy/JTHkyxPBfUjAoHwpqxAfQxHZZYmxLarmEQ4sEyJCLAyV4P0MlicuD55xjwYIFzJ49m7feeouGhgZWrVrFtm3b+l23vb39sB7rUC699FI2bdrE73//e2655Rb+8i//kq1bt4b6mJIOQ7vNAowaNYrNmzd3n0pKSg77PrsEbef/8A//wOc+97khexyJqLyAg1pBeS4q3JVanovG/iG1PEfNoR6/dqOXh0ON+ADLuZHruJMY7YAjRjvXcSfLuTHTRYuW1uNSy0VkGIgDVUAz3o9ec+Ly4BtF69ato6CggGuvPThvSXFxMTfe6H1n33vvvSxatIj58+czd+5cdu/eTUVFBTNmzKC0tJQ1a9Z03662tpaTTjqJc889l9dff707f/PNN5k3bx4zZ87k7LPP5rXXXjtkuT7/+c9TVVVFXV3doJ+bZIOh32aTsWvXLhYsWMC0adOYNWsWW7ZsGTCvqamhqqqKuXPnsnjx4n7319DQwPbt25k7d26o5Zbcl2f+R9yDcslRqqcD8MaRM/GbS83Lw6FG/ACWcyPt5OPIo518NeAzoX6p7xqc1C/NTHlEZAhUA32639GWyAfnlVdeYcaMGQNe57nnnmPlypWsW7eOkSNHsnr1al588UWefPJJbr75Zpxz3UfwN23axCOPPMILL7zQffuqqiruuOMOGhoaWLZsGddff31SZZsxY0ZSDX7JZkO/zQLs2bOnuyv9woUL+/3/1ltvZfr06WzZsoWlS5d2N8yDcvAa6mvWrOG+++7rdV+dnZ3cfPPN/NM//dNhlVkEoDNgeGlQnpPaJqSW56LXL/Q7AO3lEdLysf97HpQPBU1sN4BzeYJ6Du6truBX/IZ5GSxRBDVe4Z1XVHtd6FuLoL72YC5pkWd5dLr+43ryTPsBZTCChsMM3TCZG264gQ0bNlBQUNDdED/vvPMYP3484HW/X7JkCU899RR5eXm88847bN++naeffpqFCxdSWOjtPLz44osB2L17N88++yyLFi3qfox9+/YlVRbntNzQ8BfONtvVnT7Ihg0bePjhhwGYM2cOO3fupLW1NTAHb5sdNWpUv/tavnw5F1xwAccdF60jZBKOCSOK2dnefxK7CSOKM1CaDHnidlhw5cHldwE6Yl7+/cwVK61O+oXfAWgvj5Ci0Ttp3t2/wV40eicQTkNejfgABxvwB7fMeuZyLk/wm8wVK5p81uDsv9tPwuTXgB8oFxlYEV53ZL98cKZOndrdqAG48847ef/99ykvL+/ORo8e3f13PB5nx44dNDQ0kJ+fT0lJCXv37gXArP9kD52dnYwbN27ABleQTZs2ccopp6R8O8kmQ7/NJsNvB5CZBebQezvv6bnnnuPpp59m+fLl7N69m/3793PkkUfy3e9+d2gLLZHwUdOfwbHNvRtwLpFHiYtBz94HLmLDCTQmHoA/291AM+fR9wPxZ7sbgHCGL+kwWoC+DXiP9ToyL2mi9SdFckwt0GeYDIWJfHDmzJnD3r17WbFiRXfW1ta3+/NBra2tHHXUUeTn5/Pkk0/S3Ow10GbPns3q1avZs2cPH330EWvXrgVgzJgxTJkyhYceegjwGlcvvfTSIcv129/+lrq6Oq6++upBPzfJBkO/zSZj9uzZxOPeb9769euZOHEiY8aMCcwHEo/HaWlpoampiWXLlrF48WI14GXQ9n9qne8R2P2fWpeR8mRExRIYsb93NmJ/tGZm15h4ANYzB78PhJeHQ0fiJbtp/cns4PCfiV4dImRQuj671XjdkYvwGkOD/0ybGY8++ihf//rX+f73v8+kSZMYPXo03/ve9/xLUFnJ/PnzKS8vp6ysjJNPPhnwxq9feumllJWVUVxczNlnn919m3g8znXXXcd3vvMdDhw4wGWXXcbpp5/e774feOABNmzYQFtbG1OmTOHhhx/Wkfhhb+i32WTU1NRw1VVXMW3aNAoLC1m5cuWAuUjaWEAFICjPRToK7c1R1bOeDpGcu6oD/x4YQflQsFwdq1deXu42btw46NubBbdanNO6WuliXy+GcT5jDj8owv2LX9dGCYPVWGAj3tXk5neIpGbr1q1qqKbI7zUzswbnXHnATWSQ/OoE2mb96XWRZKheoDoqJNpL598A5XXe8oKdMdhYBY/fGan20ghrp8Pn2HiMdtrd4I+ZD1QnUHf6ADH2p5RLSLROfHboCPgCCspFREREcplmZvd6zM78sTe5n+Gdz/yxl0fIOQHrxJ+jdeLTr4OClHIJiQvYRINyCUfQztTo7GQVERGRLh0B3YSD8lykmdlh3k3+8wLMuykz5cmQzczAb2Pw8nCoJSTZzQJmPw/KJRx57anlIiIikrtiAevBB+W5SL1FoXBnanmO2snElPKhEHoj3sxiZrbJzH6euFxjZu+Y2ebE6YIe1/2Wmb1hZq+b2Rd65DPNrDHxvx+a3/o/Q2wC76eUi4iIyMCGa51ApKd4Y5yS20rI+3YeJbeVEG/Uqjkikl7pOBJ/E7C1T/YvzrmyxOmXAGZ2KnAZMBWYByw3s64+OSuAKuDExGle2IW+nZsoYF+vrIB93E60uodkXNuE1HIREclmw7JOINIl3hinam0Vza3NOBzNrc1Ura1SQ16iqW18arkMmVAb8WY2GbgQ+Lckrn4JsMo5t8859zbwBnCGmR0DjHHOPee8qfR/CiwIq8xdKrmfe7iKYpowOimmiXu4ikruD/uhpaeX/9p/0pCX/zoTpRERkUEaznUCkS7V9dW0HWjrlbUdaKO6vjpDJRLJoJcvDainX5qJ0mRQ0IoM4a3UEPaR+NuAvwf6DmD+qpltMbN7zOyTiexYoOfCitsS2bGJv/vm/ZhZlZltNLONO3bsOOzCV3I/TUyhkxhNTFEDPhM0aYiIJGn79u1cccUVHH/88cycOZMzzzyT1atXH9Z91tTUsGzZsqSvf++99zJp0iTKysq6T6+++uphlSGH3MYwrhOEIRaL9dpWmpqaWL9+PRdddNGQP1ZzczMzZ86krKyMqVOnctdddw35Y0RBS6v/eOegXCSnnfagfz39tAczUZoMSv8M0KE14s3sIuCPzrmGPv9aAZwAlAHvAf/cdROfuwlerN0vdK7OOVfunCufNGnSoMrdU5zLKeFt8uighLeJc/lh36ekaOwfUstFZFhojDdyW8ltfDvv29xWchuN8cbDuj/nHAsWLGD27Nm89dZbNDQ0sGrVKrZt29bvuu3t4U7IeOmll7J58+bu06mnnhrq4w0HuVAnGOptFmDUqFG9tpWSkpLDvs8ufbfzY445hmeffZbNmzfzu9/9ju9+97u8++67Q/Z4UVE0tiilXCSnaWK7jAnzSPxZwMVm1gSsAuaY2c+cc9udcx3OuU7gbuCMxPW3Acf1uP1k4N1EPtknD1Wcy7mKe2imBEcezZRwFfeoIZ9urcellotI1muMN7K2ai2tza3goLW5lbVVaw+rUbRu3ToKCgq49tpru7Pi4mJuvPFGwDtCvmjRIubPn8/cuXPZvXs3FRUVzJgxg9LSUtasWdN9u9raWk466STOPfdcXn/99e78zTffZN68ecycOZOzzz6b1157bdDljaBhXScIY5tNxq5du1iwYAHTpk1j1qxZbNmyZcC8pqaGqqoq5s6dy+LFi3vdV0FBAUcccQQA+/bto7NTq7wMRm1FLYX5hb2ywvxCaitqM1QiyRgtgywJef06mA2cD81jhsQ59y3n3GTnXAne5DTrnHNfSoxn67IQeDnx92PAZWZ2hJlNwZus5nnn3HvAR2Y2KzED7WJgDSG7ids5wMhe2QFGchO3h/3Q0tPrF/qPtXn9wkyURiTjcmFW5Prqeg60HeiVHWg7QH11/aDv85VXXmHGjIHXY33uuedYuXIl69atY+TIkaxevZoXX3yRJ598kptvvhnnXPcR/E2bNvHII4/wwgsvdN++qqqKO+64g4aGBpYtW8b111/v+zgPPPBAry7Se/bsGfTzyhXDvU4QxjYLsGfPnu7tZOHChf3+f+uttzJ9+nS2bNnC0qVLuxvmQTlAQ0MDa9as4b777ut3f3/4wx+YNm0axx13HN/85jf51Kc+dVjlj6LK0kquPP1KYol5FmMW48rTr6SytDLDJZP0C2qgaQdZ1HQGNKmD8qEwIrR7DvZ9MyvDa4o1AdcAOOdeMbMHgVeBduAG51zXYpPXAfcCo4DHE6dQZWK9P/GhMfEi3bpmRe6aVKlrVmRgWFUgW1taU8oH44YbbmDDhg0UFBR0N8TPO+88xo/3Zsx1zrFkyRKeeuop8vLyeOedd9i+fTtPP/00CxcupLDQO9J28cUXA7B7926effZZFi1a1P0Y+/btw8+ll17Kv/7rvw7Zc8lxw6JOENY229WdPsiGDRt4+OGHAZgzZw47d+6ktbU1MAdvmx01apTv/R133HFs2bKFd999lwULFvDFL36Ro48++rCeQ9TEG+OsfGklHYnNscN1sPKllZxVdNaw+h6WIZD+YdDZx+WB+ey0iFhvhBgddPg0q2N0EFZzOy2NeOfcemB94u8vD3C9WqBffyTn3EbgtJCKJ9lMY+JFug00K/JwqjyOLRrrdUv2yQdr6tSp3Y0agDvvvJP333+f8vLy7mz06NHdf8fjcXbs2EFDQwP5+fmUlJSwd+9eAPyWHe/s7GTcuHEDNrgkOcOxThDGNpsMbwL+3swsMIfe23mQT33qU0ydOpWnn36aL37xi4df0AjJle9hkSHxwjVwxoreOy5cIo+QjoAj7kH5UIjWbpIUZGJsg/jQ+pMi3XJlVuSK2gryC/N7ZfmF+VTUVgz6PufMmcPevXtZsWJFd9bW1hZ4/dbWVo466ijy8/N58sknaW5uBmD27NmsXr2aPXv28NFHH7F27VoAxowZw5QpU3jooYcAr3H10ksvDbq8MryEsc0mY/bs2cTj3pCZ9evXM3HiRMaMGROYD2Tbtm3dQzv+9Kc/8cwzz3DSSSeFWv5clCvfwyJD4vE74fnroCPmNd47Yt7lx+/MdMlyXia60w8LnQF9YYJyCUv6110UyVZFY4tobm32zYeT0spSwBtn3NrSytiisVTUVnTng2FmPProo3z961/n+9//PpMmTWL06NF873vf871+ZWUl8+fPp7y8nLKyMk4++WQAZsyYwaWXXkpZWRnFxcWcffbZ3beJx+Ncd911fOc73+HAgQNcdtllnH766f3u+4EHHmDDhg3dl5cvX85nPvOZQT83ybwwttlk1NTUcNVVVzFt2jQKCwtZuXLlgPlAtm7dys0339x9JP/v/u7vKC0Nt/y5aHTBaHbv3+2bi0TS48u9Uy9Rq6enf2yF+XXJygXl5eVu48aNg779RNvBTvovSTOBHbzvDn+pGkmO1eSB+WyjznA16hWRLlZjgQs7uZrc/A7JRn3HxIM3K3Ld/LqMd+PcunUrp5xySkbLMNz4vWZm1uCcKw+4iQySX51A26w/vS4Ds28HV8rdrdH5PVS9QK8BgFnwyp/ORefAZ1ivw0B1AnWnl+ymJeZEulWWVlI3v47iscUYRvHY4qxowIuIiIhI+qg7fYCdTEgpl5C8fqH/hBlaYk4iqrK0Uo12ERERyQIOzr8ByusgrwM6Y7CxCh7/V6I0TX+M/XRwhG+OTz4UdCQ+QCxgArugXEJS9u/+S8yV/XsmSiOSceubptLeYThntHcY65umZrpI3XJ1eFYY9FqJDE8W0DAJynPZHfPgwP+Gzn/0zu+Yl+kSSbrFzq/yDrbFOrz6eawDzljh5RHSQUFK+VBQIz5AJpYKEB8F/SePGTAXyWHrm6byueJXGREDMxgRg88Vv5oVDfmRI0eyc+dONU6T4Jxj586djBw5MtNFEZEUuYAJu4LyXHXH+XDDGfT6PbrhDC+X6Ogov9f3YFtH+b0ZKE20qDt9gAnsDJjYbif45CIiYfvsca/SdwlzMy/PtMmTJ7Nt2zZ27NiR6aIMCyNHjmTy5MmZLoaIyKBcW47v79G1mpYzWvI6Ustz1ATeD2g3vk9Y7UY14gN8hP9SIUG5hMRZ4Oz0IlETC+gIFJSnU35+PlOmTMl0MUREJA2y+fdI0kj1dAD+mgdYwQ30ncTrr3kA+Gooj6mPWoD9jEopl5C8Naf/UpMukYtETEfAlBxBuYhkt1gsRllZWfepqamJ9evXc9FFFw35Y23evJkzzzyTqVOnMm3aNB544IEhfwyJDv0eCQAuoCkZlOeon7IYv3EFXh6OaL3CMvwcs8l/YrtjNmWiNCIZdddG6Dvk3DkvF5GQvR2HR0vgvjzv/O34Yd/lqFGj2Lx5c/eppKTksO+zS3t7e6/LhYWF/PSnP+WVV17hiSee4Gtf+xoffPDBkD2eRIt+jwRQd/qEj/lESvlQUCNeslvhrtRykRy27LlifvWmV1HqOv3qTS8XkRC9HYfnq6CtGXDe+fNVQ9KQH8iuXbtYsGAB06ZNY9asWWzZsmXAvKamhqqqKubOncvixb2PAP35n/85J554IgCf+tSnOOqoozSHxSAYxuWnwds3Qcc/eueXnxa92elvfBzufB7aO7zfovYO7/KNj2e6ZCLRkNSYeDP7LHCic+4nZjYJONI593a4Rcs0h//6hkG5iEi4fvaXFzD9f6zoNZnQZ4u8XCSdIlcveKkaOtp6Zx1tXj6lctB3u2fPHsrKygCYMmUKq1ev7vX/W2+9lenTp/Poo4+ybt06Fi9ezObNmwNzgIaGBjZs2MCoUcHD/55//nn279/PCSecMOiyR9Vlpznung+jEytHlYyDu+dD/7F/ue/GJ7yTSNTl0UknMd8cn3xoHvMQzOxW4JvAtxJRPvCzUEqTRa5jOX6Dsb1c0kZjbbKG35EHSa/PFv2yu+LYZXSBl4ukSyTrBW0tqeVJ6tmdvm8DHmDDhg18+ctfBmDOnDns3LmT1tbWwBzg4osvHrAB/9577/HlL3+Zn/zkJ+Tl6bc0VUsr8P0eXlqRmfJIZqluJAAn8zJ+7UYvD0cyR+IXAtOBFwGcc++aWXgd/LPEcm4EoI5r6SBGjA6quCuRhzPLoPiwgBlSgnIJxeWlBBx5kHRyrrnfkj4D5SIhiV69oLAo0ZXeJw+R6zvoGDCzwBxg9OjgVXQ+/PBDLrzwQr7zne8wa9asoStohBSNTS2X3KW6kXR5nan4TeLl5eFIZhfsfuf9WjgAM4vMGmvLuZF28nHk0U5+d8Ne0qhtQmq5hEJHHrJDS2tquUhIolcvOL0WYoW9s1ihl4do9uzZxOPeuPv169czceJExowZE5gPZP/+/SxcuJDFixezaNGiUMudy/Q9LF1UN0I9ZhM6ArrMB+VDIZlX+EEz+xEwzsyuBn4D3B1aiUR6CRpjFr2xZ5mkIw/Z4Vv1cKDPhK8HOrxcJI2iVy+YUgln1EFhMWDe+Rl1hzUePhk1NTVs3LiRadOmccstt7By5coB84E8+OCDPPXUU9x7773dS9p1jaOX5C0J+B5eou/hyFHdCPjjyf5LQf/x5EyUJmNi+M/GH5QPhUN2p3fOLTOz84APgZOAf3TO/Tq0EmWROJdTzVJaKKKIFmpZQiX3Z7pY0VL4p9RyCUVLq9dNLNlcwnHWZBjRZ9friDwvF0mXyNYLplQOeaN99+7d/bJzzjmHc845B4Dx48ezZs2aftcJymtqagIf60tf+hJf+tKXBl1W8Xwm4Hv4M/oejhzVjYBJr/svBT3p9UyUJmPOoZ565tL7xXCcQz3whVAeM5mJ7aYATzvnvuGc+ztgg5mVhFKaLBLncq5kJc2U4MijmRKuZCVxLs900aKl9bjUcgnFknr4eH/v7OP9OvKQbtd+2vqNfTfzcpF0iWq9QATg2nL8v4fLM1MeyRzVjdA68QlvcBJ+ezO8PBzJdKd/COg5i1hHIstp13AXHeT3yjrI5xruylCJIqp+KezvMw5xf6GXS9rc3whXr4WmD6DTeedXr/VySZ9Ynv8wkqBcJCSRrBeIAMQCas5BueSu+xvhJ5ugvQOc885/skl1oyhqxn+S06B8KCQzO/0I51z3fibn3H4zKxjoBrngY/wn2g3KJSSNV3jnFdUwtgVai6C+9mAuaXP/y95JMimP3m2nnrlI2kSyXiAC0NEJI3zmqgrKJXddXgpXTT/4vo+IeZef3ZbZckn6Gf6zdYXZTzKZmt8OM7u4uzBmlwDvh1ckkT4aK+G2Jvh2p3feGO5EQuJPa6Fmg6C1n4PXhBYJgeoFEll3bfSOuvbknJdHTdTrBZqdXrq4gOZ6UD4UkjkSfy0QN7N/xduh8AdgcWglyhJ5dNLpsyxAHp0Q4nIBItlIa6FmB+c+Dlgn3j8XCUkk6wXiiTfGqa6vpqW1haKxRdRW1FJZGp2d61//1QignWvLvS70HZ1eA/7rvxrBV/8i06VLH9ULNDs9APtGw8iP/XMJVTKz078JzDKzIwFzzn0UfrEy7xpWsIIb6DvL4DWsAL6aoVKJZIb2NmeHbR/mcdzY/t3pvTwDBZJIimq9QLwG/G/evIr1/98BisZCS2sz315/FUBkGvLtne3c+ATc+ES//2SiOBmjeoFmpwfgpcVwxoq+zSUvjxSHf+f5oPzwBXanN7MvJc7/l5n9L6AKuLrH5Zx2Fs8S6/OFHKOds3g2QyUSyRztbc4Oa17r9O3GueY1v3HyIkMr6vWCMMRise4128vKymhqamL9+vVcdNFFoTzevHnzGDdu3KDv/3fbbmLFRQcoGQd55jVUVlx0gN9tu2lIyynZT/UCzU4PwGkP+C8xd9oDmShNxhxJ/+VCB8qHwkBH4rv6QURyJrdqlvrOTl/NUqKxr1nkIO1tzg6Xnua/tNGlERuHKBkT6XoB23fC2+/Avv1wRAFMORaOnnBYdzlq1Cg2b97cK2tqajqs++zS3t7OiBG9q3nf+MY3aGtr40c/+tGg7vMfZu9kZJ+a48gRXh4ld8yjX3f6/kfmc5vqBQdnoV9aQaJniteAv78R7vurzJYtbQp3pZbnqI85MqV8KAQ24p1zPzKzGPChc+5fQitBlmoJWBIgKBfJZUvq4SeXwBE9vjH2tXt5ZH6ossDEwtRykaEU6XrB9p3w383Qmej1sm+/dxkOuyE/kF27dvGVr3yFt956i8LCQurq6pg2bVpgXlNTw7vvvktTUxMTJ07kvvvu63V/FRUVrF+/ftDl0XeQ14C/4YyDO1RHxLzLUfPz13u/DuD1DPv560RqbgARgPHsZCeTfHN88qEw4Jh451xHYgbaaP1YA0W00EyJb45PLiH60rlwQo++SW9WwM9+nbnyRFTfpTO0MrlI9ES2XvD2Owcb8F06O738MBrxe/bsoaysDIApU6awevXqXv+/9dZbmT59Oo8++ijr1q1j8eLFbN68OTAHaGhoYMOGDYwapVUrwnDdp/17RF336cyUJ1PUM0yT+0lmJTM7/bOJGWgfALqnH3TOvRhaqbLABfzcd2K7C/g5mtgujb50nteA7/k2nFDv5fwmU6WKnKUV+HahjNIENiLSLXr1gn37U8uT5NedvqcNGzbw8MMPAzBnzhx27txJa2trYA5w8cUXh9aANzsC2BeQR0NewBxVQXmuUq8MTe4nB+3Cf2duUD4UkmnEfyZx/n96ZA6YM/TFyR4Pcil+MzU8yKUsz0SBoqpvAx68yydEadaQzNMENiLSQ/TqBUcU+DfYjyjonw0h13cmS8DMAnOA0aPDXNrpQIq5SO5S3Ui6ZKIHd+Ds9D0scs59vs8pd3+oE3YyMaVcJJe1tKaWi0hOi169YMqxkNenypSX5+Uhmj17NvF4HID169czceJExowZE5iHL2gljOiskBE0lCxqQ8w6A55wUJ6L+o6wOVQuuauWJUBHn7QjkYdjoCXm5pvZDmCLmW0zs88EXVdEcpuWURGRSNcLjp4Af1588Mj7EQXe5RAntQOoqalh48aNTJs2jVtuuYWVK1cOmB/K2WefzaJFi6ivr2fy5Mn853/+Z4olCuozHp2+5HoFPH3Hwx8qz0V99+sdKpfctZRv0r9ZnZfIwzFQd/pa4Gzn3Gtm9hfA94HPhVaSLJNHJ53EfHN8cpFcpmVURISI1ws4esKQN9p37+6/hvA555zDOeecA8D48eNZs2ZNv+sE5TU1NQM+3tNPPz2och4UA9oDcpFo6eyEPJ9NPyiX3PUq0/Ab/+vl4RhoX1G7c+41AOfc7xjkurBmFjOzTWb288Tl8Wb2azP7feL8kz2u+y0ze8PMXjezL/TIZ5pZY+J/PzQLfz9fZ8A+1aBcJNfd/zJMuR1i/8c7v//lTJdIRNLssOsFw7VOIF38GvAD5ZKr1CNBR+IlswbazI4ys//VdfK5nKybgK09Lt8C1DvnTgTqE5cxs1OBy4CpwDxgeWI9WoAVQBVwYuI0L4XHHyR9PYn0dPlp8PZN0PGP3vnlEVpGRkSAoakXDNM6gYhIb5ovSDJpoEb83Xh72btOfS8fkplNBi4E/q1HfAnQNXhrJbCgR77KObfPOfc28AZwhpkdA4xxzj3nvOlYf9rjNiKSBpeXwk8u8dZAzTPv/CeXeLmIRMZh1QuysU7gN8t7lB3q9Qj6t15GiaKfv95/23fOyyPDBTQlg3IZMoFj4p1z3x6C+78N+Ht6/7gf7Zx7L/EY75nZUYn8WOC/elxvWyI7kPi7b96PmVXh7Z2nqKjosAquMfEiB90+D47o821xxAgvF5FoGIJ6wW1kUZ1g5MiR7Ny5kwkTJqAe+V4DfufOnYwcOTL4Ovj3RwzKRXLZpaf1n8jPzMsjwwKm4g/KZcgks078oJjZRcAfnXMNZnZOMjfxyQb6vegfOlcH1AGUl5cf1n7hfPaxj0LfHJ9cJJdNDNjkg3IRkZ6ysU4wefJktm3bxo4dO5IoTjSMHDmSyZMnB/5fAw1FDlLdCOiMQazv0mqJPEKMTpzPQV4L8eBvaI144CzgYjO7ABgJjDGznwHbzeyYxB73Y4A/Jq6/DTiux+0nA+8m8sk+eaj2MSqlXERERAJlXZ0gPz+fKVOmDOamIiICkOfTgB8oz1EuYFdmUD4UQhuw4Jz7lnNusnOuBG9ymnXOuS8BjwFXJq52JdC1RspjwGVmdoSZTcGbrOb5RDe7j8xsVmIG2sU9biMiIiJZTnWC3KAx8SLSy/4jU8tz1AR2ppQPhcAj8YeaadY594NBPuZ3gQfN7G+AFmBR4v5eMbMHgVfx1iq5wTnXtRvnOuBeYBTweOIUqkx0ixAf6qYjIpIVQqoXDIs6gXiCpg7QlAIiEZW/O7U8R+1mdEr5UBioO33XxDMnAZ/G2ysOMB94KpUHcc6tB9Yn/t4JVARcrxao9ck3AmmdJiIT3SLEh7rpiIhkiyGpFwzHOoF4PtoHY3zmvQvKRSTHaaIMIDPDsA85O72Z/QqY4Zz7KHG5BngotBKJ9NRaBONa/HMREUkb1QvkyCNSy0VEJBzJjIkvAvb3uLwfKAmlNFlFu5ayQv1S2N9nms/9hV4uIiKZENF6gahmJCKSHZKZnf7fgefNbDXeMi4LgZ+GWiqRLo2V3nlFNYxt8Y7A19cezEVEJN1UL4gojYkXOWigNS/1kYgWw/kOubYQt4ZDNuKdc7Vm9jhwdiK6yjm3KZTSiIiISFZTvUBEBHYHzAURlOekgfZkREg2LzFXCHzonLsd2JZY7iWnjeajlHIJSWkc5lfBuGYw553Pr/JyERHJlMjVC0REetIcEWiMTUIsz3+vRVA+FA7ZiDezW4FvAt9KRPnAz0IrUZb4EdcS40CvLMYBfsS1GSpRRFVUQ0Fb76ygzctFRCTtolovEBHpSe1X6dLR6f+uB+VDIZkj8QuBi4GPAZxz73JwmZmcVcn9rORKimnC6KSYJlZyJZXcn+miRcvY5tRyEREJWyTrBSIiIn6K8W+XBOVDIZlG/H7nnCMxusHMwlu1XqQvF7AHKygXEZGwqV4gIpHnAnpKB+WSu2pZQqG3X7tbIR9Ty5LQHjOZRvyDZvYjYJyZXQ38Bvi30EqUJeJcThV300wJjjyaKaGKu4lzeaaLFi0W8E0YlIuISNgiWS8QEelF/ekloZL7qePqXj2467g61B7cycxOv8zMzgM+BE4C/tE59+vQSpQlqllKG70PLrQxmmqWosXNREQkqqJaLxAR6WnvASgsSD4XGUqHbMSb2fecc98Efu2T5awWilLKJSRtE2D0Tv9c0sY5/3WAg3IRyV1RrReIiPQ0Kj+1XHJXVw/urgPAXT24gdAO/ibTnf48n+z8oS5ItimiJaVcQvLE7dDeZ3dme4GXS9rsPpBaLiI5LZL1AhER6WP/kanlOWqgHtxhCWzEm9l1ZtYInGxmW3qc3gYaQytRlsjEBAXio7ESGv4GOmLeFEodMe9yowY1pNORAd3CgnIRyT1Rrxd44kAJXvWpJHFZRCSi8j9OLc9RmejBPdCR+PuA+cCaxHnXaaZzLudbUJmYoEB8lMZh+kqIdXgThcQ6vMulqjilU0trarmI5KRI1wu8BnsV0Iy3V7k5cVm/RyISUZqAGoCivHdSyodCYCPeOdfqnGsCbgd2OeeanXPNwAEz+4vQSpRFKrmfJqbQSYwmpqgBnwkV1VDQ1jsraPNySZsl9bCvvXe2r93LRSQaVC+oBvr8HtGWyEUkarTEnHSp7byFAvb1ygrYR23nLaE9ZjJj4lcAu3tc/jiR5bZYLLVcwjE2YA6CoFxC0/c3Sb9R6Rc0iaAmF8yESHerjma9gOYUcxHJZfpNlm4TJuD61IwdDiaENxF3Mo14c+7gPiXnXCdJzGo/7HV0pJZLONrGp5ZLKJZWwMg+n/qRI7xc0kd7/bNF5LtVR7NeICIivbmAPRZBeY6qZikHGNkrO8DIzExs18NbZvY/zSw/cboJeCu0EmWLvICXJigXyWFFY1PLRXJb5LtVR7NeICLSw/t9fwYOkeckjYkHoGXn6JTyoZBMi/Ra4DPAO8A24C/wDjnkts7O1HIJR6HPGvED5RIKfRxEegoazhOZYT7RrBeIiPTRtyecesZFU1EsYGK7gHwoHLIR75z7o3PuMufcUc65o51zVzjn/hhaiUR6cgGbaFAuoVDHFJGegpaMCW8pmWyieoGICEws7D/+3czLI+NAwHrwQXmOqu34pv/S5B3fDO0xD1kFN7M/N7N6M3s5cXmamf3v0EqULYImIghxggLxYQGHeoNyCcXOgK5hQblIbqsF+tbSChN57otsvUBERHrrDOh6EJTnqMriZ/yXJi9+JrTHTOY42t3At4ADAM65LcBloZUoW9x+OxQU9M4KCrxcJGKOCFiUISgXyW2VQB1QDFjivC6RR0I06wUiItLbER+nlueq2loqC9f0Xpq8cA3UhrdzP5lGfKFz7vk+WbvvNXNJZSXccw8UF3t9Y4qLvcuVkamkiXT7xBGp5SK5rxJoAjoT55H6bYhmvUC0QoaIiJ/KSqir691urKsLtd2YzJIw75vZCSSWhTazLwLvhVaibFJZqUZ7ph0ogIL9/rmIiGRCdOsFIiLS7cjYBHZ39p9s+shYBIcfp7ndmMyR+BuAHwEnm9k7wNfwZqYVCd+IgIM7QbmISFrEgRK8n9ESIrRGPKheICIiwF0LbifP9T6wlucKuGuBhh+H7ZBH4p1zbwHnmtloIM8591H4xRJJ0MR2IpJ14ngrqnXN7NjMwRXWcr/3luoFIiICwJZK3MZnYEYd5HVAZwz34t/AiZVQmunC5bZkZqefYGY/BJ4G1pvZ7WYWwT4SkhGdATOnBeUiIqGr5mADvktbIs99qheIiAjANf8ax824G2Id3jyvsQ7cjLu55l8j1TstI5LpTr8K2AH8FfDFxN8PhFkokW4bqxKjLntwiVxEJCNaUsxzjuoFIiLCx5+/FmJ9hrjG2r1cQpVMI368c+7/OufeTpy+A4wLuVwinseXw/PXQUfMa7x3xLzLjy/PdMlEJLKKUsxzjuoFIhJ5Wq0BKNidWi5DJpnZ6Z80s8uABxOXvwj8IrwiifTx+HI12kUki9TSe0w8QGEijwTVC0Qk8hr/CNOO9lYU6+Kcl5/+PzJXLomGZI7EXwPcB+xLnFYB/8vMPjKzD8MsnIiISPapBOqAYrxBgMWJy7k/qV2C6gUiEnmlfRrw4F0uPToz5cmIoF4HUeqNkCHJzE7/iXQURCRQaRwqqmFsC7QWQX0tNEamsiwiWamSCDXae4luvcDwr5maT5ab+jZYDpWL5LKgzT5SH4cDR8IRPl3nDxyZ/rJETDKz0/9Nn8sxM7s1iduNNLPnzewlM3vFzL6dyGvM7B0z25w4XdDjNt8yszfM7HUz+0KPfKaZNSb+90Mz/VxERmkc5lfBuGYw553Pr/JyERFJu8HUC3KjTqBDTiIivRR8nFouQyaZ7vQVZvZLMzvGzEqB/wKS2Qu/D5jjnDsdKAPmmdmsxP/+xTlXljj9EsDMTgUuA6YC84DlZta1jtgKvAGIJyZO85J7ejLsVVRDQZ+lnAravFzSZn9HarlI7rserzObJc6vz2xx0msw9QLVCUREck1rwISuQbkMmUM24p1zVwArgUa8iWu+5pz7uyRu55xzXf0r8hOngXZXXwKscs7tc869DbwBnGFmxwBjnHPPOecc8FNgwaEeX3LE2IAlm4JyCUV+wDdFUC6S267Ha0d27cXqSFyORkN+MPUC1Qlyg2bjFpFe6muhvaB31l7g5RKqZLrTnwjcBDwMNAFfNrPCZO480cVuM/BH4NfOud8l/vVVM9tiZveY2ScT2bHAH3rcfFsiOzbxd9/c7/GqzGyjmW3csWNHMkWUbKc9fFlB4yCzR2O8lNtKvsa3827ltpKv0RgvzXSRIqguxTy3DLZekAt1An3+RET66rsXT3v10iGZ42hrgX9wzl0DfA74PfBCMnfunOtwzpUBk/H2oJ+Gd7jiBLzudO8B/5y4ul9zwA2Q+z1enXOu3DlXPmnSpGSKKNmuvhb296kb7i/UHj6JpMb7SllbNZ/W5nHgjNbmcaytmk/jfWpIpFfQOJLIjC8ZVL1guNcJGuMBnz815EUkqiqqYcSB3tmIAxr2mgbJNOLPcM7VQ3d3uH8mxa5rzrkPgPXAPOfc9sQPeSdwN3BG4mrbgON63Gwy8G4in+yTSxQ0VsLaOvigGJx552vrNDu9RNK6JRUcaOvdbe1AWwHrllRkqEQSUYdVLxiudYL6av/PX321Pn8iElEa9poxgY14M/t7AOfch2a2qM+/rzrUHZvZJDMbl/h7FHAu8FpiPFuXhcDLib8fAy4zsyPMbAreZDXPO+feAz4ys1mJGWgXA2uSenaSGxor4bYm+Hand64GvERU6x/GppSLDKXDqRfkQp2gtSXg8xeQi4jkOvvQf3hrUC5DZ6Aj8Zf1+Ptbff6XzEywxwBPmtkWvG52v3bO/Rz4fmJpmC3A54GvAzjnXgEeBF4FngBucM519U28Dvg3vIlt3gQeT+LxRURyytjjWlPKRYbY4dQLhn2dYGxRwOcvIM9Fmh9F5CAtOgmFz/kPey18TsNewzZigP9ZwN9+l/txzm0BpvvkXx7gNrVAv3fdObcROO1QjykiksvmLK3n51Xze3XpzS/cz5yl9RksVRSdSmM8Rn11Ba0tYxlb1EpFbT2llTk/Jn7Q9YJcqBNU1Naz1ufzV1Ebnc+fc/DyfaX9tv3TrmhUQ14iJ2iTj9JHoe13lfAx3hj4sS3exNP1tbS9rF6zYRuoEe8C/va7LBKKWAw6fOrFsVj/TCTXlV7RiIFvBVrSpzE+hrVVc7obc10TnME6SnO73hLpekFppfc567/zJjqfv8b7SnvtSOza9h0wLbe3fRHxUVQEzY2V/Ya6FhVnqEARMlAj/nQz+xBvh9KoxN8kLo8MvWQiQFUVrFjhn4tEUWllY79Gg9ZoTq/66lkBE5zNyvVGfOTrBX6fvygZaHJNNeIlava0Q2F+8nkuqq316uRtbQezwkIvl3AFNuKdczrWKRm3fLl3XlfnHZGPxbwvi65cRCTdojrBmeoF3jJzUT4Sr8k1RQ7KD5hZLCjPRZWJnXfV1dDS4h2Zr609mEt4IrSZyXB11lkwebI3cc7kyd5lEZFMGTW+LaVccoPWidfkmiI9jQhoRQXluaqyEpqaoLPTO1cDPj0itpnJcBOPe0fem5u9LsPNzd7leDzTJRMRkSjROvFQsbSe/ML9vbL8wv1UaHJNEZG0UiNeslp1de9xNuBdrq7OTHlEMknLO2WHPbsKU8olN0R1GEVPpZWNzK9by9jiD8AcY4s/YH7d2kgNKRARyQYDTWwnknEtLUBpvN/SFS1auiKtnPNvKAblIrlsbNFHtDaP8c0ld40tavW60vvkUeFc8OSa+i2QqNmyHaYd3Xvbd87LT/8fmSuXRIOOxEtWG/+5OMyvgnHNYM47n1/l5ZI2OgKcHYJmodfs9OlVUev8uxTX6o3IZRW1AV3JI7ROvIgc9L1n+v/+OuflImFTI16y27nVUNCnP31Bm5dL2nQGtE2CcpFcVlr5SECX4kcyXTQJkbqSi0hPt8+DvD4tqbw8LxcJm7rTS1bb1d6SUi7hyAs44h6US3j8lrg67Qo1ItKrmdJK1HiLoKivEw/6DhLpMjFgGpSgXGQoqREvWa1obBHNrc2+uUjUNN5XymNfuYSO/d5Xd2vzONZ85RIcME3TRKSRAX7dULRXK9dFfZ34xvtK+XnV/O5Z+ruW2dN3kIhIeqk7vWS12opaCvN779IszC+ktqI2QyUSyZwnbprX3YDv0rF/BE/cpL576RU0jkTjS3KZ1omHdUv8l9lbtyQ6y+yJiGQDNeIlq1WWVlI3v47iscUYRvHYYurm11FZql3+6aQx8dlhz86Apc0CchEZOlonHlr/ELDMXkAuIiLhUHd6yXqVpZVqtGfYihfghjP6L6Oy4gX46l9krlwiIumideJh7HGttLaM881FRCR9dCReRA7p2W39j7p3Oi+X9Bk1vi2lXESGTtB68FFaJ37OUv9l9uYs1TJ7IiLppEa8iBzSXRdCrM+3RSzPyyV95v3wCfLy23tlefntzPvhExkqkUh0aJ14KL0iYJk9zU4vIpJW6k4vIof0iSNSyyUcpVc08odnJtNQV47ryMNincz42wZVoNNuAo3xT/nMUv5upgsmISqtbGTTT07n7foTurPJZ7ZEanZ68F9mz2l+FBGRtNKReBGRYaLxvlJeWjkd1xEDDNcR46WV02m8LzqzY2eDxvj/DZil/P9mumgSol9cf36iAW/dp7frT+AX15+f4ZKJSCZo0l/JJDXiRUSGCS3vlB3qq98LmKX8vQyVSNKhoa4cr/HekyXyaLC+T/8QuUguywvY7oNykaGk7vQickiO/lXXgXIJh5Z3yg6tLf77v4NyyQ2uw//9DcpzkXP+DfagPFc1xkv7Dac5TcOaIsesGGgOyEXCFZ1fHhEZtM7O1HIJR9AyTlreKb20SkA0Wcz/Cy8ol9zUeF+p/3AaDWuKnA0tF/Bx77ku+Xi/l4uETY14ETmkvIBviqBcwqHlnUQyZ2bVRrz+Rz25RC5RoWFN0uVLj/ySq9dC0wfeOPimD+DqtV4uEjZ1pxeRQ3IB/eaDcglH6RWNGKgbZ4bt2VWYUi654cLljwP0Wh1iZtXG7lyiQcOapEtzazPNrXD/y/3+k4niSMSoES8ih6TJW7KHlnfKvFHj97BnZ/8G+6jxezJQGkmnC5c/rkZ7xI36ZBt7do32zSVaDOOy0xxLK6BoLLS0wpJ6WPWyKkcSPjXiRUREUhK010R7U0RyXlD7TO22yLnsNMfd82F0YnRFyTi4ez7ot0DSQSNaRUREUqDu9FFVkGIuuUiff+mytOJgA77L6AIvFwmbjsSLyCG93waT+vceDMwlPFraKPPGFn1Ea/MY31xyWafv56+0cmumCyZpNPa4VlpbxvnmEi1FAdMgBOUiQ0lH4kXkkG56Ag509M4OdHi5pI+WNsoOJ16wFb9Zyr1cclVj/BT/z1/8lEwXTdLoxAtfx/fzf+HrmSiOZNA7H/o3o4JykaGkrUxEktLhBr4s4dPSRtnh9788if4DYC2RS66qr/b//NVX6/MXJb//RcDn/xf6/EfNN3/T6btO/Dd/05mZAkmkqBEvIoe0tAJG9hl8M3KExn2lm5Y2yg6tzQHvQ0AuuUHvO1jA5G1BeS5qbQnYDgJyyV0PvhLzXSf+wVdimS6aRIDGxIvIIWncV3bQWEwRkcyyWCeuo38jzWI6+ho1Ha6D+1/2Wye+w+/qIkNKR+JF5JDe/ch/r3JQLuGYs7Se/MLefffyC/czZ2l9hkokIhItrsO/6hyUS+6aMGpCSrnIUArtG8fMRprZ82b2kpm9YmbfTuTjzezXZvb7xPkne9zmW2b2hpm9bmZf6JHPNLPGxP9+aBaljlsimdf0QRV723tne9u9XNKn9IpG5tetZWzxB2COscUfML9uLaWanV6ynOoEkivGFvv3fArKRUTCEOZuw33AHOfc6UAZMM/MZgG3APXOuROB+sRlzOxU4DJgKjAPWG5mXYf5VgBVwImJ07wQyy0ifXy26Czy83qPvsnPG8Fni87KUIlEMiev4EBKuQA5UCfIH70vpTxXNcZLua3ka3w771ZuK/kajfForY5RUVtPXn7vvdp5+e1U1KpHVNTs2rMrpVxkKIXWiHee3YmL+YmTAy4BVibylcCCxN+XAKucc/ucc28DbwBnmNkxwBjn3HPOOQf8tMdtRCQtqonl9a60eJerM1OciGq8r5Q1X7mk1xJXa75yiZaYS7MZf7MJvyWmvFz85EKdYP6PfgHWZ9yzdXp5RDTGA5a5jFhDHmcDX44ATXIIRWOLUspFhlKoA3jMLGZmm4E/Ar92zv0OONo59x5A4vyoxNWPBf7Q4+bbEtmxib/75n6PV2VmG81s444dO4b0uYhEW0uKuYThiZvm0bG/d4+Ijv0jeOImdU5Kp1cePA2/Jaa8XILkQp0glt854OVcp2X24PGb5tHZ3ns+mM72GI/rezhyaitqKcwv7JUV5hdSW1GboRJJlITaiHfOdTjnyoDJeHvQB6rh+O27cwPkfo9X55wrd86VT5o0KeXyikiQoL3K2tucTnt2FqaUSzj0PgzOcK8T1FdX+O5Ei1IDVsur6fMvB1WWVlI3v47iscUYRvHYYurm11FZWpnpokkEpGWJOefcB2a2Hm/c2nYzO8Y5916iW9wfE1fbBhzX42aTgXcT+WSfXETSphZvCGpbj6wwkYuIJG+41gnUgIWxRa1eV3qfXCSKKksr1WiXjAhzdvpJZjYu8fco4FzgNeAx4MrE1a4E1iT+fgy4zMyOMLMpeJPVPJ/oXveRmc1KzEC7uMdtRCQtKoE6oBjvQFhx4rJ+uCR6YiPbU8olN+oEQQ3VKDVgT7zgdfzmg/ByERFJlzCPxB8DrEzMJpsHPOic+7mZPQc8aGZ/gzegdhGAc+4VM3sQeBVoB25wznUk7us64F5gFPB44iQiaVWJGu2ZNWpCG3t2jvbNJX069sVSygXIgTpBRW09a6vm9xoTnl+4P1Kzkv/+lyfhNx+El0eEOf+J7Mx3VEcOM/xHskRoZjuRDAqtEe+c2wJM98l3Ar4DyJxztfj0z3XObQQ0Y5CIRNr5tz/BI4sXQGePxmJeB+ff/gTw/UwVK3qCZqKO4AzVycqFOkFpZSMtz0ymoa4c15GHxTo5/cpNlFY2prsoGaMhBejz3y1op0XUdmaIZEaoE9uJiMjQio1wA16W8Fme/2selEtuaIyX8tLK6biOGGC4jhgvrZweqeXVNKQguOeTekSJSDqpES8iMkxoduzsMGKU/9j3oFxyg5ZX84YU5Bfu75VFbUiBiEg2SMvs9CIicvhamwO6sgbkEo4DH+enlEtu0OeP7qED9dUVtLaMZWxRKxW19ZEaUqAl5kQkG6gRLyIyTFisM9GVt38u6aP3IZr0vntKKxsj1WjvS9uBiGQDdacXkSTFgRK8r42SxGVJJ9fh/5UdlEs49D5Ek953AW0HB01IMReRoRS1bxwRGZQ4UAU0480825y4rIZ8Oo0tDphUKiCXcOh9iCa97wLaDg766xRzERlKasSLSBKqgb4z77YlckmXEy94nf7L97hELumiyb2iSZ8/AX3+D/plirmIDCWNiReRJLSkmEsYfv/Lk4C+axFbIpd00eRe0aTPn4A+/wepXiCSSWrEi0gSivC60Pvlki6tLQGzYwfkIjJ09PnzNMZL1YAVVC8QySx1pxeRJFyQYi5hGDW+75CGgXMJR2P8bNZWzae1eRw4o7V5HGur5tMYPzvTRZMQjS0KGAsdkOeixnhpwLZfmumipY1egy6qF4hkkhrxIpIEjX0T6VJfPZMDbQW9sgNtBdRXz8xQiSQdNBba60Luv+1XZKhE6afXoIvqBSKZpO70IpIEvy5zA+UShj27ClPKJRzqVh1NGgutbR/0GhykMfEimaQj8SKShFiKuYRB3Xmzg4Y1RFfLM5P5cNsnwMGH2z5ByzOTM12ktNJ3kD7/BwWNfdeYeJF0UCNeRJLQkWIuYVB33uyw/+OClHLJDb+4/nw2rjgD1xEDDNcRY+OKM/jF9ednumhpo+8gOagW6NsLrDCRi0jY1IgXkSToSHw2KK1sZH7dWsYWfwDmGFv8AfPr1kaqO2826NjrPxItKJfc0FBXjt8Sc14eDfoO0rCmgyqBOqAY73NRnLhcmclCiUSGahwikgQdic8WpZWNkaowi2QL1+F/3CMoz1VR/w4aW9TqzUzvk0dPJWq0i2RGtH55RGSQilPMRXKYudRyyQkW60wpz1WN8VJuK/ka3867ldtKvha5pdU0pEBEsoEa8SKSBI19yxZRr0Bngylz3gL6NthdIpdcNbNqE37vu5dHg9ZI93oijC3ZhbcteKexJbsi3TtBRNJPjXgRSYLGvmWDxngpa75ySa8K9JqvXBKpCnQ22PZfRfiNjfZyyVUXLn+S8uuex2IdgMNiHZRf9zwXLn8y00VLG62RDj8990u8/+rReN8B3un9V4/mp+d+KcMlE5Eo0Zh4EUmSxr5l2uM3zaNjf++v7Y79I3j8pnmU6q1JmwMBs9AH5ZIrPubC5Y9z4fLHM12QjNEa6fB2/Qn47cTzchGR9NCReBGRYWLPzoBZkQNyEZGhpHXiRUSygxrxIiIiKbC8vkfhBs5FcoUmdRMRyQ7qTi8iMkyMmtDGnp2jfXNJn5nXzGTjio2+ueS2X1x/Pg115biOPCzWycyqjZHqXt81eVt9dQWtLWMZW9RKRW19pCZ1yys4QOf+/kNn8goOZKA0IhJVasSLiAwT59/+BI9edQmdBw5+deflt3P+7U8A389cwUQi4BfXn8/GFWfQNR7adcQSl+HC5RksWFpVUFrp12iPzsR2C+5ZyyNfWkjvzqydLLhnLVqxRUTSRd3pRUSGidLKRhb8ZA1jiz8Ac4wt/oAFP1kTqaNg2WDjXf2Pwg+US25oqCvHb0IzL4+K39C/wV6RyKMjVtA54GURkbDpSLyIyDBSWtmoRnum9V0q/FC55ATX4X/cIyjPXdFqsPdVX13hu0pIfXWFVgkRkbSJ2i+PiIjIYVIrPoos5n+0NSjPXdfjHQOyxPn1mS1OmmmZPRHJBmrEi4iIpKDgyP0p5ZIbZlZtpP+OGpfIo+J6YAXQkbjckbgcnYb82KKPUspFRMKgRryIiEgKLrrrOfJGdPTK8kZ0cNFdz2WoRJIOFy5/nPLrnsdiHYDDYh2UX/d8pGanh7oU89xTUfvbgGX2fpuhEolIFGlMvIiISApKK/8W+Bfqq8/usczW05RWfj3TRZOQXbj88Yg12vvqSDHPPaWVDcD+SC+zJyKZp0a8iIhISiqBBnp3rZ6dyCWXNcZLI954i+HfYI+luyAZpQlGRSTT1J1eREQkBY3xFaytKqS1eRw4o7V5HGurCmmMr8h00SREjfFS1lbN7/O+z6cxXprpoqVRVYp5Luq7zOChchGRoacj8SIiIimor36LA21H9soOtOVTX/2WlpjKYfXVFRxoK+iVHWgriNjSYstpjI+kvtr16I1glFb+INMFSyOtTiEimRfakXgzO87MnjSzrWb2ipndlMhrzOwdM9ucOF3Q4zbfMrM3zOx1M/tCj3ymmTUm/vdDM9PuThERyYjW5tEp5ZIbdQItLQaN8UbWVk3s0xthIo1xdS0XEUmnMLvTtwM3O+dOAWYBN5jZqYn//Ytzrixx+iVA4n+XAVOBecByM+saZLUCr6/WiYnTvBDLLSIiEshi/kfcgnIBcqBOMLaoNaU8F9VX13Og7UCv7EDbAeqr6zNUIhGRaAqtEe+ce88592Li74+ArcCxA9zkEmCVc26fc+5t4A3gDDM7BhjjnHvOOeeAnwILwiq3iEj20ljMbOA6/F/voFxyo05QUft0wNJiT6fj4bNCa4v/DougPDcFTeIXrcn9RCSz0jKxnZmVANOB3yWir5rZFjO7x8w+mciOBf7Q42bbEtmxib/75n6PU2VmG81s444dO4byKYiIZIF/TzGXMIwtDjgiG5BLb8O1TlBa+XXm1/2cscUfgDnGFn/A/LqfR2ppwbFF/kMHgvLc1JliLiIy9EJvxJvZkcDDwNeccx/idYM7ASgD3gP+ueuqPjd3A+T9Q+fqnHPlzrnySZMmHW7RRUSyTCXwM6AY76uxOHE5MrNqZYWK2s0BR2Q3Z6ZAw8jwrhNUUlr593ytaTW3dv4fvta0mtLKvydKn7+K2gryC/N7ZfmF+VTUVmSoRJlQlGIuIjL0Qm3Em1k+3o913Dn3CIBzbrtzrsM51wncDZyRuPo24LgeN58MvJvIJ/vkIiIRVAk04R31aSJKDYhsUVr5t8yv+88+R2T/k9LKv8100bJabtQJov35K60sZX7dfMYWjwWDscVjmV83n9LKKC2zVwsU9skKE7mISHqEtsRcYrbYHwNbnXM/6JEf45x7L3FxIfBy4u/HgPvM7AfAp/Amq3neOddhZh+Z2Sy8rneLgTvCKreIiMjAKimthNLKaqAF7whcLVFr0KVCdYLcUVpZGrFGe19dn3N9/kUkc8JcJ/4s4MtAo5ltTmRLgMvNrAyv+1sTcA2Ac+4VM3sQeBVvFtsbnHMdidtdB9wLjAIeT5xEREQypBJV2lOiOoHkEH3+RSSzzJvcNfeUl5e7jRs3ZroYIiIiSTOzBudceabLkWtUJxARkeFmoDpBWmanFxEREREREZHDp0a8iIiIiIiIyDChRryIiIiIiIjIMKFGvIiIiIiIiMgwoUa8iIiIiIiIyDCRs7PTm9kOoHmI7m4i8P4Q3Vem6DlkBz2H7KDnkB30HPords5NGsL7E4a8TgC5se0eLr0Geg266HXQawB6DboM5esQWCfI2Ub8UDKzjcN9yR89h+yg55Ad9Byyg56DDFd63/UagF6DLnod9BqAXoMu6Xod1J1eREREREREZJhQI15ERERERERkmFAjPjl1mS7AENBzyA56DtlBzyE76DnIcKX3Xa8B6DXootdBrwHoNeiSltdBY+JFREREREREhgkdiRcREREREREZJtSIFxERERERERkm1IjvwczmmdnrZvaGmd3i838zsx8m/r/FzGZkopwDSeI5nGNmrWa2OXH6x0yUM4iZ3WNmfzSzlwP+Pxzeg0M9h6x+DwDM7Dgze9LMtprZK2Z2k891svq9SPI5ZPV7YWYjzex5M3sp8Ry+7XOdbH8fknkOWf0+dDGzmJltMrOf+/wvq98HGRqH+n6PgmS+W3NdMt9rUTHQ92JUmFmTmTUmfr82Zro8mWBm48zsP8zstcR3w5mZLlM6mdlJPeowm83sQzP7WpiPOSLMOx9OzCwG3AmcB2wDXjCzx5xzr/a42vnAiYnTXwArEudZIcnnAPC0c+6itBcwOfcC/wr8NOD/Wf0eJNzLwM8Bsvs9AGgHbnbOvWhmnwAazOzXw+nzQHLPAbL7vdgHzHHO7TazfGCDmT3unPuvHtfJ9vchmecA2f0+dLkJ2AqM8flftr8PMjTu5dDf77ku2e/WXJbs91oUDPS9GCWfd869n+lCZNDtwBPOuS+aWQFQmOkCpZNz7nWgDLrbY+8Aq8N8TB2JP+gM4A3n3FvOuf3AKuCSPte5BPip8/wXMM7Mjkl3QQeQzHPIas65p4BdA1wl29+DZJ5D1nPOveecezHx90d4P9DH9rlaVr8XST6HrJZ4bXcnLuYnTn1nI8329yGZ55D1zGwycCHwbwFXyer3QYZGLny/H65c+G49XLnyvXa4kvhelAgwszHAbODHAM65/c65DzJaqMyqAN50zjWH+SBqxB90LPCHHpe30f9HKZnrZFKy5Tsz0QXscTObmp6iDZlsfw+SNWzeAzMrAaYDv+vzr2HzXgzwHCDL34tEV8XNwB+BXzvnht37kMRzgCx/H4DbgL8HOgP+n/Xvg8hQO8R3a05L8nst193GwN+LUeGAX5lZg5lVZbowGXA8sAP4SWJoxb+Z2ehMFyqDLgPuD/tB1Ig/yHyyvntVk7lOJiVTvheBYufc6cAdwKNhF2qIZft7kIxh8x6Y2ZHAw8DXnHMf9v23z02y7r04xHPI+vfCOdfhnCsDJgNnmNlpfa6S9e9DEs8hq98HM7sI+KNzrmGgq/lkWfU+iAylQ3y35rwkvtdyWpLfi1FxlnNuBt6wqhvMbHamC5RmI4AZwArn3HTgY6DfvFxRkBhKcDHwUNiPpUb8QduA43pcngy8O4jrZNIhy+ec+7CrC5hz7pdAvplNTF8RD1u2vweHNFzeg8Q4v4eBuHPuEZ+rZP17cajnMFzeC4BE17T1wLw+/8r696FL0HMYBu/DWcDFZtaEN0xpjpn9rM91hs37IHK4kvh9iIwBvptzXTLfi5HgnHs3cf5HvHHQZ2S2RGm3DdjWozfKf+A16qPofOBF59z2sB9IjfiDXgBONLMpib0olwGP9bnOY8DixCzEs4BW59x76S7oAA75HMzsf5iZJf4+A28b2Jn2kg5etr8HhzQc3oNE+X4MbHXO/SDgaln9XiTzHLL9vTCzSWY2LvH3KOBc4LU+V8v29+GQzyHb3wfn3Lecc5OdcyV436vrnHNf6nO1rH4fRIZKkr8POS3J7+acluT3Ys4zs9GJCR5JdCGfC0Rq9Qrn3P8D/mBmJyWiCiBKE132dDlp6EoPmp2+m3Ou3cy+CvwnEAPucc69YmbXJv5/F/BL4ALgDaANuCpT5fWT5HP4InCdmbUDe4DLnHNZ0+XTzO4HzgEmmtk24Fa8CWOGxXsAST2HrH4PEs4Cvgw0Jsb8ASwBimDYvBfJPIdsfy+OAVaaN9NpHvCgc+7nw+l7ieSeQ7a/D76G2fsgQ8Dv+9059+PMlirtfL9bE71oosL3ey3DZZLMOBpYndgPPQK4zzn3RGaLlBE3AvHEQcS3iOBvoJkV4q0Qdk1aHm8Y1JNEREREREREBHWnFxERERERERk21IgXERERERERGSbUiBcREREREREZJtSIFxERERERERkm1IgXERERERERGSbUiBeJMDM72szuM7O3zKzBzJ4zs4WHcX81ZvZ3Q1lGERERCZ+ZdZjZ5h6nEjM7x8y0fJ5IltE68SIRZd6ipo8CK51zVySyYuDiPtcb4ZxrT38JRUREJI32OOfKegZmVjIUd6y6hMjQ0pF4keiaA+x3zt3VFTjnmp1zd5jZ/2dmD5nZWuBXZnakmdWb2Ytm1mhml3Tdxsyqzex1M/sNcFKP/AQzeyJxhP9pMzs5rc9OREREhoyZjTezR81si5n9l5lNO0ReY2Z1ZvYr4KdmNtXMnk8c5d9iZidm9AmJDGM6Ei8SXVOBFwf4/5nANOfcLjMbASx0zn1oZhOB/zKzx4AZwGXAdLzvkxeBhsTt64BrnXO/N7O/AJbj7TgQERGR7DPKzDYn/n7bOdd3eN23gU3OuQVmNgf4KVA2QA4wE/isc26Pmd0B3O6ci5tZARAL9+mI5C414kUEADO7E/gssB+4E/i1c25X17+BpWY2G+gEjgWOBs4GVjvn2hL38Vji/EjgM8BDXq99AI5I01MRERGR1PXrTt/HZ4G/AnDOrTOzCWY2doAc4DHn3J7E388B1WY2GXjEOff7UJ6FSASoES8SXa+Q+NEFcM7dkDjKvjERfdzjupXAJGCmc+6AmTUBI7tu6nPfecAHh6gMiIiIyPBhPpkbIIcedQnn3H1m9jvgQuA/zexvnXPrhr6YIrlPY+JFomsdMNLMruuRFQZcdyzwx0QD/vNAcSJ/ClhoZqPM7BPAfADn3IfA22a2CLxJ9Mzs9FCehYiIiKTDU3g79TGzc4D3E7/3QXkvZnY88JZz7ofAY8C0dBRaJBfpSLxIRDnnnJktAP7FzP4e2IG3x/ybwKg+V48Da81sI7AZeC1xHy+a2QOJrBl4usdtKoEVZva/gXxgFfBSWM9HREREQlUD/MTMtgBtwJWHyPu6FPiSmR0A/h/wf0ItrUgOM+f8esKKiIiIiIiISLZRd3oRERERERGRYUKNeBEREREREZFhQo14ERERERERkWFCjXgRERERERGRYUKNeBEREREREZFhQo14ERERERERkWFCjXgRERERERGRYeL/B5ubLaojwSW9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
          <a:stretch>
            <a:fillRect/>
          </a:stretch>
        </p:blipFill>
        <p:spPr>
          <a:xfrm>
            <a:off x="4769709" y="1987435"/>
            <a:ext cx="7129599" cy="4145693"/>
          </a:xfrm>
          <a:prstGeom prst="rect">
            <a:avLst/>
          </a:prstGeom>
        </p:spPr>
      </p:pic>
    </p:spTree>
    <p:extLst>
      <p:ext uri="{BB962C8B-B14F-4D97-AF65-F5344CB8AC3E}">
        <p14:creationId xmlns:p14="http://schemas.microsoft.com/office/powerpoint/2010/main" val="3591667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161" y="463993"/>
            <a:ext cx="9784841" cy="1103401"/>
          </a:xfrm>
        </p:spPr>
        <p:txBody>
          <a:bodyPr>
            <a:noAutofit/>
          </a:bodyPr>
          <a:lstStyle/>
          <a:p>
            <a:r>
              <a:rPr lang="en-US" sz="2800" b="1" u="sng" dirty="0" smtClean="0">
                <a:solidFill>
                  <a:schemeClr val="tx1"/>
                </a:solidFill>
              </a:rPr>
              <a:t>Business Implications </a:t>
            </a:r>
            <a:endParaRPr lang="en-US" sz="2800" b="1" u="sng" dirty="0">
              <a:solidFill>
                <a:schemeClr val="tx1"/>
              </a:solidFill>
            </a:endParaRPr>
          </a:p>
        </p:txBody>
      </p:sp>
      <p:sp>
        <p:nvSpPr>
          <p:cNvPr id="3" name="Content Placeholder 2"/>
          <p:cNvSpPr>
            <a:spLocks noGrp="1"/>
          </p:cNvSpPr>
          <p:nvPr>
            <p:ph idx="1"/>
          </p:nvPr>
        </p:nvSpPr>
        <p:spPr>
          <a:xfrm>
            <a:off x="684161" y="2150076"/>
            <a:ext cx="10609915" cy="2953266"/>
          </a:xfrm>
        </p:spPr>
        <p:txBody>
          <a:bodyPr>
            <a:noAutofit/>
          </a:bodyPr>
          <a:lstStyle/>
          <a:p>
            <a:pPr>
              <a:buFont typeface="Wingdings" panose="05000000000000000000" pitchFamily="2" charset="2"/>
              <a:buChar char="§"/>
            </a:pPr>
            <a:r>
              <a:rPr lang="en-US" sz="1600" dirty="0"/>
              <a:t>Buyer can get a house easily in most expected price of 3500-4000 with area 295-355.</a:t>
            </a:r>
          </a:p>
          <a:p>
            <a:pPr>
              <a:buFont typeface="Wingdings" panose="05000000000000000000" pitchFamily="2" charset="2"/>
              <a:buChar char="§"/>
            </a:pPr>
            <a:r>
              <a:rPr lang="en-US" sz="1600" dirty="0"/>
              <a:t>In 5 and 6 rooms, Grade D have the highest count, in 7 rooms Grade C have more counts, in 8 rooms Grade B have higher counts than others and in 9 rooms Grade A have higher counts than any other grade.</a:t>
            </a:r>
          </a:p>
          <a:p>
            <a:pPr>
              <a:buFont typeface="Wingdings" panose="05000000000000000000" pitchFamily="2" charset="2"/>
              <a:buChar char="§"/>
            </a:pPr>
            <a:r>
              <a:rPr lang="en-US" sz="1600" dirty="0"/>
              <a:t>In Grade and Expected price graph, Grade A have highest Expected price from 3600 to more than 5000 and Grade D and E have price range from 2500 to 4500. Most of the count is of Grade C and D.</a:t>
            </a:r>
          </a:p>
          <a:p>
            <a:pPr>
              <a:buFont typeface="Wingdings" panose="05000000000000000000" pitchFamily="2" charset="2"/>
              <a:buChar char="§"/>
            </a:pPr>
            <a:r>
              <a:rPr lang="en-US" sz="1600" dirty="0"/>
              <a:t>In Floors and Expected Price graph, 6 and 7 Floor building have highest price and least for 1,2,3 and 4 floor building. Most of the building have floors of 3,4 and 5.</a:t>
            </a:r>
          </a:p>
          <a:p>
            <a:pPr>
              <a:buFont typeface="Wingdings" panose="05000000000000000000" pitchFamily="2" charset="2"/>
              <a:buChar char="§"/>
            </a:pPr>
            <a:r>
              <a:rPr lang="en-US" sz="1800" b="1" dirty="0"/>
              <a:t>So, On the basis of above business implication buyer can decide the way he/she wants to buy the house.</a:t>
            </a:r>
          </a:p>
          <a:p>
            <a:pPr marL="0" indent="0">
              <a:buNone/>
            </a:pPr>
            <a:endParaRPr lang="en-US" sz="1600" b="1" dirty="0"/>
          </a:p>
        </p:txBody>
      </p:sp>
      <p:sp>
        <p:nvSpPr>
          <p:cNvPr id="4" name="AutoShape 2" descr="data:image/png;base64,iVBORw0KGgoAAAANSUhEUgAAA/EAAAJeCAYAAAD8/IUaAAAAOXRFWHRTb2Z0d2FyZQBNYXRwbG90bGliIHZlcnNpb24zLjUuMSwgaHR0cHM6Ly9tYXRwbG90bGliLm9yZy/YYfK9AAAACXBIWXMAAAsTAAALEwEAmpwYAADxKUlEQVR4nOzdfXwU5b3//9cnEIJBAUW8AyEREcQsBLn1WFGktdiWelNvwKjF1kLBngP0W3sjR0WP9Fh/VUCltXisaIlAPZ5TRKutjSJHsSJIMFSQSgk3ShVRUMAYSK7fHzMbJstOskuy2ST7fj4e89jdz1wzc83sJtd1zVxzjTnnEBEREREREZHmLyvdGRARERERERGRxKgRLyIiIiIiItJCqBEvIiIiIiIi0kKoES8iIiIiIiLSQqgRLyIiIiIiItJCqBEvIiIiIiIi0kKoES+NxszKzcwlMF2Q4PqmmtkMMxvfCHlaVk+68XHyWWFmb5vZrWbW7kjz0JrU8x0vS3f+EuX/rmaY2aWNvN4LAsdjfD1pl8U5hvvMbGUyv3l/P6LL5zVwF0REmpSZzY/zv3Cvma1t7PI3uK3GWmdrZGZ59dTjZqQ7j4nw9yNa3hc28roTLntDjuEnZvacmZ2bxDaj9YbyhuZfWr626c6ASB2mAj2Bl4H5adh+DnAmcCdwCjApDXmQ1Ljdf30M+EMa8xErFxgCPGpmpzrn/iPdGRIRSYMOQH9/OhmYnN7sSAuVx6HyvhwoTVdG4ugMjAa+bGYXOedeSnN+pIXRlXhpNM65POecOecMGBmY9Vg07k/L0pTFRN0BtAEuBA76sfG6Gl9bzHdqzrkL0p2nFiyfQ7+5L/zYLWbWIWwBM2tjZtnOuRmB76C8CfIqIpIqI/06xIVA9Gr51enIiJkdlY7tNkMvxynvZ6Q7Uy3UFv/33R74kR9ri1fvDBX9LTrnLvCPf15Kcyktghrx0uTMrIeZPWpm75lZpZm973dx6+nPz/O7uvX0Fzk/tguXmf3EzF43s51mdsDvlvSCmY0M2WxSnHPV/lnRt/xQe+D4mP0Y73d93mdm+81slZndEGd/zzWzP/p5/MLMNprZXcEKQkx3/ivN7H/8db5jZl8zs6PM7NdmtsfMtpjZzTHbGGRmz5jZP/1t/NPMXjKzGxvjeCTDz290X37ix7LM7DU/tt3MOsd017vTzG73fwv7/X3pEbPebmY2z8y2BX43/2VmJ8Wka+f/Pt4ys8/N7FMze8PMvm5+d/dA8m8H8jA+kNcfmNkaPy97/S5sX47ZThszu9v/DX5qZo8BnY70uAV+c3/yQ+2Bs/xt1dwWYmbXmtlGvMb+WRbSpc/MTjKzB81ss/+b+Mj/G+kVSNPXzBb6v5dK/7d1n5kdc6T7ISLSUP7/wg/9j+2D85IoC3r5//M+9/8PToi3rZj/oaPM7M9mth/4T3/+UWb2H355/IVflj9vZl+Ks6566wVW+/aBQX759LmZ/Z+Zne6XjX/211FmZhfFLH+VefWfj/3ltprZEjM7L+kD3UBmdo+/H9Vmdo4fO9nMdvvxZ/1YsI5zuZn9zrz6zMd+OZUTs95hZva0me3yv+ON5t1akR2TLrScM6++GLy6/WhsWWleXeReM9vkb2enmS0ys94x2+lqZk/638n7ZvbvgB3pcXPOfQHcB+zxQ4P97QTrRf9hXh3jn8D7/vy43enN7Gwz+28z+8Dfj+1mtigmzVfNrMT/bir839ZNZnbE+yFp5pzTpKnRJ+ACvLPoDpgfiPcEPgjMC04f+PPzQuY7YIa/nr+GzK8EBgS2V+7Hl9WT3/Gx2/Djb/qxKiAnEP9FHXn8RSDdGLyr+fHS/R+QHWf7u2LSfQ78Oc7yo/1lOwAfhWzjmUb+XqPH09WT7rd+uv14V5n/NZCni/00we85Xv7fBtr4abvhFWLx9rEcON5P1wZ4Iey3Q+3fZew03l/H4yHzq4GrAvt4Z5w0O2LXV8cxWhZImxeIPx2ID4k57p/4+YjOL/T3q9Z6/OO1PWQ/LvDTDAA+C0mzisDvXZMmTZpSNeHdLhf7/2kEXrnrgMWBtImWBe2Ad+v6Hx1YZ/B/6MeB97OBbLyyOt72DgLfCKwn0XpBcH9jy/u/AX+Pie0FuvjLnhNTBgSnHzXid5IXWO+yOtLl4JXVDijzj9dTgWN5ip9ufGB98cr7eYF1fhWvLhdvH5fG/BZCy7mY7zV2ygOOAdaFzP8Y6B3Y1vK6fksEyvCQ41TzGw3EDK8R74B9cY578Le425+/LM56vhJ2vAJpvlvH7+bBdP8P0HSEf6fpzoCm1jkR3oifH4j/AOjov8ZLW05IAQJ8Hejr/xPOBgYB+/z09yeyjpj1jQ/kYQZeL5ULONQA/0MgbS8OVS7ewmuk5vnvnT+vl/8PerMf+wyvUnIs8LvAtsbH2f4avHsAbwrE9vj7ODjwj/i//GUHBdJd7h+PbsA3gYmN/L2WE78QcMDUQLpOwFY//grwqf/+4UCavMCye/3jfSywIBC/zk/7iP95JzAMr4L2JaDCj9/tp7susOxrQD/gaLyumd8MbPuw35sfPy8w7xZ/2ZPwzuY74D3/t9GZQw3gLXi/xR7A2tjvto5juSyQNo9Dv7noPn0OdIhz3B8EjsM74dWR+I34RwKxh/3fUxfgWuAsP02JP3+jf5xy/N9PdLnvp/v/iCZNmlr/RO16Qey0FTgxkDbRsuDGwDoe8f9nf5NDZbcLrDP4P3Q9EPH/959G7bJ5AV4ZNSLw/38zXlmfUL0gzv5G87YwEHsTr9yZFohd6y/7//zPn/r5y/G3/V3gq434neTV8Z04oDCQdgiH6kp/DKQpCqQJHse/+XnPw2v4O3/5fD9t9OTLq3jlXHu8MZKiy4+O+S3UVc5dEEgzPmYfb/XjX+CdOMgBCjh0oWmRn+7LgXU852/jXA7Va2rK3jqOZzRduf85B687fTT+f3GOexXwbbzfYnR/lgXXE3O8qoCJePWvHsC/+/OP5tDJgqfwflsdgF/6sWrgzHT/H9B0BH+n6c6AptY5Ed6Ij565/EdM+s1+/P1ArJzwRvy/4HU7/ohAoexPzyeyjpj1jY9ZR3B6Dv8suJ92YmDetwPxbwfiE4A+gc+PBtL1DMSfiLP97/ixvoHY44Hlo1ch/uR/PolDBWgJ8GO8kxxd6trnI/xeywk/TlNj0l4UM38L0DEwPy8w73eB+GmB+EMx+xw2ve6neyIQK6hjPw77bfrxn9ezHYc32OGIwOdbA8vfEIiPr+dYLqtnO3fEOe4fE3OFnPiN+Ojx2oHf2yNmmVzCe4hEp8V15V+TJk2aGmOi7kZ8rfI7ibLgt4HYqYHlX47GA7Hg/9ArY/IWbFz3DMQfDcTPIMF6QZz9Pc2PfT8Qi9YBzgjEfubHruBQw2s+3kWQ84H2jfyd5NVznAtj0seWnf8TM398YN53A/HvBOJjY/Y5bPpFzG8hbjnnp7kgsNz4mHkr6tnOB3662wKx8wLLPxaI59VzPOvaThXw5TjH/dk461nmzyuP8xv575Btx9bF4k2T0v1/QFPyk+6Jl6YWva98e0w8+rlrfSvw72V6Hu8fUxcOH9uhfewyDXQ0XjftqOC98dsC74P71DWJdLG2+q8VcWLgdZsC70wuzrl/Av+Gd6b1Qrwufc8A/zSz2+Osv0bg3qvoNL+u9EHu8IFuZsckeQHYEPi8wDn3acjqgsfnvcD7bv5rfb+L4+Kke6eeZeKp9/fnb+vkwOdgft8/gm0GVeD1xJjonIv33W103r109Ynuxz+ccwfizD+W2r/peI6rZ76ISGOLDmyXj9fVGbxxcYb57xMtC4L/o98PeR9PWcznYDm+PeR9qsr7ykAses/4/+CdoIhepX0Ar2G3w8y+Hmf9wGGPP03oMagB8Qa2K41JMxfvxELUr+tYX13lfaJlMNRfztXnSH5LjVnefwr8BRjlnPtLnPmxv8V4EqnzJHNMpQVRI16a2kf+a/eYeLeY+eCdHYznq3jd6MHrct7eL/R3NUoOvVFCjwL+3f/8JbxuW1HBPHYPef9REuliHUwwVsM59yu8f9RDgSK83gNtgdvNLPZYN5XJeL0JoqZaYFC1GME8dgu8jxaY0eNUGqcyYXhno8HrYhnV5wjyHPw+CuNsJ8s59yremf94+T3lCLYJXjdCc84d5Zw72zk3LyRdRUg8VvQ4nGZm8R4l+gmHKlx/CDmmF8VZTkQk5Zz3pI3nAqHT/NdEy4Lg/+hTQt7HE/s/NlgmBP/XN0p575xLqrx33gCo38U7aXABXq+/DXhd8meHLdcEZlG7TXGvhT/Rp67yPniMZod8x9EBCusr5yC8HklgW7vwxt+J3U40/41Z3m8JbKOTc+4rLvyJTYmU94nUeYLHdGpIvWZmAtuSZkaNeGlqf/Zf881sspkdY2aT8c66B+eD19AA6GFmnQLxYMGwF2hrZj/GuyrfKJxzFf4/tRV+6Btmdr7//i8cagD9P3800Z7AD/1YtZ9mI14XcoArzOw8M+uMNyBaVHB/j4iZnWhmdwNnA//Au+fplehsYkbVD4pTQI5vaH78PJ2G1yMAvO6I7+F14Z5vZvH+71xuZiPiHJ9X/dfn/ddCM/uxmXUys6PNbKSZ/TfePXDg3Y8X9RszO9PMOvjr/mZgXvS3dbrVfozQ84H3s80bKbidmfXxR7p90p/3Ft5vD+BG80Z5PxXvvr3mIHocTgIe9EfwPdbMxpnZWc65/XgD9QCMMbPr/OPU2cy+YWYv4N0yICLS5Pwy9eJA6J/+a6JlwauBZWf46b6Jd1I+GcEy+i7/f+SXgG/5sS14ZX2i9YIG8ffzh3iNydV4ZdJGf3boFVfn3LI45f38hubHz9PVwJX+x/vweglEOPR89ljTzCzfPz7T/FgV8Drevmz2Yzea2cVm1t4fHX6sma3k0JOL6izn/HnRsh6gn5kFe6BFf0tdgPvM7HjznkQwzMx+C/zUnx/8Ld1iZl3M7F+Ay+o8ME3AObcR7554gMvM7Htm1tHMupvZz/z4CrwxHABuNu+JSTlmdop5TzB6u6nzLY0k3f35NbXOifB74vPwzhzGuydnJ7VH6f5NnDRfxjvbGDsS5y68f9aO2vfPlcfGQvI7PrCuGYH4VwLx4Hp/GSdv0emXgXSXEH7v8Qrij05/QeBYxctTrX2i7nvXtgLtGvF7La9jW+V+GuPQfVvv410hGBNINy1OvnfEWd/bQFs/bQ+8SlzYtsf76eocnT6wH3+KM/90f94TdWwn+BuINzp9cNTd8fUcy2WBtHkJHvfDfscc+ej0Z+OdiAjb1wvS/X9EkyZNrX+i/nvi3zqCsiCb+KPT1/yPDmz/sP+hgXnZhN87fRC4JJA20XrB/Dh5GB/nf3ReIDYjTrrYaVEjfid5dWzH4dfrgBM4VKf7ox+7N3B8hsTJd7zyPjg6/deAA3VsO89Pl0g5l0vtUd4dsN2f1wlvIMOw7cwI5Cne6PTB8j6vnuMZTVeexHGfEWf+stj1kNjo9BPjzY9Np6llTboSL03KeV3khuA9xuufeP/k/4k3YvsQf37U7XiP29ods453gKvxupBVAG/gdbHfQyNzzr3AobOw55vZKD/+I7zRb1fjjSJegTei7Pf8edHll+Ddp/4nP38HgE3A3XgDmRzJfVyxdgH3491L/Ym/jffwGqNfds5V1rFsKvwr3kA7AD9wzu12zi0Fos8snWlmZ8QsMw+Yjtfor8A7wz7a+V0NnXNb8UbmfxjvfroDeM8Qfs1f7nk/XRXeoH4/xbufrAKvoboa73cS9W94heFnHO5af/6awPIbAnmMugO4B+/478XrcTCxnmPTJJxz7+Edr7l4JwAO4FVk/oJ/P6Jz7k28v8WFeKPxHsCrXL2E16PgzSbOtohI1AG8K7K/wrtnONmy4ABeveAveKOPb8Urm55JJhP+er6MN3Dbu/729uBdob/QL+OjaROqFzTQG3j1p7/jlTuf+/n6JfC9RtpGMh7C6+23F29wPvBGfd+Ed1J9vsU8A95PNx/vnvDdeOXUv0VnOuf+iPekmKfxytdKvO/6Obyu9O/76RIp5/bjPbXmb9QeYwDn3B68R/bd6+e30l9+NTAT7zhHXYHXy/FzvPLyP/B+m2nn11OH442XsJNDdcDfB9L8Bq9nSwne7/cLvL+v/8G7BVNaIHPeGRoRkSblD1C42f94h3NuRvpyIyIiIqngD6L3qP9xpAu/D1xEEqQr8SIiIiIiIiIthBrxIiIiIiIiIi2EutOLiIiIiIiItBC6Ei8iIiIiIiLSQrRNdwZS5fjjj3d5eXnpzoaIiEjCVq9e/ZFzLvR5z3JkVCcQEZGWpq46QattxOfl5bFq1ap0Z0NERCRhZrYl3XlojVQnEBGRlqauOoG604uIiIiIiIi0EGrEi4iIiIiIiLQQasSLiIiIiIiItBCt9p74eA4cOMD27dupqKhId1ZajPbt29O9e3eys7PTnRUREZFGozpB+qhuISLSMBnViN++fTvHHHMMeXl5mFm6s9PsOefYtWsX27dvJz8/P93ZERERaTSqE6SH6hYiIg2XUd3pKyoq6NKliwrrBJkZXbp00VUKERFpdVQnSA/VLUREGi6jGvGACusk6XiJiMRRXAx5eZCV5b0WF6c7R3IEVMalh467SCui8jAtMqo7vYiISIMVF8OECbB/v/d5yxbvM0BRUfryJSIi0pRUHqZNxl2JT7c5c+ZQUFDAWWedxezZs+OmmTFjBt26daOwsJB+/fqxcOHCps2kiIiEmz79UIUlav9+Ly6ShFmzZnHWWWdRUFDAuHHj4nYxD9YJ+vbty6RJk6iurk5qO0cffXRjZVlE5BCVh2mjRnwTWrduHQ8//DArV65k7dq1PPPMM/z973+Pm3batGmUlpayZMkSJk6cyIEDB5o4tyIiEteWLcnFReJ47733uP/++1m1ahXr1q2jqqqKRYsWxU0brRO8/fbblJWV8fLLLzd4+1VVVQ1eh4hkOJWHaaNGfF0a+R6P9evXM3z4cHJzc2nbti3nn38+//u//1vnMr179yY3N5dPPvkE5xw333wzBQUFRCIRFi9eDBAaX7ZsGeeffz5XXXUVZ5xxBj/96U8pLi5m6NChRCIRNm3aBMCTTz5JQUEBAwYMYMSIEQ3aRxGRVq9Nm+Ti0jqk4L7PgwcP8vnnn3Pw4EH279/PKaecUmf6yspKKioqOPbYYwHYtGkTo0ePZtCgQZx33nls2LABgM2bN3POOecwZMgQbr311prlly1bxsiRI7nmmmuIRCJUVFRwww03EIlEGDhwIC+99BJAaHz+/PlceumljBkzhvz8fB588EHuu+8+Bg4cyPDhw/n4448BuP/+++nXrx/9+/dn7NixDT5OItJMqTw8pKnHBnDOtcpp0KBBLtbbb799WCzUggXO5eY6B4em3FwvfoTefvtt17t3b/fRRx+5ffv2ueHDh7sf/OAHh6W7/fbb3f/3//1/zjnnVq9e7b70pS8555z77//+b/flL3/ZHTx40P3zn/90p556qnv//fdD4y+99JLr1KmTe//9911FRYU75ZRT3G233eacc2727NluypQpzjnnCgoK3Pbt251zzn3yySdx8y0iIj5wCxjnerLZGVWuJ5vdAsZ55USDV80q1wzK0NY2Ncc6gXNeWdyhQwd3/PHHu2uuuSZumttvv92dcsopbsCAAa5z585u3LhxNfMuvPBCt3HjRuecc3/961/dyJEjnXPOjRkzxj322GPOOecefPBB16FDB+eccy+99JLLzc11//jHP5xzzv3yl79048ePd845t379enfqqae6zz//PDT+6KOPul69erlPP/3Uffjhh65jx47u17/+tXPOualTp7pZs2Y555w7+eSTXUVFhXMufr3COdUtpHVYMOn/XM8227yyoM02t2DS/6U7S00r+D8xdsokCxY4l51de/+zsxtcRtRVJ9CV+DApuMfjzDPP5Cc/+Qlf+cpXGD16NAMGDKBt2/hjC86aNYs+ffowbNgwZsyYAcArr7zCuHHjaNOmDSeeeCLnn38+b7zxRmgcYMiQIZx88snk5OTQq1cvLrroIgAikQjl5eUAnHvuuYwfP56HH35Y3etEROpRzDi+w6NsIQ9HFlvI4zs8SjHj0p01SZUU1Ak++eQTlixZwubNm3n//ffZt28fCxYsiJs22p3+ww8/ZN++fSxatIi9e/eyYsUKrrzySgoLC5k4cSI7duwA4NVXX2XcOO/3eN1119Va19ChQ2uez/7KK6/UzO/bty89e/Zk48aNoXGAkSNHcswxx9C1a1c6derEmDFjgNr1iv79+1NUVMSCBQtC6zkiLV3x5Ff4zq+HsKWqu1cWVHXnO78eQvHkV9KdtabTs2dy8dZqyhSIvfX5wAEvniJqxIfZujW5eIK++93v8uabb7J8+XKOO+44evfuHTfdtGnTeOedd1i8eDHXX389FRUVeCdkDhcWB8jJyal5n5WVVfM5KyuLgwcPAvDQQw9x1113sW3bNgoLC9m1a9eR7p6ISKs3hTlUklMrVkkOU5iTphxJyqWgTvCXv/yF/Px8unbtSnZ2NpdffjkrVqyoc5ns7GxGjx7N8uXLqa6upnPnzpSWltZM69evr0kb9hi3Dh061LxPVb3i2Wef5aabbmL16tUMGjSoJi7Smkz5Tb/4ZcFv+qUpR2kwcybk5taO5eZ68UwS1nZKYZtKjfgwPXokF0/Qhx9+CMDWrVv5n//5n5oz5WEuv/xyBg8ezGOPPcaIESNYvHgxVVVV7Ny5k+XLlzN06NDQeKI2bdrEsGHDuPPOOzn++OPZtm1bg/ZRRKQ128XxScWlFUhBnaBHjx789a9/Zf/+/TjnKCkp4cwzz6xzGeccK1asoFevXnTs2JH8/HyefPLJmnlr164FvB520UHyiuu4L3PEiBE18zdu3MjWrVvp06dPaDwR1dXVbNu2jZEjR3LPPfewe/du9u7dm9CyIi3Jrupjk4q3SkVFMG+ed+XdzHudN0+Pl2sCasSHSdGZpW9961v069ePMWPGMHfu3JrBaepy2223cd9993HJJZfQv39/BgwYwIUXXsg999zDSSedxGWXXRY3nqibb76ZSCRCQUEBI0aMYMCAAQ3ZRRERkdYlBXWCYcOGccUVV3D22WcTiUSorq5mQvT5yjFmzZpFYWEhBQUFHDx4kMmTJwNeA/2RRx5hwIABnHXWWSxZsgTwHmc7d+5chgwZwp49e0LzMHnyZKqqqohEIlx99dXMnz+fnJyc0HgiqqqquPbaa2sGxZs2bRqdO3dO7uCISMtRVATl5VBd7b2qAd8krK4uUy3Z4MGD3apVq2rF1q9fX+9Z7lqKi7373bZu9c62z5yZkT/MpI+biEgrZuaAeF2VHc7F78Kc+LpttXNucINWIodRnaD5Ud1CWrpUlgUtiv43wvHHx+8636ULfPTREa+2rjqBRhupS1FR5v0IRURE5HCqE4iI1FZcDN/5DlRWep+3bPE+Q2b9v7zqKvj1r+PHU0Td6UVERERERCQ5U6YcasBHVVamdFT2Zunxx5OLNwI14kVERJISdhta67w9TUREJK40jMreLO3bl1y8EagRLyIikoSexH+sWFhcRERan55d4jfQwuIijUmNeBERkSR8jWc4/Kq78+MiIpIJvla4nbhlQeH2dGQnPbp0SS4ujUaNeBERkST8kW9w+IjE5sdFRCQT/HHZ0cQtC5YdnY7spMecOZCdXTuWne3FJaXUiG9is2bN4qyzzqKgoIBx48ZRUVFxWJoZM2bQrVs3CgsL6devHwsXLkxDTkVEJJ4t9EgqLhLPO++8Q2FhYc3UsWNHZs+efVi6YJ2gb9++TJo0ierq6qS2dfTRGdSoEGkiW6pOSSreKhUVUTziIfIoJ4sq8iineMRDmTUyfZqktBFvZuVmVmZmpWa2yo8dZ2YvmNnf/ddjA+l/Zmbvmtk7ZvbVQHyQv553zex+M2uRD1987733uP/++1m1ahXr1q2jqqqKRYsWxU07bdo0SktLWbJkCRMnTuTAgQNNnFsREYnHQgawC4uLR3WC2vr06UNpaSmlpaWsXr2a3NxcLrvssrhpo3WCt99+m7KyMl5++eUGb7+qqqrB6xDJZG2IfzItLN4aFU9+hQklV7OFnjiy2EJPJpRcTfHkV9KdtVavKa7Ej3TOFQYeVP9ToMQ51xso8T9jZv2AscBZwGjgV2bWxl/m18AEoLc/jW6CfFNcDHl5kJXlvRYXN3ydBw8e5PPPP+fgwYPs37+fU06p+2xd7969yc3N5ZNPPsE5x80330xBQQGRSITFixcDhMaXLVvG+eefz1VXXcUZZ5zBT3/6U4qLixk6dCiRSIRNmzYB8OSTT1JQUMCAAQMYMWJEw3dSRKQVcyFFZ1hcalGdII6SkhJ69epFz54960xXWVlJRUUFxx7rnevYtGkTo0ePZtCgQZx33nls2LABgM2bN3POOecwZMgQbr311prlly1bxsiRI7nmmmuIRCJUVFRwww03EIlEGDhwIC+99BJAaHz+/PlceumljBkzhvz8fB588EHuu+8+Bg4cyPDhw/n4448BuP/+++nXrx/9+/dn7NixjXegRJqRKtokFW+Npv+mJ/vpUCu2nw5M/03d/8uk4dqmYZuXABf47x8DlgE/8eOLnHNfAJvN7F1gqJmVAx2dc68BmNnjwKXAc6nMZHExTJgA+/d7n7ds8T7DkfcQ6datGz/60Y/o0aMHRx11FBdddBEXXXRRncu8+eab9O7dmxNOOIGnnnqK0tJS1q5dy0cffcSQIUMYMWIEK1asiBsHWLt2LevXr+e4447jtNNO48Ybb2TlypXMmTOHBx54gNmzZ3PnnXfypz/9iW7durF79+4j2zkREZHkZWydIGjRokWMGzcudP6sWbNYsGABW7Zs4eKLL6awsBCACRMm8NBDD9G7d29ef/11Jk+ezIsvvsiUKVOYNGkS119/PXPnzq21rpUrV7Ju3Try8/O59957ASgrK2PDhg1cdNFFbNy4sWaZ2DjAunXrWLNmDRUVFZx++un84he/YM2aNUybNo3HH3+cqVOncvfdd7N582ZycnJUrxBpxbZWd0sqLo0n1ZcNHPBnM1ttZn5xx4nOuR0A/usJfrwbsC2w7HY/1s1/Hxs/jJlNMLNVZrZq586dDcr49OmHCuuo/fu9+JH65JNPWLJkCZs3b+b9999n3759LFiwIG7aWbNm0adPH4YNG8aMGTMAeOWVVxg3bhxt2rThxBNP5Pzzz+eNN94IjQMMGTKEk08+mZycHHr16lVz0iASiVBeXg7Aueeey/jx43n44YfVvU5ERFJFdYI4Kisrefrpp7nyyitD00S703/44Yfs27ePRYsWsXfvXlasWMGVV15JYWEhEydOZMeOHQC8+uqrNScFrrvuulrrGjp0KPn5+YBXr4jO79u3Lz179mTjxo2hcYCRI0dyzDHH0LVrVzp16sSYMWOA2vWK/v37U1RUxIIFC2jbNh3Xi0SkKRxH/OfBh8VbrTSM0p/qRvy5zrmzgYuBm8ysrr7a8e5pc3XEDw86N885N9g5N7hr167J5zZga8jjfsPiifjLX/5Cfn4+Xbt2JTs7m8svv5wVK1bETTtt2jTeeecdFi9ezPXXX09FRQXOxb/fMiwOkJOTU/M+Kyur5nNWVhYHDx4E4KGHHuKuu+5i27ZtFBYWsmtXhv3hiYhIU1CdII7nnnuOs88+mxNPPLHetNnZ2YwePZrly5dTXV1N586da+6rLy0tZf369TVpw4YK6NDhUNfXVNUrnn32WW666SZWr17NoEGDauIi0tqEDUnSIocqOXJhPY5S2BMppY1459z7/uuHwP8CQ4EPzOxkAP/1Qz/5duDUwOLdgff9ePc48ZTqETLIcFg8sXX24K9//Sv79+/HOUdJSQlnnnlmnctcfvnlDB48mMcee4wRI0awePFiqqqq2LlzJ8uXL2fo0KGh8URt2rSJYcOGceedd3L88cezbdu2+hcSERFJguoE8S1cuLDOrvRBzjlWrFhBr1696NixI/n5+Tz55JM189auXQt4PeyiA+cW13Hz/ogRI2rmb9y4ka1bt9KnT5/QeCKqq6vZtm0bI0eO5J577mH37t3s3bs3oWVFpGX5mOOSirdaYT2ZU9jDOWWNeDPrYGbHRN8DFwHrgKeBb/vJvg0s8d8/DYw1sxwzy8cbrGal373uMzMb7o9Ae31gmZSZORNyc2vHcnO9+JEaNmwYV1xxBWeffTaRSITq6momRG+qq8Ntt93GfffdxyWXXEL//v0ZMGAAF154Iffccw8nnXQSl112Wdx4om6++WYikQgFBQWMGDGCAQMGHPlOioiIxFCdIL79+/fzwgsvcPnll9eZbtasWRQWFlJQUMDBgweZPHky4DXQH3nkEQYMGMBZZ53FkiXeoZgzZw5z585lyJAh7NmzJ3S9kydPpqqqikgkwtVXX838+fPJyckJjSeiqqqKa6+9tmZQvGnTptG5c+fEDoiItCg9iN8dKSwujcfq6jLVoBWbnYZ3ph28AfSecM7NNLMuwO+BHsBW4Ern3Mf+MtOB7wAHganOuef8+GBgPnAU3uA1/+rqyfjgwYPdqlWrasXWr19f75XvoOJi7363rVu9s+0zZ2bmYw+TPW4iIq2ZWXivbuca1oXQzFYHRm5vNVQnkFiqW0hLl8qyoKUotiImMK/WCPW57GMeEyhyjfgIj+auriedNqCtXVedIGWN+HRrjAJbPDpuIiKHqBHf8qhO0Pzo+EtLp0Y8YMZkHmAe36eKNrShigk8xK/41wY1XlucNDTi9VBbERERERERSUox43iMG6iiLWBU0ZbHuIFiEhvnQ46cGvEiIiIiIiKSlOn8vFZXeoD9dGA6P09TjjKHGvEiIi1IcTHk5UFWlvdax8DTIiIikjJ6vNpW4j+iIywujUeNeBGRFqK4GCZMgC1bvFustmzxPqshLyIiIk1No9OnjxrxIiItxPTpsH9/7dj+/V5cREREpCnN5BayqagVy6aCmdySphxlDjXim9A777xDYWFhzdSxY0dmz559WLoZM2bQrVs3CgsL6devHwsXLmz6zIpIs7NlS3JxEWnedu/ezRVXXEHfvn0588wzee211w5LE6wT9O3bl0mTJlFdXZ3Udo4++ujGyrKI1AgbdTyDRmUHLOb2gdjPkhpqxDehPn36UFpaSmlpKatXryY3N5fLLrssbtpp06ZRWlrKkiVLmDhxIgcOHGji3IpIc9OmTXJxEWnepkyZwujRo9mwYQNr164NfeRatE7w9ttvU1ZWxssvv9zgbVdVVTV4HSKS2abzcyrJqRWrJEcD2zUBNeLrUFxWTN7sPLLuyCJvdh7FZY1342lJSQm9evWiZ8+edabr3bs3ubm5fPLJJzjnuPnmmykoKCASibB48WKA0PiyZcs4//zzueqqqzjjjDP46U9/SnFxMUOHDiUSibBp0yYAnnzySQoKChgwYAAjRoxotH0UkcZVVQVEimFqHtye5b1GilFdXCT1GrtO8Omnn7J8+XK++93vAtCuXTs6d+5c5zKVlZVUVFRw7LHHArBp0yZGjx7NoEGDOO+889iwYQMAmzdv5pxzzmHIkCHceuutNcsvW7aMkSNHcs011xCJRKioqOCGG24gEokwcOBAXnrpJYDQ+Pz587n00ksZM2YM+fn5PPjgg9x3330MHDiQ4cOH8/HHHwNw//33069fP/r378/YsWMbdJyk+UplPVlahi3Eb8eExaXxtE13Bpqr4rJiJiydwP4D3g2oW/ZsYcLSCQAURYoavP5FixYxblz9z1B888036d27NyeccAJPPfUUpaWlrF27lo8++oghQ4YwYsQIVqxYETcOsHbtWtavX89xxx3Haaedxo033sjKlSuZM2cODzzwALNnz+bOO+/kT3/6E926dWP37t0N3jcRSY0uw3/Lrgv/Fdr5N8Z33gJjJtClwxfAd9KaN5HWLBV1gn/84x907dqVG264gbVr1zJo0CDmzJlDhw4dDks7a9YsFixYwJYtW7j44ospLCwEYMKECTz00EP07t2b119/ncmTJ/Piiy8yZcoUJk2axPXXX8/cuXNrrWvlypWsW7eO/Px87r33XgDKysrYsGEDF110ERs3bqxZJjYOsG7dOtasWUNFRQWnn346v/jFL1izZg3Tpk3j8ccfZ+rUqdx9991s3ryZnJwc1StaqVTXk0WkbroSH2J6yfSaf0xR+w/sZ3pJw0eQqqys5Omnn+bKK68MTTNr1iz69OnDsGHDmDFjBgCvvPIK48aNo02bNpx44omcf/75vPHGG6FxgCFDhnDyySeTk5NDr169uOiiiwCIRCKUl5cDcO655zJ+/Hgefvhhda8Tac7+ZeqhBnxUu/1eXERSJhV1goMHD/Lmm28yadIk1qxZQ4cOHbj77rvjpo12p//www/Zt28fixYtYu/evaxYsYIrr7ySwsJCJk6cyI4dOwB49dVXay4UXHfddbXWNXToUPLz8wGvXhGd37dvX3r27MnGjRtD4wAjR47kmGOOoWvXrnTq1IkxY8YAtesV/fv3p6ioiAULFtC2ra4XtUaprCeLSP3UiA+xdU/8RyOExZPx3HPPcfbZZ3PiiSeGppk2bRrvvPMOixcv5vrrr6eiogLn4g+UERYHyMk5dJ9KVlZWzeesrCwOHjwIwEMPPcRdd93Ftm3bKCwsZNeuXUeyWyKSYruO+SypuIg0jlTUCbp370737t0ZNmwYAFdccQVvvvlmnctkZ2czevRoli9fTnV1NZ07d64Za6e0tJT169fXpDWLP7hU8Ep/quoVzz77LDfddBOrV69m0KBBNXFpPbaE/PbD4iLSuNSID9GjU4+k4slYuHBhQl3pAS6//HIGDx7MY489xogRI1i8eDFVVVXs3LmT5cuXM3To0NB4ojZt2sSwYcO48847Of7449m2bduR7pqIpFDW/mOTiotI40hFneCkk07i1FNP5Z133gG8sXL69etX5zLOOVasWEGvXr3o2LEj+fn5PPnkkzXz1q5dC3g97BYtWgRAcXH4fcojRoyomb9x40a2bt1Knz59QuOJqK6uZtu2bYwcOZJ77rmH3bt3s3fv3oSWlZYjq+K4pOIi0rjUiA8xc9RMcrNza8Vys3OZOWpmg9a7f/9+XnjhBS6//PKEl7ntttu47777uOSSS+jfvz8DBgzgwgsv5J577uGkk07isssuixtP1M0330wkEqGgoIARI0YwYMCAI9k1EUmx6pDHtoTFRaRxpKpO8MADD1BUVET//v0pLS3lllviP1t51qxZFBYWUlBQwMGDB5k8eTLgNdAfeeQRBgwYwFlnncWSJUsAmDNnDnPnzmXIkCHs2bMndPuTJ0+mqqqKSCTC1Vdfzfz588nJyQmNJ6Kqqoprr722ZlC8adOm1Ttgn7Q81SF3X4bFRaRxWV1dplqywYMHu1WrVtWKrV+/PvTxLfEUlxUzvWQ6W/dspUenHswcNTMjB+tI9riJSGrYjCywOP+zneFmJPfcaDlyZg7injhxONewEypmtto5N7hBK5HDqE7Q/Khu0bKpPEptWdBS6Bj4Qm5fAqABbe266gQabaQORZEiFdAi0nzs6eGNSB8vLiIppTqBSIDKI5G0Und6EZGWomQmVNbu0ktlrhcXERFpKiqPiH8Fuq64SONRI15EpKUoK4I134aqNuDwXtd824uLiIg0kQ7/iF8edfiHyiORpqBGvIhISxEphoGPQZsq70R/myrvcyR89GkREZHGdqBv/PLoQF+VRyJNQY14EZGWYtR0aLe/dqzdfi8uIiLSRCrPi18eVZ6n8kikKagRLyLSUnSKM4hQXXEREZFUUHkkklZqxDex3bt3c8UVV9C3b1/OPPNMXnvttcPSzJgxg27dulFYWEi/fv1YuHBhGnIqIs1O2FNKWueTQkVavby8PCKRCIWFhQweHP/JgsE6Qd++fZk0aRLV1ck9wuvoo49ujOyKHKLyyBMphql5cHuW96rb26SJqBHfxKZMmcLo0aPZsGEDa9euDX1G6rRp0ygtLWXJkiVMnDiRAwcONHFORaTZ0UC4Iq3OSy+9RGlpKbHPsQ+K1gnefvttysrKePnllxu83aqqqgavQzKYyiOILIAxE7xH7ZnzXsdM8OIiKaZGfJ2KgTy8w5Tnfz5yn376KcuXL+e73/0uAO3ataNz5851LtO7d29yc3P55JNPcM5x8803U1BQQCQSYfHixQCh8WXLlnH++edz1VVXccYZZ/DTn/6U4uJihg4dSiQSYdOmTQA8+eSTFBQUMGDAAEaMGNGgfRQREWmdGrdOcCQqKyupqKjg2GOPBWDTpk2MHj2aQYMGcd5557FhwwYANm/ezDnnnMOQIUO49dZba5ZftmwZI0eO5JprriESiVBRUcENN9xAJBJh4MCBvPTSSwCh8fnz53PppZcyZswY8vPzefDBB7nvvvsYOHAgw4cP5+OPPwbg/vvvp1+/fvTv35+xY8c25SESaToap0bSqG26M9B8FQMTgOgf5xb/M8CRPT7jH//4B127duWGG25g7dq1DBo0iDlz5tChQ4fQZd5880169+7NCSecwFNPPUVpaSlr167lo48+YsiQIYwYMYIVK1bEjQOsXbuW9evXc9xxx3Haaadx4403snLlSubMmcMDDzzA7NmzufPOO/nTn/5Et27d2L179xHtm4iISOvV+HUCADPjoosuwsyYOHEiEyZMiJtu1qxZLFiwgC1btnDxxRdTWFgIwIQJE3jooYfo3bs3r7/+OpMnT+bFF19kypQpTJo0ieuvv565c+fWWtfKlStZt24d+fn53HvvvQCUlZWxYcMGLrroIjZu3FizTGwcYN26daxZs4aKigpOP/10fvGLX7BmzRqmTZvG448/ztSpU7n77rvZvHkzOTk5qldI69VpW3JxkUakK/GhpnOosI7a78ePzMGDB3nzzTeZNGkSa9asoUOHDtx9991x086aNYs+ffowbNgwZsyYAcArr7zCuHHjaNOmDSeeeCLnn38+b7zxRmgcYMiQIZx88snk5OTQq1cvLrroIgAikQjl5eUAnHvuuYwfP56HH35Y3etEmjPdgyiSJo1fJwB49dVXefPNN3nuueeYO3cuy5cvj5su2p3+ww8/ZN++fSxatIi9e/eyYsUKrrzySgoLC5k4cSI7duyoWe+4ceMAuO6662qta+jQoeTn5wNevSI6v2/fvvTs2ZONGzeGxgFGjhzJMcccQ9euXenUqRNjxowBatcr+vfvT1FREQsWLKBtW10vapWq2iUXb432nJpcXKQRqREfamuS8fp1796d7t27M2zYMACuuOIK3nzzzbhpp02bxjvvvMPixYu5/vrrqaiowLn4NfWwOEBOTk7N+6ysrJrPWVlZHDx4EICHHnqIu+66i23btlFYWMiuXbuOaP9EJMWqQyrDYXERaSSNXycAOOWUUwA44YQTuOyyy1i5cmWd6bOzsxk9ejTLly+nurqazp07U1paWjOtX7++Jq1Z/JuTg73/UlWvePbZZ7nppptYvXo1gwYNqolLK+JCbn4Pi7dGJT+HytzascpcL55JNLhfWqgRH6pHkvH6nXTSSZx66qm88847AJSUlNCvX786l7n88ssZPHgwjz32GCNGjGDx4sVUVVWxc+dOli9fztChQ0Pjidq0aRPDhg3jzjvv5Pjjj2fbNnUDEmmW2oRUhMPiItJIGr9OsG/fPj777LOa93/+858pKCiocxnnHCtWrKBXr1507NiR/Px8nnzyyZp5a9euBbwedosWLQKguDi8Qj1ixIia+Rs3bmTr1q306dMnNJ6I6upqtm3bxsiRI7nnnnvYvXs3e/fuTWhZaUHafpFcvDUquwaWzoPdPb2TF7t7ep/Lrkl3zppO5ImQwf2eSHfOWj1dvgk1k9r3vwHk+vEj98ADD1BUVERlZSWnnXYajz76aL3L3HbbbVxzzTW8/fbbvPbaawwYMAAz45577uGkk07isssuixuPDnBTn5tvvpm///3vOOcYNWoUAwYMaNA+ioiItC6NXyf44IMPuOyyywDvdrtrrrmG0aNHx00bvSf+wIED9O/fn8mTJwNeA33SpEncddddHDhwgLFjxzJgwADmzJnDNddcw5w5c/jWt74VmofJkyfz/e9/n0gkQtu2bZk/fz45OTmh8URUVVVx7bXXsmfPHpxzTJs2rd5BfEVarLIib6olg+5xG3VLyOB+t9CQ8UKkflZXl6mWbPDgwS72cS3r168PfaRbfMV497ttxTvbPpNM/EEmf9xEJBVshsV/fI8DN6N1/i9vjswcYV+Ea2BXUjNb7ZyL/8BwOWKqEzQ/qlu0bCqPIOSOFQBaafPqMDYjy7sCH8sZbkZ102coXVL0Y6irTqAr8XUqQgW0iIiIqE4gIrU5r9v4qOnQaSvs6QElM/3u9BkyNsCeU6FznLFBNLhfyumeeBERERERSUJYIzVDGq+g+8FBg/ulkRrxIiIiIiKSBD3ztO77wTOEBvdLG3WnF5GEFJcVM71kOlv3bKVHpx7MHDWTooi6loqIiEgG6hTyiMmweCtkVOHiDO5nHETNzNRK+ZV4M2tjZmvM7Bn/8wwze8/MSv3pa4G0PzOzd83sHTP7aiA+yMzK/Hn3W9jDT0UkJYrLirnhDzewZc8WHI4te7Zwwx9uoLhMzwIVkcSpTiCtQXFZMXmz88i6I4u82XkqCzNV2ECmDRzgtCVxtEkqLo2nKbrTTwHWx8RmOecK/emPAGbWDxgLnAWMBn5lZtFfwK/xnu3S25/iP4NFRFJiynNTOFB9oFbsQPUBpjw3JU05EpEWSnUCadGKy4qZsHRCrZPaE5ZOUEM+E8Ublb2uuEgjSmkj3sy6A18H/iuB5JcAi5xzXzjnNgPvAkPN7GSgo3PuNec9D+9x4NJU5TnV8vLyiEQiFBYWMnhw/KcIzZgxg27dulFYWEi/fv1YuHBhE+dSpLZdn+9KKi4iEkt1gviqqqoYOHAg3/jGN+LOD9YJ+vbty6RJk6iuTu7RTUcffXRjZFWA6SXT2X+g9n3Q+w/sZ3rJ9DTlSEQyUaqvxM8GfgzEljY/MLO3zOy3ZnasH+sGbAuk2e7HuvnvY+OHMbMJZrbKzFbt3LmzMfKfEi+99BKlpaXEPrM2aNq0aZSWlrJkyRImTpzIgQMHQtOKiIi0ALNRneAwc+bMqfd56dE6wdtvv01ZWRkvv/xyg7dbVVXV4HVkoi17tiQVFxFJhZQ14s3sG8CHzrnVMbN+DfQCCoEdwL3RReKsxtURPzzo3Dzn3GDn3OCuXbseUb6DyorLmJ03mzuy7mB23mzKissavM5k9e7dm9zcXD755BOcc9x8880UFBQQiURYvHgxQGh82bJlnH/++Vx11VWcccYZ/PSnP6W4uJihQ4cSiUTYtGkTAE8++SQFBQUMGDCAESNGNPk+SvNnIY+MCYuLiASpThDf9u3befbZZ7nxxhsTSl9ZWUlFRQXHHuud69i0aROjR49m0KBBnHfeeWzYsAGAzZs3c8455zBkyBBuvfXWmuWXLVvGyJEjueaaa4hEIlRUVHDDDTcQiUQYOHAgL730EkBofP78+Vx66aWMGTOG/Px8HnzwQe677z4GDhzI8OHD+fjjjwG4//776devH/3792fs2LENPk7NSZbFrzqHxUVEUiGVwwaeC3zTH6SmPdDRzBY4566NJjCzh4Fn/I/bgVMDy3cH3vfj3ePEU6qsuIylE5ZyYL93BXzPlj0snbAUgEhR5IjXa2ZcdNFFmBkTJ05kwoQJdaZ/88036d27NyeccAJPPfUUpaWlrF27lo8++oghQ4YwYsQIVqxYETcOsHbtWtavX89xxx3Haaedxo033sjKlSuZM2cODzzwALNnz+bOO+/kT3/6E926dWP37t1HvG/SermQR8aExUVEYqhOEMfUqVO55557+Oyzz+pMN2vWLBYsWMCWLVu4+OKLKSwsBGDChAk89NBD9O7dm9dff53Jkyfz4osvMmXKFCZNmsT111/P3Llza61r5cqVrFu3jvz8fO691ztnUlZWxoYNG7jooovYuHFjzTKxcYB169axZs0aKioqOP300/nFL37BmjVrmDZtGo8//jhTp07l7rvvZvPmzeTk5LS6ekW1i38rQ1hcpNWLFMOo6d6o/Ht6QMlMPWKuCaTstKFz7mfOue7OuTy8wWledM5d69/PFnUZsM5//zQw1sxyzCwfb7Calc65HcBnZjbcH4H2emBJqvIdVTK9pKawjjqw/wAl00satN5XX32VN998k+eee465c+eyfPnyuOlmzZpFnz59GDZsGDNmzADglVdeYdy4cbRp04YTTzyR888/nzfeeCM0DjBkyBBOPvlkcnJy6NWrFxdddBEAkUiE8vJyAM4991zGjx/Pww8/rO51IiLS6FQnONwzzzzDCSecwKBBg+pNG+1O/+GHH7Jv3z4WLVrE3r17WbFiBVdeeSWFhYVMnDiRHTt2AF5dY9y4cQBcd911tdY1dOhQ8vPzAa9eEZ3ft29fevbsycaNG0PjACNHjuSYY46ha9eudOrUiTFjxgC16xX9+/enqKiIBQsW0LatHjMlrVRVyAjsYfHWKPIEXPId6LzFG9Cv8xbvc+SJdOes1UtH3597/EfDvAWMBKYBOOf+BvweeBt4HrjJORdtUU7CGwjnXWAT8FyqM7ln656k4ok65ZRTADjhhBO47LLLWLlyZdx006ZN45133mHx4sVcf/31VFRU4I3hc7iwOEBOTk7N+6ysrJrPWVlZHDx4EICHHnqIu+66i23btlFYWMiuXRqsTEREmkTG1gleffVVnn76afLy8hg7diwvvvgi1157bZ3LZGdnM3r0aJYvX051dTWdO3emtLS0Zlq//tDA/2FP3uvQoUPN+1TVK5599lluuukmVq9ezaBBg2riIq1Km5ALX2Hx1mj0FGhbWTvWttKLS0o1SSPeObfMOfcN//11zrmIc66/c+6b/ln1aLqZzrlezrk+zrnnAvFVzrkCf94PXF2lSyPp1KNTUvFE7Nu3r6bL3L59+/jzn/9MQUFBnctcfvnlDB48mMcee4wRI0awePFiqqqq2LlzJ8uXL2fo0KGh8URt2rSJYcOGceedd3L88cezbdu2+hcSERE5AqoTeP7zP/+T7du3U15ezqJFi7jwwgtZsGBBncs451ixYgW9evWiY8eO5Ofn8+STT9bMW7t2LeD1sFu0aBEAxcXhjz4bMWJEzfyNGzeydetW+vTpExpPRHV1Ndu2bWPkyJHcc8897N69m7179ya0rIi0MLkhF/7C4tJoNApHiFEzR5Gdm10rlp2bzaiZo454nR988AFf+tKXGDBgAEOHDuXrX/86o0fX/3jb2267jfvuu49LLrmE/v37M2DAAC688ELuueceTjrpJC677LK48UTdfPPNRCIRCgoKGDFiBAMGDDjifRQREWltUlEnSMasWbMoLCykoKCAgwcPMnnyZMBroD/yyCMMGDCAs846iyVLvDsL5syZw9y5cxkyZAh79oT3Fpg8eTJVVVVEIhGuvvpq5s+fT05OTmg8EVVVVVx77bU1g+JNmzaNzp07N/gYNBca6FVEmgNrghPYaTF48GAX+wi39evX1/sYl6Cy4jJKppewZ+seOvXoxKiZoxo0gE1Llexxk9bH7givnLjbW+f/kObIZljo2Nxuhr6HpmIWPki6cw2ryJvZaufc4AatRA6jOkHz01LrFioPPToOKpMB7MddoMPHh8/Ydxzungy6Gh9y+xIADWhr11Un0GgjdYgURVRAi4iIiOoEIiKxnr8fLrkB2gYG/jyY7cXvSV+2MoG604uIiIiIiEhyyq6B1Td6I/I7vNfVN+oRc00g4xrxrfX2gVTR8RJpXsYVwOYpUHWb9zqu7rExRUREUkLlkRB5AgY+5o3Ib3ivAx/TI+aaQEZ1p2/fvj27du2iS5cuoY9ekUOcc+zatYv27dunOysiAoyLwKOXQI7/nzuvs/dZRESkKY0rUHkkwKhboN3+2rF2+704RWnJUqbIqEZ89+7d2b59Ozt37kx3VlqM9u3b071793RnQ0SAOaMPVZiictp6cRERkaai8kgA6BTyWOqwuDSajGrEZ2dnk5+fn+5siIgckeNzk4uLiIikgsojAWDPqdB5a/y4pFTG3RMvIiLSYJFimJoHt2d5r5HidOdIWpiKigqGDh1a84z322+/PW66GTNm0K1bNwoLC+nbty+TJk2iuro6qW0dffTRjZFlEZHa3vm6N6BdkPPjklJqxIuItBAf7U8uLikSeQLGTIDOW8Cc9zpmggbykaTk5OTw4osvsnbtWkpLS3n++ef561//GjfttGnTKC0t5e2336asrIyXX365wduvqqpq8Dokc6k8EgD6POsNaBdkflxSSo14EZEWYsrzUHGwdqzioBeXJlTnQD7Sam0uhj/kwRNZ3uvmhvW+MLOaK+QHDhzgwIED9Q66W1lZSUVFBcceeywAmzZtYvTo0QwaNIjzzjuPDRs2eFndvJlzzjmHIUOGcOutt9Ysv2zZMkaOHMk111xDJBKhoqKCG264gUgkwsCBA3nppZcAQuPz58/n0ksvZcyYMeTn5/Pggw9y3333MXDgQIYPH87HH38MwP3330+/fv3o378/Y8eObdBxkuZJ5ZEAuic+jdSIF5GE6FEy6bewDL6zBMp3Q7XzXr+zxItLE1KlJfNsLoaVE2D/FsB5rysnNLghX1VVRWFhISeccAJf+cpXGDZsWNx0s2bNorCwkJNPPpkzzjiDwsJCACZMmMADDzzA6tWr+eUvf8nkyZMBmDJlCpMmTeKNN97gpJNOqrWulStXMnPmTN5++23mzp0LQFlZGQsXLuTb3/42FRUVoXGAdevW8cQTT7By5UqmT59Obm4ua9as4ZxzzuHxxx8H4O6772bNmjW89dZbPPTQQw06Rs2RykOVR+ILu/dd98SnXEKNeDP7kpnd4L/vamYaHU4kg4wrgIfHeI+QyTLv9eExmVlxEVGlJQPrBWunQ1VM74uq/V68Adq0aUNpaSnbt29n5cqVrFu3Lm66aHf6Dz/8kH379rFo0SL27t3LihUruPLKKyksLGTixIns2LEDgFdffZVx48YBcN1119Va19ChQ2sG+X3llVdq5vft25eePXuycePG0DjAyJEjOeaYY+jatSudOnVizJgxAEQiEcrLywHo378/RUVFLFiwgLZtW9cYyioPRQJ0T3za1NuIN7PbgZ8AP/ND2cCCVGZKRJqXn4+CDu1qxzq08+LSdMZFQiqPkXTnLMOU/BwqY4Zgrsz14hkgI+sF++OMvlxXPEmdO3fmggsu4Pnn6+6LnJ2dzejRo1m+fDnV1dV07tyZ0tLSmmn9+vU1acO65nfo0KHmvXOxte+64+Ddyx+VlZVV8zkrK4uDB73+1c8++yw33XQTq1evZtCgQTXx1uA/Q8rD/8yw8lDlkQC6Jz6NErkSfxnwTWAfgHPufeCYVGZKRJqXHp2Si0tq6GRKM1F2DSydB7t7gjPvdek8L54ZMq9ekNsjuXgCdu7cye7duwH4/PPP+ctf/kLfvn3rXMY5x4oVK+jVqxcdO3YkPz+fJ598smbe2rVrATj33HNZtGgRAMXF4V3+R4wYUTN/48aNbN26lT59+oTGE1FdXc22bdsYOXIk99xzD7t372bv3r0JLdsSnBpS7oXFWyuVRwJAp5ATmWFxaTSJNOIrnXdK1gGYWYd60otIK7N1T3JxSQ2dTGlGyopgdjncUe29lhWlO0dNKfPqBQNmQpuY3hdtcr34EdqxYwcjR46kf//+DBkyhK985St84xvfiJs2ek98QUEBBw8erLn3vbi4mEceeaTmMXVLliwBYM6cOcydO5chQ4awZ0/4P+rJkydTVVVFJBLh6quvZv78+eTk5ITGE1FVVcW1115bMyjetGnT6Ny5c3IHpxnbFnI4w+KtlcojAbwT2cnEpdFYXV2mAMzsR0Bv4CvAfwLfAZ5wzj2Q+uwducGDB7tVq1alOxsircKf3jUu6gXB3pnOwZ83wVdPr/t/iDSe8t1GXud4ccjrrO+hqZg5Du8/COBwDay4mNlq59zgBq0kxVpivSBenWD9+vWceeaZia9kc7F3D/z+rd4V+AEzIT+jTt40qqSPfzPx4OvGTUMPLw/nroQfDMuc/8M79xld45y+27kPunbIjONgMyysKMDN0DHIlGMA1P6HEKuetnbdqw2vE9Q72ohz7pdm9hXgU6APcJtz7oUjzo2ItDij8g///2TmxaXp3FLi3XMY7MK4r9KLP/Gt9OVLMkvG1gvyi9RoF77RJ355+I3E7jYQEWkU9Tbi/RFn/y9aQJvZUWaW55wrT3XmRKR5aBNy401YXFIj+uien4/yuixu3eM14BeWqREvTUf1Aslk6kbu6ZKbXFxaKZcFVh0/LimVyBF+Egh+O1V+TKRJFJcVkzc7j6w7ssibnUdxWcOeyyvJqw7pCRQWl9RZuA7y50CbO73XhfGfSCWSSqoXSMbatT+5eGulsXIEiN+ArysujSaRRnxb51xl9IP/vl0d6UUaTXFZMROWTmDLni04HFv2bGHC0glqyDexfZXJxUWkVVO9QCTD3VJyeB0genuXZJA9IU/oCItLo0mkEb/TzL4Z/WBmlwAfpS5LIodML5nO/gO1T2/vP7Cf6SXT05SjzHR0yKDEYXERadVUL5CMdXxId/GweGu1sAy+t9QbWLXaea/fW3roti/JECU/h4PZtWMHs724pFS998QD3weKzexBvPEHtwHXpzRXIr4te7YwriDOPcDrtqQ7axmluhqy2iQeF5FWTfWCjLYLeA+IdsDoBnRJa46aUpWDtnEGog6Lt2YL1+mWLoHDh6fPsD+ENKn3SrxzbpNzbjjQD+jnnPsX59y7qc+aCBQVGL+9BPI6Q5Z5r7+9xItL08kK+U8RFheR1kv1gsaxbds2Ro4cyZlnnslZZ53FnDlz4qabMWMG3bp1o7CwkL59+zJp0iSqq5O73/Too49ujCzjNeC34DXg8V+3+PHMkBVS/QiLt2bjCmDzFKi6zXsdV5DuHEmTG3ULtI25r6JtpReXlAq9Em9m1zrnFpjZD2PiADjn7ktx3kSYNdrRPuZX2r6tF5ems3UPcZ9PHhYXkdZH9YLG1bZtW+69917OPvtsPvvsMwYNGsRXvvIV+vXrd1jaadOm8aMf/Yjq6mpGjBjByy+/zMiRIxu0/aqqKtq0SbYr1XvUHtMQ//N7ZMrVeJWHnnGR2o88zevsfZYM02lbcnFpNHVdR+vgvx4TMomknO49ax6eeQdczHkT57y4iGSMzK4XfLAL/voWvLzKe/2gYVefTz75ZM4++2wAjjnmGM4880zee++9OpeprKykoqKCY489FoBNmzYxevRoBg0axHnnnceGDRsA2Lx5M+eccw5Dhgzh1ltvrVl+2bJljBw5kmuuuYZIJEJFRQU33HADkUiEgQMH8tJLLwGExufPf4pLL/0RY8ZMIz//Eh588Pfcd18xAwdeyfDhw/n4448BuP/+++nXrx/9+/dn7NixDTpOzY3KQ8/PRx1qwEd1aOfFJYPsPy65uDSa0CvxzrnfmFkb4FPn3KwmzJOINDPXDwCL6Spo5sVFJDNkdL3gg12wcYs3EAjAF5XeZ4ATG34Fury8nDVr1jBs2LC482fNmsWCBQvYsmULF198MYWFhQBMmDCBhx56iN69e/P6668zefJkXnzxRaZMmcKkSZO4/vrrmTt3bq11rVy5knXr1pGfn8+9994LQFlZGRs2bOCiiy5i48aNNcvExsFYt24Ta9YsoKKiktNPv4xf/OJfWbNmIdOm/Y7HH3+cqVOncvfdd7N582ZycnLYvXt3g49PczI2Er88HBtJT37SpUen5OLSWoX1jFWP2VSr845W51wV8M260oikUmxBWV9cUuOYkFHow+Ii0jplbL1g83uHGvBR1dVevIH27t3Lt771LWbPnk3Hjh3jppk2bRqlpaV8+OGH7Nu3j0WLFrF3715WrFjBlVdeSWFhIRMnTmTHjh0AvPrqq4wbNw6A6667rta6hg4dSn5+PgCvvPJKzfy+ffvSs2dPNm7cGBoHx8iRgzjmmA507XosnTodzZgx5wHVRCIRysvLAejfvz9FRUUsWLCAtm0TGUO55ehyVHLx1iq2N0J9cWmlcj9JLi6NJpFhqVaY2YNmdp6ZnR2dUp4zEVRIiIg0Q5lXL/iiMrl4gg4cOMC3vvUtioqKuPzyy+tNn52dzejRo1m+fDnV1dV07tyZ0tLSmmn9+vU1aS3kbHeHDh1q3ruQwjQsDpCTc6gPdVZWVs3nrKwsDh48CMCzzz7LTTfdxOrVqxk0aFBNXFoPDfAnAOw5Nbm4NJpEGvH/ApwF3Anc60+/TGWmRKR5UWcpEQnIvHpBTrvk4glwzvHd736XM888kx/+8If1L+Avs2LFCnr16kXHjh3Jz8/nySefrJm3du1aAM4991wWLVoEQHFxcej6RowYUTN/48aNbN26lT59+oTGE1FdXV0z8v4999zD7t272bt3b0LLtgSfhZy3CYuLtGrvfP3wyqDz45JSiTTir3TOjYyZLkx5zkSk2Qg7sa4T7k1Pj/SRZiDz6gX53Q5/pmZWlhc/Qq+++iq/+93vePHFFyksLKSwsJA//vGPcdPOmjWLwsJCCgoKOHjwIJMnTwa8BvojjzzCgAEDOOuss1iyZAkAc+bMYe7cuQwZMoQ9e/aE5mHy5MlUVVURiUS4+uqrmT9/Pjk5OaHxRFRVVXHttdfWDIo3bdo0OnfunNzBacZyQgb0D4u3Vjq5LwD0eTb+Y+L7PJuO3GQUC+syZWZjgN8CB/CeH3KVc25FE+atQQYPHuxWrVqV7mxIAzlnce9/dw7MVFQ0FX0PzcM1T1mtR/oA7KuE7y2FJ76l76GpeL/5eKewHM417NSWma12zg1u0EpSpCXXC+LVCdavX8+ZZ56Z+Eo+2OXdA/9FpXcFPr9bowxq17LUVa9K7meb9PFvJlQeenQcwGYY4yLeiPw9OnmPGbylBBaWgZuRKccgC+J9385wM2IfR9mK1TVYVwPuAa6rTlDXlfiZwHnOuVOAbwH/eYQbb2Nma8zsGf/zcWb2gpn93X89NpD2Z2b2rpm9Y2ZfDcQHmVmZP+9+C7vRS0SkFdMjfSTNGlwvaNF1ghO7wPD+cP5g7zXjGvAiEjQuAg+PgbzO3lgAeZ29z+My6UkFuic+bepqxB90zm0AcM69zpE/A3YKsD7w+adAiXOuN1Dif8bM+gFj8e6zGw38yn+UDcCvgQlAb38afYR5ERFpsfRIH0mzxqgXqE4gIq2CTqwDJT+HytzascpcLy4pVddzP04wsx+GfXbO3Vffys2sO/B1vLP30WUvAS7w3z8GLAN+4scXOee+ADab2bvAUDMrBzo6517z1/k4cCnwXH3bFxFpTbbu8c70JxoXaWQNqhc0xzqBcy50FHdJnbpGvxdpKXRiHSi7xnsdNR06bYU9PaBk5qG4pExdV+IfxjvLHp1iPydiNvBjvHvnok50zu0A8F9P8OPdgG2BdNv9WDf/fWz8MGY2wcxWmdmqnTt3JphFEZGW4ZYSqIh5UlPFQS8u0gQaWi+YTTOqE7Rv355du3apQdnEnHPs2rWL9u3bpzsr0gAa2M47gZ5MvNUqK4LZ5XBHtfdaVpTuHGWE0Cvxzrk7GrJiM/sG8KFzbrWZXZDIIvGyUUf88KBz84B54A1ik1hORURajniDwIo0hYbUC5pjnaB79+5s374dnfRPxkd1zFtfx7za2rdvT/fu3RueHUkbF/LXGBZvjW4pIe5gs7eUwBPfSl++JDPU1Z2+oc4FvmlmXwPaAx3NbAHwgZmd7JzbYWYnAx/66bcDwVEQugPv+/HuceIiIhnl56MgJ+a/dk7bDLv/TlqqZlcnyM7OJj8//0gWzWD96pinayeZJCukoR4Wb40Wlnmv8UanVyNeUi2R58QfEefcz5xz3Z1zeXiD07zonLsWeBr4tp/s28AS//3TwFgzyzGzfLzBalb63es+M7Ph/gi01weWERHJGLr/Tloq1QlEpDVauA7y50CbO73XhevSnSPJFKm8Eh/mbuD3ZvZdYCtwJYBz7m9m9nvgbeAgcJNzrspfZhIwHzgKb/AaDWonIhlHA9tJK6Q6gYiISJJCG/ExI9AeJpHR6QNpl+GNOItzbhcQt/Onc24m3qi1sfFVQEGi2xMRaY2eeQduGgrBwbSd8+I/GJa+fElmaKx6geoELVlbvHMq8eIiItJU6vqvGx1ptg8wBK9rG8AYYHkqMyUiIof7Rp/aDXjwPn+jT3ryIxlH9YKMF68BX1dcRERSod7R6c3sz8DZzrnP/M8zgCebJHciIlJD98RLOqleICIiEkf79lBRET+eIokMbNcDqAx8rgTyUpIbEREJpWfSSjOheoGIiEhUhw7JxRtBIo343wErzWyGmd0OvA48nrIciYhIXLeUeM+gDYo+k1akCaleICIinkgxTM2D27O810hxunPU9HbtSi7eCOodicQ5N9PMngPO80M3OOfWpCxHIgGx9//WFxdpzfRMWmkOVC8QEREAIk/AmAnQbr/3ufMW7zMARWnLVpPLyoLq6vjxFEl0ONFc4FPn3KNm1tXM8p1zm1OWKxGfc/Eb7GFxkdZu4To9h1aaBdULREQy3ahbDjXgo9rt9+KZ1IiP14CvK94I6j094HeV+wnwMz+UDSxIWY5ERESk2VK9QEREAOi0Lbm4NJpErvFfBnwT2AfgnHufQ4+ZERERkcyieoGIiMCeU5OLS6NJpBFf6ZxzgAMws9QNsyciIiLNneoFIiICJT+HytzascpcLy4plUgj/vdm9hugs5l9D/gL8F+pzZaIiIg0U6oXiIgIlF0DS+fB7p7gzHtdOs+LS0olMjr9L83sK8CnQB/gNufcCynPWbNQDEwHtuI9FncmGTVIg4g0O+MK4o9OL9JUMrtekNk02KyIHKasyJtqcWnJSiaptxFvZr9wzv0EeCFOrBUrBiYA0REXt/ifQQ15EUmHcRF4eAx0aOd9zuvsfRZpSplbLxAREWkeEulO/5U4sYsbOyPNz3QONeCj9vtxEZGm9/NRhxrwUR3aeXGRJpSh9QIREZHmIfRKvJlNAiYDvczsrcCsY4AVqc5Y+m1JMi4iklo9OiUXF2lMqheIiIg0D3V1p38CeA74T+CngfhnzrmPU5qrZqENUBUSFxFpelv3eF3oE42LNLIMrxeAxsoREZHDHH007N0bP54iod3pnXN7nHPlwBzgY+fcFufcFuCAmQ1LWY6ajXgN+LriIiKpdUsJ7KusHdtX6cVFUk31guhYOVvwBm2KjpVTnM5MNamwwes0qJ1IZurQwSBSDFPz4PYs7zVS7MUzSbwGfF3xRpDIPfG/BoI52OfHRESkCS0sg+8thfLdUO281+8t1ej00uQytF6gsXJERGqJFMOYCdB5C5jzXsdM8OKZJCukSR0WbwT1jk4PmHOu5jkBzrlqM0tkORERaWQL13mTSBplaL1AY+WIiATtGz4d2sWc3Gy334tn0q1G1dXJxRtBIqcH/mFm/2Zm2f40BfhHynIkIiLSjHXho6TirVCG1gvCxsTRWDkimWpcAWyeAlW3ea/jCtKdoybWaWtycWk0iTTivw/8C/AesB0YxqEHpouIiGSUOUwhm4pasWwqmMOUNOWoyWVovUBj5YjIIeMi8PAYb2DZLPNeHx7jxTPGnh7JxaXR1NuId8596Jwb65w7wTl3onPuGufch02RORERkeamqMufeZTv0JNyjGp6Us6jfIeiLn9Od9aahOoFIiLw81HQoV3tWId2XjxjlMyEytzascpcL55JunRJLt4I6m3Em9kZZlZiZuv8z/3N7N9TliMREZHmbM4cito9RTn5VNOGcvIpavcUzJmT7pw1CdULRESgR6fk4q1SWREsnQe7e4Iz73XpPC+eSebMgXYxZ3TatUtpvSCR7vQPAz8DDgA4594CxqYsRyIiIs1ZURH89rfQs6f3bK2ePb3PRRlTaVG9QEQy3tY9ycVbrbIimF0Od1R7r5nWgIe01AsSacTnOudWxsQOpiIzIiIiLUJREZSXeyPPlpdnUgMeVC8QEeGWEthXWTu2r9KLZwoLeRx8WLxVa+J6QSKN+I/MrBfgAMzsCmBHSnMlIiIizZXqBSKS8Raug0fXwMEqcM57fXRNZj0G9tDDRhOLS+NJ5LmuNwHzgL5m9h6wmYx68J+IiIgEqF4gIhlvXAHcMBDa+k+ZbNvG+7xie3rzJZmh3ka8c+4fwJfNrAOQ5Zz7LPXZEhGRw1S3gTZxHmdVredUS9NRvUBERKPTS3olMjp9FzO7H/g/YJmZzTGz1I2XLyIi8WWFPI86LC6SAplbLwi7yTMTb/4UEY1OL+mUyD3xi4CdwLeAK/z3i1OZKREREWm2MrReEHaTp27+FMlEGp1e0imRRvxxzrn/cM5t9qe7gM4pzpeIiIg0T6oXiEjG0+j0kk6JNOJfMrOxZpblT1cBz6Y6YyIiItIsqV4gIhlPo9NLOiUyOv1E4IfA7/zPbYB9ZvZDwDnnOqYqcyIiItLsqF4gIhlPo9NLOiUyOv0xTZERERERaf5ULxAR0ej0kl6JjE7/3ZjPbczs9gSWa29mK81srZn9zczu8OMzzOw9Myv1p68FlvmZmb1rZu+Y2VcD8UFmVubPu9/MNBSsiIhIGhxJvUB1AhFpbTQ6vS9SDFPz4PYs7zVSnO4cZYRE7okfZWZ/NLOTzSwC/BVI5Cz8F8CFzrkBQCEw2syG+/NmOecK/emPAGbWDxgLnAWMBn5lZtGHH/8amAD09qfRie2eiIiINLIjqReoTiAirYpGp8drsI+ZAJ23gDnvdcwENeSbQL2NeOfcNcBjQBnewDVTnXM/SmA555zb63/M9qe6nsNyCbDIOfeFc24z8C4w1MxOBjo6515zzjngceDS+rbfGMqKI8zOm8odWbczO28qZcWRptisiIhIs3Uk9YLWUCcQj+pGIh6NTg+Mmg7t9teOtdvvxSWlEulO3xuYAjwFlAPXmVluIiv3u9iVAh8CLzjnXvdn/cDM3jKz35rZsX6sG7AtsPh2P9bNfx8bj7e9CWa2ysxW7dy5M5EshiorjrB0whj2bOkMztizpTNLJ4xRYSUiaTWuADZPgarbvNdxBenOkWSaI60XtOQ6gXhUNxI5ZGEZfG8plO+Gaue9fm+pF88YnbYmF5dGk0h3+qXArc65icD5wN+BNxJZuXOuyjlXCHTHO4NegNcNrhded7odwL1+8nj3tLk64vG2N885N9g5N7hr166JZDFUyfRRHNhfe7SKA/vbUTJdo1WISHqMi8Cjl0BeZ8gy7/XRS7y4SBM6onpBS64TiEd1I5HaFq6D/DnQ5k7vNeMeL7enR3JxaTSJNOKHOudKoKY73L0k2XXNObcbWAaMds594Bfk1cDDwFA/2Xbg1MBi3YH3/Xj3OPGU2rM1/qgUYXERkVSbMxpyYp4pktPWi4s0oQbVC1pinUA8qhuJSC0lM6EypiNWZa4Xl5QKbcSb2Y8BnHOfmtmVMbNvqG/FZtbVzDr7748Cvgxs8O9ni7oMiJ6zehoYa2Y5ZpaPN1jNSufcDuAzMxvuj0B7PbAkob1rgE494o9KERYXEUm140M6LIfFRRpTQ+oFLb1OIB7VjUQkKGdjESydB7t7gjPvdek8Ly4pVdeV+LGB9z+LmZfIdZ+TgZfM7C28bnYvOOeeAe7xHw3zFjASmAbgnPsb8HvgbeB54CbnXJW/rknAf+ENbLMJeC6B7TfIqJklZGUfrBXLyj7IqJmZNFqFiIhIjYbUC1p0nSAq0wd1GzWzhOzc2iN5ZedWqm4kkqG++AIoK4LZ5XBHtfdaVuTFJaXa1jHPQt7H+3wY59xbwMA48evqWGYmcFj/C+fcKqDJh2+KffKsnkQrIun00e4OdD12X0g8DRmSTHPE9YLWUCeIDuoWvSc8OqgbQCRDLjpFirwRu0qmj2LP1k506rGHUTNLauIimWZcAfx8lPds+K17vJHpM2pgO0mbuhrxLuR9vM+tTsn0UVRV1j48VZVtKZk+KmMKaxFpXn78w9/w6998m/btqmpiFZVt+PEPf8Ojj6YxY5IpMr5eEDaoWybVCyJFZWq0i+ANKvvwGOjg/1vI6+x9ziRdusCuXfHjklp1dacfYGafmtlnQH//ffRzq+8/psFbRKS5+fKXi7jxO49RXt6T6mqjvLwnN37nMb785QxqQUg6qV6QRFxEWrefjzrUgI/q0M6LZ4o5cyA7u3YsO9uLS2qFNuKdc22ccx2dc8c459r676Ofs8OWay00eIuINDdFRdCxYxGnn15OmzbVnH56OR07FlGkNrw0AdULVC8AjQsgEtUj5PxdWLw1KiqCG2+ENm28z23aeJ9VL0m9RB4xl5F6f+0d4vUW9OIiIk2vuBgeewyq/N70VVXe5+Li9OZLJBNoULdD4wLs2dIZnNWMC6CGvGSi6urk4q2R6iXpo0Z8iL//sQ/xxu3x4iIiTW/6dNi/v3Zs/34vLiKpFSkqY8y8pXTquRvM0annbsbMW5pR94fXNS6ASKbJCmlFhcVbI9VL0qeuge0ymu59E5HmZuvW5OIi0rgyfVA31Y1EDtm2B3p2TjzeGqlekj4ZdK4oObr3TUSamx49kouLiDQm1Y1EDvlZCVQcrB2rOOjFM4XqJemjRnwI3fsmIs3NzJmQm1s7lpvrxUVEUk11I5HaDr/xNrOoXpI+asSHiBSVMeDba7A2VYDD2lQx4NtrMrobnYikV1ERzJsHPXuCmfc6b55GgRWRpqG6kcghPx8FOTE3Jue0zaxHzKlekj66Jz5EWXGENY8MwlV5z0xwVW1Y88ggepy7nYh+mCKSJkVFKhxF0qWsOELJ9FHs2dqJTj32MGpmSUY1YMuKI6x9bGCtutHaxwaqbiQZSY+Y86hekh66Eh/iuSmjqaqsfY6jqrItz00ZnaYciYiISLro8WoanV4kaGvIUBBhcZHGpEZ8iM935SYVFxERkdZLDViNTi8SNL0E9tUeIoJ9lV5cJNXUiBcRERGphxqwGp1eJOiJdfC9pVC+G6qd9/q9pV5cJNV0T3yIo7rs5/NdHeLGRUREJLN06rHH60ofJ54pRs0sYemEMbV6JGh0eslUWZbFwnXVLFx3eFwk1fQrC3HxnOfJyq798Mes7INcPOf5NOVIRERE0kWPV/NGpx8zbymdeu4Gc3TquZsx85Zm1OB+IlHmjHEFsHkKVN3mvY4r8OIiqaZGfIhIURk9R5QDrmbqOaJcBZWIiEgG0uPVRCToqoIqHh4DeZ0hy7zXh8d4cZFUUyM+xLOTL2ZzSS/AaqbNJb14dvLFac6ZiIiINLXaj1ezmserZdLo9BqhX+SQn4+CDrXHuqRDu8x6TrykjxrxIVbPG4zXeA8yPy4iIiKZRKPT6xiIBOk58ZJOasSHcFXxD01YXERERFovjU6vYyAStHNf+6TiIo1JLdIQ1qY6qbiIiIi0Xnq8mo6BSNDz77bBudox57y4SKqpER8i74LNeAPaBTk/LiIiIpmk99feIV69wItnBo3QL3LI+Xn7sJg7b828uEiq6TnxIT5+93ji3RPvxUVERCST/P2PfYhXL/DimSE6En/J9FHs2dqJTj32MGpmiUbol4yke+IlndSID6H7vkQOcRxeda0rLiLS2qhe4IkUlanRLgJs3eM9Vi7RuEhjUnf6EEcdtz+puEhrFtZQVwNeRDKF6gUiEnRLCeyrfXcJ+yq9uEiqqREvIiIiIiKShIXr4HtLoXw3VDvv9XtLvbhIqqk7fYjPP85NKi4iIiKtl+oFAhw2kFl9cWm92lgbFq6rOqzR3sY0Or2knq7Eh9BjVERERCRK9QIRCZowaEJScZHGpEZ8iONO/4h4j5Lx4iKZ5bPK5OIiIq2N6gUiEnRuj3PJimlKZZHFuT3OTVOOJJOoER9i84unEe9RMl5cJLNMfsY4UFU7dqDKi4uIZALVCzxlxRFm503ljqzbmZ03lbLiSLqzJJIW00umU011rVg11UwvmZ6mHEkmUSM+jAtpnITFRVqx4nWOb/+h9uAt3/6DFxcRyQiqF1BWHGHphDHs2dIZnLFnS2eWThijhrxkpK17tiYVF2lMGthOROrV5aguLFy367DBW7oc1SU9GRIRkSZXMn0UB/a3qxU7sL8dJdNHESlKU6ZE0qRHpx5s2bMlblwk1XQlXkRERETqtWdrp6TiIq3ZzFEzyc2u/XSK3OxcZo6amaYcSSZJWSPezNqb2UozW2tmfzOzO/z4cWb2gpn93X89NrDMz8zsXTN7x8y+GogPMrMyf979ZnqQh0hT+vjzj5OKi4gEqU7QOmiEfpFDiiJFzBszj56demIYPTv1ZN6YeRSpW4o0gVReif8CuNA5NwAoBEab2XDgp0CJc643UOJ/xsz6AWOBs4DRwK/Mah60+GtgAtDbn0anMN8AZHf4Iqm4SGsW1jVMXcZEJEEtuk4AcFSX/UnFW6NRM0vIyj5YK5aVfZBRM0vSlCOR9CqKFFE+tZzq26spn1quBrw0mZQ14p1nr/8x258ccAnwmB9/DLjUf38JsMg594VzbjPwLjDUzE4GOjrnXnPOOeDxwDIp0334duI9SsaLS1MJu76i6y5NS13GRKQhWnqdAOCsq9YRr17gxTOHq7Y6P4uISOql9J54M2tjZqXAh8ALzrnXgROdczsA/NcT/OTdgG2Bxbf7sW7++9h4vO1NMLNVZrZq586dDcr75pKQR8mUZNajZERAXcZEpOFacp0A4G+/LyBevcCLZ4bnpozGVbWpFXNVbXhuSpN0hpBmRBdZRNIrpaPTO+eqgEIz6wz8r5nVVdLF+7N3dcTjbW8eMA9g8ODBDXz2Vdh/If13ksxUFClSo11EjljLrhPA57tyk4q3RjoGIiLNQ5OMTu+c2w0sw7tv7QO/Oxz+64d+su3AqYHFugPv+/HuceIiIiLSwqhOICIi0jCpHJ2+q3+2HTM7CvgysAF4Gvi2n+zbwBL//dPAWDPLMbN8vMFqVvrd6z4zs+H+CLTXB5YRERGRZk51gtah3dGVScVFRCQ1Utmd/mTgMX802Szg9865Z8zsNeD3ZvZdYCtwJYBz7m9m9nvgbeAgcJPf9Q5gEjAfOAp4zp9ERESkZVCdoBVok3MQ9ubEj4uISJNJWSPeOfcWMDBOfBcwKmSZmcBhw10751YBmTNyjIiISCvSGuoE2R2+4MC+9nHjmUL3xIuINA9Nck+8iIiISEvWtn1VUvHWyNpUJxUXEZHUUCNeREREpB6ffxxyFTok3hq5qvjVxrC4iIikhv7rhgp7Gk2Dn1IjIiIiLcxRx+1PKt4aHdUl5BiExEVEJDXUiA+jx8SLiIiIiIhIM6NGfBgX0loPi4uIiEirpe70OgYiIs2FGvEhNHiLiIiIRHXqsSepeGukYyCH9EwyLiKNSY34EHkXbObw+9+dHxcREZFMMmpmCdm5lbVi2bmVjJpZkqYcNb3eX3uHeHUjLy6ZZSYQ2wMjlzhPhRSRFFAjPsTH7x7P4TfAmx8XERGRTBIpKmPMvKV06rkbzNGp527GzFtKpKgs3VlrMn//Yx/i1Y28uGSWImAe3pV381/n+XERSTU14kPs2dopqbiIiIi0bltf7c6n248BB59uP4atr3ZPd5aalOpGIiLNQ9t0Z6C5atehksq9OXHjIiIiklmenXwxq349lOiVaFfVxv8MX/9VGjPWhDr12MOeLZ3jxiXTFAMTgOjjBbf4n0FX40VST1fiQ1Tuy04qLiIiIq3X6nmDideV3ItnBo0LIIdM51ADPmq/HxeRVFMjPoweMSciIiI+VxW/yhQWb40iRWV0P2cr3uB23tT9nK0ZNS6ARG1NMi4ijSlzSp6kxY6+Wl9cREREWi0LKf/D4q3Qs5MvZnNJL7weCd60uaQXz06+OM05k6bXI8m4iDQmNeJDhV1x15X4ptUlybiIiEjja9fhQFLx1ki3FMghesScSDqpES/N3BwgdhyCbD8uIiLSNCr3tUsq3hrplgI5RI+YE0kn/deVZq4IeJTahcSjqJAQEZGmFDYCeyaNzG5tqpOKS2tXBJQD1f6r6mYiTUWN+BD5ozZx+P3vzo9L01IhISIi6TVq5l+xrNqNVcuqZtTMv6YpR01v0IRVxKsbeXEREWkqasSH+GzH0UnFRUREpPVa8+gluOra94O7amPNo5ekKUdNr8e52yHmRAZZ1V5cRESajBrxIT56+0TiDd7ixUVERCSTbC75gnj1Ai+eGUqmj4LqNrWD1W28uIiINBk14kVERETqpUfP7tnaKam4iIikhhrxIiIiIlIvDe4nItI8qBEvIiIiIvUaNbOE7NzKWrHs3EpGzSxJU45ERDKTGvEhsjvEv8ctLC4iIiKtl+oFECkqY8y8pXTquRvM0annbsbMW0qkqCzdWRMRySht052B5urg5+2SiouIiEjrpXqBJ1JUpka7iEia6Up8iNjHyNQXFxERkdZL9QLx9EsyLiLS+NSIFxEREZEEhJ2wyKQTGe8kGRcRaXxqxIuIiIhIAvSYPahKMi4i0vjUiA/RqWfIY1RC4iIiItJ6qV4gHvVGEJH0UyM+hB6jIiIiIlGqF4AasKDeCCLSHGh0+hDRkVdLpo9iz9ZOdOqxh1EzSzQiq4iISAZSvQDUgBURaR50JV5ERERERESkhdCV+BBlxRGWfOcSqiq9Q7RnS2eWfOcSACJF6cyZiIiINLWy4uEsnXAhB/Z7z4Xfs6UzSyeMATpkVL2grDiS4b0RRETSL2VX4s3sVDN7yczWm9nfzGyKH59hZu+ZWak/fS2wzM/M7F0ze8fMvhqIDzKzMn/e/WaW8puvnpsyuqYBH1VV2ZbnpoxO9aZFRERalZZeJwAomf6NmgZ81IH97SiZ/o2m2HyzUFYcYemEMezZ0hmc1ZzIKCuOpDtrIiIZJZXd6Q8C/885dyYwHLjJzPr582Y55wr96Y8A/ryxwFnAaOBXZtbGT/9rYALQ259S3pL+fFduUnEREREJ1aLrBAB7th5MKt4alUwfFXIiY1SaciQikplS1oh3zu1wzr3pv/8MWA90q2ORS4BFzrkvnHObgXeBoWZ2MtDROfeac84BjwOXpirfIiIi0rhaQ52gU49OScVboz1b4+9rWLx16pBkXESk8TXJwHZmlgcMBF73Qz8ws7fM7Ldmdqwf6wZsCyy23Y9189/HxuNtZ4KZrTKzVTt37mxQno/qsj+puIiIiNSvJdYJAEbNHEV2bnatWHZuNqNmZs5V6E499iQVb51+w+HV5yw/LiLSNFLeiDezo4GngKnOuU/xusH1AgqBHcC90aRxFnd1xA8POjfPOTfYOTe4a9euDcr3xXPeICu7dhe5rOyDXDznjQatV0REJFO11DoBQKQowph5Y+jUsxMYdOrZiTHzxhApypz7wUfNLCU7t7JWLDu3klEzS9OTobQowusA0hPv59jT/5xBoxuKSNqldHR6M8vGK6yLnXP/A+Cc+yAw/2HgGf/jduDUwOLdgff9ePc48ZSKFN0IzKJk+nmBEVj/j0jRtFRvWkREpNVpyXWCqEhRJKMa7bFUN4oqQo12EUmnlDXi/dFiHwHWO+fuC8RPds7t8D9eBqzz3z8NPGFm9wGn4A1Ws9I5V2Vmn5nZcLyud9cDD6Qq34cUESmCSNF0YCvQA5iJ/mmLiIgkp+XXCcSjupGISHOQyivx5wLXAWVmVurHbgHGmVkhXve3cmAigHPub2b2e+BtvFFsb3LOVfnLTQLmA0cBz/lTE9CZVhERkUbQCuoE4lHdSEQk3cwb3LX1GTx4sFu1alW6syEiIpIwM1vtnBuc7ny0NqoTiIhIS1NXnaBJRqcXERERERERkYZTI15ERERERESkhVAjXkRERERERKSFUCNeREREREREpIVQI15ERERERESkhWi1o9Ob2U5gSyOt7njgo0ZaV7poH5oH7UPzoH1oHrQPh+vpnOvaiOsTGr1OAK3jt9tQOgY6BlE6DjoGoGMQ1ZjHIbRO0Gob8Y3JzFa19Ef+aB+aB+1D86B9aB60D9JS6XvXMQAdgygdBx0D0DGIaqrjoO70IiIiIiIiIi2EGvEiIiIiIiIiLYQa8YmZl+4MNALtQ/OgfWgetA/Ng/ZBWip97zoGoGMQpeOgYwA6BlFNchx0T7yIiIiIiIhIC6Er8SIiIiIiIiIthBrxIiIiIiIiIi2EGvEBZlZuZmVmVmpmq+LMNzO738zeNbO3zOzsdOSzLgnswwVmtsefX2pmt6Ujn3Uxs85m9t9mtsHM1pvZOTHzW8L3UN8+NOvvwcz6BPJWamafmtnUmDTN+ntIcB+a9fcAYGbTzOxvZrbOzBaaWfuY+c36e4CE9qElfA9T/Pz/LfZ35M9v9t+DNIyZnWpmL/n/0/9mZlPSnad0MLP2ZrbSzNb6x+GOdOcpXcysjZmtMbNn0p2XdKivzpkp6qvztXaJ1LcyQX11ncbWNpUrb6FGOuc+Cpl3MdDbn4YBv/Zfm5u69gHg/5xz32iy3CRvDvC8c+4KM2sH5MbMbwnfQ337AM34e3DOvQMUgldJAd4D/jcmWbP+HhLcB2jG34OZdQP+DejnnPvczH4PjAXmB5I16+8hwX2A5v09FADfA4YClcDzZvasc+7vgWTN+nuQRnEQ+H/OuTfN7BhgtZm94Jx7O90Za2JfABc65/aaWTbwipk955z7a7ozlgZTgPVAx3RnJI3qq3NmgkTqfK1WEvWtViuJuk6j0ZX45FwCPO48fwU6m9nJ6c5Ua2JmHYERwCMAzrlK59zumGTN+ntIcB9aklHAJufclph4s/4eYoTtQ0vQFjjKzNriVQzej5nfEr6H+vahuTsT+Ktzbr9z7iDwMnBZTJqW8D1IAzjndjjn3vTff4bXeOuW3lw1Pf83vtf/mO1PGTdKspl1B74O/Fe68yLp0wrrfA3VkutbDdWkdR014mtzwJ/NbLWZTYgzvxuwLfB5O82vAK9vHwDO8bvBPWdmZzVl5hJwGrATeNTvovZfZtYhJk1z/x4S2Qdo3t9D0FhgYZx4c/8egsL2AZrx9+Ccew/4JbAV2AHscc79OSZZs/4eEtwHaMbfA7AOGGFmXcwsF/gacGpMmmb9PUjjMrM8YCDwepqzkhZ+N/JS4EPgBedcJh6H2cCPgeo05yOdEqlztnaJ1vkyRV31rVYribpOo1EjvrZznXNn43WLvMnMRsTMtzjLNLezz/Xtw5tAT+fcAOAB4A9NnL/6tAXOBn7tnBsI7AN+GpOmuX8PiexDc/8eAPC7hX0TeDLe7Dix5vQ9APXuQ7P+HszsWLwrvPnAKUAHM7s2NlmcRZvN95DgPjTr78E5tx74BfAC8DywFq9rdVCz/h6k8ZjZ0cBTwFTn3Kfpzk86OOeqnHOFQHdgqH/LScYws28AHzrnVqc7L2lWX50zEyRS58sI9dS3WrUE6zqNSo34AOfc+/7rh3j3cgyNSbKd2ldfutPMuoXWtw/OuU+j3eCcc38Ess3s+CbPaLjtwPbAWf3/xvvnGJumOX8P9e5DC/geoi4G3nTOfRBnXnP/HqJC96EFfA9fBjY753Y65w4A/wP8S0ya5v491LsPLeB7wDn3iHPubOfcCOBj4O8xSZr79yCNwL8H/Cmg2Dn3P+nOT7r53YaXAaPTm5Mmdy7wTTMrBxYBF5rZgvRmqeklUG/OBInUWzNFXXXG1i6R+lqjUiPeZ2Yd/IFq8LvBXITXhTLoaeB68wzH6yqxo4mzGiqRfTCzk8zM/PdD8X4Du5o6r2Gcc/8EtplZHz80CogdNKhZfw+J7ENz/x4CxhHeLapZfw8BofvQAr6HrcBwM8v18zkK7z7coOb+PdS7Dy3ge8DMTvBfewCXc/hvqrl/D9JA/m/0EWC9c+6+dOcnXcysq5l19t8fhVd53ZDWTDUx59zPnHPdnXN5eN2HX3TOpfSqW3OTYL251Uuw3pop6qoztnaJ1NcalUanP+RE4H/9emRb4Ann3PNm9n0A59xDwB/x7oV8F9gP3JCmvIZJZB+uACaZ2UHgc2Csc665dfn8V6DY75bzD+CGFvY9QP370Oy/B//e368AEwOxFvU9JLAPzfp7cM69bmb/jdfd/CCwBpjXkr6HBPehWX8PvqfMrAtwALjJOfdJS/oepFGcC1wHlPn3gwPc4vceySQnA4+ZNwp1FvB751xGPmItw8Wtc6Y3S2lzWJ0vzflpcvHqW5kkrK6Tym1a86sniYiIiIiIiEg86k4vIiIiIiIi0kKoES8iIiIiIiLSQqgRLyIiIiIiItJCqBEvIiIiIiIi0kKoES8iIiIiIiLSQqgRL9JCmVkXMyv1p3+a2XuBz+1i0k71H/9R3zqXmdngkPg7ZrbWzN4ws8JG3BURERFJETOr8usGa83sTTP7lySXn2FmP0pV/kQkeWrEi7RQzrldzrlC51wh8BAwK/rZOVcZk3wqUG8jvh5FzrkBwK+A/6+B6xIREZGm8blfNxgA/Az4z8ZYqZm1bYz1iEjy1IgXaUXMbJSZrTGzMjP7rZnlmNm/AacAL5nZS366X5vZKjP7m5ndkeRmXgO6+es5zsz+YGZvmdlfzax/PfEZZvaYmf3ZzMrN7HIzu8fP7/Nmlu2nu9vM3vaX/2VjHR8REZEM1xH4JPrBzG72e9i9FawPmNl0vwfeX4A+gfgyM/u5mb0MTIlX7/DThcXL/eVf8+shZ5vZn8xsk5l9309zspkt93sPrDOz85ro2Ii0GGrEi7Qe7YH5wNXOuQjQFpjknLsfeB8Y6Zwb6aed7pwbDPQHzo82shM0GviD//4OYI1zrj9wC/B4PXGAXsDXgUuABcBLfn4/B75uZscBlwFn+cvflUTeREREpLaj/AbxBuC/gP8AMLOLgN7AUKAQGGRmI8xsEDAWGAhcDgyJWV9n59z5wFzi1DvMLG59JLD8NufcOcD/+emuAIYDd/rzrwH+5Pc0HACUNsZBEGlN1IgXaT3aAJudcxv9z48BI0LSXmVmbwJrgLOAfgmsv9jMtgM/AR7wY18CfgfgnHsR6GJmneqIAzznnDsAlPl5ft6PlwF5wKdABfBfZnY5sD+BvImIiEh80e70ffFOxD9uZgZc5E9rgDeBvniN+vOA/3XO7XfOfQo8HbO+xf5rH+LXO8LiUdH1lQGvO+c+c87tBCrMrDPwBnCDmc0AIs65zxp8BERaGTXiRVqPfYkkMrN84EfAKP9K97N4V/HrUwTkA0/gnX0HsDjpXB1xgC8AnHPVwAHnXDReDbR1zh3EuyrwFHAphxr5IiIi0gDOudeA44GueGX1fwbG0zndOfdINGkdq4nWN+KV9XXFo77wX6sD76Of2zrnluM1+t8Dfmdm19ezPpGMo0a8SOvRHsgzs9P9z9cBL/vvPwOO8d93xCuA95jZicDFiW7Av4L+78BwMzsTWI7XuMfMLgA+8s/ah8XrZWZHA52cc3/EG5CvMNH8iYiISDgz64vXC24X8CfgO365i5l1M7MT8Mrwy8zsKDM7BhgTsroNxK93hMUTzWNP4EPn3MPAI8DZyeyjSCbQqJIirUcFcAPwpD9i7Bt4o9YDzAOeM7MdzrmRZrYG+BvwD+DVZDbinPvczO7Fu5p/M/Comb2F1+39236yGSHxRBwDLPHvqTNgWjL5ExERkVqOMrNS/70B33bOVQF/9k/Iv+b1rmcvcK1z7k0zW4x3L/oWvHvXD+OcqzCzw+odzrkv4sWTyO8FwM1mdsDPk67Ei8SwQz1ZRURERERERKQ5U3d6ERERERERkRZCjXgRERERERGRFkKNeGnRzGywmT1uZuVmVmFmn5jZ22b2iJl9uYnyMMPMnD/lNcU2Y7Z/QWD78abxTZ2nI2Fmhf6xnNHYx9HM5kePRz3p8uIcv2oz+9DM/tvMzkpim+X+8ssavAMiIhJX8P97vCmQLq1ldVNK9Jg0d2Y23v/epqZg3dHjMb+edDPiHMMvzGyjmd1lZkcluL1gXW18Y+yDZDYNbCctlpndDNxN7ZNROUBn4ExgEBrZvCUpBG733y8DytOVkRiG9yiebwFfNbOhzrn1ac6TiIhIazceOB9vcL3Zac1Jbe2A3sB0vKf1fMVpkDFpYroSLy2SmX0TuAfvN/wx3silx+E9Zu1M4IfAuwmsJ6EzqC3IY845i5nmpztTLdTLzjkDjgbm+LGjgZ/VtVD0N+Wcy/OP/wUpzaWIiESNjC0D050hADNrY2bZadp8szwmLdQN/vE7He8xegCjgJF1LWRm7Z1zy1Qvk8akRry0VHcG3l/vnPudc+4T59wXzrkNzrlZzrkrogn8LlnRbkxXmdnvzewzYKE//14zKzWzXWZ2wMx2mtkSMysMbtTMuprZk2a2z8zeN7N/x7tSexjznrc6z8y2mVmln/6/zOykxj8c9fP32fl5z/dj/f39dWY2148Fu46NMLOn/WV2+PMsZr1fNbMSM9tt3i0NZWZ2U5x0p/td/Lb7x+MD/xgf63dnezSQ/KU4XSETOp5m1svMXjCzz81ss5lNaMhxc87tA+4IhAb72wl2jbvJz9vHwAp/ftzu9GZ2oZk9Z2Yf+13yNpvZrJg015jZa2a219+PlWZ2dUP2Q0REDmdmPczsUTN7L1C2zDfvWeXBdEeZ2X+Y2Tv+/+5PzOx5M/tSTLqa//1mdq2ZbQS+AM4ysxPM7GEz2+KXl7vMbHVsGdAU/DL1Ez+vzwXi9/ixg2Y2PM4+XWHebYsVZrbGzM6PWW+Omd1mZuv9NLvN7FkzGxQnD1f469zjl3XvmNlP/HkO7yo8QE+L0/09ifrHtWb2rr+NZeY9Vu+IOec24T26NypaLwjexjDYL8e/AL5vId3pzaydmf3EzN7y8/epmb1hZl8PpOlsXj11k/8b3Wlmi8ysd0P2Q1o455wmTS1qAk4CnD9tSHCZ8YFlPg68/4M//5+BWHDaDZwcWM/yOGl2BN7n+em6Ae+HrLMcOL4Rj8cFgXXPryPd8cAHfrrngDbASv/zJqCDn25GYH0fxcn/LYF1fheoDtnPBwPpIsCekHR5wPyQeS6Z44nXxe3dur6jeo5lXmCZZYH4cYH43+Ic9+BvqtSfXx5nPTeEHK/yQJo7w44F8KN0//1p0qRJU3OaYsqPC+pIFyzb8vxYz0C5GDt9APT002XjPSs9XrqDwDcC24n+7/8k5v99IV7ZG28de9N0TK4PpBsLDAQO+J/vjrNPHwNVMXn/HOjlp2sLvBiyjxXAuYF13h6Sbpk/P6wcnO/PT7T+MSpOuh2x60vwdzM+EP9hIH5znOMerBdMpXadYbyfvg3wQsg+zPDTHAOsC0nzMdA73X+DmtIz6Uq8tEQ9Au/fib4xs+F2+OAjX4qz/BfAl/C6Rv/Yj/0Ar3tUB+Ao4Kt+vBMwzl//l4Hz/PjzeI3iL/nLxLoTOBmvETwc71798/xt9wR+lMwOJ+HbcY5BZwDn3EfAJD/daOAZYAhe4TbeeVecY63DO2nSH68RDfBjMzvGzI4G7sPrifA/ePt7NHCvn25y4Gz3bKCj//4OvGN3Mt5x3++cG4/XwI2q6f7nf070eF4P9PLf/xY4FrgEOKGOY1YnM+sA3BYIvRknWTtgDN7+jwtZz9HALLzjtR+4Eq9wPgN4wE+TD9ziLzIX7+TBsfg9RoA7zezYI90XEZFW7qWY8u8P9aS/g0Plw7/ilfn/6n8+gUO9sIrwynuAYrz/zecDe/EaYg/EXv3FG5/nV0AXvBPE/wisYxZeXaMrMML/nCqhx8Q59zjwdCBPv8VriP+NQ2PUBB0L/D+84/Rvfqw9h8qtcRzqWv5tvH3MB9bjldv3gjeILHCrn+4D4Ct45Wd/YJGfNwNe9tNscYe6oo9Psv5xh5+uCviGvw9/rvOI1cPMegHBXn7x6gVvA6fh/VaeClnVNUB0EOa/Amfh1QtGBdY51Y9X4tXd2uNdGPkQb1/+4wh3Q1q6dJ9F0KQp2QkYxqGzkH8IxIdz+FnKL/nzxhNzxjRmnWPwCovdHH7G9iE/zW2B2HmBZR8LxPP8WNhV4+j0eiMejwvq2VbnmPRPxMy/L2b+jMC8UYF48ArxcOCierbr8E4aHIV3pcIBq+rYj+B3dEHMvISOJ14FJBo7NbD8y9F4Pccyr57t7AMK4hz3uXHWVU7tqwrB4/XLkO1PSOCYXpzuv0FNmjRpai4TdfTkonYdIVi25fmx6BXZf8Ssc7Mff9//vDCwbM9AukcD8TP8WPR//8dATsx6o1dUN+A1Lq8CTkvXMfHTngTsCsw/AAyKSRPdp60x8a3R/fE/x9YvYqdqIDemrPtBHfuxzE9THhNPtP7RBq/x64CSwPL5gXTz6zmWM+rZzjLA4hz3ITHruSAwb3yc41UQsv0V9Wz/g3T/DWpKz6Qr8dISbQm8PyP6xjn3V+edub3j8EVqKQt+MLNheGdyR+CdXY49m97efz05EHsv8P59Dte1njwcFzbDat+/H50uqGd9UfEGttsdk+aBmM+/rmN92wLvg/vcjfr3Ebz9PA6vIIVAz4kkJXo8g9/R+yHvkxWtjC3B6wq4Lk6asjixWMF9CDsOiR5TERE5XOwgbpfWk/54/3V7TDz6uWtMuti0wfex/783Oue+iIlNxDtB0AfvwsBiYJOZPWN1DHzn38cdrBOUh6WNo85j4pz7J/DfgdBK59zqkHXFHqdovaCb/1pfGWZ4V48TKQ/rkmhZeTzerRBQf70tGQfxelb8Avi6c15rO0ZT1QtUJ8hQasRLi+MXOG/5H880s1FJrqIi5vOlHHrc4hi8rtHHxFluR+B9t8D7U+Kk/ch/LY3TqDYCJx+akpm1weuCFhTbqA/qHngf3Of3OLSPAFPj7GOWc24mh+6hA6/iEiZeIRiV6PEMfkenhLxP1Mv++rOcc12cc5c650pD0sb+puLZGXgfdhyCx/TSkGNanMC2RESkftH/ud1j4t1i5n8UZ17scsE0EKdccM696pw7DegHXM6hJ598He+qfJMzbwDf4O1s/2JmcW8LI/w4RRvI0WNQDRwXUoa9R2LlIYTXCxKtf3yE17MgmFc4sjoB+KPTO+eynXO9nHM/dfFvRcQ519j1gl1Amzj72i7x7Etroka8tFTBq+0LzOxbZna0f59Ut7CFQgT/AX6Gd+X953HSvRp4f4uZdTGzfwEui5P2ef+10Mx+bGad/PyNNLP/Bq4Ny4xzbn6chuqy5HYp1I84dNtB9N6xr5rZ90LS/7uZnWhmEbxBZMAboO5veF28PvNjN5vZuf6otKeY2Y1494PhnPscr7sZwCB/1Nrj/PV+38yi9yN+EtjuWTH3FyZ6PIPf0Qw/3Tc5dB9iOq3AO3bgjVR7uZl1MLPTzOyHfvwFvMoPwF3mPT2gnZnlmdk0Dt0fKCIiDRe9NzrfzCb7471MxutuHZwfvIf6Ln+08C8B3/JjW4CN9W3MzGaa2VfxyoJn8HoBRoVecXXOXRBTJ8ird88S4F/9n493tfpt4I/+rAct/pN0TjWzf/WP0w+AU/14tOyNltVZwEPmjYCfY2YDzBuB/35//p85dHJ/unlPbck1s35m9v3A9qL1guNj8pNo/aMKeN1Pd76Zfc0fJ2hGvQenafwx8P43ZnamXy8Y4ddd4NAx7QLcZ2bHm/ekhGFm9lvgp02aY2k+0t2fX5OmI53wBkWp756oePfEXxCzngvjLBcc4Xx+IG280emDI7jn+el6ED7ifc39UI10HC6o5xjM8NP1w7sy4IBf+bGn/M+fAj382IzAsjvirC84Ov3EurYdSFfn6PR+mlM5NCpudHolmeOJVxGJNzp9zXdUz7HMCyyzLInjftj3yZGPTv/zOvazvK48adKkSVOmTTRsdPo8vKuh8f7f7gykyyb83uSDwCWB7Rz2vz/OvNipEuifomNSV7n7H/7nKuAcvIsg0bJ6SZx87+TQGDfRKTg6fTaBMWjiTPMD67w9JM2yQJqfxZl/oz8v0fpHvNHpg2MAzK/nWAZ/N+MTPe5x5l0Qux4SG52+E97AgGH7OiPdf4Oa0jPpSry0WM65/8C7wvp7vPubDuAVMKXAQ3gjpK5IYD0v4g2AUo5XGL3IodHpY12B1/D9HG9E1f/AG302dp1b8Z4b+jDefeUH8EYSfQ2YzqEzq03C70Y/H2902Pc4dOb2Jrwz3ccAv40zuu63gD/gjab+Id7gdv8Znemc+w1wMVCCV/B/gXe/3//gjeYbTVcGDAIe59B39SGw1F8O59w2vMFuNuFVEggsn9DxdM4dwPvu/uLnZSveSMPPJHywUsg59yjeSLTP4x33Srzf3f8G0tyC17NgBd7Ix5/jnZhYAExu2hyLiLRezrlyvKe0PI53ovig//o7vIHJyv10B/D+d/8c7//xAbyy68/Ahc65JQlu8gG8Ru4HHKqzlODdV/1WXQs2NjM7m0N1gbnOudec19U9+tSeb5rZdTGL/Q3vNoC38cqvUrzBVjdBrTL4dryG5xd4x6kM7yk1NbfzOefuwHtKy3K8q+pfAH+ndv3oAbzvIvZWhWTqHyV4T67Z7Kd5Be/iTdo5r6fA1/G+hzK8Cy17gdXAG36aPXgnWO7Fqx9V4t2muBqYiffblQwUHU1RRAQAM5vBoUfL5EcrMSIiIpJ5/IH0euKNFXNBenMjIqB74kVERERERERaDDXiRURERERERFoIdacXERERERERaSF0JV5E5P9v797jo6zvvP+/PhkSIVigHPS2YhJ0XQ8YDJC6WCu1RCkeUNgt6yEt/uyu8VRv29vt1pJ71/S+Gx5tl+1qXcHGrZVuR1FXEWmr2zZIFXWrRJCo6NZDkqLeFKFGMZySfH9/XJOQw3WFmZBrZjLX+/l4zGMy78zhOzPXzHy/1/U9iIiIiIgMEyMyXYCwTJw40ZWUlGS6GCIiIklraGh43zkXuF60DI7qBCIiMtwMVCfI2UZ8SUkJGzduzHQxREREkmZmzZkuQy5SnUBERIabgeoE6k4vIiIiIiIiMkyoES8iIiIiIiIyTKgRLyIiIiIiIjJM5OyYeBERSZ8DBw6wbds29u7dm+miDAsjR45k8uTJ5OfnZ7ookaVttj9tlyIiw4Ma8SIicti2bdvGJz7xCUpKSjCzTBcnqznn2LlzJ9u2bWPKlCmZLk5kaZvtTduliMjwoe70IiJy2Pbu3cuECRPUGEqCmTFhwgQdAc4wbbO9absUERk+1IgfSDwOJSWQl+edx+OZLpGISNZSYyh5eq2yg96H3vR6iKRIbQXJEHWnDxKPw1e+Avv3e5ebm73LAJWVmSuXiIiIiIhkltoKkkE6Eh/kppsOfii77N/v5SIiknW2b9/OFVdcwfHHH8/MmTM588wzWb169WHdZ01NDcuWLUv5dpdccglnnnnmYT225L5YLEZZWVn3qampifXr13PRRRcN+WM9+eSTvR5r5MiRPProo0P+OCKRobaCZJAa8UF27kwtFxGR5A1xF0TnHAsWLGD27Nm89dZbNDQ0sGrVKrZt29bvuu3t7Yf1WIfywQcf8OKLL/LBBx/w9ttvh/pYkkYhdJsdNWoUmzdv7j6VlJQc9n126budf/7zn+9+nHXr1lFYWMjcuXOH7PFEIkdtBckgNeIl62m4kUiOicehqsrreuicd15VdVgf7nXr1lFQUMC1117bnRUXF3PjjTcCcO+997Jo0SLmz5/P3Llz2b17NxUVFcyYMYPS0lLWrFnTfbva2lpOOukkzj33XF5//fXu/M0332TevHnMnDmTs88+m9dee823LA8//DDz58/nsssuY9WqVYN+TpJFQthmk7Fr1y4WLFjAtGnTmDVrFlu2bBkwr6mpoaqqirlz57J48eLA+/2P//gPzj//fAoLC0Mtv0iui3M5JbxNHh2U8DZxLs90kSRT0txgUSNeslrXcKOe9aavfEUNeZFhrboa2tp6Z21tXj5Ir7zyCjNmzBjwOs899xwrV65k3bp1jBw5ktWrV/Piiy/y5JNPcvPNN+Oc6z6Cv2nTJh555BFeeOGF7ttXVVVxxx130NDQwLJly7j++ut9H+f+++/n8ssv5/LLL+f+++8f9HOSLBLCNguwZ8+e7u7tCxcu7Pf/W2+9lenTp7NlyxaWLl3a3TAPygEaGhpYs2YN9913X+Djrlq1issvV2ND5HDEuYIq7qaZEhx5NFNCFXcT54pMFy2t4ufeQ4k1k2edlFgz8XPvyXSR0i8DO3o1sZ1ktYGGG2nOEJFhqqUltXwQbrjhBjZs2EBBQUF3Q/y8885j/PjxgNf9fsmSJTz11FPk5eXxzjvvsH37dp5++mkWLlzYfYTy4osvBmD37t08++yzLFq0qPsx9u3b1+9xt2/fzhtvvMFnP/tZzIwRI0bw8ssvc9pppw3Zc5MMCGmb7epOH2TDhg08/PDDAMyZM4edO3fS2toamIO3zY4aNSrwPt977z0aGxv5whe+cFhlF4m6amppY3SvrI3RVFNLVKqo8XPvoar+0u7XoZliquovhXPvofI3X8lw6dJooB29ITVY1IiXrKbhRiI5qKjI20vtlw/S1KlTuxs1AHfeeSfvv/8+5eXl3dno0QcrW/F4nB07dtDQ0EB+fj4lJSXd62P7LbPV2dnJuHHjBmxwATzwwAP86U9/YsqUKQB8+OGHrFq1iu985zuDfm6SBULYZpPhnOuXmVlgDr23cz8PPvggCxcuJD8/f2gKKRJRLfh//oPyXFRdX+G/I6O+IjI7MoC0HJzoS93pRUQkvWproe9Y3MJCLx+kOXPmsHfvXlasWNGdtfXdK95Da2srRx11FPn5+Tz55JM0Jxpos2fPZvXq1ezZs4ePPvqItWvXAjBmzBimTJnCQw89BHiNq5deeqnf/d5///088cQTNDU10dTU1N09X4a5ELbZZMyePZt4ojvm+vXrmThxImPGjAnMk9E13ENEDk/RBP/fmKA8FzVzXEp5zioq8p8fIcQdvWrEB/E5EjNgLiIiyamshLo6KC72vlOLi73Lh9HlzMx49NFH+e1vf8uUKVM444wzuPLKK/ne974XUIRKNm7cSHl5OfF4nJNPPhmAGTNmcOmll1JWVsZf/dVfcfbZZ3ffJh6P8+Mf/5jTTz+dqVOn9poMD6CpqYmWlhZmzZrVnU2ZMoUxY8bwu9/9btDPTbJACNtsMmpqati4cSPTpk3jlltuYeXKlQPmh9LU1MQf/vAHPve5z4VZbJFIqL39SApH9B5WVThiH7W3H5mhEqVfjM6U8lwVv+Bn/vMjXPCz0B7T/Lpk5YLy8nK3cePGwd/B1Knw6qv981NPhVdeGfz9SkoG2meSo5uuyLC0detWTjnllEwXY1jxe83MrME5Vx5wExkkvzqBtll/el1EkhSPc/2XP6TOXU0HMWJ0UGV3s/zfx0Rm4iYzB/hV1h3ORefAZ8nE3TTv7L/zpnjCbpreH/xOnYHqBDoSH8SvAT9QLiIiIiIikRC/5resdIvpYARgdDCClW4x8Wt+m+mipU3xhI9TynNVy07/5TqD8qGgRrxktbyALTQoFxEREREJW/XHS/wndft4SYZKlH61u/8nhfRusBfyMbW7/2eGSpQZRfhPYBeUDwU1hSSrdQYMqQnKRURERETCptnpoXLfT6jjaoppwuikmCbquJrKfT/JdNHSqnbCD/x3Zkz4QWiPqUa8ZLUJE1LLRURERETCNp5dKeW5qpL7aWIKncRoYgqV3J/pIqVd5e1/QV3etb13ZuRdS+XtfxHaY2qdeBERERERkZQEzbCsmZejqHLEg1Tu7zEb/YgCYF5oj6cj8ZLVdgXszAzKRURERETCtgv/bqFBea7yXR89aqqrYf/+3tn+/V4eEjXiJasVBkzqGJSLSHRt376dK664guOPP56ZM2dy5plnsnr16sO6z5qaGpYtW5b09e+9914mTZpEWVkZU6dO5Ytf/CJtbW2HVQbJXbFYjLKysu5TU1MT69ev56KLLgrl8VpaWpg7dy6nnHIKp556Kk1NTaE8jkgUjGdnSnkuinM5V3FPr/XRr+Ke6DXkWwImsAvKh0CojXgzazKzRjPbbGYbE9l4M/u1mf0+cf7JHtf/lpm9YWavm9kXeuQzE/fzhpn90Gyg1cMll3wcsEJFUC4iw0M8DiUl3koTJSXe5cPhnGPBggXMnj2bt956i4aGBlatWsW2bdv6Xbe9vf3wHuwQLr30UjZv3swrr7xCQUEBDzzwQKiPN1wM9zrBUG+zAKNGjWLz5s3dp5KSksO/0wS/7Xzx4sV84xvfYOvWrTz//PMcddRRQ/Z4IlGzjyNSynPRTfyQA4zslR1gJDfxwwyVKEOKAiYzDMqHQDqOxH/eOVfWY6H6W4B659yJQH3iMmZ2KnAZMBVvAMFyM4slbrMCqAJOTJzCG2DQg7qHiIgMvXgcqqqguRmc886rqg6vUbRu3ToKCgq49tpru7Pi4mJuvPFGwDtCvmjRIubPn8/cuXPZvXs3FRUVzJgxg9LSUtasWdN9u9raWk466STOPfdcXn/99e78zTffZN68ecycOZOzzz6b1157bcAytbe38/HHH/PJT35ywOtFzLCsE4SxzSZj165dLFiwgGnTpjFr1iy2bNkyYF5TU0NVVRVz585l8eLFve7r1Vdfpb29nfPOOw+AI488kkJ1axMZtN18IqU8F+0MGDoQlOesP/uz1PIhkImJ7S4Bzkn8vRJYD3wzka9yzu0D3jazN4AzzKwJGOOcew7AzH4KLAAeD7OQcS6niru7139spoQq7gagMswHFhHJcdXV0LeHeVubl1cO8gv2lVdeYcaMGQNe57nnnmPLli2MHz+e9vZ2Vq9ezZgxY3j//feZNWsWF198MS+++CKrVq1i06ZNtLe3M2PGDGbOnAlAVVUVd911FyeeeCK/+93vuP7661m3bl2/x3nggQfYsGED7733Hn/+53/O/PnzB/ekomFY1AnC2GYB9uzZQ1lZGQBTpkzpN/zj1ltvZfr06Tz66KOsW7eOxYsXs3nz5sAcoKGhgQ0bNjBq1Khe9/Xf//3fjBs3jr/8y7/k7bff5txzz+W73/0usVgMERE5DOvXp5YPgbCPxDvgV2bWYGZViexo59x7AInzrr5cxwJ/6HHbbYns2MTfffN+zKzKzDaa2cYdO3YcVsGrWdrdgO/SxmiqWXpY9ysiEnXpGDp2ww03cPrpp/PpT3+6OzvvvPMYP3484HW/X7JkCdOmTePcc8/lnXfeYfv27Tz99NMsXLiQwsJCxowZw8UXXwzA7t27efbZZ1m0aBFlZWVcc801vPfee76P3dWd/v/9v/9HaWkp//RP/zR0T2x4G7Z1grC22Z7d6f3mb9iwYQNf/vKXAZgzZw47d+6ktbU1MAe4+OKL+zXgwesZ8vTTT7Ns2TJeeOEF3nrrLe69997DewIiEVbA3pTy3KQZ+gHo6EgtHwJhN+LPcs7NAM4HbjCz2QNc129Mmxsg7x86V+ecK3fOlU+aNCn10vbQgv8YhqBcRESSE8bQsalTp/Liiy92X77zzjupr6+nZ+Nt9OiDO2bj8Tg7duygoaGBzZs3c/TRR7N3r1fx8hti3dnZybhx43qNX966deuAZTIz5s+fz1NPPTX4J5Zbhm2dIAPDHQFvZ1NfZhaYQ+/tvKfJkyczffp0jj/+eEaMGMGCBQt6fWZEJDXtFKSU56agKUmiN31Zuodhh9qId869mzj/I7AaOAPYbmbHACTO/5i4+jbguB43nwy8m8gn++ShKsJ/93pQLiIiyamt7b/CRGGhlw/WnDlz2Lt3LytWrOjOBpoVvrW1laOOOor8/HyefPJJmpubAZg9ezarV69mz549fPTRR6xduxaAMWPGMGXKFB566CHAa1y99NJLhyzXhg0bOOGEEwb/xHLIcK4ThLHNJmP27NnEEwPv169fz8SJExkzZkxgPpBPf/rT/OlPf+resbVu3TpOPfXUcJ+ASA7rDGhGBeWSu7qGYfecpb+Ku0NtyIe2lZnZaDP7RNffwFzgZeAx4MrE1a4EumYTegy4zMyOMLMpeJPVPJ/oXveRmc1KzEC7uMdtQlPLEgrpPQV6IR9Ty5KwH1pEJKdVVkJdHRQXg5l3Xld3eGOLzYxHH32U3/72t0yZMoUzzjiDK6+8ku9973sBZahk48aNlJeXE4/HOfnkkwGYMWMGl156KWVlZfzVX/0VZ599dvdt4vE4P/7xjzn99NOZOnVqr8nwenrggQcoKytj2rRpbNq0iX/4h38Y/BPLEcO9ThDGNpuMmpoaNm7cyLRp07jllltYuXLlgPlAYrEYy5Yto6KigtLSUpxzXH311eE+AZEcZnSmlOeiCbyfUp6rMjEM2/y6ZA3JHZsdj7enHbwJ9O5zztWa2QTgQaAIaAEWOed2JW5TDXwFaAe+5px7PJGXA/cCo/Amr7nRHaLg5eXlbuPGjYfzBIhzOdUspYUiimihliVUcr83Na2kxUALB+ltEMkeW7du5ZRTTsl0MYYVv9fMzBp6zNyeM7KxTqBt1p9eF5HkfGJEG7s7+q/wcGSsjY/ao7HyQ9yu4Cv8hP09ltUrYB/3cBWV7r4Mliy9zDrxPzbeiXODP2Y+UJ0gtNnpnXNvAaf75DuBioDb1AL9Oqc55zYCpw11GUVERCR8qhOISK75uGNkSnkuqow9yDMdn6GOa+kgRowO/oa7qYw9CESoEY/znZzFQpzgLxNLzA0LWmJORERERET8FNFCMyW+OT55Lop3/DV1XENHoknZwQjquIazOp6NVHvJBYxQD8qHgmZeCKAl5rKFlq4QERERkexSyxJGcKBXNoIDkZo/6xruooP8XlkH+VzDXRkqUXSoER9AS8yJ9BaPQ0kJ5OV554mJkUVEREQi5xnOor1Pp+Z2RvAMZ2WoROn3MZ9IKZeho0Z8AC0xJ3JQPA5VVdDc7E0o2NzsXVZDXkRERKJoBdfRfz10S+Qi4VIjPoCWmBM5qLoa+i653dbm5SIiIiLRE7SE0gBLK+UcDXuFzCy1p0Z8gErup46rKaYJo5Nimqjjam+JOZGIaQnogBKUi2TC9u3bueKKKzj++OOZOXMmZ555JqtXrz70DQdQU1PDsmXLUrrN448/Tnl5Oaeccgonn3wyf/d3f3dYZZDcFYvFKCsr6z41NTWxfv16LrrootAf7+KLLw7lMUQkOo5gb0p5rrqdm8jv85zz2cvt3BTaY6oRP4Bn+AzbmIzD2MZknuEzmS6SSEYUFQGlcfhaCdya552Xxr1cZBDijXFKbish79t5lNxWQrzx8MZmOOdYsGABs2fP5q233qKhoYFVq1axbdu2ftdtb28/rMcayMsvv8xXv/pVfvazn7F161Zefvlljj/++NAeT9JnqLdZgFGjRrF58+buU0lJyeEXNMFvO+/5eI899tiQPZZEUxifCRle9jEqpTxXVXI/s/ktXg8E7zSb34Z68FeN+ADXcwcruCGxZILRwQhWcAPXc0emiyaSdhd8Mw4XV8G4ZjDnnV9c5eUiKYo3xqlaW0VzazMOR3NrM1Vrqw6rArhu3ToKCgq49tpru7Pi4mJuvPFGAO69914WLVrE/PnzmTt3Lrt376aiooIZM2ZQWlrKmjVrum9XW1vLSSedxLnnnsvrr7/enb/55pvMmzePmTNncvbZZ/Paa6/1K8f3v/99qqurOfnkkwEYMWIE119//aCfl2SHMLbZZOzatYsFCxYwbdo0Zs2axZYtWwbMa2pqqKqqYu7cuSxevDjUskm0ZeozkU0q+BX9u427RC5Rcj13UM9cvKEU3qmeuaG2G9WID/CjgMkqfqTJKiSCfrmvGvL7DIrPb/NykRRV11fTdqD39tR2oI3q+sFvT6+88gozZswY8DrPPfccK1euZN26dYwcOZLVq1fz4osv8uSTT3LzzTfjnOs+gr9p0yYeeeQRXnjhhe7bV1VVcccdd9DQ0MCyZct8G+cvv/wyM2fOHPTzkOwUxjYLsGfPnu7u7QsXLuz3/1tvvZXp06ezZcsWli5d2t0wD8oBGhoaWLNmDffdd1+/+9u7dy/l5eXMmjWLRx999LDKLtEW1mdiOLlq9MNAZ5+0M5FLlNRxLX7tRi8Px4hDXyWaOgP2bwTlIrmspdV/8HtQLjKQdGxPN9xwAxs2bKCgoKC7IX7eeecxfvx4wOt+v2TJEp566iny8vJ455132L59O08//TQLFy6ksLAQoHvc8O7du3n22WdZtGhR92Ps27dvyMor2S2sbbare3uQDRs28PDDXoNgzpw57Ny5k9bW1sAcvG121Cj/rqwtLS186lOf4q233mLOnDmUlpZywgknHNZzkGhSvQBuav9nINYnjXFT+z9TmYkCScZ09NsOBs6HglqkInJIRWP9B78H5SIDCWN7mjp1Ki+++GL35TvvvJP6+np27NjRnY0ePbr773g8zo4dO2hoaGDz5s0cffTR7N3rTUpj1n9m4c7OTsaNG9dr/PLWrVt9y9HQ0DDo5yHZKVPfgc71n+HZzAJz6L2d9/WpT30KgOOPP55zzjmHTZs2DVFJJWpUL4Cd+470nS9o574jM100Sbv0z9KvRryIHNKfdV7gN+zLy0VSVFtRS2F+Ya+sML+Q2oraQd/nnDlz2Lt3LytWrOjO2vqui9hDa2srRx11FPn5+Tz55JM0NzcDMHv2bFavXs2ePXv46KOPWLt2LQBjxoxhypQpPPTQQ4DXuHrppZf63e83vvENli5dyn//938DXuP/Bz/4waCfl2SHMLbZZMyePZt43BtjvH79eiZOnMiYMWMC84H86U9/6u498v777/PMM89w6qmnhlp+yV1/1lIL+3t/Jthf6OVRUXofzO8zX9D8Ki+XSMnEYoPqTi8ih7T+vV9C3x3LlshFUlRZ6nU0rK6vpqW1haKxRdRW1Hbng2FmPProo3z961/n+9//PpMmTWL06NF873vf8y9DZSXz58+nvLycsrKy7onoZsyYwaWXXkpZWRnFxcWcffbZ3beJx+Ncd911fOc73+HAgQNcdtllnH766b3ud9q0adx2221cfvnltLW1YWZceOGFg35ekh3C2GaTUVNTw1VXXcW0adMoLCxk5cqVA+YD2bp1K9dccw15eXl0dnZyyy23qBEvg/bk7ZUwFaiohrEt0FoE9bU8+UolRGW/ZcUSKOizs7igzcvVoT5SXEBzPSgfCubXJSsXlJeXu40bNw769mYO//0nDufC3K8iPel9yA5Wk+ftZe7LGa6m76QuEkVbt27llFNOyXQxhhW/18zMGpxz5RkqUs7yqxNom/Wn10WS4TPqqFuONi36Ud1I9fQuYb0OA9UJ1J1eRA4p9rH/GLegXERERCSXWevklHLJZRoTnzVidKSUS1gyMcpE+qo6vhYO9Bn7dqDQy0VEREQiZk79533nBZhT//nMFEgyZjS7U8qHghrxAaq4C7+ZvLxcJFqWX1fJqQeuhI6Y97HoiHHqgStZfp3GfImIiESSz8zsUbK5cRmsrYMPisGZd762zsslUtr6TRw1cD4UNLGdiBzS9SvivJq/EmKJniixDl7NX8n1K85SQ15ERCRqSuPeTOxdE7t1zcwORGVSt51MhMZK79Qrj8ikANItExPb6Uh8gDqupX+XbUvkklYR39ObDereqob8PjOw5rd5uYiIiERLRXXAzOwRqxeojqrXIEN0JD5AB7GUcgmJ9vRmhY7RzSnlIiIiksPGBvz+B+W5qPQ+uOQqGHHAuzyu2bsMRKaOWnqf6ukZoiPxATSxXZbQnl4RSdL27du54oorOP7445k5cyZnnnkmq1evPqz7rKmpYdmy5Mc33nvvvUyaNInp06dz4okn8oUvfIFnn332sMoguSsWi1FWVtZ9ampqYv369Vx00UWhPeaHH37Isccey1e/+tXQHkMioDPgoFZQnovm/c+DDfguIw54eVRULAmopy/JTHkyxPBfUjAoHwpqxAfQxHZZYmxLarmEQ4sEyJCLAyV4P0MlicuD55xjwYIFzJ49m7feeouGhgZWrVrFtm3b+l23vb39sB7rUC699FI2bdrE73//e2655Rb+8i//kq1bt4b6mJIOQ7vNAowaNYrNmzd3n0pKSg77PrsEbef/8A//wOc+97khexyJqLyAg1pBeS4q3JVanovG/iG1PEfNoR6/dqOXh0ON+ADLuZHruJMY7YAjRjvXcSfLuTHTRYuW1uNSy0VkGIgDVUAz3o9ec+Ly4BtF69ato6CggGuvPThvSXFxMTfe6H1n33vvvSxatIj58+czd+5cdu/eTUVFBTNmzKC0tJQ1a9Z03662tpaTTjqJc889l9dff707f/PNN5k3bx4zZ87k7LPP5rXXXjtkuT7/+c9TVVVFXV3doJ+bZIOh32aTsWvXLhYsWMC0adOYNWsWW7ZsGTCvqamhqqqKuXPnsnjx4n7319DQwPbt25k7d26o5Zbcl2f+R9yDcslRqqcD8MaRM/GbS83Lw6FG/ACWcyPt5OPIo518NeAzoX6p7xqc1C/NTHlEZAhUA32639GWyAfnlVdeYcaMGQNe57nnnmPlypWsW7eOkSNHsnr1al588UWefPJJbr75Zpxz3UfwN23axCOPPMILL7zQffuqqiruuOMOGhoaWLZsGddff31SZZsxY0ZSDX7JZkO/zQLs2bOnuyv9woUL+/3/1ltvZfr06WzZsoWlS5d2N8yDcvAa6mvWrOG+++7rdV+dnZ3cfPPN/NM//dNhlVkEoDNgeGlQnpPaJqSW56LXL/Q7AO3lEdLysf97HpQPBU1sN4BzeYJ6Du6truBX/IZ5GSxRBDVe4Z1XVHtd6FuLoL72YC5pkWd5dLr+43ryTPsBZTCChsMM3TCZG264gQ0bNlBQUNDdED/vvPMYP3484HW/X7JkCU899RR5eXm88847bN++naeffpqFCxdSWOjtPLz44osB2L17N88++yyLFi3qfox9+/YlVRbntNzQ8BfONtvVnT7Ihg0bePjhhwGYM2cOO3fupLW1NTAHb5sdNWpUv/tavnw5F1xwAccdF60jZBKOCSOK2dnefxK7CSOKM1CaDHnidlhw5cHldwE6Yl7+/cwVK61O+oXfAWgvj5Ci0Ttp3t2/wV40eicQTkNejfgABxvwB7fMeuZyLk/wm8wVK5p81uDsv9tPwuTXgB8oFxlYEV53ZL98cKZOndrdqAG48847ef/99ykvL+/ORo8e3f13PB5nx44dNDQ0kJ+fT0lJCXv37gXArP9kD52dnYwbN27ABleQTZs2ccopp6R8O8kmQ7/NJsNvB5CZBebQezvv6bnnnuPpp59m+fLl7N69m/3793PkkUfy3e9+d2gLLZHwUdOfwbHNvRtwLpFHiYtBz94HLmLDCTQmHoA/291AM+fR9wPxZ7sbgHCGL+kwWoC+DXiP9ToyL2mi9SdFckwt0GeYDIWJfHDmzJnD3r17WbFiRXfW1ta3+/NBra2tHHXUUeTn5/Pkk0/S3Ow10GbPns3q1avZs2cPH330EWvXrgVgzJgxTJkyhYceegjwGlcvvfTSIcv129/+lrq6Oq6++upBPzfJBkO/zSZj9uzZxOPeb9769euZOHEiY8aMCcwHEo/HaWlpoampiWXLlrF48WI14GXQ9n9qne8R2P2fWpeR8mRExRIYsb93NmJ/tGZm15h4ANYzB78PhJeHQ0fiJbtp/cns4PCfiV4dImRQuj671XjdkYvwGkOD/0ybGY8++ihf//rX+f73v8+kSZMYPXo03/ve9/xLUFnJ/PnzKS8vp6ysjJNPPhnwxq9feumllJWVUVxczNlnn919m3g8znXXXcd3vvMdDhw4wGWXXcbpp5/e774feOABNmzYQFtbG1OmTOHhhx/Wkfhhb+i32WTU1NRw1VVXMW3aNAoLC1m5cuWAuUjaWEAFICjPRToK7c1R1bOeDpGcu6oD/x4YQflQsFwdq1deXu42btw46NubBbdanNO6WuliXy+GcT5jDj8owv2LX9dGCYPVWGAj3tXk5neIpGbr1q1qqKbI7zUzswbnXHnATWSQ/OoE2mb96XWRZKheoDoqJNpL598A5XXe8oKdMdhYBY/fGan20ghrp8Pn2HiMdtrd4I+ZD1QnUHf6ADH2p5RLSLROfHboCPgCCspFREREcplmZvd6zM78sTe5n+Gdz/yxl0fIOQHrxJ+jdeLTr4OClHIJiQvYRINyCUfQztTo7GQVERGRLh0B3YSD8lykmdlh3k3+8wLMuykz5cmQzczAb2Pw8nCoJSTZzQJmPw/KJRx57anlIiIikrtiAevBB+W5SL1FoXBnanmO2snElPKhEHoj3sxiZrbJzH6euFxjZu+Y2ebE6YIe1/2Wmb1hZq+b2Rd65DPNrDHxvx+a3/o/Q2wC76eUi4iIyMCGa51ApKd4Y5yS20rI+3YeJbeVEG/Uqjkikl7pOBJ/E7C1T/YvzrmyxOmXAGZ2KnAZMBWYByw3s64+OSuAKuDExGle2IW+nZsoYF+vrIB93E60uodkXNuE1HIREclmw7JOINIl3hinam0Vza3NOBzNrc1Ura1SQ16iqW18arkMmVAb8WY2GbgQ+Lckrn4JsMo5t8859zbwBnCGmR0DjHHOPee8qfR/CiwIq8xdKrmfe7iKYpowOimmiXu4ikruD/uhpaeX/9p/0pCX/zoTpRERkUEaznUCkS7V9dW0HWjrlbUdaKO6vjpDJRLJoJcvDainX5qJ0mRQ0IoM4a3UEPaR+NuAvwf6DmD+qpltMbN7zOyTiexYoOfCitsS2bGJv/vm/ZhZlZltNLONO3bsOOzCV3I/TUyhkxhNTFEDPhM0aYiIJGn79u1cccUVHH/88cycOZMzzzyT1atXH9Z91tTUsGzZsqSvf++99zJp0iTKysq6T6+++uphlSGH3MYwrhOEIRaL9dpWmpqaWL9+PRdddNGQP1ZzczMzZ86krKyMqVOnctdddw35Y0RBS6v/eOegXCSnnfagfz39tAczUZoMSv8M0KE14s3sIuCPzrmGPv9aAZwAlAHvAf/cdROfuwlerN0vdK7OOVfunCufNGnSoMrdU5zLKeFt8uighLeJc/lh36ekaOwfUstFZFhojDdyW8ltfDvv29xWchuN8cbDuj/nHAsWLGD27Nm89dZbNDQ0sGrVKrZt29bvuu3t4U7IeOmll7J58+bu06mnnhrq4w0HuVAnGOptFmDUqFG9tpWSkpLDvs8ufbfzY445hmeffZbNmzfzu9/9ju9+97u8++67Q/Z4UVE0tiilXCSnaWK7jAnzSPxZwMVm1gSsAuaY2c+cc9udcx3OuU7gbuCMxPW3Acf1uP1k4N1EPtknD1Wcy7mKe2imBEcezZRwFfeoIZ9urcellotI1muMN7K2ai2tza3goLW5lbVVaw+rUbRu3ToKCgq49tpru7Pi4mJuvPFGwDtCvmjRIubPn8/cuXPZvXs3FRUVzJgxg9LSUtasWdN9u9raWk466STOPfdcXn/99e78zTffZN68ecycOZOzzz6b1157bdDljaBhXScIY5tNxq5du1iwYAHTpk1j1qxZbNmyZcC8pqaGqqoq5s6dy+LFi3vdV0FBAUcccQQA+/bto7NTq7wMRm1FLYX5hb2ywvxCaitqM1QiyRgtgywJef06mA2cD81jhsQ59y3n3GTnXAne5DTrnHNfSoxn67IQeDnx92PAZWZ2hJlNwZus5nnn3HvAR2Y2KzED7WJgDSG7ids5wMhe2QFGchO3h/3Q0tPrF/qPtXn9wkyURiTjcmFW5Prqeg60HeiVHWg7QH11/aDv85VXXmHGjIHXY33uuedYuXIl69atY+TIkaxevZoXX3yRJ598kptvvhnnXPcR/E2bNvHII4/wwgsvdN++qqqKO+64g4aGBpYtW8b111/v+zgPPPBAry7Se/bsGfTzyhXDvU4QxjYLsGfPnu7tZOHChf3+f+uttzJ9+nS2bNnC0qVLuxvmQTlAQ0MDa9as4b777ut3f3/4wx+YNm0axx13HN/85jf51Kc+dVjlj6LK0kquPP1KYol5FmMW48rTr6SytDLDJZP0C2qgaQdZ1HQGNKmD8qEwIrR7DvZ9MyvDa4o1AdcAOOdeMbMHgVeBduAG51zXYpPXAfcCo4DHE6dQZWK9P/GhMfEi3bpmRe6aVKlrVmRgWFUgW1taU8oH44YbbmDDhg0UFBR0N8TPO+88xo/3Zsx1zrFkyRKeeuop8vLyeOedd9i+fTtPP/00CxcupLDQO9J28cUXA7B7926effZZFi1a1P0Y+/btw8+ll17Kv/7rvw7Zc8lxw6JOENY229WdPsiGDRt4+OGHAZgzZw47d+6ktbU1MAdvmx01apTv/R133HFs2bKFd999lwULFvDFL36Ro48++rCeQ9TEG+OsfGklHYnNscN1sPKllZxVdNaw+h6WIZD+YdDZx+WB+ey0iFhvhBgddPg0q2N0EFZzOy2NeOfcemB94u8vD3C9WqBffyTn3EbgtJCKJ9lMY+JFug00K/JwqjyOLRrrdUv2yQdr6tSp3Y0agDvvvJP333+f8vLy7mz06NHdf8fjcXbs2EFDQwP5+fmUlJSwd+9eAPyWHe/s7GTcuHEDNrgkOcOxThDGNpsMbwL+3swsMIfe23mQT33qU0ydOpWnn36aL37xi4df0AjJle9hkSHxwjVwxoreOy5cIo+QjoAj7kH5UIjWbpIUZGJsg/jQ+pMi3XJlVuSK2gryC/N7ZfmF+VTUVgz6PufMmcPevXtZsWJFd9bW1hZ4/dbWVo466ijy8/N58sknaW5uBmD27NmsXr2aPXv28NFHH7F27VoAxowZw5QpU3jooYcAr3H10ksvDbq8MryEsc0mY/bs2cTj3pCZ9evXM3HiRMaMGROYD2Tbtm3dQzv+9Kc/8cwzz3DSSSeFWv5clCvfwyJD4vE74fnroCPmNd47Yt7lx+/MdMlyXia60w8LnQF9YYJyCUv6110UyVZFY4tobm32zYeT0spSwBtn3NrSytiisVTUVnTng2FmPProo3z961/n+9//PpMmTWL06NF873vf871+ZWUl8+fPp7y8nLKyMk4++WQAZsyYwaWXXkpZWRnFxcWcffbZ3beJx+Ncd911fOc73+HAgQNcdtllnH766f3u+4EHHmDDhg3dl5cvX85nPvOZQT83ybwwttlk1NTUcNVVVzFt2jQKCwtZuXLlgPlAtm7dys0339x9JP/v/u7vKC0Nt/y5aHTBaHbv3+2bi0TS48u9Uy9Rq6enf2yF+XXJygXl5eVu48aNg779RNvBTvovSTOBHbzvDn+pGkmO1eSB+WyjznA16hWRLlZjgQs7uZrc/A7JRn3HxIM3K3Ld/LqMd+PcunUrp5xySkbLMNz4vWZm1uCcKw+4iQySX51A26w/vS4Ds28HV8rdrdH5PVS9QK8BgFnwyp/ORefAZ1ivw0B1AnWnl+ymJeZEulWWVlI3v47iscUYRvHY4qxowIuIiIhI+qg7fYCdTEgpl5C8fqH/hBlaYk4iqrK0Uo12ERERyQIOzr8ByusgrwM6Y7CxCh7/V6I0TX+M/XRwhG+OTz4UdCQ+QCxgArugXEJS9u/+S8yV/XsmSiOSceubptLeYThntHcY65umZrpI3XJ1eFYY9FqJDE8W0DAJynPZHfPgwP+Gzn/0zu+Yl+kSSbrFzq/yDrbFOrz6eawDzljh5RHSQUFK+VBQIz5AJpYKEB8F/SePGTAXyWHrm6byueJXGREDMxgRg88Vv5oVDfmRI0eyc+dONU6T4Jxj586djBw5MtNFEZEUuYAJu4LyXHXH+XDDGfT6PbrhDC+X6Ogov9f3YFtH+b0ZKE20qDt9gAnsDJjYbif45CIiYfvsca/SdwlzMy/PtMmTJ7Nt2zZ27NiR6aIMCyNHjmTy5MmZLoaIyKBcW47v79G1mpYzWvI6Ustz1ATeD2g3vk9Y7UY14gN8hP9SIUG5hMRZ4Oz0IlETC+gIFJSnU35+PlOmTMl0MUREJA2y+fdI0kj1dAD+mgdYwQ30ncTrr3kA+Gooj6mPWoD9jEopl5C8Naf/UpMukYtETEfAlBxBuYhkt1gsRllZWfepqamJ9evXc9FFFw35Y23evJkzzzyTqVOnMm3aNB544IEhfwyJDv0eCQAuoCkZlOeon7IYv3EFXh6OaL3CMvwcs8l/YrtjNmWiNCIZdddG6Dvk3DkvF5GQvR2HR0vgvjzv/O34Yd/lqFGj2Lx5c/eppKTksO+zS3t7e6/LhYWF/PSnP+WVV17hiSee4Gtf+xoffPDBkD2eRIt+jwRQd/qEj/lESvlQUCNeslvhrtRykRy27LlifvWmV1HqOv3qTS8XkRC9HYfnq6CtGXDe+fNVQ9KQH8iuXbtYsGAB06ZNY9asWWzZsmXAvKamhqqqKubOncvixb2PAP35n/85J554IgCf+tSnOOqoozSHxSAYxuWnwds3Qcc/eueXnxa92elvfBzufB7aO7zfovYO7/KNj2e6ZCLRkNSYeDP7LHCic+4nZjYJONI593a4Rcs0h//6hkG5iEi4fvaXFzD9f6zoNZnQZ4u8XCSdIlcveKkaOtp6Zx1tXj6lctB3u2fPHsrKygCYMmUKq1ev7vX/W2+9lenTp/Poo4+ybt06Fi9ezObNmwNzgIaGBjZs2MCoUcHD/55//nn279/PCSecMOiyR9Vlpznung+jEytHlYyDu+dD/7F/ue/GJ7yTSNTl0UknMd8cn3xoHvMQzOxW4JvAtxJRPvCzUEqTRa5jOX6Dsb1c0kZjbbKG35EHSa/PFv2yu+LYZXSBl4ukSyTrBW0tqeVJ6tmdvm8DHmDDhg18+ctfBmDOnDns3LmT1tbWwBzg4osvHrAB/9577/HlL3+Zn/zkJ+Tl6bc0VUsr8P0eXlqRmfJIZqluJAAn8zJ+7UYvD0cyR+IXAtOBFwGcc++aWXgd/LPEcm4EoI5r6SBGjA6quCuRhzPLoPiwgBlSgnIJxeWlBBx5kHRyrrnfkj4D5SIhiV69oLAo0ZXeJw+R6zvoGDCzwBxg9OjgVXQ+/PBDLrzwQr7zne8wa9asoStohBSNTS2X3KW6kXR5nan4TeLl5eFIZhfsfuf9WjgAM4vMGmvLuZF28nHk0U5+d8Ne0qhtQmq5hEJHHrJDS2tquUhIolcvOL0WYoW9s1ihl4do9uzZxOPeuPv169czceJExowZE5gPZP/+/SxcuJDFixezaNGiUMudy/Q9LF1UN0I9ZhM6ArrMB+VDIZlX+EEz+xEwzsyuBn4D3B1aiUR6CRpjFr2xZ5mkIw/Z4Vv1cKDPhK8HOrxcJI2iVy+YUgln1EFhMWDe+Rl1hzUePhk1NTVs3LiRadOmccstt7By5coB84E8+OCDPPXUU9x7773dS9p1jaOX5C0J+B5eou/hyFHdCPjjyf5LQf/x5EyUJmNi+M/GH5QPhUN2p3fOLTOz84APgZOAf3TO/Tq0EmWROJdTzVJaKKKIFmpZQiX3Z7pY0VL4p9RyCUVLq9dNLNlcwnHWZBjRZ9friDwvF0mXyNYLplQOeaN99+7d/bJzzjmHc845B4Dx48ezZs2aftcJymtqagIf60tf+hJf+tKXBl1W8Xwm4Hv4M/oejhzVjYBJr/svBT3p9UyUJmPOoZ565tL7xXCcQz3whVAeM5mJ7aYATzvnvuGc+ztgg5mVhFKaLBLncq5kJc2U4MijmRKuZCVxLs900aKl9bjUcgnFknr4eH/v7OP9OvKQbtd+2vqNfTfzcpF0iWq9QATg2nL8v4fLM1MeyRzVjdA68QlvcBJ+ezO8PBzJdKd/COg5i1hHIstp13AXHeT3yjrI5xruylCJIqp+KezvMw5xf6GXS9rc3whXr4WmD6DTeedXr/VySZ9Ynv8wkqBcJCSRrBeIAMQCas5BueSu+xvhJ5ugvQOc885/skl1oyhqxn+S06B8KCQzO/0I51z3fibn3H4zKxjoBrngY/wn2g3KJSSNV3jnFdUwtgVai6C+9mAuaXP/y95JMimP3m2nnrlI2kSyXiAC0NEJI3zmqgrKJXddXgpXTT/4vo+IeZef3ZbZckn6Gf6zdYXZTzKZmt8OM7u4uzBmlwDvh1ckkT4aK+G2Jvh2p3feGO5EQuJPa6Fmg6C1n4PXhBYJgeoFEll3bfSOuvbknJdHTdTrBZqdXrq4gOZ6UD4UkjkSfy0QN7N/xduh8AdgcWglyhJ5dNLpsyxAHp0Q4nIBItlIa6FmB+c+Dlgn3j8XCUkk6wXiiTfGqa6vpqW1haKxRdRW1FJZGp2d61//1QignWvLvS70HZ1eA/7rvxrBV/8i06VLH9ULNDs9APtGw8iP/XMJVTKz078JzDKzIwFzzn0UfrEy7xpWsIIb6DvL4DWsAL6aoVKJZIb2NmeHbR/mcdzY/t3pvTwDBZJIimq9QLwG/G/evIr1/98BisZCS2sz315/FUBkGvLtne3c+ATc+ES//2SiOBmjeoFmpwfgpcVwxoq+zSUvjxSHf+f5oPzwBXanN7MvJc7/l5n9L6AKuLrH5Zx2Fs8S6/OFHKOds3g2QyUSyRztbc4Oa17r9O3GueY1v3HyIkMr6vWCMMRise4128vKymhqamL9+vVcdNFFoTzevHnzGDdu3KDv/3fbbmLFRQcoGQd55jVUVlx0gN9tu2lIyynZT/UCzU4PwGkP+C8xd9oDmShNxhxJ/+VCB8qHwkBH4rv6QURyJrdqlvrOTl/NUqKxr1nkIO1tzg6Xnua/tNGlERuHKBkT6XoB23fC2+/Avv1wRAFMORaOnnBYdzlq1Cg2b97cK2tqajqs++zS3t7OiBG9q3nf+MY3aGtr40c/+tGg7vMfZu9kZJ+a48gRXh4ld8yjX3f6/kfmc5vqBQdnoV9aQaJniteAv78R7vurzJYtbQp3pZbnqI85MqV8KAQ24p1zPzKzGPChc+5fQitBlmoJWBIgKBfJZUvq4SeXwBE9vjH2tXt5ZH6ossDEwtRykaEU6XrB9p3w383Qmej1sm+/dxkOuyE/kF27dvGVr3yFt956i8LCQurq6pg2bVpgXlNTw7vvvktTUxMTJ07kvvvu63V/FRUVrF+/ftDl0XeQ14C/4YyDO1RHxLzLUfPz13u/DuD1DPv560RqbgARgPHsZCeTfHN88qEw4Jh451xHYgbaaP1YA0W00EyJb45PLiH60rlwQo++SW9WwM9+nbnyRFTfpTO0MrlI9ES2XvD2Owcb8F06O738MBrxe/bsoaysDIApU6awevXqXv+/9dZbmT59Oo8++ijr1q1j8eLFbN68OTAHaGhoYMOGDYwapVUrwnDdp/17RF336cyUJ1PUM0yT+0lmJTM7/bOJGWgfALqnH3TOvRhaqbLABfzcd2K7C/g5mtgujb50nteA7/k2nFDv5fwmU6WKnKUV+HahjNIENiLSLXr1gn37U8uT5NedvqcNGzbw8MMPAzBnzhx27txJa2trYA5w8cUXh9aANzsC2BeQR0NewBxVQXmuUq8MTe4nB+3Cf2duUD4UkmnEfyZx/n96ZA6YM/TFyR4Pcil+MzU8yKUsz0SBoqpvAx68yydEadaQzNMENiLSQ/TqBUcU+DfYjyjonw0h13cmS8DMAnOA0aPDXNrpQIq5SO5S3Ui6ZKIHd+Ds9D0scs59vs8pd3+oE3YyMaVcJJe1tKaWi0hOi169YMqxkNenypSX5+Uhmj17NvF4HID169czceJExowZE5iHL2gljOiskBE0lCxqQ8w6A55wUJ6L+o6wOVQuuauWJUBHn7QjkYdjoCXm5pvZDmCLmW0zs88EXVdEcpuWURGRSNcLjp4Af1588Mj7EQXe5RAntQOoqalh48aNTJs2jVtuuYWVK1cOmB/K2WefzaJFi6ivr2fy5Mn853/+Z4olCuozHp2+5HoFPH3Hwx8qz0V99+sdKpfctZRv0r9ZnZfIwzFQd/pa4Gzn3Gtm9hfA94HPhVaSLJNHJ53EfHN8cpFcpmVURISI1ws4esKQN9p37+6/hvA555zDOeecA8D48eNZs2ZNv+sE5TU1NQM+3tNPPz2och4UA9oDcpFo6eyEPJ9NPyiX3PUq0/Ab/+vl4RhoX1G7c+41AOfc7xjkurBmFjOzTWb288Tl8Wb2azP7feL8kz2u+y0ze8PMXjezL/TIZ5pZY+J/PzQLfz9fZ8A+1aBcJNfd/zJMuR1i/8c7v//lTJdIRNLssOsFw7VOIF38GvAD5ZKr1CNBR+IlswbazI4ys//VdfK5nKybgK09Lt8C1DvnTgTqE5cxs1OBy4CpwDxgeWI9WoAVQBVwYuI0L4XHHyR9PYn0dPlp8PZN0PGP3vnlEVpGRkSAoakXDNM6gYhIb5ovSDJpoEb83Xh72btOfS8fkplNBi4E/q1HfAnQNXhrJbCgR77KObfPOfc28AZwhpkdA4xxzj3nvOlYf9rjNiKSBpeXwk8u8dZAzTPv/CeXeLmIRMZh1QuysU7gN8t7lB3q9Qj6t15GiaKfv95/23fOyyPDBTQlg3IZMoFj4p1z3x6C+78N+Ht6/7gf7Zx7L/EY75nZUYn8WOC/elxvWyI7kPi7b96PmVXh7Z2nqKjosAquMfEiB90+D47o821xxAgvF5FoGIJ6wW1kUZ1g5MiR7Ny5kwkTJqAe+V4DfufOnYwcOTL4Ovj3RwzKRXLZpaf1n8jPzMsjwwKm4g/KZcgks078oJjZRcAfnXMNZnZOMjfxyQb6vegfOlcH1AGUl5cf1n7hfPaxj0LfHJ9cJJdNDNjkg3IRkZ6ysU4wefJktm3bxo4dO5IoTjSMHDmSyZMnB/5fAw1FDlLdCOiMQazv0mqJPEKMTpzPQV4L8eBvaI144CzgYjO7ABgJjDGznwHbzeyYxB73Y4A/Jq6/DTiux+0nA+8m8sk+eaj2MSqlXERERAJlXZ0gPz+fKVOmDOamIiICkOfTgB8oz1EuYFdmUD4UQhuw4Jz7lnNusnOuBG9ymnXOuS8BjwFXJq52JdC1RspjwGVmdoSZTcGbrOb5RDe7j8xsVmIG2sU9biMiIiJZTnWC3KAx8SLSy/4jU8tz1AR2ppQPhcAj8YeaadY594NBPuZ3gQfN7G+AFmBR4v5eMbMHgVfx1iq5wTnXtRvnOuBeYBTweOIUqkx0ixAf6qYjIpIVQqoXDIs6gXiCpg7QlAIiEZW/O7U8R+1mdEr5UBioO33XxDMnAZ/G2ysOMB94KpUHcc6tB9Yn/t4JVARcrxao9ck3AmmdJiIT3SLEh7rpiIhkiyGpFwzHOoF4PtoHY3zmvQvKRSTHaaIMIDPDsA85O72Z/QqY4Zz7KHG5BngotBKJ9NRaBONa/HMREUkb1QvkyCNSy0VEJBzJjIkvAvb3uLwfKAmlNFlFu5ayQv1S2N9nms/9hV4uIiKZENF6gahmJCKSHZKZnf7fgefNbDXeMi4LgZ+GWiqRLo2V3nlFNYxt8Y7A19cezEVEJN1UL4gojYkXOWigNS/1kYgWw/kOubYQt4ZDNuKdc7Vm9jhwdiK6yjm3KZTSiIiISFZTvUBEBHYHzAURlOekgfZkREg2LzFXCHzonLsd2JZY7iWnjeajlHIJSWkc5lfBuGYw553Pr/JyERHJlMjVC0REetIcEWiMTUIsz3+vRVA+FA7ZiDezW4FvAt9KRPnAz0IrUZb4EdcS40CvLMYBfsS1GSpRRFVUQ0Fb76ygzctFRCTtolovEBHpSe1X6dLR6f+uB+VDIZkj8QuBi4GPAZxz73JwmZmcVcn9rORKimnC6KSYJlZyJZXcn+miRcvY5tRyEREJWyTrBSIiIn6K8W+XBOVDIZlG/H7nnCMxusHMwlu1XqQvF7AHKygXEZGwqV4gIpHnAnpKB+WSu2pZQqG3X7tbIR9Ty5LQHjOZRvyDZvYjYJyZXQ38Bvi30EqUJeJcThV300wJjjyaKaGKu4lzeaaLFi0W8E0YlIuISNgiWS8QEelF/ekloZL7qePqXj2467g61B7cycxOv8zMzgM+BE4C/tE59+vQSpQlqllKG70PLrQxmmqWosXNREQkqqJaLxAR6WnvASgsSD4XGUqHbMSb2fecc98Efu2T5awWilLKJSRtE2D0Tv9c0sY5/3WAg3IRyV1RrReIiPQ0Kj+1XHJXVw/urgPAXT24gdAO/ibTnf48n+z8oS5ItimiJaVcQvLE7dDeZ3dme4GXS9rsPpBaLiI5LZL1AhER6WP/kanlOWqgHtxhCWzEm9l1ZtYInGxmW3qc3gYaQytRlsjEBAXio7ESGv4GOmLeFEodMe9yowY1pNORAd3CgnIRyT1Rrxd44kAJXvWpJHFZRCSi8j9OLc9RmejBPdCR+PuA+cCaxHnXaaZzLudbUJmYoEB8lMZh+kqIdXgThcQ6vMulqjilU0trarmI5KRI1wu8BnsV0Iy3V7k5cVm/RyISUZqAGoCivHdSyodCYCPeOdfqnGsCbgd2OeeanXPNwAEz+4vQSpRFKrmfJqbQSYwmpqgBnwkV1VDQ1jsraPNySZsl9bCvvXe2r93LRSQaVC+oBvr8HtGWyEUkarTEnHSp7byFAvb1ygrYR23nLaE9ZjJj4lcAu3tc/jiR5bZYLLVcwjE2YA6CoFxC0/c3Sb9R6Rc0iaAmF8yESHerjma9gOYUcxHJZfpNlm4TJuD61IwdDiaENxF3Mo14c+7gPiXnXCdJzGo/7HV0pJZLONrGp5ZLKJZWwMg+n/qRI7xc0kd7/bNF5LtVR7NeICIivbmAPRZBeY6qZikHGNkrO8DIzExs18NbZvY/zSw/cboJeCu0EmWLvICXJigXyWFFY1PLRXJb5LtVR7NeICLSw/t9fwYOkeckjYkHoGXn6JTyoZBMi/Ra4DPAO8A24C/wDjnkts7O1HIJR6HPGvED5RIKfRxEegoazhOZYT7RrBeIiPTRtyecesZFU1EsYGK7gHwoHLIR75z7o3PuMufcUc65o51zVzjn/hhaiUR6cgGbaFAuoVDHFJGegpaMCW8pmWyieoGICEws7D/+3czLI+NAwHrwQXmOqu34pv/S5B3fDO0xD1kFN7M/N7N6M3s5cXmamf3v0EqULYImIghxggLxYQGHeoNyCcXOgK5hQblIbqsF+tbSChN57otsvUBERHrrDOh6EJTnqMriZ/yXJi9+JrTHTOY42t3At4ADAM65LcBloZUoW9x+OxQU9M4KCrxcJGKOCFiUISgXyW2VQB1QDFjivC6RR0I06wUiItLbER+nlueq2loqC9f0Xpq8cA3UhrdzP5lGfKFz7vk+WbvvNXNJZSXccw8UF3t9Y4qLvcuVkamkiXT7xBGp5SK5rxJoAjoT55H6bYhmvUC0QoaIiJ/KSqir691urKsLtd2YzJIw75vZCSSWhTazLwLvhVaibFJZqUZ7ph0ogIL9/rmIiGRCdOsFIiLS7cjYBHZ39p9s+shYBIcfp7ndmMyR+BuAHwEnm9k7wNfwZqYVCd+IgIM7QbmISFrEgRK8n9ESIrRGPKheICIiwF0LbifP9T6wlucKuGuBhh+H7ZBH4p1zbwHnmtloIM8591H4xRJJ0MR2IpJ14ngrqnXN7NjMwRXWcr/3luoFIiICwJZK3MZnYEYd5HVAZwz34t/AiZVQmunC5bZkZqefYGY/BJ4G1pvZ7WYWwT4SkhGdATOnBeUiIqGr5mADvktbIs99qheIiAjANf8ax824G2Id3jyvsQ7cjLu55l8j1TstI5LpTr8K2AH8FfDFxN8PhFkokW4bqxKjLntwiVxEJCNaUsxzjuoFIiLCx5+/FmJ9hrjG2r1cQpVMI368c+7/OufeTpy+A4wLuVwinseXw/PXQUfMa7x3xLzLjy/PdMlEJLKKUsxzjuoFIhJ5Wq0BKNidWi5DJpnZ6Z80s8uABxOXvwj8IrwiifTx+HI12kUki9TSe0w8QGEijwTVC0Qk8hr/CNOO9lYU6+Kcl5/+PzJXLomGZI7EXwPcB+xLnFYB/8vMPjKzD8MsnIiISPapBOqAYrxBgMWJy7k/qV2C6gUiEnmlfRrw4F0uPToz5cmIoF4HUeqNkCHJzE7/iXQURCRQaRwqqmFsC7QWQX0tNEamsiwiWamSCDXae4luvcDwr5maT5ab+jZYDpWL5LKgzT5SH4cDR8IRPl3nDxyZ/rJETDKz0/9Nn8sxM7s1iduNNLPnzewlM3vFzL6dyGvM7B0z25w4XdDjNt8yszfM7HUz+0KPfKaZNSb+90Mz/VxERmkc5lfBuGYw553Pr/JyERFJu8HUC3KjTqBDTiIivRR8nFouQyaZ7vQVZvZLMzvGzEqB/wKS2Qu/D5jjnDsdKAPmmdmsxP/+xTlXljj9EsDMTgUuA6YC84DlZta1jtgKvAGIJyZO85J7ejLsVVRDQZ+lnAravFzSZn9HarlI7rserzObJc6vz2xx0msw9QLVCUREck1rwISuQbkMmUM24p1zVwArgUa8iWu+5pz7uyRu55xzXf0r8hOngXZXXwKscs7tc869DbwBnGFmxwBjnHPPOecc8FNgwaEeX3LE2IAlm4JyCUV+wDdFUC6S267Ha0d27cXqSFyORkN+MPUC1Qlyg2bjFpFe6muhvaB31l7g5RKqZLrTnwjcBDwMNAFfNrPCZO480cVuM/BH4NfOud8l/vVVM9tiZveY2ScT2bHAH3rcfFsiOzbxd9/c7/GqzGyjmW3csWNHMkWUbKc9fFlB4yCzR2O8lNtKvsa3827ltpKv0RgvzXSRIqguxTy3DLZekAt1An3+RET66rsXT3v10iGZ42hrgX9wzl0DfA74PfBCMnfunOtwzpUBk/H2oJ+Gd7jiBLzudO8B/5y4ul9zwA2Q+z1enXOu3DlXPmnSpGSKKNmuvhb296kb7i/UHj6JpMb7SllbNZ/W5nHgjNbmcaytmk/jfWpIpFfQOJLIjC8ZVL1guNcJGuMBnz815EUkqiqqYcSB3tmIAxr2mgbJNOLPcM7VQ3d3uH8mxa5rzrkPgPXAPOfc9sQPeSdwN3BG4mrbgON63Gwy8G4in+yTSxQ0VsLaOvigGJx552vrNDu9RNK6JRUcaOvdbe1AWwHrllRkqEQSUYdVLxiudYL6av/PX321Pn8iElEa9poxgY14M/t7AOfch2a2qM+/rzrUHZvZJDMbl/h7FHAu8FpiPFuXhcDLib8fAy4zsyPMbAreZDXPO+feAz4ys1mJGWgXA2uSenaSGxor4bYm+Hand64GvERU6x/GppSLDKXDqRfkQp2gtSXg8xeQi4jkOvvQf3hrUC5DZ6Aj8Zf1+Ptbff6XzEywxwBPmtkWvG52v3bO/Rz4fmJpmC3A54GvAzjnXgEeBF4FngBucM519U28Dvg3vIlt3gQeT+LxRURyytjjWlPKRYbY4dQLhn2dYGxRwOcvIM9Fmh9F5CAtOgmFz/kPey18TsNewzZigP9ZwN9+l/txzm0BpvvkXx7gNrVAv3fdObcROO1QjykiksvmLK3n51Xze3XpzS/cz5yl9RksVRSdSmM8Rn11Ba0tYxlb1EpFbT2llTk/Jn7Q9YJcqBNU1Naz1ufzV1Ebnc+fc/DyfaX9tv3TrmhUQ14iJ2iTj9JHoe13lfAx3hj4sS3exNP1tbS9rF6zYRuoEe8C/va7LBKKWAw6fOrFsVj/TCTXlV7RiIFvBVrSpzE+hrVVc7obc10TnME6SnO73hLpekFppfc567/zJjqfv8b7SnvtSOza9h0wLbe3fRHxUVQEzY2V/Ya6FhVnqEARMlAj/nQz+xBvh9KoxN8kLo8MvWQiQFUVrFjhn4tEUWllY79Gg9ZoTq/66lkBE5zNyvVGfOTrBX6fvygZaHJNNeIlava0Q2F+8nkuqq316uRtbQezwkIvl3AFNuKdczrWKRm3fLl3XlfnHZGPxbwvi65cRCTdojrBmeoF3jJzUT4Sr8k1RQ7KD5hZLCjPRZWJnXfV1dDS4h2Zr609mEt4IrSZyXB11lkwebI3cc7kyd5lEZFMGTW+LaVccoPWidfkmiI9jQhoRQXluaqyEpqaoLPTO1cDPj0itpnJcBOPe0fem5u9LsPNzd7leDzTJRMRkSjROvFQsbSe/ML9vbL8wv1UaHJNEZG0UiNeslp1de9xNuBdrq7OTHlEMknLO2WHPbsKU8olN0R1GEVPpZWNzK9by9jiD8AcY4s/YH7d2kgNKRARyQYDTWwnknEtLUBpvN/SFS1auiKtnPNvKAblIrlsbNFHtDaP8c0ld40tavW60vvkUeFc8OSa+i2QqNmyHaYd3Xvbd87LT/8fmSuXRIOOxEtWG/+5OMyvgnHNYM47n1/l5ZI2OgKcHYJmodfs9OlVUev8uxTX6o3IZRW1AV3JI7ROvIgc9L1n+v/+OuflImFTI16y27nVUNCnP31Bm5dL2nQGtE2CcpFcVlr5SECX4kcyXTQJkbqSi0hPt8+DvD4tqbw8LxcJm7rTS1bb1d6SUi7hyAs44h6US3j8lrg67Qo1ItKrmdJK1HiLoKivEw/6DhLpMjFgGpSgXGQoqREvWa1obBHNrc2+uUjUNN5XymNfuYSO/d5Xd2vzONZ85RIcME3TRKSRAX7dULRXK9dFfZ34xvtK+XnV/O5Z+ruW2dN3kIhIeqk7vWS12opaCvN779IszC+ktqI2QyUSyZwnbprX3YDv0rF/BE/cpL576RU0jkTjS3KZ1omHdUv8l9lbtyQ6y+yJiGQDNeIlq1WWVlI3v47iscUYRvHYYurm11FZql3+6aQx8dlhz86Apc0CchEZOlonHlr/ELDMXkAuIiLhUHd6yXqVpZVqtGfYihfghjP6L6Oy4gX46l9krlwiIumideJh7HGttLaM881FRCR9dCReRA7p2W39j7p3Oi+X9Bk1vi2lXESGTtB68FFaJ37OUv9l9uYs1TJ7IiLppEa8iBzSXRdCrM+3RSzPyyV95v3wCfLy23tlefntzPvhExkqkUh0aJ14KL0iYJk9zU4vIpJW6k4vIof0iSNSyyUcpVc08odnJtNQV47ryMNincz42wZVoNNuAo3xT/nMUv5upgsmISqtbGTTT07n7foTurPJZ7ZEanZ68F9mz2l+FBGRtNKReBGRYaLxvlJeWjkd1xEDDNcR46WV02m8LzqzY2eDxvj/DZil/P9mumgSol9cf36iAW/dp7frT+AX15+f4ZKJSCZo0l/JJDXiRUSGCS3vlB3qq98LmKX8vQyVSNKhoa4cr/HekyXyaLC+T/8QuUguywvY7oNykaGk7vQickiO/lXXgXIJh5Z3yg6tLf77v4NyyQ2uw//9DcpzkXP+DfagPFc1xkv7Dac5TcOaIsesGGgOyEXCFZ1fHhEZtM7O1HIJR9AyTlreKb20SkA0Wcz/Cy8ol9zUeF+p/3AaDWuKnA0tF/Bx77ku+Xi/l4uETY14ETmkvIBviqBcwqHlnUQyZ2bVRrz+Rz25RC5RoWFN0uVLj/ySq9dC0wfeOPimD+DqtV4uEjZ1pxeRQ3IB/eaDcglH6RWNGKgbZ4bt2VWYUi654cLljwP0Wh1iZtXG7lyiQcOapEtzazPNrXD/y/3+k4niSMSoES8ih6TJW7KHlnfKvFHj97BnZ/8G+6jxezJQGkmnC5c/rkZ7xI36ZBt7do32zSVaDOOy0xxLK6BoLLS0wpJ6WPWyKkcSPjXiRUREUhK010R7U0RyXlD7TO22yLnsNMfd82F0YnRFyTi4ez7ot0DSQSNaRUREUqDu9FFVkGIuuUiff+mytOJgA77L6AIvFwmbjsSLyCG93waT+vceDMwlPFraKPPGFn1Ea/MY31xyWafv56+0cmumCyZpNPa4VlpbxvnmEi1FAdMgBOUiQ0lH4kXkkG56Ag509M4OdHi5pI+WNsoOJ16wFb9Zyr1cclVj/BT/z1/8lEwXTdLoxAtfx/fzf+HrmSiOZNA7H/o3o4JykaGkrUxEktLhBr4s4dPSRtnh9788if4DYC2RS66qr/b//NVX6/MXJb//RcDn/xf6/EfNN3/T6btO/Dd/05mZAkmkqBEvIoe0tAJG9hl8M3KExn2lm5Y2yg6tzQHvQ0AuuUHvO1jA5G1BeS5qbQnYDgJyyV0PvhLzXSf+wVdimS6aRIDGxIvIIWncV3bQWEwRkcyyWCeuo38jzWI6+ho1Ha6D+1/2Wye+w+/qIkNKR+JF5JDe/ch/r3JQLuGYs7Se/MLefffyC/czZ2l9hkokIhItrsO/6hyUS+6aMGpCSrnIUArtG8fMRprZ82b2kpm9YmbfTuTjzezXZvb7xPkne9zmW2b2hpm9bmZf6JHPNLPGxP9+aBaljlsimdf0QRV723tne9u9XNKn9IpG5tetZWzxB2COscUfML9uLaWanV6ynOoEkivGFvv3fArKRUTCEOZuw33AHOfc6UAZMM/MZgG3APXOuROB+sRlzOxU4DJgKjAPWG5mXYf5VgBVwImJ07wQyy0ifXy26Czy83qPvsnPG8Fni87KUIlEMiev4EBKuQA5UCfIH70vpTxXNcZLua3ka3w771ZuK/kajfForY5RUVtPXn7vvdp5+e1U1KpHVNTs2rMrpVxkKIXWiHee3YmL+YmTAy4BVibylcCCxN+XAKucc/ucc28DbwBnmNkxwBjn3HPOOQf8tMdtRCQtqonl9a60eJerM1OciGq8r5Q1X7mk1xJXa75yiZaYS7MZf7MJvyWmvFz85EKdYP6PfgHWZ9yzdXp5RDTGA5a5jFhDHmcDX44ATXIIRWOLUspFhlKoA3jMLGZmm4E/Ar92zv0OONo59x5A4vyoxNWPBf7Q4+bbEtmxib/75n6PV2VmG81s444dO4b0uYhEW0uKuYThiZvm0bG/d4+Ijv0jeOImdU5Kp1cePA2/Jaa8XILkQp0glt854OVcp2X24PGb5tHZ3ns+mM72GI/rezhyaitqKcwv7JUV5hdSW1GboRJJlITaiHfOdTjnyoDJeHvQB6rh+O27cwPkfo9X55wrd86VT5o0KeXyikiQoL3K2tucTnt2FqaUSzj0PgzOcK8T1FdX+O5Ei1IDVsur6fMvB1WWVlI3v47iscUYRvHYYurm11FZWpnpokkEpGWJOefcB2a2Hm/c2nYzO8Y5916iW9wfE1fbBhzX42aTgXcT+WSfXETSphZvCGpbj6wwkYuIJG+41gnUgIWxRa1eV3qfXCSKKksr1WiXjAhzdvpJZjYu8fco4FzgNeAx4MrE1a4E1iT+fgy4zMyOMLMpeJPVPJ/oXveRmc1KzEC7uMdtRCQtKoE6oBjvQFhx4rJ+uCR6YiPbU8olN+oEQQ3VKDVgT7zgdfzmg/ByERFJlzCPxB8DrEzMJpsHPOic+7mZPQc8aGZ/gzegdhGAc+4VM3sQeBVoB25wznUk7us64F5gFPB44iQiaVWJGu2ZNWpCG3t2jvbNJX069sVSygXIgTpBRW09a6vm9xoTnl+4P1Kzkv/+lyfhNx+El0eEOf+J7Mx3VEcOM/xHskRoZjuRDAqtEe+c2wJM98l3Ar4DyJxztfj0z3XObQQ0Y5CIRNr5tz/BI4sXQGePxmJeB+ff/gTw/UwVK3qCZqKO4AzVycqFOkFpZSMtz0ymoa4c15GHxTo5/cpNlFY2prsoGaMhBejz3y1op0XUdmaIZEaoE9uJiMjQio1wA16W8Fme/2selEtuaIyX8tLK6biOGGC4jhgvrZweqeXVNKQguOeTekSJSDqpES8iMkxoduzsMGKU/9j3oFxyg5ZX84YU5Bfu75VFbUiBiEg2SMvs9CIicvhamwO6sgbkEo4DH+enlEtu0OeP7qED9dUVtLaMZWxRKxW19ZEaUqAl5kQkG6gRLyIyTFisM9GVt38u6aP3IZr0vntKKxsj1WjvS9uBiGQDdacXkSTFgRK8r42SxGVJJ9fh/5UdlEs49D5Ek953AW0HB01IMReRoRS1bxwRGZQ4UAU0480825y4rIZ8Oo0tDphUKiCXcOh9iCa97wLaDg766xRzERlKasSLSBKqgb4z77YlckmXEy94nf7L97hELumiyb2iSZ8/AX3+D/plirmIDCWNiReRJLSkmEsYfv/Lk4C+axFbIpd00eRe0aTPn4A+/wepXiCSSWrEi0gSivC60Pvlki6tLQGzYwfkIjJ09PnzNMZL1YAVVC8QySx1pxeRJFyQYi5hGDW+75CGgXMJR2P8bNZWzae1eRw4o7V5HGur5tMYPzvTRZMQjS0KGAsdkOeixnhpwLZfmumipY1egy6qF4hkkhrxIpIEjX0T6VJfPZMDbQW9sgNtBdRXz8xQiSQdNBba60Luv+1XZKhE6afXoIvqBSKZpO70IpIEvy5zA+UShj27ClPKJRzqVh1NGgutbR/0GhykMfEimaQj8SKShFiKuYRB3Xmzg4Y1RFfLM5P5cNsnwMGH2z5ByzOTM12ktNJ3kD7/BwWNfdeYeJF0UCNeRJLQkWIuYVB33uyw/+OClHLJDb+4/nw2rjgD1xEDDNcRY+OKM/jF9ednumhpo+8gOagW6NsLrDCRi0jY1IgXkSToSHw2KK1sZH7dWsYWfwDmGFv8AfPr1kaqO2826NjrPxItKJfc0FBXjt8Sc14eDfoO0rCmgyqBOqAY73NRnLhcmclCiUSGahwikgQdic8WpZWNkaowi2QL1+F/3CMoz1VR/w4aW9TqzUzvk0dPJWq0i2RGtH55RGSQilPMRXKYudRyyQkW60wpz1WN8VJuK/ka3867ldtKvha5pdU0pEBEsoEa8SKSBI19yxZRr0Bngylz3gL6NthdIpdcNbNqE37vu5dHg9ZI93oijC3ZhbcteKexJbsi3TtBRNJPjXgRSYLGvmWDxngpa75ySa8K9JqvXBKpCnQ22PZfRfiNjfZyyVUXLn+S8uuex2IdgMNiHZRf9zwXLn8y00VLG62RDj8990u8/+rReN8B3un9V4/mp+d+KcMlE5Eo0Zh4EUmSxr5l2uM3zaNjf++v7Y79I3j8pnmU6q1JmwMBs9AH5ZIrPubC5Y9z4fLHM12QjNEa6fB2/Qn47cTzchGR9NCReBGRYWLPzoBZkQNyEZGhpHXiRUSygxrxIiIiKbC8vkfhBs5FcoUmdRMRyQ7qTi8iMkyMmtDGnp2jfXNJn5nXzGTjio2+ueS2X1x/Pg115biOPCzWycyqjZHqXt81eVt9dQWtLWMZW9RKRW19pCZ1yys4QOf+/kNn8goOZKA0IhJVasSLiAwT59/+BI9edQmdBw5+deflt3P+7U8A389cwUQi4BfXn8/GFWfQNR7adcQSl+HC5RksWFpVUFrp12iPzsR2C+5ZyyNfWkjvzqydLLhnLVqxRUTSRd3pRUSGidLKRhb8ZA1jiz8Ac4wt/oAFP1kTqaNg2WDjXf2Pwg+US25oqCvHb0IzL4+K39C/wV6RyKMjVtA54GURkbDpSLyIyDBSWtmoRnum9V0q/FC55ATX4X/cIyjPXdFqsPdVX13hu0pIfXWFVgkRkbSJ2i+PiIjIYVIrPoos5n+0NSjPXdfjHQOyxPn1mS1OmmmZPRHJBmrEi4iIpKDgyP0p5ZIbZlZtpP+OGpfIo+J6YAXQkbjckbgcnYb82KKPUspFRMKgRryIiEgKLrrrOfJGdPTK8kZ0cNFdz2WoRJIOFy5/nPLrnsdiHYDDYh2UX/d8pGanh7oU89xTUfvbgGX2fpuhEolIFGlMvIiISApKK/8W+Bfqq8/usczW05RWfj3TRZOQXbj88Yg12vvqSDHPPaWVDcD+SC+zJyKZp0a8iIhISiqBBnp3rZ6dyCWXNcZLI954i+HfYI+luyAZpQlGRSTT1J1eREQkBY3xFaytKqS1eRw4o7V5HGurCmmMr8h00SREjfFS1lbN7/O+z6cxXprpoqVRVYp5Luq7zOChchGRoacj8SIiIimor36LA21H9soOtOVTX/2WlpjKYfXVFRxoK+iVHWgriNjSYstpjI+kvtr16I1glFb+INMFSyOtTiEimRfakXgzO87MnjSzrWb2ipndlMhrzOwdM9ucOF3Q4zbfMrM3zOx1M/tCj3ymmTUm/vdDM9PuThERyYjW5tEp5ZIbdQItLQaN8UbWVk3s0xthIo1xdS0XEUmnMLvTtwM3O+dOAWYBN5jZqYn//Ytzrixx+iVA4n+XAVOBecByM+saZLUCr6/WiYnTvBDLLSIiEshi/kfcgnIBcqBOMLaoNaU8F9VX13Og7UCv7EDbAeqr6zNUIhGRaAqtEe+ce88592Li74+ArcCxA9zkEmCVc26fc+5t4A3gDDM7BhjjnHvOOeeAnwILwiq3iEj20ljMbOA6/F/voFxyo05QUft0wNJiT6fj4bNCa4v/DougPDcFTeIXrcn9RCSz0jKxnZmVANOB3yWir5rZFjO7x8w+mciOBf7Q42bbEtmxib/75n6PU2VmG81s444dO4byKYiIZIF/TzGXMIwtDjgiG5BLb8O1TlBa+XXm1/2cscUfgDnGFn/A/LqfR2ppwbFF/kMHgvLc1JliLiIy9EJvxJvZkcDDwNeccx/idYM7ASgD3gP+ueuqPjd3A+T9Q+fqnHPlzrnySZMmHW7RRUSyTCXwM6AY76uxOHE5MrNqZYWK2s0BR2Q3Z6ZAw8jwrhNUUlr593ytaTW3dv4fvta0mtLKvydKn7+K2gryC/N7ZfmF+VTUVmSoRJlQlGIuIjL0Qm3Em1k+3o913Dn3CIBzbrtzrsM51wncDZyRuPo24LgeN58MvJvIJ/vkIiIRVAk04R31aSJKDYhsUVr5t8yv+88+R2T/k9LKv8100bJabtQJov35K60sZX7dfMYWjwWDscVjmV83n9LKKC2zVwsU9skKE7mISHqEtsRcYrbYHwNbnXM/6JEf45x7L3FxIfBy4u/HgPvM7AfAp/Amq3neOddhZh+Z2Sy8rneLgTvCKreIiMjAKimthNLKaqAF7whcLVFr0KVCdYLcUVpZGrFGe19dn3N9/kUkc8JcJ/4s4MtAo5ltTmRLgMvNrAyv+1sTcA2Ac+4VM3sQeBVvFtsbnHMdidtdB9wLjAIeT5xEREQypBJV2lOiOoHkEH3+RSSzzJvcNfeUl5e7jRs3ZroYIiIiSTOzBudceabLkWtUJxARkeFmoDpBWmanFxEREREREZHDp0a8iIiIiIiIyDChRryIiIiIiIjIMKFGvIiIiIiIiMgwoUa8iIiIiIiIyDCRs7PTm9kOoHmI7m4i8P4Q3Vem6DlkBz2H7KDnkB30HPords5NGsL7E4a8TgC5se0eLr0Geg266HXQawB6DboM5esQWCfI2Ub8UDKzjcN9yR89h+yg55Ad9Byyg56DDFd63/UagF6DLnod9BqAXoMu6Xod1J1eREREREREZJhQI15ERERERERkmFAjPjl1mS7AENBzyA56DtlBzyE76DnIcKX3Xa8B6DXootdBrwHoNeiSltdBY+JFREREREREhgkdiRcREREREREZJtSIFxERERERERkm1IjvwczmmdnrZvaGmd3i838zsx8m/r/FzGZkopwDSeI5nGNmrWa2OXH6x0yUM4iZ3WNmfzSzlwP+Pxzeg0M9h6x+DwDM7Dgze9LMtprZK2Z2k891svq9SPI5ZPV7YWYjzex5M3sp8Ry+7XOdbH8fknkOWf0+dDGzmJltMrOf+/wvq98HGRqH+n6PgmS+W3NdMt9rUTHQ92JUmFmTmTUmfr82Zro8mWBm48zsP8zstcR3w5mZLlM6mdlJPeowm83sQzP7WpiPOSLMOx9OzCwG3AmcB2wDXjCzx5xzr/a42vnAiYnTXwArEudZIcnnAPC0c+6itBcwOfcC/wr8NOD/Wf0eJNzLwM8Bsvs9AGgHbnbOvWhmnwAazOzXw+nzQHLPAbL7vdgHzHHO7TazfGCDmT3unPuvHtfJ9vchmecA2f0+dLkJ2AqM8flftr8PMjTu5dDf77ku2e/WXJbs91oUDPS9GCWfd869n+lCZNDtwBPOuS+aWQFQmOkCpZNz7nWgDLrbY+8Aq8N8TB2JP+gM4A3n3FvOuf3AKuCSPte5BPip8/wXMM7Mjkl3QQeQzHPIas65p4BdA1wl29+DZJ5D1nPOveecezHx90d4P9DH9rlaVr8XST6HrJZ4bXcnLuYnTn1nI8329yGZ55D1zGwycCHwbwFXyer3QYZGLny/H65c+G49XLnyvXa4kvhelAgwszHAbODHAM65/c65DzJaqMyqAN50zjWH+SBqxB90LPCHHpe30f9HKZnrZFKy5Tsz0QXscTObmp6iDZlsfw+SNWzeAzMrAaYDv+vzr2HzXgzwHCDL34tEV8XNwB+BXzvnht37kMRzgCx/H4DbgL8HOgP+n/Xvg8hQO8R3a05L8nst193GwN+LUeGAX5lZg5lVZbowGXA8sAP4SWJoxb+Z2ehMFyqDLgPuD/tB1Ig/yHyyvntVk7lOJiVTvheBYufc6cAdwKNhF2qIZft7kIxh8x6Y2ZHAw8DXnHMf9v23z02y7r04xHPI+vfCOdfhnCsDJgNnmNlpfa6S9e9DEs8hq98HM7sI+KNzrmGgq/lkWfU+iAylQ3y35rwkvtdyWpLfi1FxlnNuBt6wqhvMbHamC5RmI4AZwArn3HTgY6DfvFxRkBhKcDHwUNiPpUb8QduA43pcngy8O4jrZNIhy+ec+7CrC5hz7pdAvplNTF8RD1u2vweHNFzeg8Q4v4eBuHPuEZ+rZP17cajnMFzeC4BE17T1wLw+/8r696FL0HMYBu/DWcDFZtaEN0xpjpn9rM91hs37IHK4kvh9iIwBvptzXTLfi5HgnHs3cf5HvHHQZ2S2RGm3DdjWozfKf+A16qPofOBF59z2sB9IjfiDXgBONLMpib0olwGP9bnOY8DixCzEs4BW59x76S7oAA75HMzsf5iZJf4+A28b2Jn2kg5etr8HhzQc3oNE+X4MbHXO/SDgaln9XiTzHLL9vTCzSWY2LvH3KOBc4LU+V8v29+GQzyHb3wfn3Lecc5OdcyV436vrnHNf6nO1rH4fRIZKkr8POS3J7+acluT3Ys4zs9GJCR5JdCGfC0Rq9Qrn3P8D/mBmJyWiCiBKE132dDlp6EoPmp2+m3Ou3cy+CvwnEAPucc69YmbXJv5/F/BL4ALgDaANuCpT5fWT5HP4InCdmbUDe4DLnHNZ0+XTzO4HzgEmmtk24Fa8CWOGxXsAST2HrH4PEs4Cvgw0Jsb8ASwBimDYvBfJPIdsfy+OAVaaN9NpHvCgc+7nw+l7ieSeQ7a/D76G2fsgQ8Dv+9059+PMlirtfL9bE71oosL3ey3DZZLMOBpYndgPPQK4zzn3RGaLlBE3AvHEQcS3iOBvoJkV4q0Qdk1aHm8Y1JNEREREREREBHWnFxERERERERk21IgXERERERERGSbUiBcREREREREZJtSIFxERERERERkm1IgXERERERERGSbUiBeJMDM72szuM7O3zKzBzJ4zs4WHcX81ZvZ3Q1lGERERCZ+ZdZjZ5h6nEjM7x8y0fJ5IltE68SIRZd6ipo8CK51zVySyYuDiPtcb4ZxrT38JRUREJI32OOfKegZmVjIUd6y6hMjQ0pF4keiaA+x3zt3VFTjnmp1zd5jZ/2dmD5nZWuBXZnakmdWb2Ytm1mhml3Tdxsyqzex1M/sNcFKP/AQzeyJxhP9pMzs5rc9OREREhoyZjTezR81si5n9l5lNO0ReY2Z1ZvYr4KdmNtXMnk8c5d9iZidm9AmJDGM6Ei8SXVOBFwf4/5nANOfcLjMbASx0zn1oZhOB/zKzx4AZwGXAdLzvkxeBhsTt64BrnXO/N7O/AJbj7TgQERGR7DPKzDYn/n7bOdd3eN23gU3OuQVmNgf4KVA2QA4wE/isc26Pmd0B3O6ci5tZARAL9+mI5C414kUEADO7E/gssB+4E/i1c25X17+BpWY2G+gEjgWOBs4GVjvn2hL38Vji/EjgM8BDXq99AI5I01MRERGR1PXrTt/HZ4G/AnDOrTOzCWY2doAc4DHn3J7E388B1WY2GXjEOff7UJ6FSASoES8SXa+Q+NEFcM7dkDjKvjERfdzjupXAJGCmc+6AmTUBI7tu6nPfecAHh6gMiIiIyPBhPpkbIIcedQnn3H1m9jvgQuA/zexvnXPrhr6YIrlPY+JFomsdMNLMruuRFQZcdyzwx0QD/vNAcSJ/ClhoZqPM7BPAfADn3IfA22a2CLxJ9Mzs9FCehYiIiKTDU3g79TGzc4D3E7/3QXkvZnY88JZz7ofAY8C0dBRaJBfpSLxIRDnnnJktAP7FzP4e2IG3x/ybwKg+V48Da81sI7AZeC1xHy+a2QOJrBl4usdtKoEVZva/gXxgFfBSWM9HREREQlUD/MTMtgBtwJWHyPu6FPiSmR0A/h/wf0ItrUgOM+f8esKKiIiIiIiISLZRd3oRERERERGRYUKNeBEREREREZFhQo14ERERERERkWFCjXgRERERERGRYUKNeBEREREREZFhQo14ERERERERkWFCjXgRERERERGRYeL/B5ubLaojwSW9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16498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68050" y="2732330"/>
            <a:ext cx="4666423" cy="1050888"/>
          </a:xfrm>
        </p:spPr>
        <p:txBody>
          <a:bodyPr anchor="ctr">
            <a:normAutofit/>
          </a:bodyPr>
          <a:lstStyle/>
          <a:p>
            <a:pPr marL="0" indent="0">
              <a:buNone/>
            </a:pPr>
            <a:r>
              <a:rPr lang="en-US" sz="6000" b="1" dirty="0" smtClean="0"/>
              <a:t>THANK YOU</a:t>
            </a:r>
            <a:endParaRPr lang="en-US" sz="6000" b="1" dirty="0"/>
          </a:p>
        </p:txBody>
      </p:sp>
    </p:spTree>
    <p:extLst>
      <p:ext uri="{BB962C8B-B14F-4D97-AF65-F5344CB8AC3E}">
        <p14:creationId xmlns:p14="http://schemas.microsoft.com/office/powerpoint/2010/main" val="167771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MINI PROJECT ON CLASSIFICATION</a:t>
            </a:r>
            <a:endParaRPr lang="en-US" b="1" dirty="0">
              <a:solidFill>
                <a:schemeClr val="tx1"/>
              </a:solidFill>
            </a:endParaRPr>
          </a:p>
        </p:txBody>
      </p:sp>
      <p:sp>
        <p:nvSpPr>
          <p:cNvPr id="3" name="Content Placeholder 2"/>
          <p:cNvSpPr>
            <a:spLocks noGrp="1"/>
          </p:cNvSpPr>
          <p:nvPr>
            <p:ph idx="1"/>
          </p:nvPr>
        </p:nvSpPr>
        <p:spPr>
          <a:xfrm>
            <a:off x="633755" y="1910555"/>
            <a:ext cx="10152823" cy="4195481"/>
          </a:xfrm>
        </p:spPr>
        <p:txBody>
          <a:bodyPr>
            <a:normAutofit/>
          </a:bodyPr>
          <a:lstStyle/>
          <a:p>
            <a:pPr marL="0" indent="0">
              <a:buNone/>
            </a:pPr>
            <a:r>
              <a:rPr lang="en-US" sz="1800" b="1" dirty="0" smtClean="0"/>
              <a:t>TABLE OF CONTENTS – </a:t>
            </a:r>
            <a:endParaRPr lang="en-US" sz="1800" dirty="0" smtClean="0"/>
          </a:p>
          <a:p>
            <a:pPr marL="457200" indent="-457200">
              <a:buAutoNum type="arabicPeriod"/>
            </a:pPr>
            <a:r>
              <a:rPr lang="en-US" sz="1800" dirty="0" smtClean="0"/>
              <a:t>Explanation of what the </a:t>
            </a:r>
            <a:r>
              <a:rPr lang="en-US" sz="1800" dirty="0"/>
              <a:t>project </a:t>
            </a:r>
            <a:r>
              <a:rPr lang="en-US" sz="1800" dirty="0" smtClean="0"/>
              <a:t>is all about </a:t>
            </a:r>
            <a:r>
              <a:rPr lang="en-US" sz="1800" dirty="0"/>
              <a:t>? </a:t>
            </a:r>
            <a:endParaRPr lang="en-US" sz="1800" dirty="0" smtClean="0"/>
          </a:p>
          <a:p>
            <a:pPr marL="457200" indent="-457200">
              <a:buAutoNum type="arabicPeriod"/>
            </a:pPr>
            <a:r>
              <a:rPr lang="en-US" sz="1800" dirty="0" smtClean="0"/>
              <a:t>Describing </a:t>
            </a:r>
            <a:r>
              <a:rPr lang="en-US" sz="1800" dirty="0"/>
              <a:t>the data : </a:t>
            </a:r>
            <a:r>
              <a:rPr lang="en-US" sz="1800" dirty="0" smtClean="0"/>
              <a:t>Its source, datatypes, description and information.</a:t>
            </a:r>
          </a:p>
          <a:p>
            <a:pPr marL="457200" indent="-457200">
              <a:buFont typeface="Arial" pitchFamily="34" charset="0"/>
              <a:buAutoNum type="arabicPeriod"/>
            </a:pPr>
            <a:r>
              <a:rPr lang="en-US" sz="1800" dirty="0" smtClean="0"/>
              <a:t>Data </a:t>
            </a:r>
            <a:r>
              <a:rPr lang="en-US" sz="1800" dirty="0"/>
              <a:t>Pre - Processing techniques </a:t>
            </a:r>
            <a:r>
              <a:rPr lang="en-US" sz="1800" dirty="0" smtClean="0"/>
              <a:t>used, </a:t>
            </a:r>
            <a:r>
              <a:rPr lang="en-US" sz="1800" dirty="0"/>
              <a:t>How the missing value is handled and Feature engineering techniques used</a:t>
            </a:r>
            <a:r>
              <a:rPr lang="en-US" sz="1800" dirty="0" smtClean="0"/>
              <a:t>. </a:t>
            </a:r>
          </a:p>
          <a:p>
            <a:pPr marL="457200" indent="-457200">
              <a:buAutoNum type="arabicPeriod"/>
            </a:pPr>
            <a:r>
              <a:rPr lang="en-US" sz="1800" dirty="0" smtClean="0"/>
              <a:t>EDA and the interpretations </a:t>
            </a:r>
            <a:r>
              <a:rPr lang="en-US" sz="1800" dirty="0"/>
              <a:t>from your </a:t>
            </a:r>
            <a:r>
              <a:rPr lang="en-US" sz="1800" dirty="0" smtClean="0"/>
              <a:t>visualizations.</a:t>
            </a:r>
          </a:p>
          <a:p>
            <a:pPr marL="457200" indent="-457200">
              <a:buAutoNum type="arabicPeriod"/>
            </a:pPr>
            <a:r>
              <a:rPr lang="en-US" sz="1800" dirty="0" smtClean="0"/>
              <a:t>Model </a:t>
            </a:r>
            <a:r>
              <a:rPr lang="en-US" sz="1800" dirty="0"/>
              <a:t>building </a:t>
            </a:r>
            <a:r>
              <a:rPr lang="en-US" sz="1800" dirty="0" smtClean="0"/>
              <a:t>: whether used one </a:t>
            </a:r>
            <a:r>
              <a:rPr lang="en-US" sz="1800" dirty="0"/>
              <a:t>model or </a:t>
            </a:r>
            <a:r>
              <a:rPr lang="en-US" sz="1800" dirty="0" smtClean="0"/>
              <a:t>more, Algorithms used in the model and the reason for choosing it and Cross </a:t>
            </a:r>
            <a:r>
              <a:rPr lang="en-US" sz="1800" dirty="0"/>
              <a:t>validation result </a:t>
            </a:r>
            <a:r>
              <a:rPr lang="en-US" sz="1800" dirty="0" smtClean="0"/>
              <a:t>if used.</a:t>
            </a:r>
          </a:p>
          <a:p>
            <a:pPr marL="457200" indent="-457200">
              <a:buAutoNum type="arabicPeriod"/>
            </a:pPr>
            <a:r>
              <a:rPr lang="en-US" sz="1800" dirty="0" smtClean="0"/>
              <a:t>Evaluation of </a:t>
            </a:r>
            <a:r>
              <a:rPr lang="en-US" sz="1800" dirty="0"/>
              <a:t>the performance of the </a:t>
            </a:r>
            <a:r>
              <a:rPr lang="en-US" sz="1800" dirty="0" smtClean="0"/>
              <a:t>models, and final conclusion of best model which can be used.</a:t>
            </a:r>
            <a:endParaRPr lang="en-US" sz="1800" dirty="0"/>
          </a:p>
        </p:txBody>
      </p:sp>
    </p:spTree>
    <p:extLst>
      <p:ext uri="{BB962C8B-B14F-4D97-AF65-F5344CB8AC3E}">
        <p14:creationId xmlns:p14="http://schemas.microsoft.com/office/powerpoint/2010/main" val="394671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220" y="803482"/>
            <a:ext cx="9404723" cy="956581"/>
          </a:xfrm>
        </p:spPr>
        <p:txBody>
          <a:bodyPr/>
          <a:lstStyle/>
          <a:p>
            <a:r>
              <a:rPr lang="en-US" dirty="0" smtClean="0">
                <a:solidFill>
                  <a:schemeClr val="tx1"/>
                </a:solidFill>
              </a:rPr>
              <a:t>What the </a:t>
            </a:r>
            <a:r>
              <a:rPr lang="en-US" dirty="0">
                <a:solidFill>
                  <a:schemeClr val="tx1"/>
                </a:solidFill>
              </a:rPr>
              <a:t>project is all </a:t>
            </a:r>
            <a:r>
              <a:rPr lang="en-US" dirty="0" smtClean="0">
                <a:solidFill>
                  <a:schemeClr val="tx1"/>
                </a:solidFill>
              </a:rPr>
              <a:t>about...</a:t>
            </a:r>
            <a:endParaRPr lang="en-US" dirty="0">
              <a:solidFill>
                <a:schemeClr val="tx1"/>
              </a:solidFill>
            </a:endParaRPr>
          </a:p>
        </p:txBody>
      </p:sp>
      <p:sp>
        <p:nvSpPr>
          <p:cNvPr id="3" name="Content Placeholder 2"/>
          <p:cNvSpPr>
            <a:spLocks noGrp="1"/>
          </p:cNvSpPr>
          <p:nvPr>
            <p:ph idx="1"/>
          </p:nvPr>
        </p:nvSpPr>
        <p:spPr>
          <a:xfrm>
            <a:off x="874220" y="1962766"/>
            <a:ext cx="10304642" cy="4195481"/>
          </a:xfrm>
        </p:spPr>
        <p:txBody>
          <a:bodyPr>
            <a:normAutofit/>
          </a:bodyPr>
          <a:lstStyle/>
          <a:p>
            <a:pPr marL="0" indent="0">
              <a:buNone/>
            </a:pPr>
            <a:r>
              <a:rPr lang="en-US" sz="1800" dirty="0" smtClean="0"/>
              <a:t>We have came across many property buyers with different </a:t>
            </a:r>
            <a:r>
              <a:rPr lang="en-US" sz="1800" dirty="0"/>
              <a:t>requirements. To facilitate this, real estate companies prefer </a:t>
            </a:r>
            <a:r>
              <a:rPr lang="en-US" sz="1800" dirty="0" smtClean="0"/>
              <a:t>categorizing various </a:t>
            </a:r>
            <a:r>
              <a:rPr lang="en-US" sz="1800" dirty="0"/>
              <a:t>houses into different grades based on various parameters. This would </a:t>
            </a:r>
            <a:r>
              <a:rPr lang="en-US" sz="1800" dirty="0" smtClean="0"/>
              <a:t> help </a:t>
            </a:r>
            <a:r>
              <a:rPr lang="en-US" sz="1800" dirty="0"/>
              <a:t>agents in </a:t>
            </a:r>
            <a:r>
              <a:rPr lang="en-US" sz="1800" dirty="0" smtClean="0"/>
              <a:t>identifying the </a:t>
            </a:r>
            <a:r>
              <a:rPr lang="en-US" sz="1800" dirty="0"/>
              <a:t>type of house a customer is looking for. This way, the search for the house can be narrowed </a:t>
            </a:r>
            <a:r>
              <a:rPr lang="en-US" sz="1800" dirty="0" smtClean="0"/>
              <a:t>down by </a:t>
            </a:r>
            <a:r>
              <a:rPr lang="en-US" sz="1800" dirty="0"/>
              <a:t>focusing only on the ‘condition of the house</a:t>
            </a:r>
            <a:r>
              <a:rPr lang="en-US" sz="1800" dirty="0" smtClean="0"/>
              <a:t>’.</a:t>
            </a:r>
            <a:endParaRPr lang="en-US" sz="1800" dirty="0"/>
          </a:p>
          <a:p>
            <a:pPr marL="0" indent="0">
              <a:buNone/>
            </a:pPr>
            <a:r>
              <a:rPr lang="en-US" sz="1800" dirty="0"/>
              <a:t>The Grade (condition of the house that ranges from A (Best) — E (Worst) ) can also be used by </a:t>
            </a:r>
            <a:r>
              <a:rPr lang="en-US" sz="1800" dirty="0" smtClean="0"/>
              <a:t>existing owners </a:t>
            </a:r>
            <a:r>
              <a:rPr lang="en-US" sz="1800" dirty="0"/>
              <a:t>to list their properties for sale. Grading helps them in arriving at a price of the house.</a:t>
            </a:r>
            <a:endParaRPr lang="en-US" sz="1800" dirty="0" smtClean="0"/>
          </a:p>
          <a:p>
            <a:pPr marL="0" indent="0">
              <a:buNone/>
            </a:pPr>
            <a:r>
              <a:rPr lang="en-US" sz="1800" dirty="0" smtClean="0"/>
              <a:t>To get the better results for property owners, building a predictive model to determine the grade of house from A to E is required.</a:t>
            </a:r>
            <a:endParaRPr lang="en-US" sz="1800" dirty="0"/>
          </a:p>
        </p:txBody>
      </p:sp>
    </p:spTree>
    <p:extLst>
      <p:ext uri="{BB962C8B-B14F-4D97-AF65-F5344CB8AC3E}">
        <p14:creationId xmlns:p14="http://schemas.microsoft.com/office/powerpoint/2010/main" val="1603765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6830" y="379310"/>
            <a:ext cx="10152005" cy="498020"/>
          </a:xfrm>
        </p:spPr>
        <p:txBody>
          <a:bodyPr>
            <a:noAutofit/>
          </a:bodyPr>
          <a:lstStyle/>
          <a:p>
            <a:r>
              <a:rPr lang="en-US" sz="3200" b="1" u="sng" dirty="0">
                <a:solidFill>
                  <a:schemeClr val="tx1"/>
                </a:solidFill>
              </a:rPr>
              <a:t>Describing the </a:t>
            </a:r>
            <a:r>
              <a:rPr lang="en-US" sz="3200" b="1" u="sng" dirty="0" smtClean="0">
                <a:solidFill>
                  <a:schemeClr val="tx1"/>
                </a:solidFill>
              </a:rPr>
              <a:t>Data</a:t>
            </a:r>
            <a:endParaRPr lang="en-US" sz="3200" u="sng" dirty="0">
              <a:solidFill>
                <a:schemeClr val="tx1"/>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18157001"/>
              </p:ext>
            </p:extLst>
          </p:nvPr>
        </p:nvGraphicFramePr>
        <p:xfrm>
          <a:off x="306830" y="1352239"/>
          <a:ext cx="5437477" cy="4833914"/>
        </p:xfrm>
        <a:graphic>
          <a:graphicData uri="http://schemas.openxmlformats.org/drawingml/2006/table">
            <a:tbl>
              <a:tblPr firstRow="1" bandRow="1">
                <a:tableStyleId>{5C22544A-7EE6-4342-B048-85BDC9FD1C3A}</a:tableStyleId>
              </a:tblPr>
              <a:tblGrid>
                <a:gridCol w="1802103">
                  <a:extLst>
                    <a:ext uri="{9D8B030D-6E8A-4147-A177-3AD203B41FA5}">
                      <a16:colId xmlns:a16="http://schemas.microsoft.com/office/drawing/2014/main" val="3506497451"/>
                    </a:ext>
                  </a:extLst>
                </a:gridCol>
                <a:gridCol w="1817687">
                  <a:extLst>
                    <a:ext uri="{9D8B030D-6E8A-4147-A177-3AD203B41FA5}">
                      <a16:colId xmlns:a16="http://schemas.microsoft.com/office/drawing/2014/main" val="1506008832"/>
                    </a:ext>
                  </a:extLst>
                </a:gridCol>
                <a:gridCol w="1817687">
                  <a:extLst>
                    <a:ext uri="{9D8B030D-6E8A-4147-A177-3AD203B41FA5}">
                      <a16:colId xmlns:a16="http://schemas.microsoft.com/office/drawing/2014/main" val="1171711166"/>
                    </a:ext>
                  </a:extLst>
                </a:gridCol>
              </a:tblGrid>
              <a:tr h="298908">
                <a:tc>
                  <a:txBody>
                    <a:bodyPr/>
                    <a:lstStyle/>
                    <a:p>
                      <a:pPr algn="ctr"/>
                      <a:r>
                        <a:rPr lang="en-US" sz="1400" dirty="0" smtClean="0"/>
                        <a:t>FEATURE</a:t>
                      </a:r>
                      <a:endParaRPr lang="en-US" sz="1400" dirty="0"/>
                    </a:p>
                  </a:txBody>
                  <a:tcPr anchor="ctr"/>
                </a:tc>
                <a:tc>
                  <a:txBody>
                    <a:bodyPr/>
                    <a:lstStyle/>
                    <a:p>
                      <a:pPr algn="ctr"/>
                      <a:r>
                        <a:rPr lang="en-US" sz="1400" dirty="0" smtClean="0"/>
                        <a:t>DATA TYPE</a:t>
                      </a:r>
                      <a:endParaRPr lang="en-US" sz="1400" dirty="0"/>
                    </a:p>
                  </a:txBody>
                  <a:tcPr anchor="ctr"/>
                </a:tc>
                <a:tc>
                  <a:txBody>
                    <a:bodyPr/>
                    <a:lstStyle/>
                    <a:p>
                      <a:pPr algn="ctr"/>
                      <a:r>
                        <a:rPr lang="en-US" sz="1400" dirty="0" smtClean="0"/>
                        <a:t>DESCRIPTION</a:t>
                      </a:r>
                      <a:endParaRPr lang="en-US" sz="1400" dirty="0"/>
                    </a:p>
                  </a:txBody>
                  <a:tcPr anchor="ctr"/>
                </a:tc>
                <a:extLst>
                  <a:ext uri="{0D108BD9-81ED-4DB2-BD59-A6C34878D82A}">
                    <a16:rowId xmlns:a16="http://schemas.microsoft.com/office/drawing/2014/main" val="4031670656"/>
                  </a:ext>
                </a:extLst>
              </a:tr>
              <a:tr h="885473">
                <a:tc>
                  <a:txBody>
                    <a:bodyPr/>
                    <a:lstStyle/>
                    <a:p>
                      <a:pPr marL="0" indent="0" algn="ctr">
                        <a:buClr>
                          <a:schemeClr val="tx1"/>
                        </a:buClr>
                        <a:buNone/>
                      </a:pPr>
                      <a:r>
                        <a:rPr lang="en-US" sz="1400" dirty="0" smtClean="0">
                          <a:latin typeface="+mn-lt"/>
                        </a:rPr>
                        <a:t>Id</a:t>
                      </a:r>
                    </a:p>
                    <a:p>
                      <a:pPr algn="ctr"/>
                      <a:endParaRPr lang="en-US" sz="1400" dirty="0"/>
                    </a:p>
                  </a:txBody>
                  <a:tcPr anchor="ctr"/>
                </a:tc>
                <a:tc>
                  <a:txBody>
                    <a:bodyPr/>
                    <a:lstStyle/>
                    <a:p>
                      <a:pPr algn="ctr"/>
                      <a:r>
                        <a:rPr lang="en-US" sz="1400" dirty="0" smtClean="0">
                          <a:latin typeface="+mn-lt"/>
                        </a:rPr>
                        <a:t>Numeric</a:t>
                      </a:r>
                      <a:endParaRPr lang="en-US" sz="14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smtClean="0">
                          <a:latin typeface="+mn-lt"/>
                        </a:rPr>
                        <a:t>Unique record identification number</a:t>
                      </a:r>
                    </a:p>
                  </a:txBody>
                  <a:tcPr anchor="ctr"/>
                </a:tc>
                <a:extLst>
                  <a:ext uri="{0D108BD9-81ED-4DB2-BD59-A6C34878D82A}">
                    <a16:rowId xmlns:a16="http://schemas.microsoft.com/office/drawing/2014/main" val="2538547122"/>
                  </a:ext>
                </a:extLst>
              </a:tr>
              <a:tr h="48558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smtClean="0">
                          <a:latin typeface="+mn-lt"/>
                        </a:rPr>
                        <a:t>Totalarea</a:t>
                      </a:r>
                      <a:endParaRPr lang="en-US" sz="1400" dirty="0"/>
                    </a:p>
                  </a:txBody>
                  <a:tcPr anchor="ctr"/>
                </a:tc>
                <a:tc>
                  <a:txBody>
                    <a:bodyPr/>
                    <a:lstStyle/>
                    <a:p>
                      <a:pPr algn="ctr"/>
                      <a:r>
                        <a:rPr lang="en-US" sz="1400" dirty="0" smtClean="0">
                          <a:latin typeface="+mn-lt"/>
                        </a:rPr>
                        <a:t>Numeric</a:t>
                      </a:r>
                      <a:endParaRPr lang="en-US" sz="14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smtClean="0">
                          <a:latin typeface="+mn-lt"/>
                        </a:rPr>
                        <a:t>Total area of the house</a:t>
                      </a:r>
                    </a:p>
                  </a:txBody>
                  <a:tcPr anchor="ctr"/>
                </a:tc>
                <a:extLst>
                  <a:ext uri="{0D108BD9-81ED-4DB2-BD59-A6C34878D82A}">
                    <a16:rowId xmlns:a16="http://schemas.microsoft.com/office/drawing/2014/main" val="3659289061"/>
                  </a:ext>
                </a:extLst>
              </a:tr>
              <a:tr h="485582">
                <a:tc>
                  <a:txBody>
                    <a:bodyPr/>
                    <a:lstStyle/>
                    <a:p>
                      <a:pPr marL="0" indent="0" algn="ctr">
                        <a:buClr>
                          <a:schemeClr val="tx1"/>
                        </a:buClr>
                        <a:buNone/>
                      </a:pPr>
                      <a:r>
                        <a:rPr lang="en-US" sz="1400" dirty="0" smtClean="0">
                          <a:latin typeface="+mn-lt"/>
                        </a:rPr>
                        <a:t>Trooms</a:t>
                      </a:r>
                      <a:endParaRPr lang="en-US" sz="1400" dirty="0"/>
                    </a:p>
                  </a:txBody>
                  <a:tcPr anchor="ctr"/>
                </a:tc>
                <a:tc>
                  <a:txBody>
                    <a:bodyPr/>
                    <a:lstStyle/>
                    <a:p>
                      <a:pPr algn="ctr"/>
                      <a:r>
                        <a:rPr lang="en-US" sz="1400" dirty="0" smtClean="0">
                          <a:latin typeface="+mn-lt"/>
                        </a:rPr>
                        <a:t>Numeric</a:t>
                      </a:r>
                      <a:endParaRPr lang="en-US" sz="1400" dirty="0"/>
                    </a:p>
                  </a:txBody>
                  <a:tcPr anchor="ctr"/>
                </a:tc>
                <a:tc>
                  <a:txBody>
                    <a:bodyPr/>
                    <a:lstStyle/>
                    <a:p>
                      <a:pPr marL="0" indent="0" algn="ctr">
                        <a:buClr>
                          <a:schemeClr val="tx1"/>
                        </a:buClr>
                        <a:buNone/>
                      </a:pPr>
                      <a:r>
                        <a:rPr lang="en-US" sz="1400" dirty="0" smtClean="0">
                          <a:latin typeface="+mn-lt"/>
                        </a:rPr>
                        <a:t>Number of rooms in the house</a:t>
                      </a:r>
                    </a:p>
                  </a:txBody>
                  <a:tcPr anchor="ctr"/>
                </a:tc>
                <a:extLst>
                  <a:ext uri="{0D108BD9-81ED-4DB2-BD59-A6C34878D82A}">
                    <a16:rowId xmlns:a16="http://schemas.microsoft.com/office/drawing/2014/main" val="3670906099"/>
                  </a:ext>
                </a:extLst>
              </a:tr>
              <a:tr h="685528">
                <a:tc>
                  <a:txBody>
                    <a:bodyPr/>
                    <a:lstStyle/>
                    <a:p>
                      <a:pPr marL="0" indent="0" algn="ctr">
                        <a:buClr>
                          <a:schemeClr val="tx1"/>
                        </a:buClr>
                        <a:buNone/>
                      </a:pPr>
                      <a:r>
                        <a:rPr lang="en-US" sz="1400" dirty="0" smtClean="0">
                          <a:latin typeface="+mn-lt"/>
                        </a:rPr>
                        <a:t>Nbedrooms</a:t>
                      </a:r>
                      <a:endParaRPr lang="en-US" sz="1400" dirty="0"/>
                    </a:p>
                  </a:txBody>
                  <a:tcPr anchor="ctr"/>
                </a:tc>
                <a:tc>
                  <a:txBody>
                    <a:bodyPr/>
                    <a:lstStyle/>
                    <a:p>
                      <a:pPr algn="ctr"/>
                      <a:r>
                        <a:rPr lang="en-US" sz="1400" dirty="0" smtClean="0">
                          <a:latin typeface="+mn-lt"/>
                        </a:rPr>
                        <a:t>Numeric</a:t>
                      </a:r>
                      <a:endParaRPr lang="en-US" sz="1400" dirty="0"/>
                    </a:p>
                  </a:txBody>
                  <a:tcPr anchor="ctr"/>
                </a:tc>
                <a:tc>
                  <a:txBody>
                    <a:bodyPr/>
                    <a:lstStyle/>
                    <a:p>
                      <a:pPr marL="0" indent="0" algn="ctr">
                        <a:buClr>
                          <a:schemeClr val="tx1"/>
                        </a:buClr>
                        <a:buNone/>
                      </a:pPr>
                      <a:r>
                        <a:rPr lang="en-US" sz="1400" dirty="0" smtClean="0">
                          <a:latin typeface="+mn-lt"/>
                        </a:rPr>
                        <a:t>Number of bedrooms in the house</a:t>
                      </a:r>
                    </a:p>
                  </a:txBody>
                  <a:tcPr anchor="ctr"/>
                </a:tc>
                <a:extLst>
                  <a:ext uri="{0D108BD9-81ED-4DB2-BD59-A6C34878D82A}">
                    <a16:rowId xmlns:a16="http://schemas.microsoft.com/office/drawing/2014/main" val="981424028"/>
                  </a:ext>
                </a:extLst>
              </a:tr>
              <a:tr h="885473">
                <a:tc>
                  <a:txBody>
                    <a:bodyPr/>
                    <a:lstStyle/>
                    <a:p>
                      <a:pPr marL="0" indent="0" algn="ctr">
                        <a:buClr>
                          <a:schemeClr val="tx1"/>
                        </a:buClr>
                        <a:buNone/>
                      </a:pPr>
                      <a:r>
                        <a:rPr lang="en-US" sz="1400" dirty="0" smtClean="0">
                          <a:latin typeface="+mn-lt"/>
                        </a:rPr>
                        <a:t>Nbwashrooms</a:t>
                      </a:r>
                      <a:endParaRPr lang="en-US" sz="1400" dirty="0"/>
                    </a:p>
                  </a:txBody>
                  <a:tcPr anchor="ctr"/>
                </a:tc>
                <a:tc>
                  <a:txBody>
                    <a:bodyPr/>
                    <a:lstStyle/>
                    <a:p>
                      <a:pPr algn="ctr"/>
                      <a:r>
                        <a:rPr lang="en-US" sz="1400" dirty="0" smtClean="0">
                          <a:latin typeface="+mn-lt"/>
                        </a:rPr>
                        <a:t>Numeric</a:t>
                      </a:r>
                      <a:endParaRPr lang="en-US" sz="1400" dirty="0"/>
                    </a:p>
                  </a:txBody>
                  <a:tcPr anchor="ctr"/>
                </a:tc>
                <a:tc>
                  <a:txBody>
                    <a:bodyPr/>
                    <a:lstStyle/>
                    <a:p>
                      <a:pPr marL="0" indent="0" algn="ctr">
                        <a:buClr>
                          <a:schemeClr val="tx1"/>
                        </a:buClr>
                        <a:buNone/>
                      </a:pPr>
                      <a:r>
                        <a:rPr lang="en-US" sz="1400" dirty="0" smtClean="0">
                          <a:latin typeface="+mn-lt"/>
                        </a:rPr>
                        <a:t>Number of attached washrooms with bedroom</a:t>
                      </a:r>
                    </a:p>
                  </a:txBody>
                  <a:tcPr anchor="ctr"/>
                </a:tc>
                <a:extLst>
                  <a:ext uri="{0D108BD9-81ED-4DB2-BD59-A6C34878D82A}">
                    <a16:rowId xmlns:a16="http://schemas.microsoft.com/office/drawing/2014/main" val="4093150465"/>
                  </a:ext>
                </a:extLst>
              </a:tr>
              <a:tr h="48558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smtClean="0">
                          <a:latin typeface="+mn-lt"/>
                        </a:rPr>
                        <a:t>Twashrooms</a:t>
                      </a:r>
                    </a:p>
                    <a:p>
                      <a:pPr algn="ctr"/>
                      <a:endParaRPr lang="en-US" sz="1400" dirty="0"/>
                    </a:p>
                  </a:txBody>
                  <a:tcPr anchor="ctr"/>
                </a:tc>
                <a:tc>
                  <a:txBody>
                    <a:bodyPr/>
                    <a:lstStyle/>
                    <a:p>
                      <a:pPr algn="ctr"/>
                      <a:r>
                        <a:rPr lang="en-US" sz="1400" dirty="0" smtClean="0">
                          <a:latin typeface="+mn-lt"/>
                        </a:rPr>
                        <a:t>Numeric</a:t>
                      </a:r>
                      <a:endParaRPr lang="en-US" sz="1400" dirty="0"/>
                    </a:p>
                  </a:txBody>
                  <a:tcPr anchor="ctr"/>
                </a:tc>
                <a:tc>
                  <a:txBody>
                    <a:bodyPr/>
                    <a:lstStyle/>
                    <a:p>
                      <a:pPr algn="ctr"/>
                      <a:r>
                        <a:rPr lang="en-US" sz="1400" dirty="0" smtClean="0">
                          <a:latin typeface="+mn-lt"/>
                        </a:rPr>
                        <a:t>Total number of washrooms</a:t>
                      </a:r>
                      <a:endParaRPr lang="en-US" sz="1400" dirty="0"/>
                    </a:p>
                  </a:txBody>
                  <a:tcPr anchor="ctr"/>
                </a:tc>
                <a:extLst>
                  <a:ext uri="{0D108BD9-81ED-4DB2-BD59-A6C34878D82A}">
                    <a16:rowId xmlns:a16="http://schemas.microsoft.com/office/drawing/2014/main" val="2078899104"/>
                  </a:ext>
                </a:extLst>
              </a:tr>
              <a:tr h="485582">
                <a:tc>
                  <a:txBody>
                    <a:bodyPr/>
                    <a:lstStyle/>
                    <a:p>
                      <a:pPr algn="ctr"/>
                      <a:r>
                        <a:rPr lang="en-US" sz="1400" dirty="0" smtClean="0">
                          <a:latin typeface="+mn-lt"/>
                        </a:rPr>
                        <a:t>Roof</a:t>
                      </a:r>
                      <a:endParaRPr lang="en-US" sz="1400" dirty="0"/>
                    </a:p>
                  </a:txBody>
                  <a:tcPr anchor="ctr"/>
                </a:tc>
                <a:tc>
                  <a:txBody>
                    <a:bodyPr/>
                    <a:lstStyle/>
                    <a:p>
                      <a:pPr algn="ctr"/>
                      <a:r>
                        <a:rPr lang="en-US" sz="1400" dirty="0" smtClean="0">
                          <a:latin typeface="+mn-lt"/>
                        </a:rPr>
                        <a:t>Categorical</a:t>
                      </a:r>
                      <a:endParaRPr lang="en-US" sz="14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smtClean="0">
                          <a:latin typeface="+mn-lt"/>
                        </a:rPr>
                        <a:t>Does the house have a roof </a:t>
                      </a:r>
                      <a:endParaRPr lang="en-US" sz="1400" dirty="0" smtClean="0"/>
                    </a:p>
                  </a:txBody>
                  <a:tcPr anchor="ctr"/>
                </a:tc>
                <a:extLst>
                  <a:ext uri="{0D108BD9-81ED-4DB2-BD59-A6C34878D82A}">
                    <a16:rowId xmlns:a16="http://schemas.microsoft.com/office/drawing/2014/main" val="1720799342"/>
                  </a:ext>
                </a:extLst>
              </a:tr>
            </a:tbl>
          </a:graphicData>
        </a:graphic>
      </p:graphicFrame>
      <p:sp>
        <p:nvSpPr>
          <p:cNvPr id="8" name="TextBox 7"/>
          <p:cNvSpPr txBox="1"/>
          <p:nvPr/>
        </p:nvSpPr>
        <p:spPr>
          <a:xfrm>
            <a:off x="306830" y="984420"/>
            <a:ext cx="12077793" cy="701731"/>
          </a:xfrm>
          <a:prstGeom prst="rect">
            <a:avLst/>
          </a:prstGeom>
          <a:noFill/>
        </p:spPr>
        <p:txBody>
          <a:bodyPr wrap="square" rtlCol="0">
            <a:spAutoFit/>
          </a:bodyPr>
          <a:lstStyle/>
          <a:p>
            <a:pPr>
              <a:lnSpc>
                <a:spcPct val="90000"/>
              </a:lnSpc>
            </a:pPr>
            <a:r>
              <a:rPr lang="en-US" sz="2000" b="1" dirty="0"/>
              <a:t>The data contains total </a:t>
            </a:r>
            <a:r>
              <a:rPr lang="en-US" sz="2000" b="1" dirty="0" smtClean="0"/>
              <a:t>3000 </a:t>
            </a:r>
            <a:r>
              <a:rPr lang="en-US" sz="2000" b="1" dirty="0"/>
              <a:t>rows and </a:t>
            </a:r>
            <a:r>
              <a:rPr lang="en-US" sz="2000" b="1" dirty="0" smtClean="0"/>
              <a:t>14 </a:t>
            </a:r>
            <a:r>
              <a:rPr lang="en-US" sz="2000" b="1" dirty="0"/>
              <a:t>columns. Following are the columns and dtypes</a:t>
            </a:r>
          </a:p>
          <a:p>
            <a:pPr>
              <a:lnSpc>
                <a:spcPct val="90000"/>
              </a:lnSpc>
            </a:pPr>
            <a:endParaRPr lang="en-US" sz="2400" dirty="0"/>
          </a:p>
        </p:txBody>
      </p:sp>
      <p:cxnSp>
        <p:nvCxnSpPr>
          <p:cNvPr id="10" name="Straight Connector 9"/>
          <p:cNvCxnSpPr/>
          <p:nvPr/>
        </p:nvCxnSpPr>
        <p:spPr>
          <a:xfrm>
            <a:off x="5950040" y="2316158"/>
            <a:ext cx="0" cy="3917911"/>
          </a:xfrm>
          <a:prstGeom prst="line">
            <a:avLst/>
          </a:prstGeom>
          <a:ln w="57150">
            <a:solidFill>
              <a:schemeClr val="accent1">
                <a:lumMod val="50000"/>
              </a:schemeClr>
            </a:solidFill>
            <a:tailEnd type="none"/>
          </a:ln>
        </p:spPr>
        <p:style>
          <a:lnRef idx="3">
            <a:schemeClr val="dk1"/>
          </a:lnRef>
          <a:fillRef idx="0">
            <a:schemeClr val="dk1"/>
          </a:fillRef>
          <a:effectRef idx="2">
            <a:schemeClr val="dk1"/>
          </a:effectRef>
          <a:fontRef idx="minor">
            <a:schemeClr val="tx1"/>
          </a:fontRef>
        </p:style>
      </p:cxnSp>
      <p:graphicFrame>
        <p:nvGraphicFramePr>
          <p:cNvPr id="9" name="Content Placeholder 3"/>
          <p:cNvGraphicFramePr>
            <a:graphicFrameLocks/>
          </p:cNvGraphicFramePr>
          <p:nvPr>
            <p:extLst>
              <p:ext uri="{D42A27DB-BD31-4B8C-83A1-F6EECF244321}">
                <p14:modId xmlns:p14="http://schemas.microsoft.com/office/powerpoint/2010/main" val="1581548293"/>
              </p:ext>
            </p:extLst>
          </p:nvPr>
        </p:nvGraphicFramePr>
        <p:xfrm>
          <a:off x="6155774" y="1352240"/>
          <a:ext cx="5834128" cy="4837235"/>
        </p:xfrm>
        <a:graphic>
          <a:graphicData uri="http://schemas.openxmlformats.org/drawingml/2006/table">
            <a:tbl>
              <a:tblPr firstRow="1" bandRow="1">
                <a:tableStyleId>{5C22544A-7EE6-4342-B048-85BDC9FD1C3A}</a:tableStyleId>
              </a:tblPr>
              <a:tblGrid>
                <a:gridCol w="1933562">
                  <a:extLst>
                    <a:ext uri="{9D8B030D-6E8A-4147-A177-3AD203B41FA5}">
                      <a16:colId xmlns:a16="http://schemas.microsoft.com/office/drawing/2014/main" val="3506497451"/>
                    </a:ext>
                  </a:extLst>
                </a:gridCol>
                <a:gridCol w="1950283">
                  <a:extLst>
                    <a:ext uri="{9D8B030D-6E8A-4147-A177-3AD203B41FA5}">
                      <a16:colId xmlns:a16="http://schemas.microsoft.com/office/drawing/2014/main" val="1506008832"/>
                    </a:ext>
                  </a:extLst>
                </a:gridCol>
                <a:gridCol w="1950283">
                  <a:extLst>
                    <a:ext uri="{9D8B030D-6E8A-4147-A177-3AD203B41FA5}">
                      <a16:colId xmlns:a16="http://schemas.microsoft.com/office/drawing/2014/main" val="1171711166"/>
                    </a:ext>
                  </a:extLst>
                </a:gridCol>
              </a:tblGrid>
              <a:tr h="301477">
                <a:tc>
                  <a:txBody>
                    <a:bodyPr/>
                    <a:lstStyle/>
                    <a:p>
                      <a:pPr algn="ctr"/>
                      <a:r>
                        <a:rPr lang="en-US" sz="1400" dirty="0" smtClean="0"/>
                        <a:t>FEATURE</a:t>
                      </a:r>
                      <a:endParaRPr lang="en-US" sz="1400" dirty="0"/>
                    </a:p>
                  </a:txBody>
                  <a:tcPr anchor="ctr"/>
                </a:tc>
                <a:tc>
                  <a:txBody>
                    <a:bodyPr/>
                    <a:lstStyle/>
                    <a:p>
                      <a:pPr algn="ctr"/>
                      <a:r>
                        <a:rPr lang="en-US" sz="1400" dirty="0" smtClean="0"/>
                        <a:t>DATA TYPE</a:t>
                      </a:r>
                      <a:endParaRPr lang="en-US" sz="1400" dirty="0"/>
                    </a:p>
                  </a:txBody>
                  <a:tcPr anchor="ctr"/>
                </a:tc>
                <a:tc>
                  <a:txBody>
                    <a:bodyPr/>
                    <a:lstStyle/>
                    <a:p>
                      <a:pPr algn="ctr"/>
                      <a:r>
                        <a:rPr lang="en-US" sz="1400" dirty="0" smtClean="0"/>
                        <a:t>DESCRIPTION</a:t>
                      </a:r>
                      <a:endParaRPr lang="en-US" sz="1400" dirty="0"/>
                    </a:p>
                  </a:txBody>
                  <a:tcPr anchor="ctr"/>
                </a:tc>
                <a:extLst>
                  <a:ext uri="{0D108BD9-81ED-4DB2-BD59-A6C34878D82A}">
                    <a16:rowId xmlns:a16="http://schemas.microsoft.com/office/drawing/2014/main" val="4031670656"/>
                  </a:ext>
                </a:extLst>
              </a:tr>
              <a:tr h="1025587">
                <a:tc>
                  <a:txBody>
                    <a:bodyPr/>
                    <a:lstStyle/>
                    <a:p>
                      <a:pPr marL="0" indent="0" algn="ctr">
                        <a:buClr>
                          <a:schemeClr val="tx1"/>
                        </a:buClr>
                        <a:buNone/>
                      </a:pPr>
                      <a:r>
                        <a:rPr lang="en-US" sz="1400" dirty="0" smtClean="0"/>
                        <a:t>Roofarea</a:t>
                      </a:r>
                      <a:endParaRPr lang="en-US" sz="1400" dirty="0"/>
                    </a:p>
                  </a:txBody>
                  <a:tcPr anchor="ctr"/>
                </a:tc>
                <a:tc>
                  <a:txBody>
                    <a:bodyPr/>
                    <a:lstStyle/>
                    <a:p>
                      <a:pPr algn="ctr"/>
                      <a:r>
                        <a:rPr lang="en-US" sz="1400" dirty="0" smtClean="0">
                          <a:latin typeface="+mn-lt"/>
                        </a:rPr>
                        <a:t>Numeric</a:t>
                      </a:r>
                      <a:endParaRPr lang="en-US" sz="1400" dirty="0"/>
                    </a:p>
                  </a:txBody>
                  <a:tcPr anchor="ctr"/>
                </a:tc>
                <a:tc>
                  <a:txBody>
                    <a:bodyPr/>
                    <a:lstStyle/>
                    <a:p>
                      <a:pPr marL="0" indent="0" algn="ctr">
                        <a:lnSpc>
                          <a:spcPct val="90000"/>
                        </a:lnSpc>
                        <a:buClr>
                          <a:schemeClr val="tx1"/>
                        </a:buClr>
                        <a:buSzPct val="80000"/>
                        <a:buFont typeface="+mj-lt"/>
                        <a:buNone/>
                      </a:pPr>
                      <a:r>
                        <a:rPr lang="en-US" sz="1400" dirty="0" smtClean="0"/>
                        <a:t>Area of the roof</a:t>
                      </a:r>
                      <a:endParaRPr lang="en-US" sz="1400" dirty="0"/>
                    </a:p>
                  </a:txBody>
                  <a:tcPr anchor="ctr"/>
                </a:tc>
                <a:extLst>
                  <a:ext uri="{0D108BD9-81ED-4DB2-BD59-A6C34878D82A}">
                    <a16:rowId xmlns:a16="http://schemas.microsoft.com/office/drawing/2014/main" val="2538547122"/>
                  </a:ext>
                </a:extLst>
              </a:tr>
              <a:tr h="562419">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smtClean="0"/>
                        <a:t>Lawnarea</a:t>
                      </a:r>
                      <a:endParaRPr lang="en-US" sz="1400" dirty="0"/>
                    </a:p>
                  </a:txBody>
                  <a:tcPr anchor="ctr"/>
                </a:tc>
                <a:tc>
                  <a:txBody>
                    <a:bodyPr/>
                    <a:lstStyle/>
                    <a:p>
                      <a:pPr algn="ctr"/>
                      <a:r>
                        <a:rPr lang="en-US" sz="1400" dirty="0" smtClean="0">
                          <a:latin typeface="+mn-lt"/>
                        </a:rPr>
                        <a:t>Numeric</a:t>
                      </a:r>
                      <a:endParaRPr lang="en-US" sz="1400" dirty="0"/>
                    </a:p>
                  </a:txBody>
                  <a:tcPr anchor="ctr"/>
                </a:tc>
                <a:tc>
                  <a:txBody>
                    <a:bodyPr/>
                    <a:lstStyle/>
                    <a:p>
                      <a:pPr marL="0" indent="0" algn="ctr">
                        <a:lnSpc>
                          <a:spcPct val="90000"/>
                        </a:lnSpc>
                        <a:buClr>
                          <a:schemeClr val="tx1"/>
                        </a:buClr>
                        <a:buSzPct val="80000"/>
                        <a:buFont typeface="+mj-lt"/>
                        <a:buNone/>
                      </a:pPr>
                      <a:r>
                        <a:rPr lang="en-US" sz="1400" dirty="0" smtClean="0"/>
                        <a:t>Area of the lawn</a:t>
                      </a:r>
                      <a:endParaRPr lang="en-US" sz="1400" dirty="0"/>
                    </a:p>
                  </a:txBody>
                  <a:tcPr anchor="ctr"/>
                </a:tc>
                <a:extLst>
                  <a:ext uri="{0D108BD9-81ED-4DB2-BD59-A6C34878D82A}">
                    <a16:rowId xmlns:a16="http://schemas.microsoft.com/office/drawing/2014/main" val="3659289061"/>
                  </a:ext>
                </a:extLst>
              </a:tr>
              <a:tr h="562419">
                <a:tc>
                  <a:txBody>
                    <a:bodyPr/>
                    <a:lstStyle/>
                    <a:p>
                      <a:pPr marL="0" indent="0" algn="ctr">
                        <a:buClr>
                          <a:schemeClr val="tx1"/>
                        </a:buClr>
                        <a:buNone/>
                      </a:pPr>
                      <a:r>
                        <a:rPr lang="en-US" sz="1400" dirty="0" smtClean="0"/>
                        <a:t>Nfloors</a:t>
                      </a:r>
                      <a:endParaRPr lang="en-US" sz="1400" dirty="0"/>
                    </a:p>
                  </a:txBody>
                  <a:tcPr anchor="ctr"/>
                </a:tc>
                <a:tc>
                  <a:txBody>
                    <a:bodyPr/>
                    <a:lstStyle/>
                    <a:p>
                      <a:pPr algn="ctr"/>
                      <a:r>
                        <a:rPr lang="en-US" sz="1400" dirty="0" smtClean="0">
                          <a:latin typeface="+mn-lt"/>
                        </a:rPr>
                        <a:t>Numeric</a:t>
                      </a:r>
                      <a:endParaRPr lang="en-US" sz="1400" dirty="0"/>
                    </a:p>
                  </a:txBody>
                  <a:tcPr anchor="ctr"/>
                </a:tc>
                <a:tc>
                  <a:txBody>
                    <a:bodyPr/>
                    <a:lstStyle/>
                    <a:p>
                      <a:pPr marL="0" indent="0" algn="ctr">
                        <a:lnSpc>
                          <a:spcPct val="90000"/>
                        </a:lnSpc>
                        <a:buClr>
                          <a:schemeClr val="tx1"/>
                        </a:buClr>
                        <a:buSzPct val="80000"/>
                        <a:buFont typeface="+mj-lt"/>
                        <a:buNone/>
                      </a:pPr>
                      <a:r>
                        <a:rPr lang="en-US" sz="1400" baseline="0" dirty="0" smtClean="0"/>
                        <a:t> </a:t>
                      </a:r>
                      <a:r>
                        <a:rPr lang="en-US" sz="1400" dirty="0" smtClean="0"/>
                        <a:t>Total floors</a:t>
                      </a:r>
                      <a:endParaRPr lang="en-US" sz="1400" dirty="0"/>
                    </a:p>
                  </a:txBody>
                  <a:tcPr anchor="ctr"/>
                </a:tc>
                <a:extLst>
                  <a:ext uri="{0D108BD9-81ED-4DB2-BD59-A6C34878D82A}">
                    <a16:rowId xmlns:a16="http://schemas.microsoft.com/office/drawing/2014/main" val="3670906099"/>
                  </a:ext>
                </a:extLst>
              </a:tr>
              <a:tr h="794004">
                <a:tc>
                  <a:txBody>
                    <a:bodyPr/>
                    <a:lstStyle/>
                    <a:p>
                      <a:pPr marL="0" indent="0" algn="ctr">
                        <a:buClr>
                          <a:schemeClr val="tx1"/>
                        </a:buClr>
                        <a:buNone/>
                      </a:pPr>
                      <a:r>
                        <a:rPr lang="en-US" sz="1400" dirty="0" smtClean="0"/>
                        <a:t>API</a:t>
                      </a:r>
                      <a:endParaRPr lang="en-US" sz="1400" dirty="0"/>
                    </a:p>
                  </a:txBody>
                  <a:tcPr anchor="ctr"/>
                </a:tc>
                <a:tc>
                  <a:txBody>
                    <a:bodyPr/>
                    <a:lstStyle/>
                    <a:p>
                      <a:pPr algn="ctr"/>
                      <a:r>
                        <a:rPr lang="en-US" sz="1400" dirty="0" smtClean="0">
                          <a:latin typeface="+mn-lt"/>
                        </a:rPr>
                        <a:t>Numeric</a:t>
                      </a:r>
                      <a:endParaRPr lang="en-US" sz="1400" dirty="0"/>
                    </a:p>
                  </a:txBody>
                  <a:tcPr anchor="ctr"/>
                </a:tc>
                <a:tc>
                  <a:txBody>
                    <a:bodyPr/>
                    <a:lstStyle/>
                    <a:p>
                      <a:pPr marL="0" indent="0" algn="ctr">
                        <a:buClr>
                          <a:schemeClr val="tx1"/>
                        </a:buClr>
                        <a:buNone/>
                      </a:pPr>
                      <a:r>
                        <a:rPr lang="en-US" sz="1400" dirty="0" smtClean="0"/>
                        <a:t>Air pollution index level</a:t>
                      </a:r>
                      <a:endParaRPr lang="en-US" sz="1400" dirty="0" smtClean="0">
                        <a:latin typeface="+mn-lt"/>
                      </a:endParaRPr>
                    </a:p>
                  </a:txBody>
                  <a:tcPr anchor="ctr"/>
                </a:tc>
                <a:extLst>
                  <a:ext uri="{0D108BD9-81ED-4DB2-BD59-A6C34878D82A}">
                    <a16:rowId xmlns:a16="http://schemas.microsoft.com/office/drawing/2014/main" val="981424028"/>
                  </a:ext>
                </a:extLst>
              </a:tr>
              <a:tr h="1025587">
                <a:tc>
                  <a:txBody>
                    <a:bodyPr/>
                    <a:lstStyle/>
                    <a:p>
                      <a:pPr marL="0" indent="0" algn="ctr">
                        <a:buClr>
                          <a:schemeClr val="tx1"/>
                        </a:buClr>
                        <a:buNone/>
                      </a:pPr>
                      <a:r>
                        <a:rPr lang="en-US" sz="1400" dirty="0" smtClean="0"/>
                        <a:t>Expected price </a:t>
                      </a:r>
                      <a:endParaRPr lang="en-US" sz="1400" dirty="0"/>
                    </a:p>
                  </a:txBody>
                  <a:tcPr anchor="ctr"/>
                </a:tc>
                <a:tc>
                  <a:txBody>
                    <a:bodyPr/>
                    <a:lstStyle/>
                    <a:p>
                      <a:pPr algn="ctr"/>
                      <a:r>
                        <a:rPr lang="en-US" sz="1400" dirty="0" smtClean="0">
                          <a:latin typeface="+mn-lt"/>
                        </a:rPr>
                        <a:t>Numeric</a:t>
                      </a:r>
                      <a:endParaRPr lang="en-US" sz="1400" dirty="0"/>
                    </a:p>
                  </a:txBody>
                  <a:tcPr anchor="ctr"/>
                </a:tc>
                <a:tc>
                  <a:txBody>
                    <a:bodyPr/>
                    <a:lstStyle/>
                    <a:p>
                      <a:pPr marL="0" indent="0" algn="ctr">
                        <a:lnSpc>
                          <a:spcPct val="90000"/>
                        </a:lnSpc>
                        <a:buClr>
                          <a:schemeClr val="tx1"/>
                        </a:buClr>
                        <a:buSzPct val="80000"/>
                        <a:buFont typeface="+mj-lt"/>
                        <a:buNone/>
                      </a:pPr>
                      <a:r>
                        <a:rPr lang="en-US" sz="1400" dirty="0" smtClean="0"/>
                        <a:t>Approximate cost price of the property</a:t>
                      </a:r>
                    </a:p>
                  </a:txBody>
                  <a:tcPr anchor="ctr"/>
                </a:tc>
                <a:extLst>
                  <a:ext uri="{0D108BD9-81ED-4DB2-BD59-A6C34878D82A}">
                    <a16:rowId xmlns:a16="http://schemas.microsoft.com/office/drawing/2014/main" val="4093150465"/>
                  </a:ext>
                </a:extLst>
              </a:tr>
              <a:tr h="562419">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smtClean="0"/>
                        <a:t>Grade</a:t>
                      </a:r>
                      <a:endParaRPr lang="en-US" sz="1400" dirty="0"/>
                    </a:p>
                  </a:txBody>
                  <a:tcPr anchor="ctr"/>
                </a:tc>
                <a:tc>
                  <a:txBody>
                    <a:bodyPr/>
                    <a:lstStyle/>
                    <a:p>
                      <a:pPr algn="ctr"/>
                      <a:r>
                        <a:rPr lang="en-US" sz="1400" dirty="0" smtClean="0"/>
                        <a:t>Categorical</a:t>
                      </a:r>
                      <a:endParaRPr lang="en-US" sz="1400" dirty="0"/>
                    </a:p>
                  </a:txBody>
                  <a:tcPr anchor="ctr"/>
                </a:tc>
                <a:tc>
                  <a:txBody>
                    <a:bodyPr/>
                    <a:lstStyle/>
                    <a:p>
                      <a:pPr marL="0" indent="0" algn="ctr">
                        <a:lnSpc>
                          <a:spcPct val="90000"/>
                        </a:lnSpc>
                        <a:buClr>
                          <a:schemeClr val="tx1"/>
                        </a:buClr>
                        <a:buSzPct val="80000"/>
                        <a:buFont typeface="+mj-lt"/>
                        <a:buNone/>
                      </a:pPr>
                      <a:r>
                        <a:rPr lang="en-US" sz="1400" dirty="0" smtClean="0"/>
                        <a:t>The grade of the house/property</a:t>
                      </a:r>
                      <a:endParaRPr lang="en-US" sz="1400" dirty="0"/>
                    </a:p>
                  </a:txBody>
                  <a:tcPr anchor="ctr"/>
                </a:tc>
                <a:extLst>
                  <a:ext uri="{0D108BD9-81ED-4DB2-BD59-A6C34878D82A}">
                    <a16:rowId xmlns:a16="http://schemas.microsoft.com/office/drawing/2014/main" val="2078899104"/>
                  </a:ext>
                </a:extLst>
              </a:tr>
            </a:tbl>
          </a:graphicData>
        </a:graphic>
      </p:graphicFrame>
    </p:spTree>
    <p:extLst>
      <p:ext uri="{BB962C8B-B14F-4D97-AF65-F5344CB8AC3E}">
        <p14:creationId xmlns:p14="http://schemas.microsoft.com/office/powerpoint/2010/main" val="1280951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006" y="460120"/>
            <a:ext cx="9323516" cy="627275"/>
          </a:xfrm>
        </p:spPr>
        <p:txBody>
          <a:bodyPr>
            <a:noAutofit/>
          </a:bodyPr>
          <a:lstStyle/>
          <a:p>
            <a:r>
              <a:rPr lang="en-US" sz="3200" b="1" u="sng" dirty="0">
                <a:solidFill>
                  <a:schemeClr val="tx1"/>
                </a:solidFill>
              </a:rPr>
              <a:t>Data </a:t>
            </a:r>
            <a:r>
              <a:rPr lang="en-US" sz="3200" b="1" u="sng" dirty="0" smtClean="0">
                <a:solidFill>
                  <a:schemeClr val="tx1"/>
                </a:solidFill>
              </a:rPr>
              <a:t>Pre-Processing Techniques</a:t>
            </a:r>
            <a:endParaRPr lang="en-US" sz="3200" b="1" u="sng" dirty="0">
              <a:solidFill>
                <a:schemeClr val="tx1"/>
              </a:solidFill>
            </a:endParaRPr>
          </a:p>
        </p:txBody>
      </p:sp>
      <p:sp>
        <p:nvSpPr>
          <p:cNvPr id="3" name="Content Placeholder 2"/>
          <p:cNvSpPr>
            <a:spLocks noGrp="1"/>
          </p:cNvSpPr>
          <p:nvPr>
            <p:ph idx="1"/>
          </p:nvPr>
        </p:nvSpPr>
        <p:spPr>
          <a:xfrm>
            <a:off x="722006" y="2052919"/>
            <a:ext cx="10650039" cy="4541064"/>
          </a:xfrm>
        </p:spPr>
        <p:txBody>
          <a:bodyPr>
            <a:normAutofit/>
          </a:bodyPr>
          <a:lstStyle/>
          <a:p>
            <a:r>
              <a:rPr lang="en-US" sz="1800" b="1" u="sng" dirty="0" smtClean="0"/>
              <a:t>Null Value Treatment </a:t>
            </a:r>
            <a:r>
              <a:rPr lang="en-US" sz="1800" dirty="0" smtClean="0"/>
              <a:t>- In Pre-Processing, First of all we checked for empty values, there were no empty values in </a:t>
            </a:r>
            <a:r>
              <a:rPr lang="en-US" sz="1800" dirty="0"/>
              <a:t>Grade, </a:t>
            </a:r>
            <a:r>
              <a:rPr lang="en-US" sz="1800" dirty="0" smtClean="0"/>
              <a:t>so there is no need of missing value imputation.</a:t>
            </a:r>
          </a:p>
          <a:p>
            <a:r>
              <a:rPr lang="en-US" sz="1800" b="1" u="sng" dirty="0" smtClean="0"/>
              <a:t>Label Encoding </a:t>
            </a:r>
            <a:r>
              <a:rPr lang="en-US" sz="1800" dirty="0" smtClean="0"/>
              <a:t>- Then the non numeric data type feature were converted into numeric type as the machine understands numeric values very well using the method(Label Encoder).</a:t>
            </a:r>
          </a:p>
          <a:p>
            <a:r>
              <a:rPr lang="en-US" sz="1800" b="1" u="sng" dirty="0"/>
              <a:t>Feature Scaling </a:t>
            </a:r>
            <a:r>
              <a:rPr lang="en-US" sz="1800" dirty="0"/>
              <a:t>- The data is then scaled(converted into a certain range) using the function MinMaxScaler(used to normalize the values of columns between 0 and 1) for easy and fast processing</a:t>
            </a:r>
            <a:r>
              <a:rPr lang="en-US" sz="1800" dirty="0" smtClean="0"/>
              <a:t>.</a:t>
            </a:r>
            <a:endParaRPr lang="en-US" sz="1800" dirty="0"/>
          </a:p>
          <a:p>
            <a:r>
              <a:rPr lang="en-US" sz="1800" b="1" u="sng" dirty="0"/>
              <a:t>Feature Selection </a:t>
            </a:r>
            <a:r>
              <a:rPr lang="en-US" sz="1800" dirty="0"/>
              <a:t>- </a:t>
            </a:r>
            <a:r>
              <a:rPr lang="en-US" sz="1800" dirty="0"/>
              <a:t>For feature selection, on the basis of relation between multiple columns with </a:t>
            </a:r>
            <a:r>
              <a:rPr lang="en-US" sz="1800" dirty="0" smtClean="0"/>
              <a:t>Grade </a:t>
            </a:r>
            <a:r>
              <a:rPr lang="en-US" sz="1800" dirty="0"/>
              <a:t>we determine the best correlated columns and then they were selected for further modelling of different algorithms</a:t>
            </a:r>
            <a:r>
              <a:rPr lang="en-US" sz="1800" dirty="0" smtClean="0"/>
              <a:t>.</a:t>
            </a:r>
            <a:endParaRPr lang="en-US" sz="1800" dirty="0"/>
          </a:p>
          <a:p>
            <a:r>
              <a:rPr lang="en-US" sz="1800" b="1" u="sng" dirty="0" smtClean="0"/>
              <a:t>Splitting </a:t>
            </a:r>
            <a:r>
              <a:rPr lang="en-US" sz="1800" b="1" u="sng" dirty="0"/>
              <a:t>the data </a:t>
            </a:r>
            <a:r>
              <a:rPr lang="en-US" sz="1800" dirty="0"/>
              <a:t>– The data is </a:t>
            </a:r>
            <a:r>
              <a:rPr lang="en-US" sz="1800" dirty="0" smtClean="0"/>
              <a:t>splitted </a:t>
            </a:r>
            <a:r>
              <a:rPr lang="en-US" sz="1800" dirty="0"/>
              <a:t>using </a:t>
            </a:r>
            <a:r>
              <a:rPr lang="en-US" sz="1800" dirty="0" smtClean="0"/>
              <a:t>Repeated Stratified Kfold CV with 5 </a:t>
            </a:r>
            <a:r>
              <a:rPr lang="en-US" sz="1800" dirty="0" smtClean="0"/>
              <a:t>splits. The </a:t>
            </a:r>
            <a:r>
              <a:rPr lang="en-US" sz="1800" dirty="0"/>
              <a:t>data is splitted between Training data which is used to train the model and test data</a:t>
            </a:r>
          </a:p>
          <a:p>
            <a:pPr marL="0" indent="0">
              <a:buNone/>
            </a:pPr>
            <a:endParaRPr lang="en-US" sz="1800" dirty="0" smtClean="0"/>
          </a:p>
          <a:p>
            <a:pPr marL="0" indent="0">
              <a:buNone/>
            </a:pPr>
            <a:endParaRPr lang="en-US" sz="1800" dirty="0"/>
          </a:p>
        </p:txBody>
      </p:sp>
    </p:spTree>
    <p:extLst>
      <p:ext uri="{BB962C8B-B14F-4D97-AF65-F5344CB8AC3E}">
        <p14:creationId xmlns:p14="http://schemas.microsoft.com/office/powerpoint/2010/main" val="3566121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6069" y="551459"/>
            <a:ext cx="9404723" cy="795427"/>
          </a:xfrm>
        </p:spPr>
        <p:txBody>
          <a:bodyPr>
            <a:normAutofit/>
          </a:bodyPr>
          <a:lstStyle/>
          <a:p>
            <a:r>
              <a:rPr lang="en-US" sz="3200" b="1" u="sng" dirty="0" smtClean="0">
                <a:solidFill>
                  <a:schemeClr val="tx1"/>
                </a:solidFill>
              </a:rPr>
              <a:t>Exploratory Data Analysis</a:t>
            </a:r>
            <a:endParaRPr lang="en-US" sz="3200" b="1" u="sng" dirty="0">
              <a:solidFill>
                <a:schemeClr val="tx1"/>
              </a:solidFill>
            </a:endParaRPr>
          </a:p>
        </p:txBody>
      </p:sp>
      <p:sp>
        <p:nvSpPr>
          <p:cNvPr id="11" name="TextBox 10"/>
          <p:cNvSpPr txBox="1"/>
          <p:nvPr/>
        </p:nvSpPr>
        <p:spPr>
          <a:xfrm>
            <a:off x="1056069" y="5129432"/>
            <a:ext cx="10779616" cy="1172514"/>
          </a:xfrm>
          <a:prstGeom prst="rect">
            <a:avLst/>
          </a:prstGeom>
        </p:spPr>
        <p:txBody>
          <a:bodyPr vert="horz" lIns="91440" tIns="45720" rIns="91440" bIns="45720" rtlCol="0">
            <a:noAutofit/>
          </a:bodyPr>
          <a:lstStyle>
            <a:defPPr>
              <a:defRPr lang="en-US"/>
            </a:defPPr>
            <a:lvl1pPr indent="0">
              <a:spcBef>
                <a:spcPts val="1000"/>
              </a:spcBef>
              <a:spcAft>
                <a:spcPts val="0"/>
              </a:spcAft>
              <a:buClr>
                <a:schemeClr val="bg2">
                  <a:lumMod val="40000"/>
                  <a:lumOff val="60000"/>
                </a:schemeClr>
              </a:buClr>
              <a:buSzPct val="80000"/>
              <a:buFont typeface="Wingdings 3" charset="2"/>
              <a:buNone/>
              <a:defRPr sz="2000" b="1" i="0">
                <a:latin typeface="+mj-lt"/>
                <a:ea typeface="+mj-ea"/>
                <a:cs typeface="+mj-cs"/>
              </a:defRPr>
            </a:lvl1pPr>
            <a:lvl2pPr marL="742950" indent="-285750">
              <a:spcBef>
                <a:spcPts val="1000"/>
              </a:spcBef>
              <a:spcAft>
                <a:spcPts val="0"/>
              </a:spcAft>
              <a:buClr>
                <a:schemeClr val="bg2">
                  <a:lumMod val="40000"/>
                  <a:lumOff val="60000"/>
                </a:schemeClr>
              </a:buClr>
              <a:buSzPct val="80000"/>
              <a:buFont typeface="Wingdings 3" charset="2"/>
              <a:buChar char=""/>
              <a:defRPr b="0" i="0">
                <a:latin typeface="+mj-lt"/>
                <a:ea typeface="+mj-ea"/>
                <a:cs typeface="+mj-cs"/>
              </a:defRPr>
            </a:lvl2pPr>
            <a:lvl3pPr marL="1143000" indent="-228600">
              <a:spcBef>
                <a:spcPts val="1000"/>
              </a:spcBef>
              <a:spcAft>
                <a:spcPts val="0"/>
              </a:spcAft>
              <a:buClr>
                <a:schemeClr val="bg2">
                  <a:lumMod val="40000"/>
                  <a:lumOff val="60000"/>
                </a:schemeClr>
              </a:buClr>
              <a:buSzPct val="80000"/>
              <a:buFont typeface="Wingdings 3" charset="2"/>
              <a:buChar char=""/>
              <a:defRPr sz="1600" b="0" i="0">
                <a:latin typeface="+mj-lt"/>
                <a:ea typeface="+mj-ea"/>
                <a:cs typeface="+mj-cs"/>
              </a:defRPr>
            </a:lvl3pPr>
            <a:lvl4pPr marL="1600200" indent="-228600">
              <a:spcBef>
                <a:spcPts val="1000"/>
              </a:spcBef>
              <a:spcAft>
                <a:spcPts val="0"/>
              </a:spcAft>
              <a:buClr>
                <a:schemeClr val="bg2">
                  <a:lumMod val="40000"/>
                  <a:lumOff val="60000"/>
                </a:schemeClr>
              </a:buClr>
              <a:buSzPct val="80000"/>
              <a:buFont typeface="Wingdings 3" charset="2"/>
              <a:buChar char=""/>
              <a:defRPr sz="1400" b="0" i="0">
                <a:latin typeface="+mj-lt"/>
                <a:ea typeface="+mj-ea"/>
                <a:cs typeface="+mj-cs"/>
              </a:defRPr>
            </a:lvl4pPr>
            <a:lvl5pPr marL="2057400" indent="-228600">
              <a:spcBef>
                <a:spcPts val="1000"/>
              </a:spcBef>
              <a:spcAft>
                <a:spcPts val="0"/>
              </a:spcAft>
              <a:buClr>
                <a:schemeClr val="bg2">
                  <a:lumMod val="40000"/>
                  <a:lumOff val="60000"/>
                </a:schemeClr>
              </a:buClr>
              <a:buSzPct val="80000"/>
              <a:buFont typeface="Wingdings 3" charset="2"/>
              <a:buChar char=""/>
              <a:defRPr sz="1400" b="0" i="0">
                <a:latin typeface="+mj-lt"/>
                <a:ea typeface="+mj-ea"/>
                <a:cs typeface="+mj-cs"/>
              </a:defRPr>
            </a:lvl5pPr>
            <a:lvl6pPr marL="2506000" indent="-228600">
              <a:spcBef>
                <a:spcPts val="1000"/>
              </a:spcBef>
              <a:spcAft>
                <a:spcPts val="0"/>
              </a:spcAft>
              <a:buClr>
                <a:schemeClr val="bg2">
                  <a:lumMod val="40000"/>
                  <a:lumOff val="60000"/>
                </a:schemeClr>
              </a:buClr>
              <a:buSzPct val="80000"/>
              <a:buFont typeface="Wingdings 3" charset="2"/>
              <a:buChar char=""/>
              <a:defRPr sz="1400" b="0" i="0">
                <a:latin typeface="+mj-lt"/>
                <a:ea typeface="+mj-ea"/>
                <a:cs typeface="+mj-cs"/>
              </a:defRPr>
            </a:lvl6pPr>
            <a:lvl7pPr marL="2971800" indent="-228600">
              <a:spcBef>
                <a:spcPts val="1000"/>
              </a:spcBef>
              <a:spcAft>
                <a:spcPts val="0"/>
              </a:spcAft>
              <a:buClr>
                <a:schemeClr val="bg2">
                  <a:lumMod val="40000"/>
                  <a:lumOff val="60000"/>
                </a:schemeClr>
              </a:buClr>
              <a:buSzPct val="80000"/>
              <a:buFont typeface="Wingdings 3" charset="2"/>
              <a:buChar char=""/>
              <a:defRPr sz="1400" b="0" i="0">
                <a:latin typeface="+mj-lt"/>
                <a:ea typeface="+mj-ea"/>
                <a:cs typeface="+mj-cs"/>
              </a:defRPr>
            </a:lvl7pPr>
            <a:lvl8pPr marL="3429000" indent="-228600">
              <a:spcBef>
                <a:spcPts val="1000"/>
              </a:spcBef>
              <a:spcAft>
                <a:spcPts val="0"/>
              </a:spcAft>
              <a:buClr>
                <a:schemeClr val="bg2">
                  <a:lumMod val="40000"/>
                  <a:lumOff val="60000"/>
                </a:schemeClr>
              </a:buClr>
              <a:buSzPct val="80000"/>
              <a:buFont typeface="Wingdings 3" charset="2"/>
              <a:buChar char=""/>
              <a:defRPr sz="1400" b="0" i="0">
                <a:latin typeface="+mj-lt"/>
                <a:ea typeface="+mj-ea"/>
                <a:cs typeface="+mj-cs"/>
              </a:defRPr>
            </a:lvl8pPr>
            <a:lvl9pPr marL="3886200" indent="-228600">
              <a:spcBef>
                <a:spcPts val="1000"/>
              </a:spcBef>
              <a:spcAft>
                <a:spcPts val="0"/>
              </a:spcAft>
              <a:buClr>
                <a:schemeClr val="bg2">
                  <a:lumMod val="40000"/>
                  <a:lumOff val="60000"/>
                </a:schemeClr>
              </a:buClr>
              <a:buSzPct val="80000"/>
              <a:buFont typeface="Wingdings 3" charset="2"/>
              <a:buChar char=""/>
              <a:defRPr sz="1400" b="0" i="0">
                <a:latin typeface="+mj-lt"/>
                <a:ea typeface="+mj-ea"/>
                <a:cs typeface="+mj-cs"/>
              </a:defRPr>
            </a:lvl9pPr>
          </a:lstStyle>
          <a:p>
            <a:r>
              <a:rPr lang="en-US" sz="1800" dirty="0"/>
              <a:t>Interpretation </a:t>
            </a:r>
            <a:r>
              <a:rPr lang="en-US" sz="1800" dirty="0" smtClean="0"/>
              <a:t>:</a:t>
            </a:r>
            <a:endParaRPr lang="en-US" sz="1800" dirty="0"/>
          </a:p>
          <a:p>
            <a:pPr marL="342900" indent="-342900">
              <a:buFont typeface="Wingdings" panose="05000000000000000000" pitchFamily="2" charset="2"/>
              <a:buChar char="§"/>
            </a:pPr>
            <a:r>
              <a:rPr lang="en-US" sz="1800" b="0" dirty="0"/>
              <a:t>Here we can see that the </a:t>
            </a:r>
            <a:r>
              <a:rPr lang="en-US" sz="1800" b="0" dirty="0" smtClean="0"/>
              <a:t>51.43% of the House have Roof and 48.57% don’t have any. </a:t>
            </a:r>
            <a:endParaRPr lang="en-US" sz="1800" b="0" dirty="0"/>
          </a:p>
          <a:p>
            <a:pPr marL="342900" indent="-342900">
              <a:buFont typeface="Wingdings" panose="05000000000000000000" pitchFamily="2" charset="2"/>
              <a:buChar char="§"/>
            </a:pPr>
            <a:r>
              <a:rPr lang="en-US" sz="1800" b="0" dirty="0"/>
              <a:t>The </a:t>
            </a:r>
            <a:r>
              <a:rPr lang="en-US" sz="1800" b="0" dirty="0" smtClean="0"/>
              <a:t>D grade have the maximum percentage 42.33% and Grade E have the least 2.53%.</a:t>
            </a:r>
            <a:endParaRPr lang="en-US" sz="1800" b="0" dirty="0"/>
          </a:p>
        </p:txBody>
      </p:sp>
      <p:pic>
        <p:nvPicPr>
          <p:cNvPr id="4" name="Picture 3"/>
          <p:cNvPicPr>
            <a:picLocks noChangeAspect="1"/>
          </p:cNvPicPr>
          <p:nvPr/>
        </p:nvPicPr>
        <p:blipFill>
          <a:blip r:embed="rId2"/>
          <a:stretch>
            <a:fillRect/>
          </a:stretch>
        </p:blipFill>
        <p:spPr>
          <a:xfrm>
            <a:off x="1984921" y="1853514"/>
            <a:ext cx="7547018" cy="3275918"/>
          </a:xfrm>
          <a:prstGeom prst="rect">
            <a:avLst/>
          </a:prstGeom>
        </p:spPr>
      </p:pic>
    </p:spTree>
    <p:extLst>
      <p:ext uri="{BB962C8B-B14F-4D97-AF65-F5344CB8AC3E}">
        <p14:creationId xmlns:p14="http://schemas.microsoft.com/office/powerpoint/2010/main" val="3690120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6069" y="477319"/>
            <a:ext cx="9404723" cy="820140"/>
          </a:xfrm>
        </p:spPr>
        <p:txBody>
          <a:bodyPr>
            <a:normAutofit/>
          </a:bodyPr>
          <a:lstStyle/>
          <a:p>
            <a:r>
              <a:rPr lang="en-US" sz="3200" b="1" u="sng" dirty="0">
                <a:solidFill>
                  <a:schemeClr val="tx1"/>
                </a:solidFill>
              </a:rPr>
              <a:t>Exploratory Data Analysis</a:t>
            </a:r>
            <a:endParaRPr lang="en-US" sz="3200" b="1" dirty="0">
              <a:solidFill>
                <a:schemeClr val="tx1"/>
              </a:solidFill>
            </a:endParaRPr>
          </a:p>
        </p:txBody>
      </p:sp>
      <p:sp>
        <p:nvSpPr>
          <p:cNvPr id="11" name="TextBox 10"/>
          <p:cNvSpPr txBox="1"/>
          <p:nvPr/>
        </p:nvSpPr>
        <p:spPr>
          <a:xfrm>
            <a:off x="123568" y="4893972"/>
            <a:ext cx="11712117" cy="1264232"/>
          </a:xfrm>
          <a:prstGeom prst="rect">
            <a:avLst/>
          </a:prstGeom>
        </p:spPr>
        <p:txBody>
          <a:bodyPr vert="horz" lIns="91440" tIns="45720" rIns="91440" bIns="45720" rtlCol="0">
            <a:noAutofit/>
          </a:bodyPr>
          <a:lstStyle>
            <a:defPPr>
              <a:defRPr lang="en-US"/>
            </a:defPPr>
            <a:lvl1pPr indent="0">
              <a:spcBef>
                <a:spcPts val="1000"/>
              </a:spcBef>
              <a:spcAft>
                <a:spcPts val="0"/>
              </a:spcAft>
              <a:buClr>
                <a:schemeClr val="bg2">
                  <a:lumMod val="40000"/>
                  <a:lumOff val="60000"/>
                </a:schemeClr>
              </a:buClr>
              <a:buSzPct val="80000"/>
              <a:buFont typeface="Wingdings 3" charset="2"/>
              <a:buNone/>
              <a:defRPr sz="2000" b="1" i="0">
                <a:latin typeface="+mj-lt"/>
                <a:ea typeface="+mj-ea"/>
                <a:cs typeface="+mj-cs"/>
              </a:defRPr>
            </a:lvl1pPr>
            <a:lvl2pPr marL="742950" indent="-285750">
              <a:spcBef>
                <a:spcPts val="1000"/>
              </a:spcBef>
              <a:spcAft>
                <a:spcPts val="0"/>
              </a:spcAft>
              <a:buClr>
                <a:schemeClr val="bg2">
                  <a:lumMod val="40000"/>
                  <a:lumOff val="60000"/>
                </a:schemeClr>
              </a:buClr>
              <a:buSzPct val="80000"/>
              <a:buFont typeface="Wingdings 3" charset="2"/>
              <a:buChar char=""/>
              <a:defRPr b="0" i="0">
                <a:latin typeface="+mj-lt"/>
                <a:ea typeface="+mj-ea"/>
                <a:cs typeface="+mj-cs"/>
              </a:defRPr>
            </a:lvl2pPr>
            <a:lvl3pPr marL="1143000" indent="-228600">
              <a:spcBef>
                <a:spcPts val="1000"/>
              </a:spcBef>
              <a:spcAft>
                <a:spcPts val="0"/>
              </a:spcAft>
              <a:buClr>
                <a:schemeClr val="bg2">
                  <a:lumMod val="40000"/>
                  <a:lumOff val="60000"/>
                </a:schemeClr>
              </a:buClr>
              <a:buSzPct val="80000"/>
              <a:buFont typeface="Wingdings 3" charset="2"/>
              <a:buChar char=""/>
              <a:defRPr sz="1600" b="0" i="0">
                <a:latin typeface="+mj-lt"/>
                <a:ea typeface="+mj-ea"/>
                <a:cs typeface="+mj-cs"/>
              </a:defRPr>
            </a:lvl3pPr>
            <a:lvl4pPr marL="1600200" indent="-228600">
              <a:spcBef>
                <a:spcPts val="1000"/>
              </a:spcBef>
              <a:spcAft>
                <a:spcPts val="0"/>
              </a:spcAft>
              <a:buClr>
                <a:schemeClr val="bg2">
                  <a:lumMod val="40000"/>
                  <a:lumOff val="60000"/>
                </a:schemeClr>
              </a:buClr>
              <a:buSzPct val="80000"/>
              <a:buFont typeface="Wingdings 3" charset="2"/>
              <a:buChar char=""/>
              <a:defRPr sz="1400" b="0" i="0">
                <a:latin typeface="+mj-lt"/>
                <a:ea typeface="+mj-ea"/>
                <a:cs typeface="+mj-cs"/>
              </a:defRPr>
            </a:lvl4pPr>
            <a:lvl5pPr marL="2057400" indent="-228600">
              <a:spcBef>
                <a:spcPts val="1000"/>
              </a:spcBef>
              <a:spcAft>
                <a:spcPts val="0"/>
              </a:spcAft>
              <a:buClr>
                <a:schemeClr val="bg2">
                  <a:lumMod val="40000"/>
                  <a:lumOff val="60000"/>
                </a:schemeClr>
              </a:buClr>
              <a:buSzPct val="80000"/>
              <a:buFont typeface="Wingdings 3" charset="2"/>
              <a:buChar char=""/>
              <a:defRPr sz="1400" b="0" i="0">
                <a:latin typeface="+mj-lt"/>
                <a:ea typeface="+mj-ea"/>
                <a:cs typeface="+mj-cs"/>
              </a:defRPr>
            </a:lvl5pPr>
            <a:lvl6pPr marL="2506000" indent="-228600">
              <a:spcBef>
                <a:spcPts val="1000"/>
              </a:spcBef>
              <a:spcAft>
                <a:spcPts val="0"/>
              </a:spcAft>
              <a:buClr>
                <a:schemeClr val="bg2">
                  <a:lumMod val="40000"/>
                  <a:lumOff val="60000"/>
                </a:schemeClr>
              </a:buClr>
              <a:buSzPct val="80000"/>
              <a:buFont typeface="Wingdings 3" charset="2"/>
              <a:buChar char=""/>
              <a:defRPr sz="1400" b="0" i="0">
                <a:latin typeface="+mj-lt"/>
                <a:ea typeface="+mj-ea"/>
                <a:cs typeface="+mj-cs"/>
              </a:defRPr>
            </a:lvl6pPr>
            <a:lvl7pPr marL="2971800" indent="-228600">
              <a:spcBef>
                <a:spcPts val="1000"/>
              </a:spcBef>
              <a:spcAft>
                <a:spcPts val="0"/>
              </a:spcAft>
              <a:buClr>
                <a:schemeClr val="bg2">
                  <a:lumMod val="40000"/>
                  <a:lumOff val="60000"/>
                </a:schemeClr>
              </a:buClr>
              <a:buSzPct val="80000"/>
              <a:buFont typeface="Wingdings 3" charset="2"/>
              <a:buChar char=""/>
              <a:defRPr sz="1400" b="0" i="0">
                <a:latin typeface="+mj-lt"/>
                <a:ea typeface="+mj-ea"/>
                <a:cs typeface="+mj-cs"/>
              </a:defRPr>
            </a:lvl7pPr>
            <a:lvl8pPr marL="3429000" indent="-228600">
              <a:spcBef>
                <a:spcPts val="1000"/>
              </a:spcBef>
              <a:spcAft>
                <a:spcPts val="0"/>
              </a:spcAft>
              <a:buClr>
                <a:schemeClr val="bg2">
                  <a:lumMod val="40000"/>
                  <a:lumOff val="60000"/>
                </a:schemeClr>
              </a:buClr>
              <a:buSzPct val="80000"/>
              <a:buFont typeface="Wingdings 3" charset="2"/>
              <a:buChar char=""/>
              <a:defRPr sz="1400" b="0" i="0">
                <a:latin typeface="+mj-lt"/>
                <a:ea typeface="+mj-ea"/>
                <a:cs typeface="+mj-cs"/>
              </a:defRPr>
            </a:lvl8pPr>
            <a:lvl9pPr marL="3886200" indent="-228600">
              <a:spcBef>
                <a:spcPts val="1000"/>
              </a:spcBef>
              <a:spcAft>
                <a:spcPts val="0"/>
              </a:spcAft>
              <a:buClr>
                <a:schemeClr val="bg2">
                  <a:lumMod val="40000"/>
                  <a:lumOff val="60000"/>
                </a:schemeClr>
              </a:buClr>
              <a:buSzPct val="80000"/>
              <a:buFont typeface="Wingdings 3" charset="2"/>
              <a:buChar char=""/>
              <a:defRPr sz="1400" b="0" i="0">
                <a:latin typeface="+mj-lt"/>
                <a:ea typeface="+mj-ea"/>
                <a:cs typeface="+mj-cs"/>
              </a:defRPr>
            </a:lvl9pPr>
          </a:lstStyle>
          <a:p>
            <a:r>
              <a:rPr lang="en-US" sz="1800" dirty="0"/>
              <a:t>Interpretation </a:t>
            </a:r>
            <a:r>
              <a:rPr lang="en-US" sz="1800" dirty="0" smtClean="0"/>
              <a:t>:</a:t>
            </a:r>
            <a:endParaRPr lang="en-US" sz="1800" dirty="0"/>
          </a:p>
          <a:p>
            <a:pPr marL="342900" indent="-342900">
              <a:buFont typeface="Wingdings" panose="05000000000000000000" pitchFamily="2" charset="2"/>
              <a:buChar char="§"/>
            </a:pPr>
            <a:r>
              <a:rPr lang="en-US" sz="1800" b="0" dirty="0"/>
              <a:t>Here we can see that </a:t>
            </a:r>
            <a:r>
              <a:rPr lang="en-US" sz="1800" b="0" dirty="0" smtClean="0"/>
              <a:t>the Most of the count is of 3 Floors Building and 1 and 7 have the least.</a:t>
            </a:r>
            <a:endParaRPr lang="en-US" sz="1800" b="0" dirty="0"/>
          </a:p>
          <a:p>
            <a:pPr marL="342900" indent="-342900">
              <a:buFont typeface="Wingdings" panose="05000000000000000000" pitchFamily="2" charset="2"/>
              <a:buChar char="§"/>
            </a:pPr>
            <a:r>
              <a:rPr lang="en-US" sz="1800" b="0" dirty="0"/>
              <a:t>In Total Number of rooms Graph, in 5 and 6 rooms, Grade D have the highest count, in 7 rooms Grade C have more </a:t>
            </a:r>
            <a:r>
              <a:rPr lang="en-US" sz="1800" b="0" dirty="0" smtClean="0"/>
              <a:t>counts </a:t>
            </a:r>
            <a:r>
              <a:rPr lang="en-US" sz="1800" b="0" dirty="0"/>
              <a:t>in 8 rooms Grade B have higher counts than others and in 9 rooms Grade A have higher counts than any other grade.</a:t>
            </a:r>
          </a:p>
        </p:txBody>
      </p:sp>
      <p:pic>
        <p:nvPicPr>
          <p:cNvPr id="6" name="Picture 5"/>
          <p:cNvPicPr>
            <a:picLocks noChangeAspect="1"/>
          </p:cNvPicPr>
          <p:nvPr/>
        </p:nvPicPr>
        <p:blipFill rotWithShape="1">
          <a:blip r:embed="rId2"/>
          <a:srcRect t="49264" b="768"/>
          <a:stretch/>
        </p:blipFill>
        <p:spPr>
          <a:xfrm>
            <a:off x="1386084" y="1890584"/>
            <a:ext cx="9074708" cy="3003388"/>
          </a:xfrm>
          <a:prstGeom prst="rect">
            <a:avLst/>
          </a:prstGeom>
        </p:spPr>
      </p:pic>
    </p:spTree>
    <p:extLst>
      <p:ext uri="{BB962C8B-B14F-4D97-AF65-F5344CB8AC3E}">
        <p14:creationId xmlns:p14="http://schemas.microsoft.com/office/powerpoint/2010/main" val="2497969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442" y="445887"/>
            <a:ext cx="9146380" cy="996693"/>
          </a:xfrm>
        </p:spPr>
        <p:txBody>
          <a:bodyPr>
            <a:noAutofit/>
          </a:bodyPr>
          <a:lstStyle/>
          <a:p>
            <a:r>
              <a:rPr lang="en-US" sz="2800" b="1" dirty="0">
                <a:solidFill>
                  <a:schemeClr val="tx1"/>
                </a:solidFill>
              </a:rPr>
              <a:t>Model </a:t>
            </a:r>
            <a:r>
              <a:rPr lang="en-US" sz="2800" b="1" dirty="0" smtClean="0">
                <a:solidFill>
                  <a:schemeClr val="tx1"/>
                </a:solidFill>
              </a:rPr>
              <a:t>Building</a:t>
            </a:r>
            <a:endParaRPr lang="en-US" sz="2800" dirty="0">
              <a:solidFill>
                <a:schemeClr val="tx1"/>
              </a:solidFill>
            </a:endParaRPr>
          </a:p>
        </p:txBody>
      </p:sp>
      <p:sp>
        <p:nvSpPr>
          <p:cNvPr id="3" name="Content Placeholder 2"/>
          <p:cNvSpPr>
            <a:spLocks noGrp="1"/>
          </p:cNvSpPr>
          <p:nvPr>
            <p:ph idx="1"/>
          </p:nvPr>
        </p:nvSpPr>
        <p:spPr>
          <a:xfrm>
            <a:off x="711442" y="2026508"/>
            <a:ext cx="10737876" cy="4027782"/>
          </a:xfrm>
        </p:spPr>
        <p:txBody>
          <a:bodyPr>
            <a:noAutofit/>
          </a:bodyPr>
          <a:lstStyle/>
          <a:p>
            <a:r>
              <a:rPr lang="en-US" b="1" dirty="0" smtClean="0"/>
              <a:t>There were total 4 models used to get the best model which can give the best performance and prediction. Following are the models</a:t>
            </a:r>
          </a:p>
          <a:p>
            <a:pPr marL="457200" indent="-457200">
              <a:buFont typeface="+mj-lt"/>
              <a:buAutoNum type="arabicPeriod"/>
            </a:pPr>
            <a:r>
              <a:rPr lang="en-US" b="1" dirty="0" smtClean="0"/>
              <a:t>Naïve Bayes Model</a:t>
            </a:r>
            <a:r>
              <a:rPr lang="en-US" dirty="0" smtClean="0"/>
              <a:t>.</a:t>
            </a:r>
          </a:p>
          <a:p>
            <a:pPr marL="457200" indent="-457200">
              <a:buFont typeface="+mj-lt"/>
              <a:buAutoNum type="arabicPeriod"/>
            </a:pPr>
            <a:r>
              <a:rPr lang="en-US" b="1" dirty="0"/>
              <a:t>Decision Tree Classifier </a:t>
            </a:r>
            <a:endParaRPr lang="en-US" b="1" dirty="0" smtClean="0"/>
          </a:p>
          <a:p>
            <a:pPr marL="457200" indent="-457200">
              <a:buFont typeface="+mj-lt"/>
              <a:buAutoNum type="arabicPeriod"/>
            </a:pPr>
            <a:r>
              <a:rPr lang="en-US" b="1" dirty="0" smtClean="0"/>
              <a:t>Random </a:t>
            </a:r>
            <a:r>
              <a:rPr lang="en-US" b="1" dirty="0" smtClean="0"/>
              <a:t>Forest Classification </a:t>
            </a:r>
            <a:endParaRPr lang="en-US" b="1" dirty="0" smtClean="0"/>
          </a:p>
          <a:p>
            <a:pPr marL="457200" indent="-457200">
              <a:buFont typeface="+mj-lt"/>
              <a:buAutoNum type="arabicPeriod"/>
            </a:pPr>
            <a:r>
              <a:rPr lang="en-US" b="1" dirty="0" smtClean="0"/>
              <a:t>Stacking Classification</a:t>
            </a:r>
          </a:p>
          <a:p>
            <a:pPr marL="0" indent="0">
              <a:buNone/>
            </a:pPr>
            <a:endParaRPr lang="en-US" b="1" dirty="0"/>
          </a:p>
          <a:p>
            <a:pPr marL="0" indent="0">
              <a:buNone/>
            </a:pPr>
            <a:r>
              <a:rPr lang="en-US" dirty="0"/>
              <a:t>The main motive to use these models was to get best Accuracy from the model and compare them. As the target class is multiclass, use of Classification Algorithm will be the best option. Evaluation has been done using Accuracy, Precision, Recall and F1 score.</a:t>
            </a:r>
          </a:p>
          <a:p>
            <a:pPr marL="0" indent="0">
              <a:buNone/>
            </a:pPr>
            <a:endParaRPr lang="en-US" dirty="0" smtClean="0"/>
          </a:p>
        </p:txBody>
      </p:sp>
    </p:spTree>
    <p:extLst>
      <p:ext uri="{BB962C8B-B14F-4D97-AF65-F5344CB8AC3E}">
        <p14:creationId xmlns:p14="http://schemas.microsoft.com/office/powerpoint/2010/main" val="1990851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161" y="433531"/>
            <a:ext cx="9784841" cy="1103401"/>
          </a:xfrm>
        </p:spPr>
        <p:txBody>
          <a:bodyPr>
            <a:noAutofit/>
          </a:bodyPr>
          <a:lstStyle/>
          <a:p>
            <a:r>
              <a:rPr lang="en-US" sz="2800" b="1" u="sng" dirty="0">
                <a:solidFill>
                  <a:schemeClr val="tx1"/>
                </a:solidFill>
              </a:rPr>
              <a:t>Evaluation </a:t>
            </a:r>
            <a:r>
              <a:rPr lang="en-US" sz="2800" b="1" u="sng" dirty="0" smtClean="0">
                <a:solidFill>
                  <a:schemeClr val="tx1"/>
                </a:solidFill>
              </a:rPr>
              <a:t>and </a:t>
            </a:r>
            <a:r>
              <a:rPr lang="en-US" sz="2800" b="1" u="sng" dirty="0">
                <a:solidFill>
                  <a:schemeClr val="tx1"/>
                </a:solidFill>
              </a:rPr>
              <a:t>Final Conclusion of Best </a:t>
            </a:r>
            <a:r>
              <a:rPr lang="en-US" sz="2800" b="1" u="sng" dirty="0" smtClean="0">
                <a:solidFill>
                  <a:schemeClr val="tx1"/>
                </a:solidFill>
              </a:rPr>
              <a:t>Model</a:t>
            </a:r>
            <a:endParaRPr lang="en-US" sz="2800" u="sng" dirty="0">
              <a:solidFill>
                <a:schemeClr val="tx1"/>
              </a:solidFill>
            </a:endParaRPr>
          </a:p>
        </p:txBody>
      </p:sp>
      <p:sp>
        <p:nvSpPr>
          <p:cNvPr id="3" name="Content Placeholder 2"/>
          <p:cNvSpPr>
            <a:spLocks noGrp="1"/>
          </p:cNvSpPr>
          <p:nvPr>
            <p:ph idx="1"/>
          </p:nvPr>
        </p:nvSpPr>
        <p:spPr>
          <a:xfrm>
            <a:off x="684161" y="1890584"/>
            <a:ext cx="10456063" cy="1217571"/>
          </a:xfrm>
        </p:spPr>
        <p:txBody>
          <a:bodyPr>
            <a:noAutofit/>
          </a:bodyPr>
          <a:lstStyle/>
          <a:p>
            <a:pPr marL="0" indent="0">
              <a:buNone/>
            </a:pPr>
            <a:r>
              <a:rPr lang="en-US" sz="1800" b="1" dirty="0" smtClean="0"/>
              <a:t>Final Conclusion - </a:t>
            </a:r>
          </a:p>
          <a:p>
            <a:pPr marL="0" indent="0">
              <a:buNone/>
            </a:pPr>
            <a:r>
              <a:rPr lang="en-US" sz="1800" dirty="0" smtClean="0"/>
              <a:t>There </a:t>
            </a:r>
            <a:r>
              <a:rPr lang="en-US" sz="1800" dirty="0"/>
              <a:t>were 4 models prepared for getting the best </a:t>
            </a:r>
            <a:r>
              <a:rPr lang="en-US" sz="1800" dirty="0" smtClean="0"/>
              <a:t>Score, Naïve Bayes, </a:t>
            </a:r>
            <a:r>
              <a:rPr lang="en-US" sz="1800" dirty="0"/>
              <a:t>Decision Tree </a:t>
            </a:r>
            <a:r>
              <a:rPr lang="en-US" sz="1800" dirty="0" smtClean="0"/>
              <a:t>Classifier, </a:t>
            </a:r>
            <a:r>
              <a:rPr lang="en-US" sz="1800" dirty="0"/>
              <a:t>Random Forest </a:t>
            </a:r>
            <a:r>
              <a:rPr lang="en-US" sz="1800" dirty="0" smtClean="0"/>
              <a:t>Classifier </a:t>
            </a:r>
            <a:r>
              <a:rPr lang="en-US" sz="1800" dirty="0"/>
              <a:t>and Stacking </a:t>
            </a:r>
            <a:r>
              <a:rPr lang="en-US" sz="1800" dirty="0" smtClean="0"/>
              <a:t>Classifier.</a:t>
            </a:r>
          </a:p>
          <a:p>
            <a:pPr marL="0" indent="0">
              <a:buNone/>
            </a:pPr>
            <a:endParaRPr lang="en-US" sz="1800" dirty="0"/>
          </a:p>
          <a:p>
            <a:pPr marL="0" indent="0">
              <a:buNone/>
            </a:pPr>
            <a:endParaRPr lang="en-US" sz="1800" dirty="0"/>
          </a:p>
          <a:p>
            <a:pPr marL="0" indent="0">
              <a:buNone/>
            </a:pPr>
            <a:endParaRPr lang="en-US" sz="1800" dirty="0" smtClean="0"/>
          </a:p>
          <a:p>
            <a:pPr marL="0" indent="0">
              <a:buNone/>
            </a:pPr>
            <a:r>
              <a:rPr lang="en-US" sz="1800" dirty="0" smtClean="0"/>
              <a:t> </a:t>
            </a:r>
          </a:p>
        </p:txBody>
      </p:sp>
      <p:sp>
        <p:nvSpPr>
          <p:cNvPr id="6" name="Content Placeholder 2"/>
          <p:cNvSpPr txBox="1">
            <a:spLocks/>
          </p:cNvSpPr>
          <p:nvPr/>
        </p:nvSpPr>
        <p:spPr>
          <a:xfrm>
            <a:off x="684163" y="3122073"/>
            <a:ext cx="5321222" cy="333981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en-US" sz="1800" b="1" u="sng" dirty="0" smtClean="0"/>
              <a:t>Stacking Classifier </a:t>
            </a:r>
            <a:r>
              <a:rPr lang="en-US" sz="1800" dirty="0" smtClean="0"/>
              <a:t>can be said as best model among other models.</a:t>
            </a:r>
          </a:p>
          <a:p>
            <a:pPr>
              <a:buFont typeface="Wingdings" panose="05000000000000000000" pitchFamily="2" charset="2"/>
              <a:buChar char="§"/>
            </a:pPr>
            <a:r>
              <a:rPr lang="en-US" sz="1800" dirty="0" smtClean="0"/>
              <a:t>As the F1 score is comparatively good than other models </a:t>
            </a:r>
          </a:p>
          <a:p>
            <a:pPr>
              <a:buFont typeface="Wingdings" panose="05000000000000000000" pitchFamily="2" charset="2"/>
              <a:buChar char="§"/>
            </a:pPr>
            <a:r>
              <a:rPr lang="en-US" sz="1800" dirty="0" smtClean="0"/>
              <a:t> The Accuracy, Precision and Recall Score is good.</a:t>
            </a:r>
          </a:p>
          <a:p>
            <a:pPr marL="0" indent="0">
              <a:buNone/>
            </a:pPr>
            <a:endParaRPr lang="en-US" sz="1800" dirty="0" smtClean="0"/>
          </a:p>
          <a:p>
            <a:pPr marL="0" indent="0">
              <a:buFont typeface="Wingdings 3" charset="2"/>
              <a:buNone/>
            </a:pPr>
            <a:r>
              <a:rPr lang="en-US" sz="1800" dirty="0" smtClean="0"/>
              <a:t>As we can see from the tabular form of all the scores, Stacking Classifier performs well in every Score.</a:t>
            </a:r>
          </a:p>
          <a:p>
            <a:pPr marL="0" indent="0">
              <a:buFont typeface="Wingdings 3" charset="2"/>
              <a:buNone/>
            </a:pPr>
            <a:endParaRPr lang="en-US"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5385" y="2893041"/>
            <a:ext cx="5776870" cy="2803829"/>
          </a:xfrm>
          <a:prstGeom prst="rect">
            <a:avLst/>
          </a:prstGeom>
        </p:spPr>
      </p:pic>
    </p:spTree>
    <p:extLst>
      <p:ext uri="{BB962C8B-B14F-4D97-AF65-F5344CB8AC3E}">
        <p14:creationId xmlns:p14="http://schemas.microsoft.com/office/powerpoint/2010/main" val="1829107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3406</TotalTime>
  <Words>1099</Words>
  <Application>Microsoft Office PowerPoint</Application>
  <PresentationFormat>Widescreen</PresentationFormat>
  <Paragraphs>109</Paragraphs>
  <Slides>12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Wingdings</vt:lpstr>
      <vt:lpstr>Wingdings 3</vt:lpstr>
      <vt:lpstr>Retrospect</vt:lpstr>
      <vt:lpstr>MINI PROJECT</vt:lpstr>
      <vt:lpstr>MINI PROJECT ON CLASSIFICATION</vt:lpstr>
      <vt:lpstr>What the project is all about...</vt:lpstr>
      <vt:lpstr>Describing the Data</vt:lpstr>
      <vt:lpstr>Data Pre-Processing Techniques</vt:lpstr>
      <vt:lpstr>Exploratory Data Analysis</vt:lpstr>
      <vt:lpstr>Exploratory Data Analysis</vt:lpstr>
      <vt:lpstr>Model Building</vt:lpstr>
      <vt:lpstr>Evaluation and Final Conclusion of Best Model</vt:lpstr>
      <vt:lpstr>Business Implication</vt:lpstr>
      <vt:lpstr>Business Implications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Jitendra Patil</dc:creator>
  <cp:lastModifiedBy>Jitendra Patil</cp:lastModifiedBy>
  <cp:revision>104</cp:revision>
  <dcterms:created xsi:type="dcterms:W3CDTF">2022-11-03T05:15:05Z</dcterms:created>
  <dcterms:modified xsi:type="dcterms:W3CDTF">2022-11-12T13:48:24Z</dcterms:modified>
</cp:coreProperties>
</file>