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7" r:id="rId1"/>
  </p:sldMasterIdLst>
  <p:notesMasterIdLst>
    <p:notesMasterId r:id="rId14"/>
  </p:notesMasterIdLst>
  <p:sldIdLst>
    <p:sldId id="300" r:id="rId2"/>
    <p:sldId id="279" r:id="rId3"/>
    <p:sldId id="280" r:id="rId4"/>
    <p:sldId id="281" r:id="rId5"/>
    <p:sldId id="283" r:id="rId6"/>
    <p:sldId id="302" r:id="rId7"/>
    <p:sldId id="305" r:id="rId8"/>
    <p:sldId id="303" r:id="rId9"/>
    <p:sldId id="286" r:id="rId10"/>
    <p:sldId id="287" r:id="rId11"/>
    <p:sldId id="288" r:id="rId12"/>
    <p:sldId id="30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7C71"/>
    <a:srgbClr val="3E7A6F"/>
    <a:srgbClr val="24575A"/>
    <a:srgbClr val="1B1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autoAdjust="0"/>
  </p:normalViewPr>
  <p:slideViewPr>
    <p:cSldViewPr snapToGrid="0">
      <p:cViewPr varScale="1">
        <p:scale>
          <a:sx n="78" d="100"/>
          <a:sy n="78" d="100"/>
        </p:scale>
        <p:origin x="294" y="1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76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1867C-D181-47FF-A6FC-0A1331AF956F}" type="datetimeFigureOut">
              <a:rPr lang="en-US" smtClean="0"/>
              <a:t>11/14/2022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B97BBA-DEF2-48BF-933D-2E87B5A014BC}" type="slidenum">
              <a:rPr lang="en-US" smtClean="0"/>
              <a:t>‹#›</a:t>
            </a:fld>
            <a:endParaRPr lang="en-US" dirty="0"/>
          </a:p>
        </p:txBody>
      </p:sp>
    </p:spTree>
    <p:extLst>
      <p:ext uri="{BB962C8B-B14F-4D97-AF65-F5344CB8AC3E}">
        <p14:creationId xmlns:p14="http://schemas.microsoft.com/office/powerpoint/2010/main" val="1676009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97BBA-DEF2-48BF-933D-2E87B5A014BC}" type="slidenum">
              <a:rPr lang="en-US" smtClean="0"/>
              <a:t>4</a:t>
            </a:fld>
            <a:endParaRPr lang="en-US" dirty="0"/>
          </a:p>
        </p:txBody>
      </p:sp>
    </p:spTree>
    <p:extLst>
      <p:ext uri="{BB962C8B-B14F-4D97-AF65-F5344CB8AC3E}">
        <p14:creationId xmlns:p14="http://schemas.microsoft.com/office/powerpoint/2010/main" val="3120215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6319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0D24DE-57DC-457C-B1C2-044BDAEE999B}" type="datetimeFigureOut">
              <a:rPr lang="en-US" smtClean="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16584192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70D24DE-57DC-457C-B1C2-044BDAEE999B}" type="datetimeFigureOut">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314943420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70D24DE-57DC-457C-B1C2-044BDAEE999B}" type="datetimeFigureOut">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250BD-A611-49AE-A458-A0DD45322F1F}"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4998139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0D24DE-57DC-457C-B1C2-044BDAEE999B}" type="datetimeFigureOut">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365006648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0D24DE-57DC-457C-B1C2-044BDAEE999B}" type="datetimeFigureOut">
              <a:rPr lang="en-US" smtClean="0"/>
              <a:t>11/14/2022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308970031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0D24DE-57DC-457C-B1C2-044BDAEE999B}" type="datetimeFigureOut">
              <a:rPr lang="en-US" smtClean="0"/>
              <a:t>11/14/2022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107363727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0D24DE-57DC-457C-B1C2-044BDAEE999B}" type="datetimeFigureOut">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251055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0D24DE-57DC-457C-B1C2-044BDAEE999B}" type="datetimeFigureOut">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100889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70D24DE-57DC-457C-B1C2-044BDAEE999B}" type="datetimeFigureOut">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302138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0D24DE-57DC-457C-B1C2-044BDAEE999B}" type="datetimeFigureOut">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147957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0D24DE-57DC-457C-B1C2-044BDAEE999B}" type="datetimeFigureOut">
              <a:rPr lang="en-US" smtClean="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4283070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0D24DE-57DC-457C-B1C2-044BDAEE999B}" type="datetimeFigureOut">
              <a:rPr lang="en-US" smtClean="0"/>
              <a:t>11/14/2022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14727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70D24DE-57DC-457C-B1C2-044BDAEE999B}" type="datetimeFigureOut">
              <a:rPr lang="en-US" smtClean="0"/>
              <a:t>11/14/2022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272823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70D24DE-57DC-457C-B1C2-044BDAEE999B}" type="datetimeFigureOut">
              <a:rPr lang="en-US" smtClean="0"/>
              <a:t>11/14/2022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417606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70D24DE-57DC-457C-B1C2-044BDAEE999B}" type="datetimeFigureOut">
              <a:rPr lang="en-US" smtClean="0"/>
              <a:t>11/14/2022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348310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0D24DE-57DC-457C-B1C2-044BDAEE999B}" type="datetimeFigureOut">
              <a:rPr lang="en-US" smtClean="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8250BD-A611-49AE-A458-A0DD45322F1F}" type="slidenum">
              <a:rPr lang="en-US" smtClean="0"/>
              <a:t>‹#›</a:t>
            </a:fld>
            <a:endParaRPr lang="en-US" dirty="0"/>
          </a:p>
        </p:txBody>
      </p:sp>
    </p:spTree>
    <p:extLst>
      <p:ext uri="{BB962C8B-B14F-4D97-AF65-F5344CB8AC3E}">
        <p14:creationId xmlns:p14="http://schemas.microsoft.com/office/powerpoint/2010/main" val="2435518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70D24DE-57DC-457C-B1C2-044BDAEE999B}" type="datetimeFigureOut">
              <a:rPr lang="en-US" smtClean="0"/>
              <a:t>11/14/2022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E8250BD-A611-49AE-A458-A0DD45322F1F}" type="slidenum">
              <a:rPr lang="en-US" smtClean="0"/>
              <a:t>‹#›</a:t>
            </a:fld>
            <a:endParaRPr lang="en-US" dirty="0"/>
          </a:p>
        </p:txBody>
      </p:sp>
    </p:spTree>
    <p:extLst>
      <p:ext uri="{BB962C8B-B14F-4D97-AF65-F5344CB8AC3E}">
        <p14:creationId xmlns:p14="http://schemas.microsoft.com/office/powerpoint/2010/main" val="973787097"/>
      </p:ext>
    </p:extLst>
  </p:cSld>
  <p:clrMap bg1="dk1" tx1="lt1" bg2="dk2" tx2="lt2" accent1="accent1" accent2="accent2" accent3="accent3" accent4="accent4" accent5="accent5" accent6="accent6" hlink="hlink" folHlink="folHlink"/>
  <p:sldLayoutIdLst>
    <p:sldLayoutId id="2147484228"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 id="2147484239" r:id="rId12"/>
    <p:sldLayoutId id="2147484240" r:id="rId13"/>
    <p:sldLayoutId id="2147484241" r:id="rId14"/>
    <p:sldLayoutId id="2147484242" r:id="rId15"/>
    <p:sldLayoutId id="2147484243" r:id="rId16"/>
    <p:sldLayoutId id="2147484244"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60511" y="1638706"/>
            <a:ext cx="8534400" cy="1507067"/>
          </a:xfrm>
        </p:spPr>
        <p:txBody>
          <a:bodyPr>
            <a:normAutofit fontScale="90000"/>
          </a:bodyPr>
          <a:lstStyle/>
          <a:p>
            <a:pPr algn="ctr"/>
            <a:r>
              <a:rPr lang="en-US" sz="8000" b="1" dirty="0">
                <a:solidFill>
                  <a:schemeClr val="tx1"/>
                </a:solidFill>
              </a:rPr>
              <a:t>MINI </a:t>
            </a:r>
            <a:r>
              <a:rPr lang="en-US" sz="8000" b="1" dirty="0" smtClean="0">
                <a:solidFill>
                  <a:schemeClr val="tx1"/>
                </a:solidFill>
              </a:rPr>
              <a:t>PROJECT ON CLUSTERING</a:t>
            </a:r>
            <a:r>
              <a:rPr lang="en-US" b="1" dirty="0" smtClean="0">
                <a:solidFill>
                  <a:schemeClr val="tx1"/>
                </a:solidFill>
              </a:rPr>
              <a:t/>
            </a:r>
            <a:br>
              <a:rPr lang="en-US" b="1" dirty="0" smtClean="0">
                <a:solidFill>
                  <a:schemeClr val="tx1"/>
                </a:solidFill>
              </a:rPr>
            </a:br>
            <a:endParaRPr lang="en-US" b="1" dirty="0">
              <a:solidFill>
                <a:schemeClr val="tx1"/>
              </a:solidFill>
            </a:endParaRPr>
          </a:p>
        </p:txBody>
      </p:sp>
      <p:sp>
        <p:nvSpPr>
          <p:cNvPr id="5" name="Title 1"/>
          <p:cNvSpPr txBox="1">
            <a:spLocks/>
          </p:cNvSpPr>
          <p:nvPr/>
        </p:nvSpPr>
        <p:spPr>
          <a:xfrm>
            <a:off x="6193549" y="5554971"/>
            <a:ext cx="5998451" cy="734096"/>
          </a:xfrm>
          <a:prstGeom prst="rect">
            <a:avLst/>
          </a:prstGeom>
        </p:spPr>
        <p:txBody>
          <a:bodyPr vert="horz" lIns="91440" tIns="45720" rIns="91440" bIns="45720" rtlCol="0" anchor="ctr">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smtClean="0">
                <a:solidFill>
                  <a:schemeClr val="tx1"/>
                </a:solidFill>
              </a:rPr>
              <a:t>PREPARED BY – JITENDRA GIRISH PATIL</a:t>
            </a:r>
            <a:endParaRPr lang="en-US" sz="1100" dirty="0">
              <a:solidFill>
                <a:schemeClr val="tx1"/>
              </a:solidFill>
            </a:endParaRPr>
          </a:p>
        </p:txBody>
      </p:sp>
    </p:spTree>
    <p:extLst>
      <p:ext uri="{BB962C8B-B14F-4D97-AF65-F5344CB8AC3E}">
        <p14:creationId xmlns:p14="http://schemas.microsoft.com/office/powerpoint/2010/main" val="400861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4161" y="612252"/>
            <a:ext cx="9784841" cy="1103401"/>
          </a:xfrm>
        </p:spPr>
        <p:txBody>
          <a:bodyPr>
            <a:noAutofit/>
          </a:bodyPr>
          <a:lstStyle/>
          <a:p>
            <a:r>
              <a:rPr lang="en-US" sz="2800" b="1" u="sng" dirty="0">
                <a:solidFill>
                  <a:schemeClr val="tx1"/>
                </a:solidFill>
              </a:rPr>
              <a:t>Evaluation </a:t>
            </a:r>
            <a:r>
              <a:rPr lang="en-US" sz="2800" b="1" u="sng" dirty="0" smtClean="0">
                <a:solidFill>
                  <a:schemeClr val="tx1"/>
                </a:solidFill>
              </a:rPr>
              <a:t>and </a:t>
            </a:r>
            <a:r>
              <a:rPr lang="en-US" sz="2800" b="1" u="sng" dirty="0">
                <a:solidFill>
                  <a:schemeClr val="tx1"/>
                </a:solidFill>
              </a:rPr>
              <a:t>Final Conclusion of Best </a:t>
            </a:r>
            <a:r>
              <a:rPr lang="en-US" sz="2800" b="1" u="sng" dirty="0" smtClean="0">
                <a:solidFill>
                  <a:schemeClr val="tx1"/>
                </a:solidFill>
              </a:rPr>
              <a:t>Model</a:t>
            </a:r>
            <a:endParaRPr lang="en-US" sz="2800" u="sng" dirty="0">
              <a:solidFill>
                <a:schemeClr val="tx1"/>
              </a:solidFill>
            </a:endParaRPr>
          </a:p>
        </p:txBody>
      </p:sp>
      <p:sp>
        <p:nvSpPr>
          <p:cNvPr id="3" name="Content Placeholder 2"/>
          <p:cNvSpPr>
            <a:spLocks noGrp="1"/>
          </p:cNvSpPr>
          <p:nvPr>
            <p:ph idx="1"/>
          </p:nvPr>
        </p:nvSpPr>
        <p:spPr>
          <a:xfrm>
            <a:off x="684161" y="1920164"/>
            <a:ext cx="6759828" cy="1406235"/>
          </a:xfrm>
        </p:spPr>
        <p:txBody>
          <a:bodyPr>
            <a:noAutofit/>
          </a:bodyPr>
          <a:lstStyle/>
          <a:p>
            <a:pPr marL="0" indent="0">
              <a:buNone/>
            </a:pPr>
            <a:r>
              <a:rPr lang="en-US" sz="1800" b="1" dirty="0" smtClean="0"/>
              <a:t>Final Conclusion - </a:t>
            </a:r>
          </a:p>
          <a:p>
            <a:pPr marL="0" indent="0">
              <a:buNone/>
            </a:pPr>
            <a:r>
              <a:rPr lang="en-US" sz="1800" dirty="0" smtClean="0"/>
              <a:t>There </a:t>
            </a:r>
            <a:r>
              <a:rPr lang="en-US" sz="1800" dirty="0"/>
              <a:t>were 2</a:t>
            </a:r>
            <a:r>
              <a:rPr lang="en-US" sz="1800" dirty="0" smtClean="0"/>
              <a:t> </a:t>
            </a:r>
            <a:r>
              <a:rPr lang="en-US" sz="1800" dirty="0"/>
              <a:t>models prepared for getting the best </a:t>
            </a:r>
            <a:r>
              <a:rPr lang="en-US" sz="1800" dirty="0" smtClean="0"/>
              <a:t>Clustering an Performance</a:t>
            </a:r>
            <a:r>
              <a:rPr lang="en-US" sz="1800" dirty="0"/>
              <a:t> </a:t>
            </a:r>
            <a:r>
              <a:rPr lang="en-US" sz="1800" dirty="0" smtClean="0"/>
              <a:t>– KMeans &amp; Hierarchical Clustering</a:t>
            </a:r>
          </a:p>
          <a:p>
            <a:pPr marL="0" indent="0">
              <a:buNone/>
            </a:pPr>
            <a:endParaRPr lang="en-US" sz="1800" dirty="0"/>
          </a:p>
          <a:p>
            <a:pPr marL="0" indent="0">
              <a:buNone/>
            </a:pPr>
            <a:endParaRPr lang="en-US" sz="1800" dirty="0"/>
          </a:p>
          <a:p>
            <a:pPr marL="0" indent="0">
              <a:buNone/>
            </a:pPr>
            <a:endParaRPr lang="en-US" sz="1800" dirty="0" smtClean="0"/>
          </a:p>
          <a:p>
            <a:pPr marL="0" indent="0">
              <a:buNone/>
            </a:pPr>
            <a:r>
              <a:rPr lang="en-US" sz="1800" dirty="0" smtClean="0"/>
              <a:t> </a:t>
            </a:r>
          </a:p>
        </p:txBody>
      </p:sp>
      <p:sp>
        <p:nvSpPr>
          <p:cNvPr id="6" name="Content Placeholder 2"/>
          <p:cNvSpPr txBox="1">
            <a:spLocks/>
          </p:cNvSpPr>
          <p:nvPr/>
        </p:nvSpPr>
        <p:spPr>
          <a:xfrm>
            <a:off x="684161" y="3768326"/>
            <a:ext cx="9510557" cy="30797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1800" b="1" u="sng" dirty="0" smtClean="0"/>
              <a:t>KMeans Clustering </a:t>
            </a:r>
            <a:r>
              <a:rPr lang="en-US" sz="1800" dirty="0" smtClean="0"/>
              <a:t>can be said as best model among other models.</a:t>
            </a:r>
          </a:p>
          <a:p>
            <a:pPr>
              <a:buFont typeface="Wingdings" panose="05000000000000000000" pitchFamily="2" charset="2"/>
              <a:buChar char="§"/>
            </a:pPr>
            <a:r>
              <a:rPr lang="en-US" sz="1800" dirty="0" smtClean="0"/>
              <a:t>As the Performance of Silhouette Score(Goodness of clustering) is comparatively good than other models </a:t>
            </a:r>
          </a:p>
          <a:p>
            <a:pPr>
              <a:buFont typeface="Wingdings" panose="05000000000000000000" pitchFamily="2" charset="2"/>
              <a:buChar char="§"/>
            </a:pPr>
            <a:r>
              <a:rPr lang="en-US" sz="1800" dirty="0" smtClean="0"/>
              <a:t> Visually also we can see better cluster formation.</a:t>
            </a:r>
          </a:p>
          <a:p>
            <a:pPr marL="0" indent="0">
              <a:buFont typeface="Wingdings 3" charset="2"/>
              <a:buNone/>
            </a:pPr>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7744" y="1920163"/>
            <a:ext cx="3040985" cy="1406235"/>
          </a:xfrm>
          <a:prstGeom prst="rect">
            <a:avLst/>
          </a:prstGeom>
        </p:spPr>
      </p:pic>
    </p:spTree>
    <p:extLst>
      <p:ext uri="{BB962C8B-B14F-4D97-AF65-F5344CB8AC3E}">
        <p14:creationId xmlns:p14="http://schemas.microsoft.com/office/powerpoint/2010/main" val="330336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4161" y="592258"/>
            <a:ext cx="9784841" cy="1103401"/>
          </a:xfrm>
        </p:spPr>
        <p:txBody>
          <a:bodyPr>
            <a:noAutofit/>
          </a:bodyPr>
          <a:lstStyle/>
          <a:p>
            <a:r>
              <a:rPr lang="en-US" sz="2800" b="1" u="sng" dirty="0" smtClean="0">
                <a:solidFill>
                  <a:schemeClr val="tx1"/>
                </a:solidFill>
              </a:rPr>
              <a:t>BUSINESS IMPLICATIONS</a:t>
            </a:r>
            <a:endParaRPr lang="en-US" sz="2800" b="1" u="sng" dirty="0">
              <a:solidFill>
                <a:schemeClr val="tx1"/>
              </a:solidFill>
            </a:endParaRPr>
          </a:p>
        </p:txBody>
      </p:sp>
      <p:sp>
        <p:nvSpPr>
          <p:cNvPr id="3" name="Content Placeholder 2"/>
          <p:cNvSpPr>
            <a:spLocks noGrp="1"/>
          </p:cNvSpPr>
          <p:nvPr>
            <p:ph idx="1"/>
          </p:nvPr>
        </p:nvSpPr>
        <p:spPr>
          <a:xfrm>
            <a:off x="6697029" y="469556"/>
            <a:ext cx="5098801" cy="6204311"/>
          </a:xfrm>
        </p:spPr>
        <p:txBody>
          <a:bodyPr>
            <a:noAutofit/>
          </a:bodyPr>
          <a:lstStyle/>
          <a:p>
            <a:r>
              <a:rPr lang="en-US" sz="1500" dirty="0" smtClean="0"/>
              <a:t>We can that </a:t>
            </a:r>
            <a:r>
              <a:rPr lang="en-US" sz="1500" dirty="0"/>
              <a:t>the </a:t>
            </a:r>
            <a:r>
              <a:rPr lang="en-US" sz="1500" dirty="0" smtClean="0"/>
              <a:t>Target, Standard and Careless cluster </a:t>
            </a:r>
            <a:r>
              <a:rPr lang="en-US" sz="1500" dirty="0"/>
              <a:t>people are the target audience for Mall as they have high Spending Score</a:t>
            </a:r>
            <a:r>
              <a:rPr lang="en-US" sz="1500" dirty="0" smtClean="0"/>
              <a:t>.</a:t>
            </a:r>
          </a:p>
          <a:p>
            <a:r>
              <a:rPr lang="en-US" sz="1500" dirty="0"/>
              <a:t>Even though the Careless Cluster people have less Annual Income they have high Spending Score. But one thing the Shop owners in mall have to remember that the Careless Cluster people can be a liability for the business as they may use credit card but don't pay out the amount because of less income. So selling items to these people should be done cautiously</a:t>
            </a:r>
            <a:r>
              <a:rPr lang="en-US" sz="1500" dirty="0" smtClean="0"/>
              <a:t>.</a:t>
            </a:r>
            <a:endParaRPr lang="en-US" sz="1500" dirty="0"/>
          </a:p>
          <a:p>
            <a:r>
              <a:rPr lang="en-US" sz="1500" dirty="0" smtClean="0"/>
              <a:t>Standard </a:t>
            </a:r>
            <a:r>
              <a:rPr lang="en-US" sz="1500" dirty="0"/>
              <a:t>Cluster people fall in standard cluster which means they can buy some item but they are sensible in buying and buy only those items that they need.</a:t>
            </a:r>
          </a:p>
          <a:p>
            <a:r>
              <a:rPr lang="en-US" sz="1500" dirty="0" smtClean="0"/>
              <a:t>Sensible and Careful Cluster </a:t>
            </a:r>
            <a:r>
              <a:rPr lang="en-US" sz="1500" dirty="0"/>
              <a:t>people </a:t>
            </a:r>
            <a:r>
              <a:rPr lang="en-US" sz="1500" dirty="0" smtClean="0"/>
              <a:t>shouldn't </a:t>
            </a:r>
            <a:r>
              <a:rPr lang="en-US" sz="1500" dirty="0"/>
              <a:t>be considered for sales as </a:t>
            </a:r>
            <a:r>
              <a:rPr lang="en-US" sz="1500" dirty="0" smtClean="0"/>
              <a:t>they don't </a:t>
            </a:r>
            <a:r>
              <a:rPr lang="en-US" sz="1500" dirty="0"/>
              <a:t>have much Spending score even though they have good income.</a:t>
            </a:r>
          </a:p>
          <a:p>
            <a:r>
              <a:rPr lang="en-US" sz="1500" b="1" i="1" dirty="0"/>
              <a:t>So, Focusing on </a:t>
            </a:r>
            <a:r>
              <a:rPr lang="en-US" sz="1500" b="1" dirty="0" smtClean="0"/>
              <a:t>Target and Standard </a:t>
            </a:r>
            <a:r>
              <a:rPr lang="en-US" sz="1500" b="1" i="1" dirty="0" smtClean="0"/>
              <a:t>Cluster </a:t>
            </a:r>
            <a:r>
              <a:rPr lang="en-US" sz="1500" b="1" i="1" dirty="0"/>
              <a:t>people </a:t>
            </a:r>
            <a:r>
              <a:rPr lang="en-US" sz="1500" b="1" i="1" dirty="0" smtClean="0"/>
              <a:t>would </a:t>
            </a:r>
            <a:r>
              <a:rPr lang="en-US" sz="1500" b="1" i="1" dirty="0"/>
              <a:t>benefit the Sales </a:t>
            </a:r>
            <a:r>
              <a:rPr lang="en-US" sz="1500" b="1" i="1" dirty="0" smtClean="0"/>
              <a:t>as we </a:t>
            </a:r>
            <a:r>
              <a:rPr lang="en-US" sz="1500" b="1" i="1" dirty="0"/>
              <a:t>can provide discounts offers, reward, gifts </a:t>
            </a:r>
            <a:r>
              <a:rPr lang="en-US" sz="1500" b="1" i="1" dirty="0" smtClean="0"/>
              <a:t>etc. </a:t>
            </a:r>
            <a:r>
              <a:rPr lang="en-US" sz="1500" b="1" i="1" dirty="0"/>
              <a:t>to customers so that they will get </a:t>
            </a:r>
            <a:r>
              <a:rPr lang="en-US" sz="1500" b="1" i="1" dirty="0" smtClean="0"/>
              <a:t>benefited </a:t>
            </a:r>
            <a:r>
              <a:rPr lang="en-US" sz="1500" b="1" i="1" dirty="0"/>
              <a:t>from the offers and also the store will make the profit from that.</a:t>
            </a:r>
          </a:p>
          <a:p>
            <a:r>
              <a:rPr lang="en-US" sz="1500" b="1" i="1" dirty="0" smtClean="0"/>
              <a:t> </a:t>
            </a:r>
            <a:endParaRPr lang="en-US" sz="1500" b="1" dirty="0"/>
          </a:p>
        </p:txBody>
      </p:sp>
      <p:sp>
        <p:nvSpPr>
          <p:cNvPr id="4" name="AutoShape 2" descr="data:image/png;base64,iVBORw0KGgoAAAANSUhEUgAAAmQAAAGFCAYAAABT4e8GAAAAOXRFWHRTb2Z0d2FyZQBNYXRwbG90bGliIHZlcnNpb24zLjUuMSwgaHR0cHM6Ly9tYXRwbG90bGliLm9yZy/YYfK9AAAACXBIWXMAAAsTAAALEwEAmpwYAACNxUlEQVR4nOzdd3hU1dbA4d9OJwk1obcAUkIIJYSqIh1EQBS9oHjtFXsX8RP0iv1e0at4xYYKKogCFlSKgKD03nsCodeQECAJ2d8fe5LMJJMwSWbmTJL1Ps885Ow5c2bNAZKVXdZWWmuEEEIIIYR1/KwOQAghhBCivJOETAghhBDCYpKQCSGEEEJYTBIyIYQQQgiLSUImhBBCCGExSciEEEIIISwmCZkQPkIp1VUp9a1SKkkpdUEpdUgptUApdb9Syt9D7/mYUmqsUup2T1zfakqpQKXUo0qp9UqpFKXUGaXUbqXUj0qpm6yOz9uUUkNsf99jS3CNttnXUEpF5XnudqWUtj26lyxaIcqXAKsDEEKAUur/gJcAZddcy/boDnwLnPbAWz8GNAQWAZM8cH2rfQr8M09bRaAxkAZ84/WIrDUEuM329dhiXqMtMMb29UIgoQTxCCFspIdMCIsppYYCL2OSsaPAUCAMqAIMBv62LLhSQCkVUkB7bXKTsY+B6kA40AZ4DtjulQDLEa31JK21sj0WWh2PEKWJJGRCWO9Fu69v01r/oLVO01ona61/Aq4AkgGUUgm24aCF2S9QSnW3Gya63a59pFJqnW2Y7qxtqG6aUipGKRWllNKY3jGAq+yuMdbuGrcrpVbYXp+mlFqllLrDPnil1CS717ZXSq1USp1TSi1WSl1me685tmtsVEr1zfN6P6XUQ0qptbb3SFVKLVRK9c5z3kLbeyQopfrZhiEzgP4F3Ncou68XaK2Pa63Paq03aK3f0FqPsT9ZKVVFKfVv231KV0odsw0hN81zXnXbfTyrlDqglHrONnyXfQ+i7O5ddtuNSqkfbJ9vu1JqgFKqglLqQ6VUslIqUSn1dN4PYPuc85VSp5VS523370GllLI7x/69r1JKzbLF5nBNpVQCub1j2L1moe14kFJqnlLqoDJD5meVUquVUvfZ/10Dn9vf1+zrOPnM3e1eF6GUetf2d5d9b6crpVrl+bzZr51k+/e7x/bvYb5SqnEBf89ClA1aa3nIQx4WPTBDktr22ObC+Qm2cxfatXW3u8bttrZhdm15HzdgkpWCnh9ru8YbhZzzht37T7JrP5HnvM3AzjxtqUCE3eu/LOA9soB/2J230NZ+Fjhvd96QAu5VQ7tzzgHTgYeAVk7OrQhsKiCOk0BTu3P/dHLOQbuvo2zn3V7IfTkHzHFynf5273OX7R44i+l9u/PG2rWfLuia5P7byftYaHv+9UL+vh9w8nft8HDymbvb2ipjeiOdve4s0N7usxT2OZZZ/f9VHvLw5EN6yISwVkO7r7e58bpX2P7cA9QGQoFo4BEgUWudoLVWQKLtvEU6d6hprFKqCfCU7bmNmDlXjWxfAzxlOyevmUBVzJw3gJZAii2GJ2xtYcDVAEqpK8kdVhyNSYxqY5IvBbyjlMr7fSoUmG07rxYFDOlqrROBX22HIZih4P8CG5VSG5RSne1OfwyIAdIxPW4hQCxmCLkq8C9bvL2BK22vmYMZBr0Kk3QUZh9QB5MQZsfTCYgHOmASDjDJMkqpcOA/tnvwg+2zhgP/tp03UikV7eR9tgF1gX52bTfY7kcU8EV2o93fd3db00ygIxABBGL+ba6xPfeA7TW3A/Y9pD2yr1PIZ38caGb7+g3Mvboek2yG2n0me5UxvXnVgLm2tk5KqXqFvI8QpZokZEKUTdmJVl3MkOitmDlpH2qtV7rw+t7kfn/4t9Z6r9Y6gdwfnn5ALyevG6e1Po1ZJJDtfa31YeAXu7b6tj+vtn8tJnk7hOn1A5PENM/zHhq4X2t9WGt9RGt9tJDPMRR4C5NY2YsFZiqlKuWJIwj4DdMDtxGoYWvvYfuzq901XtFmGPRPTNJUmP9qrQ8B8+3aZmmtV2utVwGHbW3Z96UrkB3b9Zh7kgo8aWtT5N4jey9prQ9qreeQ+5nrOznPmSTgYWADpgcvEYizPdesoBe5IDs5PA+M0Vqf0VrPwPQ0AlyhlKqQ5zUrtNZfaq1PATPs2l39LEKUOpKQCWGtRLuv8yYernJWEmMC8BMmwXgA+B+wFEhUSsW7cM1Iu6/3232dZPd1dSev22f787yTtnS7tuBCrpFXtTzHRy+RhOXQWp/TWj+DSew6Yob3Ttqerglk95JdKo7sGGrbtR2w+9r+vjhT2H2B3HtTkvsCZng4W/Z7BTs5z4GtF/JnTG9lXfKvwL/kNQqR/W/pmNb6gl179j3zJ/9ncfY5ShqHED5NEjIhLGTrOdpgO2yRd8I7gLKxHWb/QLNfWRjl5LppWuvBmB6ePpihykOYxOQ1+1MLCO243df1Cvja/pzs9810ci1nbc6u0dZuGC17GMxPa/1XntecxwVKqWClVKAtrota65Va65dwLPeQnQhkx3EC8HcSR5Dt+YN2r7VPzi7Vc1OS+/JYAfdl3CWu6ezvtqC/76aY1acAXwFVbO/zfRGuUZDsz1JdKWWfUGX/W8oCTuV5zaU+hxBljiRkQljvJbuvv1SmeGeoUqqSUmoQZo5U9hyl7F6FVkqpOkqpKphhJgdKqRtsq+OqAn8BU+1ea9/7kv2DsIFSyn4e1DzMD0qAJ5VZKdmQ3HlgWbZzSuo3u6/HK7MqM0gp1VyZ1Z7fleDajYDtSqmnlFItbNetg+MwaXbpi+w4IoD/KKUibasgOymlPsOUyQDH+WrPKqWq2ebBXVeCOJ35GzN8C/C0UupyW4JZRyl1N7ClmNfNSXyUUrF27UF2X58D0pVSfYABhV0DiLFf8VmAObY/Q4Axtn/X1wLdbO1LtNZpLkUvRBkmCZkQFtNa/0Bu6YuamDkzZzGlLn4kd1gNzEpBMBPj9wJHcD6/pxVmmHIHpgDqEczkcXBMgrLnkzUCTttKDvTWWu8G3rE919r2Xgm2rwHesZ1TIlrrReQWZ+2OGaq6gJmcPgbHodPiaISZQ7bVdt0D5CZk87XWa21fjyd3UcWjwDHMfVuGmcQebIt3PrDYdt4gTI/an8AZ+49VwpjRWqcA2SUr6gJLMD2DBzA11VoU89L28wc32P6+X8F89j229nsxn/13cue22VtLbg/W+0CWUmpJIe/5DrDL9vUozL/rmZifP+fIXTwiRLkmCZkQPkBr/S/MyshpmGGxDEwStQgYSW5vyceYBOMwJsH4HsdVb9nm2a61F/PDNRXTq/Ii8ILdeWMwSd9pJzE9BdwNrMb84DyPWXV3j+05d7kFM6S61vYeqZgEYSJm5WVx7cOsavwRk2ycxczV2gm8ialaD4DWOhnoglm0sNt23knMZx+HKc2RbSgmMU7D/D38H45De3mH34pFa/0RJnmcj0liLmD+Pn8ARhTzstOAdzHD1/bvlQFci0k2z2HuwW3kTry3P3c/JmnbTeHDrtnnn8bc2w8wfyeZmER2BtDZxUUmQpR5SmsZnhdCCFcppToCCdkLC2zFTf/ADAWv1VrHFfZ6IYRwRnrIhBCiaO4FDiuljiqljmDKY1TH9Ko9bmlkQohSSxIyIYQomnmYuViBmFWahzCLJjra5sQJIUSRyZClEEIIIYTFpIdMCCGEEMJikpAJIYQQQlgs7/YYpUpkZKSOioqyOgwhhBBCiEtavXr1ca21063RSnVCFhUVxapVq6wOQwghhBDikpRSiQU9J0OWQgghhBAWk4RMCCGEEMJikpAJIYQQQlhMEjIhhBBCCItJQiaEEEIIYTFJyIQQQgghLOaxhEwp9Zlt891Ndm3VlFJzlVI7bX9WtXtulFJql1Jqu1Kqn6fiEkIIIYTwNZ7sIZsE9M/T9hwwX2vdFJhvO0Yp1RIYDsTYXjNBKeXvwdiEEEIIIXyGxxIyrfWfwMk8zdcCX9i+/gIYYtf+rdb6gtZ6L7AL6Oip2IQQQgghfIm3K/XX1FofAtBaH1JK1bC11wWW2Z2XZGvLRyl1L3AvQIMGDTwYasmdO3eOrVu3cvLkSRo1akSTJk2sDkkIIYQQPshXJvUrJ23a2Yla64la63itdXz16k63g/IJKSkpvPnmm8THx9OnTx/at2/Pn3/+aXVYQgghhPBB3k7IjiilagPY/jxqa08C6tudVw846OXY3Gr9+vWMHTsWrU1emZyczD333MOxY8csjkwIIYQQvsbbCdmPwG22r28DZtm1D1dKBSulGgFNgRVejs2tDhw4kK9tx44dnDhxokjXOX78OH/99RfLli3j1KlT7gpPCCGEED7Ek2UvvgGWAs2VUklKqbuA14E+SqmdQB/bMVrrzcA0YAvwG/Cg1vqip2LzhoYNG+Zri42NpSjDrDt27GDAgAFcccUVdOnShZtvvpnExAI3ihdCCCFEKeXJVZY3aa1ra60Dtdb1tNafaq1PaK17aa2b2v48aXf+OK11E611c631r56Ky1tiY2N59913CQwMBKBOnTp8/PHHREREuHyNr7/+mpUrV+Yc//bbb8yZM8ftsQohhBDCWt5eZVluhIWFMXLkSHr37s2pU6eIioqibl2nC0edSk9PZ/bs2fnaFyxYwD333OPOUIUQBdEadu6Ew4ehTh1o0gSUszVIwi1OnoQdO8DfH5o3h0qVrI5ICK/xlVWWZVJAQAAtW7bk8ssvL1IyBhAUFMSgQYPytffs2dNd4QkhCpOVBd9/D+3awVVXmT9//NEkacL9du2C666DLl2gY0e49VaQKRqiHJGEzIcNHz6cyy+/POd48ODB9OnTx8KIhChHduyAW26BtDRznJpqjnftsjausmrqVLAvDTRrFsgUDVGOyJClD2vatCmzZs1ix44d+Pv707x5cypXrmx1WEKUDwcPwoULjm2pqXDoEDRtak1MZVV6uul9zGv+fJApGqKckITMx0VERNClSxerwxCi/KldG4KCTLKQLTQUatWyLqayKigIBgyAFXmqHXXvbkk4QlhBhiyFEMKZZs1g0iQIDjbHISHwxRfSO+YpN90EHTrkHvfpA/36WRePEF4mPWRCiNIrMdGsgKxeHRo3du+1/f3hH/+Atm3NMGWdOiZJ84VVlsnJZi5bUJBJEENCrI6o5Jo1g9mzYds2c+9btICqVa2OSgivkR4yIUTpNG8exMdD584QF2cmgWdlufc9/P0hOhp69jQJgp8PfMvctQuGDjWfvU0bePJJk5SWBZGRcMUVZqWlJGOinPGB7y5CCFFECQmm9+r4cXOcnAzDh5uaYWWZ1vDZZ2aye/bxhAmweLG1cQkhSkwSMjfKyMhg69atrF27luTkZKvDEaLsOnAA8u7tev487N9vTTzekpoKM2fmb5eETIhSTxIyNzl58iTjxo2jTZs2xMXFce2117J9+3arwxKibKpe3ax4tOfvDzVrWhOPt4SGmiK1ebVv7/1YhBBuJQmZmyxfvpyXXnqJjIwMABYtWsT48ePJzMy0ODIhyqCmTeGTTyDAti7Jz88M3TVvbm1cnubvDw8+CFFRuW29ekl5CCHKAFll6Sbr1q3L1zZz5kzGjh1LzbL+W7sQ3qYU3HgjxMaaYcrataFlS7PqsCguXoTdu00B2KgoqFjR/bFmZMCePaaeWePGEBZWsuu1amWGKLdvh8BA87kjI90TqxDCMtJD5iaXXXZZvrbOnTtLZX0hPCUgwCQnV19tSlMUNRk7fRreegtatzaPoUPNdknudPw4/OtfJnFs3dpsvbR7d8mvW6+e6Rnr1k2SMSHKCEnI3KRLly5cc801OceRkZG88MILhJSF+kBClEXLl8OoUbnbI82dC++9B+6cZvDXXyYhs01lYOZM+Pxz2aBcCJGPJGRuUq9ePSZNmsSiRYuYPXs2K1asoH05mmh79OhRNm7cyKFDh9x2zX379rFp0yZOnz7ttmsKkcPJNAOmT88tpeEOS5bkb5s61ZTpcKfMTFPyY9u2/PtvCiFKBUnI3CgyMpJu3bpx9dVX06hRI6vD8Zq//vqLrl270rp1azp27Mgff/xRouulp6czbdo02rVrR2xsLH379mXDhg1uilYIG2eV/du3B3dOM2jVKn9b584QHu6+9zh6FMaMgZgY83jgAdi3z33XF0J4hSRkokT27dvH9ddfz27bvJikpCSGDBnCrl27in3NjRs3Mnz4cE6ePAnAypUrGTlyJGfOnHFLzEIAphp87965x1WqwNixUKGC+96jWzfzPtmqVzeV9QPcuJ5q4UJ49VUzLJqVZYZEp0933/WFEF4hqyxFiezbt4+jR486tKWkpJCQkOB0oYMrdu3ahc4zx+avv/7i4MGDVKpUqdixilIoMRHOnYP69Uu+OjGvevVgyhTYvBnOnjVbIxXz32yBGjWCGTNg0yZTuDY62v17bv76a/62r7+GkSPLxh6XZVVCghlebtDAvb8EiFJLeshEiVSrVo2gPKvb/Pz8iCzByq8aNWrka6tTp46sWC1P0tJMT0+bNiaJuekmz2yLVKMG9OgBAwe6PxnLVrOmWRF5zTXuT8YA2rXL39apU9FXnQrvSEkxNfNatzb/tm+/3T0rb0WpJwmZKJFmzZrx7rvvOrS9+uqrtGjRotjXbNOmDXfeeWfOcUBAABMnTqR27drFvqYoZVavhjvvzJ38/tNP8PrruasVRa7+/c0P9mw1asB99/nGRugiv+XLTXHflBSz2nbaNJOgZWVZHZmwmMo7NFSaxMfH61WrVlkdRrl37tw5Nm/eTGJiInXr1iU2NpawEg4vnTp1io0bN3L8+HGaNm1Ky5Yt8ff3d1PEwudNnGiSCnthYWYVYb161sSU7cwZOHzYTP73laLPSUlmWDQjwywk8MSioqwsM4QMZphN/j8Wz5tvwrPPOrbVrAnr1/vOvyfhMUqp1VrreGfPyRwyUWIVKlQgPj6e+Hin/8aKpWrVqnTr1s1t1xOljLMfTC1beqaSflFs3AiPPGIm0jdoYBLHPn2s742qV8+zierRo/Dhh6aXEuCpp0wvT61annvPsqpBg/xtrVq5d+WtKJWkT1sI4Xvi4828q2zBwfD22+4tSVFUp07BXXeZZAxMaYlBg8yigLJuzhyzAvX8efN45RX4/XeroyqdunRxXHkbFmaKB7t70YoodaSHTAjhe+rWhcmTYcMGM0TYooWpsWWlAwdg1SrTI9ahgzn+7juz2CA21trYPO3bb/O3ffUV3Hab92Mp7Ro2NGVJNmwwq3tbtnScAyjKLUnIhBC+qVYt3xoSCw+Hf/8bZs0ydb8aNzY9ReVhsUm7dvDLL45t5WgnErerU8c8hLAjQ5ZCCOGKqlVNj9iiReZ4zx547rnyUetr2DDHxLNGDRgxwrp4hCiDpIdMCFF2XbxohhaDgkre27Z/Pyxd6tiWnm4KfDqrBVaWtGpl9uVcv94cx8a6p25bRgYcPGiSWllhKMo56SETQpRN+/eb8gLNm5uEacoUM2enuMLDnS8qqFq1+NcsTRo3huuuMw93JGN798Ljj0OzZmYRx/ffy8boolyThEwIUTZ98YWZ83X+vKkbdsstsGJF8a8XEQGjRjm2DRgAJdiVotzKyjLFUD/4wPQyJiXBDTeYRRNClFMyZCnQWnPw4EECAwOdblskRKlz/Dh8/HH+9qVLzVZJhTl92qzsrFXLcfuhxET45hsYN85s7RQcbOqS7dxphvSE6w4fhk8/zd++YQNcfrn34xHCB0gPWTl36NAhXn31VVq1akVcXByTJ08mNTXV6rCEKJkKFaBJk/ztha1s09rUGOvZ0wxz3ncf7NiR+3xYmJnIP3q0ScpefNFM8q9Sxd3Rl31hYRAVlb89IsLroQjhKyQhK+e+//57XnjhBU6fPs2BAwf45z//yd9//211WEKUTFgYvPSSYw9X06ZwxRUFv2bTJujXD9auNcOckybBM8+Y3jAw2xGNH+/4mqFDy34NMk+oXNlsIRRgN0jTurWp7yZEOSVDluVYSkoK//vf//K1//777/Tt29eCiIRwoyuuMBs5b9pkeszi4grf43HbNjOfyd6sWWZxQPPm5nj4cPP1zp1mVWBcnO/OITt1yiSTtWtbv7VTtowMsw1TpUpm6HjZMrPTQcWK5l42bGh1hEJYRhKyciw4OJgmTZqwOc/WLw3lm6IoC5SCtm3NwxWVKuVvq1YNQkNzj0NDzRwnX57nlJEB8+fD00+bkh/33Qf33299srN9u+kV+/5706v4xhvQtasUmBXCxkd+bRJWCAoK4plnniE4ODinrU6dOvTp08fCqISwSJs20Lu3Y9s770D9+tbEU1xr1sA115iewVOnzIbgH3xgVjZaJTUVHn0UPvsMkpNNTbO+fU2vpBACkB6ycq9r164sX76cdevWERwcTFxcHM2aNbM6LCG8r1YtM29s9Wo4dswMTZbG3ptNm/InX//7n0mI6ta1JqbExPybkZ89axKyFi3c+14ZGWaVbZUqZqhaiFJCErJyTilFmzZtaNOmjdWhCGG9unWtS1rcxdnQa61a1m7xVKGCWWiRtzBvxYrufZ9t20ztuZkzoWNHePnl0plUi3JJhiyFEKIsiY+H6OjcY6VMkmJlSYlGjczQqb0+fdy7QvX0abj7bvjkE9NDNnu2WTW7d6/73kMID5IeMiGEKEsaNYKff4aVK80csjZtrO8lUgpuuw1iYmDLFtML2aGD2aTcXfbuhb/+cmw7ccIsJihsda0QPkISMiGEKGsaNzYPX1Kxoil1camdEoorJAQCA80cMnthYZ55PyHcTIYshRBClH6XXQYvvODYNngwtGxpTTxCFJH0kAkhREmdPm32tpRVfdYJDISHHoJOncweo40bm69lOybhipQUM7QeHm5ZCNJDJoQQxXXoELz3nvnBP2gQLFpkbb2v8q5aNTOR/6mn4PrrS/+KWeF5ycnwzTdmZ48ePczuHNnbpXmZ9JAJIURxTZoEzz9vvt6xwyRkS5ealY5CCN83fz7cfHPu8ZAhMGeOWQXsZdJDVk6lpKSQnnffPiGE6w4dMpX87WVmmkr5Qgjfl5lpdrHI65tvvB8LkpCVOwcPHmT8+PF07tyZ4cOHs2zZMqtDEqJ0CgpyXoTVfu9LIYTv8veH6tXztztr8wJJyMqRrKwsPvjgAx5//HG2bNnCjBkz6NWrF5s2bbI6NCFKn4iI/MVOa9Uy9bWEEL5PKbMQJMBu9laFCnDjjZaEI3PILiEtLY3g4GD8/f2tDqXEkpKSeCfPEEtaWhobNmygVatWJb5+WloaFSpUQClV4msJUSpccw0sWGAetWpB9+5mD0whROnQtaspKLxggUnMevSAuDhLQpGErAD79+/nhx9+YNKkSbRr146HHnqIOIv+ktwlICCAsLAwzp0759AeFBRUouvu3LmTL7/8kh9//JF+/fpxxx13EG2/dYsQZVWFCiYJ697d6kiEEMXh52f2Pe3Y0epIUFprq2Motvj4eL1q1Sq3XzcjI4OnnnqK9957L6etSpUqLF++nGbNmrn9/bzpk08+4Z577sk5btCgAX/88QdNmjQp1vVOnjzJtddey5IlS3LaYmJimD9/PjVr1ixxvEIIIURZoZRarbV2ugxbesicSExMZMKECQ5tp0+fZtOmTaU+IfvHP/5BvXr1mDt3Lo0aNaJ3797FTsYAdu3a5ZCMAWzevJnt27dLQiaEEEK4yJKETCn1OHA3oIGNwB1AKDAViAISgH9orU9ZEZ+/vz9BQUFkZmY6tAcElP78tVKlSvTv35/+/fu75XoF3ZOycK+EEEIIb/H6KkulVF3gESBea90K8AeGA88B87XWTYH5tmNLREVFMWbMGIe2Jk2a0KZNG4si8l3NmjVjxIgRDm39+vWTOWRCCCFEEVjVjREAVFBKZWB6xg4Co4Dutue/ABYCz1oRnFKKu+66i+bNmzN79mxiYmLo168fDRs2dMv1s7Ky8PMrGxVHwsPDeeONN+jfvz+LFi2iS5cu9OrVi6pVq1odmhBCiLyyssxEduFzLJnUr5R6FBgHnAPmaK1HKKVOa62r2J1zSmud76e6Uupe4F6ABg0atE9MTPRS1CW3c+dOpk2bxq+//srgwYMZOnRoieZvCSGEEC5Ztw4+/xzWr4c77oD+/UHm+XpdYZP6vZ6QKaWqAt8Dw4DTwHfAdOB9VxIye55aZekJx44dY+DAgaxYsSKnrWfPnkyfPl16k4QQQnjOtm2m3tYpu2nZL78ML7xgiqMKryksIbOi37I3sFdrfUxrnQH8AHQFjiilagPY/jxqQWwes337dodkDOCPP/5g586dFkUkhBCiXNiwwTEZA7PLxP791sQjnLIiIdsHdFZKhSpT0r0XsBX4EbjNds5twCwLYvOYgqrXS1V7IUqRgwfNsE///vDSS7B1q9URCXFpzn7O+PlJ75iP8XpCprVejhmiXIMpeeEHTAReB/oopXYCfWzHZUaLFi246qqrHNoGDRpEc9lmRYjSIT0d3ngD7rwTfv8dxo6FAQNg3z6rIxOicG3b5t8w+8UXoX59S8IRzkmlfi/as2cPs2fPZt68efTr148BAwa4beWmEMLDtm2DVq3g4kXH9l9+MYmZEL5s40b4/nvz57Bh0LMnREZaHVW5I5X63SAlJYXFixczZcoU6tSpw7Bhw4iPd3pPCxUcHMxll11GcHCwB6IUogzbvh1mzYJly+Daa6FPH6hTx+qohCgdYmPNQ/gsSchc9OuvvzJs2LCc4wkTJvDXX3/Rtm1bl15/8uRJ7rrrLhYuXJjTNnjwYL766isqVark5miFKGOSkmDIENNLBTBjBjzyCLz1FgQFeSeGxo1h5Ej4739z2xo2hJgY77y/EKJMk+pwLjh9+jQvvfSSQ1taWlq+PRwLs23bNodkDODHH39kx44d7ghRiLJt8+bcZCzbBx/A7t3eiyEoCJ57Dj75xPTOvfgizJ5tkjIhhCgh6SFzgdY6376WjRo1onbt2jz++OMA3HDDDXTq1KnAPRyzsrKK1C6EsOPs/4nW5uFN/v5QpQpccYUZLpU9W4UQbiLfTVxQtWpVRo8ezW233ZbT9sgjjzBs2DAu2ib4vvfeeyxcuJArr7zS6TWaN29Ox44d8xWGbdq0qWeDF6IsiIkxPVH2O3Pcfjt4c6eLjAx45x2z0jJbdDTMmQP16nkvDiFEmSQJmYsGDx7M9OnT+fDDD+nUqRNr1qzJScbA9HR98sknBSZk1atXZ/LkyUydOjVn66QbbrhBqvQL4YoGDcxqxsmT4c8/4eabYfBg8ObimL174T//cWzbutWsWpOETAhRQlL2ooiyNwYfNmwY06ZNc3juhhtu4LvvvnP5GiLX+vXrmT17NocPH2bQoEF07dqV0NBQq8MSvih7c+QtW2DBAli6FOLjzTL+1q09975bt5qyF3mHT3/6CQYO9Nz7JifDX3+ZhLRJE1OUtmXL3Oe1hlWr4Oef4dw5GDQIOnXy3mIHIYTLCit7gda61D7at2+vrTJ37lwNODzmzJljWTyl2caNG3XlypUd7uUPP/xgdVjClx07pvUNN2TPIjOPHj203rfPc+95/rzWd93l+J61a2u9d6/n3lNrrSdOdHzPOnW03rkz9/kVK7QODs59Ximt//jDszEJIYoFWKULyGmkm6aYLr/8cn777Tf69+9Pv379+PXXX7niiiusDqtU+vvvv0lOTnZoe/HFFzl9+rQ1AQnft3EjTJ/u2LZggWn3lOBgs7Jy/Hjo0MGU3fj9d4iK8tx7HjwIo0blb1u7Nvd45ky4cCH3WGsztJpnIZIQwrfJHLJiqlChAv369aNXr14ABa6uFJd27ty5fG1nz551mKMnhIOMjKK1F1dSkpmztmIFdOkCV14Jjz4K999vhgQ9vRfgxYtw/nz+dvvPmZKS//kzZ5yvTBXCk7ZuhXnzzKblffpA164QFmZ1VKWG9JCVUEBAgCRjJXT55ZcTGBjo0Pbss88SERFhUUTC50VHm3lS9po3d2+R1tOn4bHHYMQIePddGD7c9FalppreMm9szFy3Ljz9tGNbWJjjXLmhQ/PH8thjModMeNeOHdCrV27B5r59Te+tcJkkZMJycXFxzJ8/n0GDBhEfH8+kSZMYOnSo1WEJX1a/Prz/vumtio2F++6DSZPgssvc9x7bt5u9/+x9+aVp9xY/P7j3XpgwwWwQPXw4zJ9vFhdk69wZfvstt0di+nTo3dt7MQoBsHo1HDrk2Pbcc3D0qDXxlEKyyrKU2bBhAwsXLiQlJYWePXtSrVo1lixZQmJiIt26daNz586Eh4eX6D3Wrl3LggULSE9Pp0ePHsTHx+Pv7+/y65OTk1m2bBlLliyhcePGdOvWjSYu1IvKyMggMzOTChUqlCR8UZ5kZcGpU1C1qkle7KWnw/LlsHAhVKsGV13lmMhcyp9/mtfYGzAAbr3VzFVr1swMYTZqVOKP4ZK0NNPrVVCPfHq6uR8hId6JRwh7n38Od97p2FalCmzaZHp6BSCbi5cZGzZsoFu3bjkT4J988klmzpzJbrvtYz777DPuuOOOYr/HmjVr6NatG2fPngXMkOwff/xRYH01Z7766isefvjhnOPY2Fh++eUX6tevX+jrAgMD8w1dClEoPz8oaGh7/ny45prcav4REbBokevDms2bm6HRrVvNcbNm5nj48NxzOnUy+2rWrl38z+CqS5WBkSFKYaW2bc1Qvv0Ck6eeMjtaCJfIkGUpMm/ePIfViBUrVnRIxgCeeeYZDh48WOz3mDlzZk4yBpCZmcm7776bb+uogiQmJvL88887tG3cuJH169cXOyYhiiwlBcaMcdxa6cQJKML+s9SsaYb/Hn7YJGcvvmj2z7S3fLnpARCivGvb1vwSNGiQ+aXnv/81PWbemGtZRkgPmQft3buXpUuXkpCQQIcOHejUqROVKlUq9vVOnTrlcOxsFeKZM2fIKMFKs6NOxvuPHDni8p6bGRkZpKWl5Wt3tpJSCI9JTzcJmL3ISKhe3cw90xouvxzi4gq/TsuWZruk1FSz4tLZikf5ty2ESbwuvxy++878/6tY0eqISh3pIfOQAwcOcOONNzJixAhGjx5N3759mTx5comu2bdvX5TdbxuBgYGE5Jkv8vDDD1OvBNu43HjjjfnaHnnkEYJcHA5p0KBBviHT8PBwWhVl7o4QJRURAU8+6dj23HNwyy2mx+uRR8wPj+XLL30tf3+oXNnMFbvhBsfnqlZ1rJovRHkXHCzJWDFJQuYh69evZ/Xq1Q5to0aNItF+c+Qi6tixI7Nnz6ZLly60aNGCxo0b8/vvv3P11VfTuHFjXn31VR599NEiTcDPq2vXrsyaNYv4+HhatmzJl19+SZ8+fVx+fVBQEC+88AJjx46lcePGDB48mHnz5hEdHV3smIQolhtugA8/NHO/hg+HXbsce7POn4fPPnP9eqGh8PrrpvRFo0am3MTcue5d2SmEKLdklaWHTJ8+PV9vk5+fH1u3bqVZs2YluvbZs2fJzMykcuXKAJw/f560tDSqVatWouvaS01N5eLFiznvURwnTpwgPDycYG9uAC3Kr7NnYeVKU8W+bl0z4b5hQ1NPLCTEbEg+Y4bja665xuwBWRRaw8mTEB7u3c3NhRClnqyytEBMTAxhYWEOE+RvvvlmGjZsWOJrh+WpfBwSEpJv6LKkSlo6A5DCrsK7pk6Fu+7KPe7YEX74IXfJ/R135E/I7r676O+jVMErO4UQophkyNJDoqOjmTdvHv369aNu3bo8++yzvPTSS9JbJIQn7N+ff87YihVgv7r3qqvgm2+gRQuzavKrr6BHD+/GKYQQBZAeMg/q3LkzP/zwA6mpqVSvXt1hQr4Qwo3Onzf7N+aVmpr7daVKZi5Z//5m2LFqVe/FJ4QQlyA9ZB4WGhpKjRo1JBkTwpMaNDBzxOyFhJhCrnlVqSLJmBDC50hCJoQo/YKDYexYePxxU2vsyivNCsjYWKsjE0IIl8gqSyFE2XHxotnMODy8fNdCSkw0mz0nJ5v9O9u2hfKwLVlKivncu3eb7azi46FGDaujEiKHrLIUQpQP/v7e2VfSlyUkwLXXwoYN5tjPz5T2uPpqS8PyuIsX4eOPHRd33HILvPeeDFGLUkGGLIUQoixZtSo3GQPIyoInnjC108qyXbsgzz66TJ4MW7ZYE48QReRyD5lSKgw4r7XOv4GiEEII35CcnL8tKQnS0sCNxaMtcfCgGZI8dcqUL2nbFrK3dUtNhQsX8r/G2f0QwgcVmJAppfyA4cAIoANwAQhWSh0DZgMTtdY7vRKlEEII18TEmOK19vOD77679A/lHjgAI0bAokXmWClT6Pfaa81xo0Zms/g1a3JfU6mS2TpLiFKgsCHLBUATYBRQS2tdX2tdA7gSWAa8rpS6xQsxCiGEcFVcHMyaZfbYDA01G6k/8oiZX1earV2bm4yBSTgfegiOHDHH1arBl1/CkCGm16xzZ/jtN9lrVJQahQ1Z9tZaZ+Rt1FqfBL4HvldKlYNlO0IIUYoEBcGgQdCli9lMvXZtCCgD67dOn87fdvCgGYrNFhMDU6bA8eNQubJ5CFFKFPi/NDsZU0rVBOoCGjiotT6S9xwhhBA+JjLS6gjcq0ULs2I0Kyu3bfhwqFPH8bzQUFMoWIhSpsAhS6VUO6XUMmAh8CbwFrBIKbVMKRXnpfiEEEIIM4H/xx/NXDF/f1PS4qWXTFFgIcqAwvqxPwfu01ovt29USnW2PdfGk4GVBxcuXGDDhg3s2rWLmjVr0qZNGyIiIqwOSwghfE9AAFxzDXTsCGfPmqFYScZEGVJYQhaWNxkD0Fovs5XAECX0ww8/cLPd/nt33nknb7/9NlWliKEQQjhXvbp5CFHGFLbK8lel1C9KqWFKqa62xzCl1C/Ab94KsKxKSEhg5MiRDm2fffYZmzZtsigiIYQQQlilsEn9jyilrgauxUzqV0AS8IHWeraX4iuzUlJSOO1k1dDx48e9H0wpkJqaysaNG9m/fz8NGzYkNjaW0NBQq8MSQggh3KLQtdBa61+BX70US7lSv359OnTowMqVK3PaAgMDadq0qYVR+abz58/z/vvvM2rUqJy28ePHM3LkSALLw4bJQgghyjyl7as52z+hVABwFzAEu7IXwCzgU18oeREfH69XrVpldRjFtmHDBh566CEWL15M/fr1mThxIn379sXPT7YYtbd+/Xri4uLIslvuHhgYyNq1a4mJibEwMiGEKJsyMjJISkri/PnzVodSKoWEhFCvXr18nQZKqdVa63hnrymsh+wr4DTwEmaoEqAecBswGRhW0oDLu9atW/Pzzz9z6NAhqlSpQs2aNa0OySedOHHCIRkD883iZFnfLFkIISySlJRExYoViYqKQilldTilitaaEydOkJSURKNGjVx+XWEJWZzWunmetiRgmVJqR3GCFPlVqlSJSpUqWR2GT4uKiqJKlSoOc+5q1KhBVFSUZTEJIURZdv78eUnGikkpRUREBMeOHSvS6wobGzullLrRtsl49pv4KaWGAaeKGacQRda4cWNmzZpF48aNAWjevDkzZsygfv36FkcmhBBllyRjxVece1dYD9lw4A1gglIqOwGrgtl0fHiR30mIEujWrRtLly7l+PHj1KhRg8iyti2MECVx8CBs2QIZGdCyJTRsaHVEQogiKrCHTGudoLUeprWuDnQBumqta9ja9novRCGMGjVq0LJlS0nGhLC3a5epYN+nDwwYAFdcAVLPUJQB4eHhOV/Pnj2bpk2bsm/fPsaOHYtSil27duU8/84776CUInuhX1RUFLGxsbRt25a2bdvyyCOP5JybmZlJZGSkw8p9gO7duxMfnzvfftWqVXTv3h2AtLQ0RowYQWxsLK1ateKKK64gNTXVrZ/XpeV8WusTWuucAllKqT5ujUIIIUTx/P47rFuXe5yUBJ98AgWsoBfCE5KTYe1a2LYNMjPde+358+fz8MMP89tvv9HAtnF8bGws3377bc4506dPp2XLlg6vW7BgAevWrWPdunW89957Oe1z5syhefPmTJs2jbyVJo4ePcqvv+av9vXuu+9Ss2ZNNm7cyKZNm/j000/dXnapuPUVPnVrFEIIIYrHWemfxYvhwgXvxyLKpe3bYeBAiIuD1q3htdfglJtmmi9evJh77rmHX375hSZNmuS0DxkyhFmzZgGwZ88eKleuTHUXt9T65ptvePTRR2nQoAHLli1zeO7pp5/mlVdeyfeaQ4cOUbdu3Zzj5s2bE+zmvVQLTMiUUj8W8PgJkB2whRDCF/Ttm7/tppsgJMT7sYhyJyMD/v1vWLIk9/jFF8Gu5nmxXbhwgWuvvZaZM2fSokULh+cqVapE/fr12bRpE9988w3DhuWvxNWjR4+cIct33nkHgHPnzjF//nwGDhzITTfdxDfffOPwmi5duhAcHMyCBQsc2u+8807eeOMNunTpwgsvvMDOnTtL/gHzKKyH7ErgI+DfTh7uHTgVQghRPD16wOOPg78/KAXDh8MNN1gdlSgnTpyAmTPzt2/YUPJrBwYG0rVrVz791Pmg3PDhw/n222+ZOXMm1113Xb7n7YcsH3/8cQB+/vlnevToQWhoKEOHDmXGjBlcvHjR4XUvvPBCvl6ytm3bsmfPHp5++mlOnjxJhw4d2Lp1a8k/pJ3CErJlQJrWelGex0Jgu1ujEF61e/du5syZw/Llyzlz5ozV4bgmHdiA2chrE2D5PhFC+IhateD112HjRvNT8LPPQGr0CS+pXBk6dMjfbqtSVCJ+fn5MmzaNlStX8uqrr+Z7ftCgQXz11Vc0aNDA5Xqe33zzDfPmzSMqKor27dtz4sSJfL1hPXv25Pz58/mGM8PDw7n++uuZMGECt9xyC7Nnu3db78JWWV6ttV5QwHPd3BqF8JqlS5cSHx9Pv3796Ny5M6NGjeLEiRNWh1W4TMzeEHHAAKAdMA3IKuxFQpQjQUEQHQ2tWkGFClZHI8qRChXgpZegWrXctoEDoVMn91w/NDSUn3/+mSlTpuTrKatQoQJvvPEGo0ePdulaZ86cYcmSJezbt4+EhAQSEhL44IMP8g1bAowePZo333wz5/ivv/7ilG1iXHp6Olu2bKGhm8vLFLq5eF5KqYFa65/dGoHwmtOnT/PII484VLyfMGECQ4YMoU8fH144ux24H8juVc4E7gHigbx7SQghhPCq+HgzZ2z7dggLg5gYiHDjTPNq1arx22+/0a1bt3xlj4YPL7gsao8ePfD39wfMVoU9e/akZ8+eDpPxr732Wp555hku5FkEM2DAAIdFArt37+aBBx5Aa01WVhbXXHMNQ4cOdcfHy1Hg5uJOT1ZqjdY6rsRvqlQV4BOgFWbT8jsxP3anAlFAAvAPrXWh6zRK++bi3paQkEDjxo3zLfP9/PPPuf32260JyhXzgd5O2hcBhfXVHsH8q/IHWtj+3ApcwCRytd0bps/KxNyHg0BdzGf3tzQiIYSP27p1K9HR0VaHUao5u4eFbS5e1LIX7tpH4V3gN611C6AN5sfkc8B8rXVTzI/g59z0XsImMjKSXr165WsvyuanlqgPhOZpq4zZ6r4g24F+wFXAFZjlKbcCXYEemERus9sj9T2ZwNdAW6AvZrh3OubXICGEED6jqAnZfSV9Q6VUJcyPw08BtNbpWuvTwLXAF7bTvgCGlPS9hKPw8HDefvttmjc343yBgYG89dZbxMWVuNPTs5oC32I27gKohulLLWzS6GRgve3rIOAc8JPd87uA9zEJS1m2HTO8m/0504E7APev2BZCCFECRZpDprVeAaZSv9Z6bjHfszFwDPhcKdUGWA08CtTUWh+yvc8hpVQNZy9WSt0L3AvkVOwVrmvTpg2LFy9m7969VKxYkaZNmxIQUKR/Bt6ngEHAGswwZC3MwHZB0oE5dsc1gX1OzpuPKeBSpQix7Ad2Y3roWmCGATcDwUBrfG8Y9Ajmftg7BxwGmhXhOsmY5O6C7XU1L3G+xtynfbZzmwHuLWothBBlihWV+gMw6+U+1Fq3A85ShOFJrfVErXW81jre1aq8wlH16tXp2LEj0dHRvp+M2WsEdKbwZAxMj9hgu+NDBbxmIODaSmljFdARM+TZHliCSRSvBfpjeqK2FOF63lAXyFsftKKt3VUHML8CdcL0bffk0p9zDmZ4tBdmuHQSJpkTQgjhlBWV+pOAJK31ctvxdEyCdkQpVdv23rWBoyV4D1HeDcckDmCG68IxS0eydcQMwLv6K8kZ4DFMzxKY+WnTMLMfs/0C/Fm8cD2mKWYOWfYevZWBb4AmBb4iv8WYz5ptC/Ahuate89oH3EJu+ehMzCpZ99ZQFEKIMqWw7pErcfy2mk1hfpwVi9b6sFJqv1KqudZ6O+Z36C22x23A67Y/ZxX3PYSgCfA9Zq6UPyYx8QcexvTUNMXMRXPVSeAvu+Mrga+cnOcLi34zMMOLJzE9g9cBa8kd7i1KMgbgbAuU34EUnA/3HgGO52nLwvS0tS3C+57HfI4UTMy+NhwshBBuVFhCllOpP+8TSqmSVup/GJiilAoC9mCmGfsB05RSd2F+x76xhO8hyrsqQN4K0m2Lea0IzHBddg/YAkxSti3PeU4XM3vRWcyK0mcxPVM1gJlAF+CyYl7TWYHHqzFDn87UAqpjZopm86PwVbF5nQDeBN7CzEdrBMzArMkWQpQLhw8f5rHHHmPlypUEBwcTFRXF+PHjadasKBNg8wsPDyc11fd2gLSkUr/Wep1tHlhrrfUQrfUprfUJrXUvrXVT258nS/IeQrhVReA/5M69+gP4B2Yif7brMGU2rLQBeJLcVZVHgbvI32NVFFcA/7Q7bgM8QMG1zOoDUzDDo2Dm9H0MFKWk0WpMQpZdnmMv8DyQVoRrCCFKLa011113Hd27d2f37t1s2bKFV199lSNHjrj02qys0reVS2FzyC5Zc8yVc4QoM9oDyzG9ZGsxicpMzNyxecD/KFrS4arjtvfdgBnGK0yik7atOPZWFVUd4APMcOxfwFzMCtPC9MGsil0ErMNMQgjKc85JYIXt+byJ1l4n11yA6TkTQvicKRunEDU+Cr+X/IgaH8WUjVNKdL0FCxYQGBjI/fffn9PWtm1b2rVrR69evYiLiyM2NpZZs8zspoSEBKKjoxk5ciRxcXHs37+ft956iw4dOtC6dWvGjBnj9H2cnXP27FmuueYa2rRpQ6tWrZg6dSoAzz33HC1btqR169Y89dRTJfp8zhQ2ZLlAKfU9MEtrnVM0wDbMeAXmW+wCzPopIcqHujiuUGxke3jKVmAEJgFUwEPAC5ihSGfqO2lrDkQ6aS+KipiEtCgaU3CtuB2YiQp/247vBP6FSf7A+arYbhRt3p8QwiumbJzCvT/dS1qG+c0qMTmRe3+6F4ARsSOKdc1NmzbRvn3+bzohISHMmDGDSpUqcfz4cTp37szgwWZZ/fbt2/n888+ZMGECc+bMYefOnaxYsQKtNYMHD+bPP/+kW7fcAb6Czjl27Bh16tThl19+ASA5OZmTJ08yY8YMtm3bhlLKYQtCdylsjVl/zDqqb5RSB5VSW5RSezDTpG8C3tFaT3J7REIIIwMzTLrWdqyB/2JmdxakNfAquf+zq2I2KfOlCjEaUzjnb7u2zzCrObO1Bx6xO64DvAaEeTw6IUQRjZ4/OicZy5aWkcbo+a5t+l0UWmuef/55WrduTe/evTlw4EDOMGbDhg3p3LkzYJKtOXPm0K5dO+Li4ti2bRs7dzpWxC7onNjYWObNm8ezzz7L4sWLqVy5MpUqVSIkJIS7776bH374gdDQvNvHlFyBPWRa6/PABGCCUioQ8zv2OVtVfSHKhyTbozpFX50IJqnaiZls35iiFYw5BfzqpH09jnXW7FUEHgcGYIYEG3Hpum2uOI/5HOmYxQGVCz+9UCmYXROuA2JtbXMxw6HDbMeRmMTyVsw67yYUbVGAEMJr9iU7q7xdcLsrYmJimD59er72KVOmcOzYMVavXk1gYCBRUVGcP2/mcoSF5f7GprVm1KhR3HdfwRsMFXbO6tWrmT17NqNGjaJv3768+OKLrFixgvnz5/Ptt9/y/vvv88cffxT78znjUhUmrXWG1vqQJGOiXPkTs2qyC2Z15jSKttXSaeANzCT4jpi6aJuK8PoqON88/VLz1EJs79kD9yRjR4BnbNeMxxTC3VGC64VhJugfBV7GDFU2xOy1mfe89piFEpKMCeGzGlR2vmtOQe2u6NmzJxcuXODjjz/OaVu5ciWJiYnUqFGDwMBAFixYQGKis4mz0K9fPz777LOc1ZQHDhzg6NGjLp1z8OBBQkNDueWWW3jqqadYs2YNqampJCcnM2DAAMaPH8+6deuK/dkKUorKtAvhRQcwxWWzF/SkYuZyrSG3V+dSVgH/Z3e8ARiD2WezgguvD8LsYfEXuVs/DcNskO5NSzBDpdkWYYZBX6d4e334ARvJreumMXuVDipBjEIIy4zrNc5hDhlAaGAo43qNK/Y1lVLMmDGDxx57jNdff52QkBCioqIYO3YsjzzyCPHx8bRt25YWLZyvMOrbty9bt26lS5cugCl1MXnyZGrUqHHJc3bt2sXTTz+Nn58fgYGBfPjhh6SkpHDttddy/vx5tNa88847xf5sBX5mrfWlz/JR8fHxetUqX6jEKSxxBDOcWJXCNxovjlVAd0y5hwjM/o+TMXOdrinkdecxG5dnYRKOkXmeD8XULnM2+b4guzH7ZYZitiO61LBn9j6SyUADnM8fK8q9exp4O09bU8wKySqXeK0zZzBbYOWt3P8w8F4xrieEcLutW7cSHe36svEpG6cwev5o9iXvo0HlBozrNa7YE/rLCmf3UCm1WmvttGKlSz1kSqmGQFOt9TylVAUgQGudUuJohSiulZjeor2YeVMfYkoJ5y2tUFzVMT1Ab2ASlyqYYquFDZ0dAl7BlL/Iwnly0ZGiJTE7MFs8LcT8b30Os4VTQUnZeczWSA9j5q01xfQ+xdmdk/fe/Q+4gYLvXSsnbVeSux1TUYVhhiHzJmRFXcUphPAZI2JHlPsErKQuOeCglLoHs9/kR7amepjqS0JY4xim5yq7VlWK7XizG98jEJOQJdmOTwMvYkpPFOQPzDKY7HqES8idpA4miXqTgivc53URM1S40HaciUn4CltluRFTQuKs7XgnJqE7bTs+Tv57dwuF37u6mEI32epjKvUXVBj2UvyBB3EsF9IL0yMphBDllCs9ZA9ifq9fDqC13qmUKqgKkhCedwizx6E9jUky2hXyugzMRl3pmGG6wkooHMTMI8v7+v04Vue3NyfP8TRMRfsl5PZWFaVm2QnMdkF5raHgYdM9TtpWYe5ZFYp3737HlJ0Yi0k2T2N61WIw97IBZuizKFphylxsw/TMRVPyWmlCCFGKuZKQXdBap2cX5VdKBZC7oYkQ3lcNqEnuhPtshW0+fRx4FzMEmYEpufAWBZeyqIYp7ZCcp71WIe/REfgyT1sFzCT84uxpUdl2zbxJWWF7Ujq7Bw3ILahaFef3rrDPFYvjHLJ4zBBnB0yi2QEzt87Z0GZh8hbZFUKIcsyVNVKLlFLPAxWUUn2A7zBVhISwRj1MYVH7OU+jKTwhWIIZ7suwHc/A7DFR0K8WjTErCe1/ZXkdaFnIe/THcXPxRpjhw+JuMBaAWelpPyn/SgpPPFsDT9gdh2DuVU3bcUH3rrCVo1fhOJz4D8xctuxh0ZWYif9nEUIIUUyu9JA9C9yNmZ1yHzAb86NKCOtcjalgvwezjVBLCp9kvsRJ21TMRtxVCnjNENt7JGB6kFpSeLmKJsDPmPlYmbbzS1I/6wQmWRpte99AzHDlYgqeb1UFM7R4I6ZXsAn5950s6r1riLlXW4AL5M6rs/cbpq6YJ7eREkKIMqzQhEwp5Qds0Fq3Aj4u7FwhvMoPk0gU1mNlL8ZJWycKn0cWgOl1K8pQXE1ye6NKqhImYZyBmZ9WAfMrUWHz5MAsGuhcyPNFvXdgErfsmaN558qBSfoqFeF6QghRiBMnTtCrVy8ADh8+jL+/P9Wrm+GCFStWEBTkriX1cPr0ab7++mtGjsxbp8i7Ch2y1FpnAeuVUsUvtyuEL+iOqbifrQYm2Qm0JBrXBGEmvWcnQOeA8eSu4rRKO8xKzWwVMGVHirItlBBCFCIiIoJ169axbt067r//fh5//PGc48KSsczMomynYpw+fZoJEyaUJFy3cGUOWW1gs1JqvlLqx+yHpwMTosSy95HcjZnYPgOYhxlWXIbZDqmoUjFJUvG3aHPdCUzBmSsww5ZPYYYP13vgvdIwnyvBhXOrYxZIzMUMZS5HSlYIUd5NmQJRUeDnZ/6cMsXtb/Hxxx/ToUMH2rRpw9ChQ0lLMzsD3H777TzxxBP06NGDZ599lt27d9O5c2c6dOjAiy++SHh47pyMt956iw4dOtC6dWvGjBkDwHPPPcfu3btp27YtTz/9tNvjdpUrc8he8ngUQrhbEqbm14eYulfPYgq49CrBNbcBj2J6rKphCr9ej2vbIBVHRWAUpuzEq5jh1Qe49JBlUe3E7FU5EzPs+DZwMwUP517AzBl7CLOBeR9MguZ6UW8hRFkyZQrcey/YEiQSE80xwAj3FYu9/vrrueeeewB44YUX+PTTT3n44YcB2LFjB/PmzcPf35+BAwfy6KOPctNNN/G///0v5/Vz5sxh586drFixAq01gwcP5s8//+T1119n06ZNHtmfsigu2UOmtV6E+VFU0fbYamsTwnfNwhRVzcQkEC+TW2C1OM4DL5A7fHgSU1B1XQmueSlBmPpgP2FWg6ZiSnW4UwYmAZtpOz4D3IupXVaQtZiE7aTteC5ms/Bzbo5NCFE6jB6dm4xlS0sz7W60adMmrrzySmJjY5kyZQqbN+dWtL7xxhvx9zfVqpcuXcqNN94IwM0335xzzpw5c5gzZw7t2rUjLi6Obdu2sXPnTrfGWBKX7CFTSv0D82NgIWYB/3+VUk9rrad7ODYhiicd+MpJ+4+Ykg1FkQwcxszbclak9QhmSDQAM5zoTicwQ4Idgd6YhGcqJgkc6Kb3OGq7Zl6bMeUunNnhpG0W5j7JKkshyp99BczhKKi9mG6//XZmzpxJmzZtmDRpEgsXLsx5LiyssBVahtaaUaNGcd999zm0JyQkuDXO4nJlDtlooIPW+jat9a2YHw//59mwhCiBQMy/0rzaFvE6a4F+mBWEEzGV9u3djxm6a4FZiTme3C2K3CEcM2+sPqag7WfAbUAbN75HRZwPNRZW68zZZuWNcX1LKCFE2dKggHV/BbUXU0pKCrVr1yYjI4MphcxR69y5M99//z0A3377bU57v379+Oyzz0hNTQXgwIEDHD16lIoVK5KSYv323K4kZH5a66N2xydcfJ0Q1lDAXTgmDo0pWq/SMeAmbBuGYXZyfYDcVZk1MfOtPsIMi6YCjwN/FTvq/EIw2zd9j9nXMhl4jeIXmnWmEmauXYhd21WY6vsFaYep0ZYtELOHp2x9JET5NG4chIY6toWGmnY3+te//kWnTp3o06cPLVrkLbCYa/z48fznP/+hY8eOHDp0iMqVKwPQt29fbr75Zrp06UJsbCw33HADKSkpREREcPnll9OqVStLJ/UrrQvfBUkp9Ram/vc3tqZhwEat9TMeju2S4uPj9apVhU12EeXabmATZlJ/LM6HFA9jKszXxTEpWUX+pKQeppcq2fb1Xbb2QZg5Zt9hhkTfcU/4HAPiyF+I9RVMv7U77cDs0xmM6Qm8VC21Y8BqzK9nMZjvEHl/TUvBDIlWQUpiCFHKbN26lejoIqzUmTLFzBnbt8/0jI0b59YJ/UWRlpZGhQoVUErx7bff8s033zBr1iyvx+HsHiqlVmut452df8k5ZFrrp5VS12MW3ytgotba2WwaIXxLEwreqzId+BWz8vIgprL9v4BmtucrA6GYchDZkjDDcn0wk+Hvxcznesd27v24dwVkOKZ4a96EzN1VAfdgtoX6EpM4jcf0gBW0ejQd+JuC7x2Y0hyPYWaeRmM2I+/m5riFEL5jxAjLErC8Vq9ezUMPPYTWmipVqvDZZ59ZHZJLXJnU3wiYrbX+wXZcQSkVpbVO8HRwQnjMeswG49kdxNMwPTyTML1ETTCJyb12r3mU3Ir/gZhesUm243RMUuPOX1UqYLZBWkJuYtgGuNyN73ERU7Lic9vxUcwKysWYX8GccXbvFPAF5t4ds11ji+35rcAAzLZPzRBCCI+68sorWb/eEwUbPcuVuWDf4Vgb/KKtTYjSaxv5NxafhunxAfM/4xZgKTAF+AMYQ+7E9RRMj1JezgrCHAUSyd3YvCi6ACswKyF/whS1bVyM6xTkMM4/x17MEOYBJ89tJ/+9+47ce5dIbjKW7Sywq/hhCiFEWedKQhagtU7PPrB97b5NpISwQjUnbfVxLIZaAbMn5M1AD6Cq3XMhON8f8zK7r9MxPWbxmHlZD2OGB4sqBjM3bSAl26zcmXDyD+sOxxSLbYmZe/cBcMru+arkV4/ce1cJx/l4hb1OCCEE4FpCdkwpNTj7QCl1LXDccyEJ4QXtcKza7we8T+4G2pcSiClJYZ/ANcLUC8u2ClPJfz+md+wjzDBo0bda85xwzOrQQLvjFpg5YamYROwhHHv+nN27D8i9d5cB/87zPvfjPIEVQggBuLZ10v3AFKXU+5iZIvuBWz0alRCeVgdTPHYtJuloTtHrlHXErDTcj1nJ2RjHlZybnbxmEmaboqL0dGVhhgODcV4DrCSOYLZl+j9M0tgYkzjm9RvQ1XZO9r3bhZlHVwvHWmZ+mHppsbZz6mB6CSu5OXYhhChDXNk6abfWujNmAKOl1rqr1lpmg4jSrzZmsvkITMLgyq8n9g5h5k7dgJlv9iemVymbs2HRhpgVma5KwiRLLW0xTsO9WxSFYiYgvIjpFXsbM3RrrwsmuYqzxfEuJpG9D7gW0zuWmOc1CZjVpw9gdsP1nd1JhBClxOHDhxk+fDhNmjShZcuWDBgwgB07nG0VUjTvvfce0dHRjLjEqlD7Tcm9ocCETCk1SCll//v+E8ASpdSPtpWXQpRvP2CSpWRMD9atmEUA2eIxSUw2f8xQnrNErSBfYXqwUoB9mCqAK4ofcj5VMBujZSejmzHDkfZV94dihi0PYPa6TAUGY1ZPnsP0qL2CmTMHZo/LWzHz5y5g7kl/ZFK/EMJlWmuuu+46unfvzu7du9myZQuvvvoqR44ccem1WVlZBT4/YcIEZs+eXWi1fysU1kM2DrOAHaXUQEwfwJ2YHQH/V8jrhPCODEySYMWOFymY/wV1MT1Ft2KG5H6zO6chZtPuGZiVjMtxnHt1Kcdx/j/NnbsBgFmwsAYT+x/ANcAy4GvM//a83/8uYNZa2/uK3BWZe23Xs5eM8z0whRBlwpQpEBUFfn7mz5LmOgsWLCAwMJD7778/p61t27a0a9eOXr16ERcXR2xsbE7B14SEBKKjoxk5ciRxcXHs37+ft956iw4dOtC6dWvGjBkDwP3338+ePXsYPHgw77zzDmPHjuXtt9/OeY9WrVpZtrdlYQmZ1lpnVz+6HvhUa71aa/0J7p/JIkTRbMckQi0xw45/e/n9gzFbK92ISbgWY+aGtc1zXn1MkdV/Au0xvWSuqgBEOWmvVaRIL+0A8C1mNenDwAbMqtCbMLsQ5N3hIJD8apI7FBuO83XYld0RrBDC10yZAvfeC4mJoLX58957S5aUbdq0ifbt2+drDwkJYcaMGaxZs4YFCxbw5JNPkr3j0Pbt27n11ltZu3Yt27dvZ+fOnaxYsYJ169axevVq/vzzT/73v/9Rp04dFixYwOOPP178AD2gsIRMKaXClVJ+mN/r59s952xRuxDekYJJHD7HDKEtAfpiaot5SxBmheV4TJ2xvcALuLe0QximGr59AtSQ/Jucl0QWZsjxVcxQ42ZMeY3Vduf0wvQEZjsCdLI7VsB75G63dBmmf93eLZjkWQhR5oweDWlpjm1paabd3bTWPP/887Ru3ZrevXtz4MCBnGHMhg0b0rlzZwDmzJnDnDlzaNeuHXFxcWzbto2dO317Mmth05jHYzaGOQNs1VqvAlBKtcNMZxbCGonA3DxtZzG9ZgXvN+tciu21NXD+60kGZuiwCo5bCaUCnzo5fyFF28S8MMcxE+PfxmxplIWZt7UUuLKI17qASbiqYXr3sh0m/7CoxvzP72w7bgEswAxDnsfsW/kssNJ2zRhM7985zNBkBGaHg/aY/UTr2L6WOmRClEn79hWt3RUxMTFMnz49X/uUKVM4duwYq1evJjAwkKioKM6fPw9AWFhuHSKtNaNGjeK+++4r9H0CAgIc5ptlX8sKBfaQaa0/A67CbKE8wO6pw8AdHo5LiIJVwPlKxaIsiNGY5KkvZjui5zErA+1twwyLtsaspLTvNQrE+Wbl7izcGoKpa7YHMxz6Biahcva+hVmPWUkaC9yO2XDd/j1qO3lN3uSpKWZBwW2YYdm9mAUKL2Dmnq3GDN/GYpKxA5i5aXdjvntcarNyIUSp1aCA/XULandFz549uXDhAh9//HFO28qVK0lMTKRGjRoEBgayYMECEhPzLvE2+vXrx2effUZqqln6fuDAAY4ePZrvvKioKNasMZNe16xZw969e4sfdAkVWvZCa31Aa71Wa51l13ZIa12CvFeIEmqMSU7s9cckA65aD/TDTF4/arveW+Rub3Qas4Tlc0xP1Wzbe2T/Xw3G9BLZz5Wqgdl43F3CMYnnu5hVnJsxiVlRVmkexJSm+B44gZkrdgPmM2O71ps4fidohlkhWpD1mER2qe06aZi9LX/B3KtJmMTtVAGvF0KUKePGQWieX5JDQ017cSmlmDFjBnPnzqVJkybExMQwduxYBgwYwKpVq4iPj2fKlCm0aOF8WKRv377cfPPNdOnShdjYWG644QZSUvKvABs6dCgnT56kbdu2fPjhhzRrZt2Guyp7MlxpFB8fr1etWmV1GMIKKZhK+Fsx85vicZznVJAzmEr5v2LmNdkLxKwEjMIMz+WfT2pe19/2tcbU41qD6WnqgCkw6y7HbddMyNP+OiYZdMUioLuT9r8whV7BJKGrMYlWFcy9zLudkr0pON67/8PUMMtrJYUndkIIn7V161aio6MvfaLNlClmzti+faZnbNw4uESZrzLP2T1USq3WWjv9zljUUphC+IaKmCGxHi6efx6Yh9kgPBkzRJmX/fyqCpgELe+G4PbDogpTZywOzwjBrKhMyNNelB4yZ0O7Kk97IGa+WGcn5zqTd2jY2XeRgALeWwhRJo0YIQlYSV2yUr9SqpqTh7OF70L4ruWYEg5rMBPN15F/b8V3yJ1PdRmQd4XQdXh3pWA4pufJ/n9pbYo2ob8FZhaovYcpWU9eO8y8umxrMKU97D2He1eDCiFEGedKD9kaTDWlU5jfrasAh5RSR4F7tNarC3mtEL4h76rMD4CxmPloRzG9XB3tng/EJC6dMJPgG9u+LkrvlDt0x9RYW4YpPNuVoiVTFTElKK7FrEKNxnzOCoW96BIaYAreLsMs8YnDDPPeikl2Y2zvIb+2CSGEy1xJyH4DZmitfwdQSvXFzKKZBkzAsSKREL4pIs9xFmZ+1VMUnJxUw/xL71/A895wEjNP7XPMysf6mOSwKMlOTUzv4CA3xtXI9rBX1NWfQgghclxyyBKIz07GALTWc4BuWutlOFY0EsJ39caxlIM/Zh5ZSXqKvOE7zAbd6zFlOvphFjMIIYQoU1zpITuplHoWs2AeTDWiU0opf0w/gxC+Lxb4E7O6MBW4HN9fAXgS+E+etizMZ+ji/XDySccslqhUwPMas6o1jIK/06RikmNfT4yFEMLDXOkhuxlT7nImMAszg+RmzLfRf3gsMiHcrRWm0OuTmBWFvr7GOBDn1e0rejsQJ5Zj9rrsglkMkZTn+V2YchidMT18G/M8fwpTPqMbpnDsHEyCJ4QQNuPGjSMmJobWrVvTtm1bli9fzvjx40nLu09TCURFRXH8+PFiv37SpEk89NBDbonlkj+StNbHMdObndnlliiEEPlVBF7GbMWUXS4wArjCsoiMTUBPTEFYgCcwk/tfxfyadgbzHeM32/PbMPXblmLmwIEptGtfy2wRpgfT6s8mhPAJS5cu5eeff2bNmjUEBwdz/Phx0tPTGTZsGLfccguheSvResnFixfx9/f3yLVdKXvRTCk1USk1Ryn1R/bDI9EIUVSnMIVefUk6Zu9Id+iNSVbGAv/FzCPLW67DXc7heC8v4NhrlYEZotxIbjKW7V3MDrdpmK2efsvz/AFMEV8we4fmHYrVmCRNCFE6TcGstvaz/TmlZJc7dOgQkZGRBAebqeqRkZFMnz6dgwcP0qNHD3r0MEUoH3jgAeLj44mJiWHMmDE5r4+KimLMmDHExcURGxvLtm3bADhx4gR9+/alXbt23HfffdgXxx8yZAjt27cnJiaGiRMn5rSHh4fz4osv0qlTJ5YuXcrnn39Os2bNuOqqq/jrr79K9kHtuDJk+R1mndcLwNN2DyGssxEzJNYDs7PqEmvDAUzyMhezmrE3MAOzo0BJpGA2U/8b8xlP4v6Zm0cxG6VfCQwHVmAmKPQBrsEkgX9gao31wCRu9gIw9dLexAxhbsf5d5bsbab8gcpOni9oLpoQwrdNwexhm4j55SrRdlyCpKxv377s37+fZs2aMXLkSBYtWsQjjzxCnTp1WLBgAQsWLADMsOaqVavYsGEDixYtYsOGDTnXiIyMZM2aNTzwwAO8/fbbALz00ktcccUVrF27lsGDB7PPbgf0zz77jNWrV7Nq1Sree+89Tpw4AcDZs2dp1aoVy5cvp0mTJowZM4a//vqLuXPnsmXLluJ/yDxcmUWTqbX+0G3vKERJncEkAN/Zjtdj5iD9jtn42ipLMXs8ZluCScqGlOCaM4B77I6/x0zq7+j89GL5Gnjc9vUGzGKHUXbP98UUes1OBC/HlLjI3tP3fuBDcvf5fBuTJH9qd41u5PbshWBWuC4kdyg2DLOCVAhR+owmf695mq29mNX7w8PDWb16NYsXL2bBggUMGzaM119/Pd9506ZNY+LEiWRmZnLo0CG2bNlC69amcvX1118PQPv27fnhhx8A+PPPP3O+vuaaa6haNXei7nvvvceMGTMA2L9/Pzt37iQiIgJ/f3+GDh0KwPLly+nevTvVq1cHYNiwYezYsaN4HzIPVxKyn5RSIzE/GnIGYrTWJ90SgRBFtQWYnqftKGZuU9tLvPYiJrHwRNHSvDEBjMdMWg9y8tylnMJseh6CKQibjNlzcgnuScjSMT1u9t/juuA43FgdMwRp3yv3HvAapujNXszE/fftnl+F2QtzMmY/y7aYArfV7c7phpkz9htmrlxfzA4AQojSZ18R213k7+9P9+7d6d69O7GxsXzxxRcOz+/du5e3336blStXUrVqVW6//XbOnz+f83z2cKe/vz+ZmbnzMZRS+d5r4cKFzJs3j6VLlxIaGkr37t1zrhUSEuIwb8zZ693BlSHL2zBDlH9jfhysRiohCSsF4PxXicKSrIuYBOAfmB/+P2ASHHdytvqxEq79L3PGHzN5/nnMr0K1MXOvnK28LIp9mETxCuBnHEtOXMhznEn+PSkzMEOadwL/xhSezWsaZnul8cDtmDkl9oJs7/8KZqN0ScaEKL0aFLHdBdu3b2fnzp05x+vWraNhw4ZUrFiRlBQzF+TMmTOEhYVRuXJljhw5wq+//nrJ63br1o0pU8xY6q+//sqpU6cASE5OpmrVqoSGhrJt2zaWLVvm9PWdOnVi4cKFnDhxgoyMDL777jun5xWHK6ss89bjFsJascCDmB/22aJx3F8xrxWY5Oai7XghprLeMDfGNQSTMGX3IyvMUGBxy2tUwnwm+xXVv9sexXUBs3IzezhxByYhyt5sfQXmvs7B9IqdwgxRfoSZjJ/tQXITtWjM/LPFds/fh+xlKUR5MQ4zZ8x+2DLU1l5MqampPPzww5w+fZqAgAAuu+wyJk6cyDfffMPVV19N7dq1WbBgAe3atSMmJobGjRtz+eWXX/K6Y8aM4aabbiIuLo6rrrqKBg1M1ti/f3/+97//0bp1a5o3b07nzp2dvr527dqMHTuWLl26ULt2beLi4rh48aLTc4tK2a8wcHhCqZ5a6z+UUtc7e15r/YNbIiiB+Ph4vWqVtZ112bfPQz2YoiC7MasPF2DmJvUB2hdy/svAmDxt7TC9ZuFuiklj+o5/xEx8H4LZWKy4w6OnMMOBeacn/IfcOV9FtRVTj81+CPJy4FFMktoAU2bjNKYXLALzuRRmzthZTEK8ArOdU/a92wvMwwxRdrc96rgQT/a1fU0Wxe/ZFKIM2Lp1K9HR0a6/YApmztg+zPeRcRR7/lhZ4eweKqVWa62dliUv7Hf3qzBrq5ztgKcxgz7FZqv0vwo4oLUeqJSqBkzFDG4kAP/QWp8qyXt40oULsGQJfPCBOR45Eq68EoJlMynvaGJ73Oni+c7mcFXAvT90FdDB9nAHP5zHXZL5b/6269onZFUxCyVSgCOY33Ivtz3AzGN7DjM0WQH4CjOnzf7eNcIsPrBfgFCYVEwCOMH2/g9g5q95pryP6zYCX2IK3/4Ts8rUlcRSiPJuBOU+ASupAhMyrfUY2593eOi9H8X8vp692P05YL7W+nWl1HO242c99N4l9tdf0Lt37vGMGTB/PvTsaV1MohB9ML1k9iUbnif//ChfUhlTf+wGu7ZwzPBgcTXCFHJ903ZcHTPp/m67cz7CrBjNHgLujUnEjtidM4qS3bs5wFC746mYxQrORwm8Yzfmsx61HS/GbD7/Gr6/q4MQotQr8NuMUuqJwl6otc5b2tFlSql6mN89x2F+PABcixnoAPgC8/uzzyZkn36av+2jjyQh81ntMcOT32NWFv4D08vj6/pj5oxNA2oB1wNtSnC9QMz/uLbAL7br5d2HIw3Td52dkLn73qWRmxBmu4ip5m9lQraR3GQs27uY+XCXeT8cIUT5UtjvfdlrxppjBmF+tB0Pwnx7LonxwDM4rkurqbU+BKC1PqSUquHshUqpezHTB3Mm43nC4cMwdy5MmQLx8TBsGMTG5j4f4OTOBXqilIJwn3h8f0PxvMIwq0L7XurEIqiJ2YfyJkwC4myYMG+bO++dwvmwq9W9UM6Gr/3wzTluZdD5jPMs2b+ET9Z8QkhACHe1u4su9bsQ4Gf1PwwhvKPAGTRa65e01i8BkUCc1vpJrfWTmN+X6xX3DZVSA4GjWuvVxXm91nqi1jpeax2fXZjN3S5eNHPDbr0Vfv8dxo2Dvn1hz57cc+66C/zs7p5ScI+r82eE8BU1gJfytFXCs4lrBfL3fQdhegOt1Jr8y/SfJn/JDuERf+77kz5f9WHq5ql8sf4Lun/RnWVJzksPCFEWufKrRwMcd7RLp2Tfoi4HBiulBmBKXlZSSk0Gjiilatt6x2qTf/DAaxIT4a23HNsOH4YNG6BxY3PcpQssXAhffQVZWSZ569LF66EKUXLXY1ZTTgYaY0qBeGq/zGy9MPPIvgSqYXrrrO69jMIMm/4ArMHMceuN9QsNyoGLWRd5d/m7Dm1ZOoupm6ZyRQPZcV6UD64kZF8BK5RSMzCrK6/DfBstFq31KGwbsyilugNPaa1vUUq9hSlC+7rtz1nFfQ9Psa8QEhhoVlVeWZIJ1kL4gsrAYNvDWypgFlr08eJ7uqKl7SF8QpbbN24Vpcm4ceP4+uuv8ff3x8/Pj48++ohOnTq55dpdu3bl77//ZuHChbz99tv8/PPP+c6Jiopi1apVREZGuuU9L+WSi/611uMwxQVOYaoT3aG1ftUDsbwO9FFK7cR8m86/aZWXNGwITz3l2FarFrQurPCoEEKIYvH38+fRTo86tPkpP25qdZNFEQmrLV26lJ9//pk1a9awYcMG5s2bR/369d12/b///ttt13IXV6swrcNs5TwDOKGUcstseq31Qq31QNvXJ7TWvbTWTW1/WrZXpr8/PPQQfPkl9OsHo0bBnDnQpIlVEQkhRNnWrUE35v5zLje2vJFbW9/KgtsW0LmelctuRVFMmTKFqKgo/Pz8iIqKytmeqLgOHTpEZGRkzn6UkZGR1KlTh9WrV3PVVVfRvn17+vXrx6FDhwDo3r07zz77LB07dqRZs2YsXmy2Dtm8eTMdO3akbdu2tG7dOmc7pvDw3IrgZ86c4brrrqNly5bcf//9ZGXl75mdPHlyznXuu+8+t1Xnd6C1LvSBWRR/HNgMbMAsDt9wqdd549G+fXsthBBCCPfasmWLy+dOnjxZh4aGasy0Jg3o0NBQPXny5GK/f0pKim7Tpo1u2rSpfuCBB/TChQt1enq67tKliz569KjWWutvv/1W33HHHVprra+66ir9xBNPaK21/uWXX3SvXr201lo/9NBDOXFcuHBBp6Wlaa21DgsL01prvWDBAh0cHKx3796tMzMzde/evfV3332ntda6YcOG+tixY3rLli164MCBOj09XWut9QMPPKC/+OKLS34GZ/cQWKULyGlcmUP2KNBca33C/emgEEIIIUqz0aNHk5aW5tCWlpbG6NGjGTGieOX7w8PDWb16NYsXL2bBggUMGzaMF154gU2bNtGnj5l8evHiRWrXrp3zmuuvNzs9tm/fnoSEBAC6dOnCuHHjSEpK4vrrr6dp0/yb7Hbs2JHGthV7N910E0uWLOGGG3Ircs+fP5/Vq1fToYPZhuXcuXPUqOG0MleJuJKQ7QeS3f7OQgghhCj19u3bV6R2V/n7+9O9e3e6d+9ObGwsH3zwATExMSxdutTp+dnDm/7+/mRmZgJw880306lTJ3755Rf69evHJ598Qs88FdxVns2o8x5rrbntttt47bXXSvR5LsWVOWR7gIVKqVFKqSeyHx6NSog89u2DSZPg3nth8mRISrI6IlEe7Evex6R1k7j3p3uZvGEySWfkH54QeRVUpL0kxdu3b9+eM98LYN26dURHR3Ps2LGchCwjI4PNmzcXep09e/bQuHFjHnnkEQYPHsyGDRvynbNixQr27t1LVlYWU6dO5YorHEut9OrVi+nTp3P0qKnGdfLkSRITE4v92QriSkK2D5iLKd1Y0e4hhFecOgUPPgh33AEffwz//Cc88wykpFgdmSjLTp87zUOzH+KOWXfw8ZqP+eeMf/LUnKdIuSD/8ISwN27cOEJDHTe3DQ0NZdy4ccW+ZmpqKrfddhstW7akdevWbNmyhZdffpnp06fz7LPP0qZNG9q2bXvJ1ZJTp06lVatWtG3blm3btnHrrbfmO6dLly4899xztGrVikaNGnHdddc5PN+yZUteeeUV+vbtS+vWrenTp0/OYgJ3Utq+uFZhJyoVprU+6/YISiA+Pl6vWrXK6jCEhy1b5rzo7qpV0L699+MR5cOypGV0+TT/P7yV96wkvo7VVWyF8KytW7cSHR3t8vlTpkxh9OjR7Nu3jwYNGjBu3Lhizx8rK5zdQ6XUaq21028gl5xDppTqAnwKhAMNlFJtgPu01iPdEG+5dvw4LFkCixZBTAz06HHp0hrr1pkSHGfOmJIcnTpBUJBXwvWqnTvhjz9gxw64ooBC3RkZ3o1J+JiDwGJgKWZDt+6A+8oUkXHR+T+wzIuZOV+fTT/LsqRl/L77d+pWrEvvxr2JqeHpbQ6E8D0jRowo9wlYSbkyqX880A/b5uJa6/VKqW6eDKo8yN4vc+zY3Lb27eHHH6FOHeevWbcOunXLHap79VX47Tezz2ZZsn8/DBkCW7aY49OnTcJqP1Wgc2dwslhGlBdngRcxvypmGwR8AVR1z1s0i2hG65qt2XAkd85Jp7qdaBqR+w/vl52/MGz6sJzjGmE1+PP2P2ke2dw9QQghyg2XCsNqrffnafJARbTyZfduk1DZW70aNm0q+DXz5jnOm9LabHx+7pxnYrTKhg25yRiYyfw33QRPPAGxsTB6NHzxBUREWBaisNoOHJMxgJ+Abe57i5rhNZl6w1Se6foMsTViGX3laL687ksiQs0/vBNpJxg1f5TDa46ePcrKgyvdF4QQFnJ1SpPIrzj3zqWyF0qproBWSgUBjwBbi/xOwkFmpvMht/T0/G3ZzpzJ33b6tOltK0suXHA8zsqCMWPMMObLL0NoKORZlSzKG2f/T3oCB4AXMJukXwWUcHeNFpEteL3367x41YuEBoY6LIfPyMogNT0132vOZZax35BEuRQSEsKJEyeIiIjIVwZCFE5rzYkTJwgJCSnS61xJyO4H3gXqYr7d/Q48WOQIhYNGjWDYMPj229y2yEhoWcjGxv36wSuvOG5y/uSTYLcDRJkQEwOVK0OyXfW7u+6CunXL5nw5UQxNgU7ActtxfaArcKPdOa2A2ZR4XplSirCgsHzttcJr8XTXp3l67tM5bUH+QbSvJStNROlXr149kpKSOHbsmNWhlEohISHUq1evSK+5ZEKmtT4OyEw9N6tQwQxZtmhhkrIOHeDxx8FWLNipDh3MhP7XXoOTJ80Q3sCB3ovZW5o3N8Oz//63mTd3661w882SjAk71TDzxT4GfgZGYTZ5s7cJWI9bJ/rndUvrWwgPCuf9Fe/TsEpDnrv8OdrVbue5NxTCSwIDA2nUqJHVYZQrlyx7oZRqjOkh64zZo2op8LjWeo/nwytcWSl7kZxshuECA107/9w5M0xZ1nrG8srIgLQ001smhFNZQApwFIgm/+zWaTj2mnlIyoUUgvyDCA4I9vybCSFKrcLKXrgyqf9rzLe12kAd4DvgG/eFJypXdj0ZA9O7VtaTMTD3RJIxUSg/oDLQELgrz3NhgJcqUFQMrijJmBCiRFxJyJTW+iutdabtMRnTUyaEEL4hCDNs+RJmQv+1wHygkDmZQgjhS1yZ1L9AKfUc8C0mERsG/KKUqgagtT7pwfiEm507BytXwpo1UKOGqYAv0wREmRCFqU32EKZ3TDqsfMqZC2dYcWAFG45soEHlBnSq24n6lT04wU+IUsaVhCy76uF9edrvxCRohUxDF77mxx9h+PDc41at4OefoWFD62ISwq2qWR2AyEtrzWdrP+Px3x/PaevZqCdfX/81NcNrWhiZEL7DlVWW0n9SRhw+bFZy2tu0CdaulYRMCOE5e07tYfQfox3a/tj7B5uObpKETAibAueQKaU6KKVq2R3fqpSapZR6L3u4UpQuFy7AiROObXXqmMnzn34KkyfD9u3WxCaEKLvOZ54nLSMtX7uzwrpClFeFTer/CFs9bNvela8DXwLJwETPhybcrW5duM9u4FkpeOYZuP56uPtu+Oc/zV6Z9ntGCiFESUVVieKaptc4tIUHhcuen0LYKWzI0t9uwv4wYKLW+nvge6XUOo9HJtwuIMAUkw0PNz1iQ4bA7787btd09CjMnWuq5QshhDuEBYXxTr93aFi5IdO2TKN1jdaM6zWOFpEtrA5NCJ9RaEKmlArQWmcCvYB7XXyd8GFRUWZD8kceAT8/6NUr/zkHDng9LCFEGdc0oinvXv0uL3R7gUrBlZxuRyVEeVbYkOU3wCKl1CzgHLAYQCl1GWbYUpRSSkGtWqbsxciR+Z/v18/7MQkhyr4AvwBqV6wtyZgQThTY06W1HqeUmo+p0D9H5+6x5Ef+XeNEKXXddZCaCm+9ZYYyX3vN1CYTQgghhPdcci9LX1ZW9rIszJYtsH49+PtDu3bQtKln3ufQIbPaMjLSM9cXoqSOph5lzeE1HE49TNNqTWlXux2hgaFWhyWEEC4rbC9LmQvmw1avhh49ICXFHNeoAfPnm2Ku7la7tvuvKYS7nDx3kkd/e5RvN3+b0/bRwI+4J+4elFIWRiaEEO7hyl6WwgJaw4cf5iZjYFZAzpplXUxCWGXjkY0OyRjAk3OeZO+pvRZFJIQQ7iU9ZD4qM9N5PbAdO7wfiy84fRrWrYP9+82uAm3bQqVKFgclvCb5Qv51RKnpqaRmSGFRIXxF0pkk1h1ax5n0M0RHRtOmVhv8lPT7uEoSMh8VGGiKtS5b5th+3XXWxGOlc+fg7bdNuY5sr74KTz4JQUHWxSW8p2m1plQIqMC5zHM5bZ3rdaZBpQYWRiWEyLY/eT/Dpw/n76S/AbOi9tcRv9K7cW+LIys9JHX1YQMHwiuvQFgYVK0K778PV11ldVTet22bScDs/d//yTZP5Ul09Wh+HfErsTViUSgGNRvEJ4M+oUqFKlaHJoQAVh9anZOMAWRmZfLE709w6twpC6MqXaSHzIfVrAnPPw+33mqKuNata3VE1jh1ysyps3fxIiRLNbxy5aqoq1h420LOXDhDzfCaVAisYHVIPiPhdAIbDm8gIyuD2BqxNItsZnVIopw5nnY8X9vuU7tJTU+laoWqFkRU+khC5uOUgvr1rY7CWk2amHIcx+3+v9etC40aWReTsEa10GpUC61mdRg+ZdvxbVw95WoSTicAUDWkKvNunUdc7ThrAxPlSsvqLfO13dr6VmqF17IgmtJJhiyFz2vYEH76ydRhA+jYEWbOLL89hkLYm71zdk4yBnDq/Cn+t+p/ZOks64IS5U5crTim3jCVmmE18VN+3BJ7C091fYpA/0CrQys1pIdM+ISDB2HDBkhLg+ho87DXubOpwXbypOktq1zZmjiF8DatNZuObmL7ie1UCalC6xqtqRFeI+f5TUc35XvN2sNrSb+YTkhAiDdDFeVYSGAI/4j5B1c2uJJzGeeoW6kuwQHBVodVqkhCJiyXmAjDh+euKA0Lg3nzTBJmr2pV8xCiPFmwdwFXf3016RfTARjYbCATB06kdkVTzXlQs0F8vu5zh9fc1uY2ScaEJbL/XYqikyFLYbmlSx3Le5w9C2PGmN4yIcqzE2kneOjXh3KSMYCfd/zMmkNrco67NezGa71eIzQwlEC/QB7v/DjXtSiH9XGEKOWkh0xYLjExf9vGjWaXglDZqlCUYynpKWw/kb++y7G0YzlfR4RG8OzlzzI8ZjgX9UUaVmlIgJ98axeitJEeMmG59u3zt918M1Sv7v1YhPAltcJrMTR6aL725hHNHY6VUkRVjaJJtSaSjAlRSklCJizXsSO89x6Eh5syH//4BzzwgKm9JkR5FhIQwss9XqZvk76AKWnx5ZAvaVurrbWBCSHcTum8FTdLkfj4eL1q1SqrwxBuoDUkJMCFC6bMRQWp+SlEjtT0VPYn7ycsMIwGVcrvdlGnzp1i09FNnDp3iqYRTYmuHn3pFwnhQ5RSq7XW8c6ek75t4ROUkkKvQhQkPCi83Ccfx84e4+m5T/PF+i8AqBBQgdkjZtM9qru1gQnhJjIoJIQQwuetPbQ2JxkDOJd5jpG/jORE2gkLoxLCfaSHTAghhM87fPZwvratx7eSfCGZiNAIwGxove34NhJOJVCrYi1aVm9JaKAs1RalgyRkQgghfN5lVS/L19avST9qhtXMOf5x+48Mmz6MzKxMAF7v9TqPdHpENqIXpYIMWQohhPB5bWu3ZeLAiYQHhQPQvnZ73u7zNmFBYQDsPbWXO2fdmZOMATw3/zk2H9tsSbxCFJX0kAkhhIu01uw4sYO9p/ZSPaw60dWjZUjMS0IDQ7k77m56NupJyoUUGlRpQLUK1XKeP5F2guQLyfledzg1/1CnEL5IEjIhhHDR3N1zGTJ1COcyzwHwcveXebzz44QHh1scWfmglKJJtSZOn6tTqQ71KtUj6UxSTluAXwBRVaK8FJ0QJSNDlkII4YIDZw5w+6zbc5IxgBcXvsjGoxstjEpkq1OxDlNvmErdinUBqBxcmak3TKVFZAuLIxPCNdJDJoQQLjh57iSHUg/laz+YetCCaIQzXet3ZeU9KzmQcoCIChE0qirFDUXpIQmZEEK4oGZ4TZpFNGPHiR05bQpFo8ryQ9+X1K5Ym9oVa1sdhhBFJkOWQgjhghphNfhiyBc5Q2KhgaF8eu2nxNSIsTgyIURZ4PUeMqVUfeBLoBaQBUzUWr+rlKoGTAWigATgH1rrU96OTwghCtK5Xmd+HfEru0/tpmZYTeJqxREcEOz1OI6kHmHniZ0E+QfRPLI5lUMqez0GIYR7WdFDlgk8qbWOBjoDDyqlWgLPAfO11k2B+bZjIYTwGQsTFnLl51dy3dTruPLzK5mwagJpGWlejWHrsa30+aoPV066kk6fduKuH+9if/J+r8YghHA/rydkWutDWus1tq9TgK1AXeBaIHujsi+AId6OTQghCnI49TC3zrg1p9bVRX2RJ+Y8waYjm7wWQ5bO4qPVHzms7Px+6/f8mfin12IQQniGpXPIlFJRQDtgOVBTa30ITNIG1CjgNfcqpVYppVYdO3bMa7EKIcq3o2ePsv9M/p6o/Sne651KTU/l992/52tfdmCZ12IQQniGZQmZUioc+B54TGt9xtXXaa0naq3jtdbx1atX91yAQghhp2ZYTRpVyb+iskGlBl6LITwonAFNB+Rr71Kvi9diEEJ4hiUJmVIqEJOMTdFa/2BrPqKUqm17vjZw1IrYhBDCmZrhNfliyBdEVIgAINAvkPevfp9WNVp5LQY/5cc9cffQvnb7nLabW91Mt4bdvBaDEMIzlNbau2+olMLMETuptX7Mrv0t4ITW+nWl1HNANa31M4VdKz4+Xq9atcqj8QohhL3E04kkJicSUSGCZhHNCPQP9HoMx88eZ+dJs8qyWUQzKgZX9HoMQpQVp8+fZueJnfj7+dO0WlOP/n9SSq3WWsc7fc6ChOwKYDGwEVP2AuB5zDyyaUADYB9wo9b6ZGHXkoRMCCGEEMW1++RuRv4ykjl75gBwY8sb+Xfff1O/cn2PvF9hCZnX65BprZcAqoCne3kzFiGEEEKUX99t+S4nGcs+7tekH3fF3eX1WKRSv/CIw4dhxQrYvh0uXrQ6GiHc52DKQZYnLWfniZ1k6axLv0B4VdKZJJYlLWPXyV14ewRIlC6ZFzOZtX1WvnZnK5m9QRIy4XarV0PXrtCpE7RtCx99BGnerZ0phEcsS1pGx4870vnTzrT9qC1frv+SC5kXrA5L2PyZ+CfxE+Pp8mkX2n3Ujmmbp5GZlWl1WMJHBfgH0Ldx33zt3aO6ez8YJCETbnb6NNx3H+zda47Pn4cHH4QNGywNS4gSO3r2KLfNvI0DKQcASMtI485Zd7L56GaLIxMAB84c4Kbvb+LI2SOAqdl2y4xb2Hpsq8WRCV92c+zNtK3ZNue4W8NuXH3Z1ZbE4vU5ZKJsO3LE9JDltXcvdO7s/XiEcJcjqUfYn7yfu+PupmZYTdIvpvP1xq/Zm7yXuDpxVodX7h1KPcTBlIMObZlZmSQmJxJbM9aiqHxHls5i18ldpFxIIapKFBGhEVaH5BOaRzbnt1t+Y/vx7fj5+REdGW3ZvZGETLhVtWpw2WWwa5dje5061sQjhLtEhEbw777/5s2/3yThdAIVgyry9OVP07BSQ6tDE0BkaCRVQ6py6vypnDaFonZ4bQuj8g1n08/yxfoveGrOU5zLPEer6q2YMnQKrWu2tjo0n1AzvCY1w2taHYYMWQr3ql4dPv4YwsNz255+Gtq0sS4mIdwh0C+Q91a8R8LpBABS0lMYs2AMGpk47guiqkTx+bWfE+QfBJhk7O2+b9OyekuLI7PeusPreHD2g5zLPAfApmObeOy3x0i5kGJxZMKe9JB52YEDcPQo1KoFtcvoL27du8OaNbBnj+kxi452TNCEKI0OpR5i2/FtDm0azb4z++hQt4NFUTmXpbPYfXI35zLP0bByQyqHVLY6JKfOXDhDwukEKgRUoEm1JvipkvURDGw2kLX3rSXxdCK1wmsRHRlNSGCIm6ItvXaf2p2vbUHCAo6lHZOiwj5EEjIvmjcPbrnFzLOqWxemTIGrrrI6Ks9o2tQ8hCgrqlWoRs2wmjmTxrP52pBYyoUUPl/3Oc/Ne45zmee4ov4VTBw0kejq0VaH5mDb8W3c//P9LEpcREhACON6juOudneVKHn09/OnZfWW0iuWh7N/ozHVY6gc7JuJenklQ5ZesnMnXHedScbA9JRdfz0kJFgalhDCRfUq1eOzaz/LGRIDGH3laGJr+NaE8VUHV/Hob4/mDE8t2b+Ef/35L58qz5Gemc4bS95gUeIiAM5nnufJOU+y6qDsvOIJ7Wq34964e3OOwwLDmHDNBJnY72Okh8zDEhPhzBk4eBBSUx2fO3kS9u+HqCjvxnTmDOzbB2Fh0KiRe6555IgZio2MLLtDsUL0v6w/6+5bx+5Tu6kRVoOY6jGEBYVZHZaDnSd35mubuW0mb/R+o0TbwWRczGDPqT1oNI2rNCYoIOjSLyrAsbRjzNg2I1/71uNb6dVYNmxxt8jQSN7s8ya3t72dk+dO0rRaU5pFNrM6LJGH9JB5SHo6TJ0KcXHQujVs2wb+/o7nBAWZBMabtmyBgQMhNtYUbf38czh3rmTX/OsvUwi2dWvo2BHmz3dLqEL4HD/lR3T1aAY2G0jHuh19LhkD58NTbWq1KdFQ4MGUgzw992liJsTQakIrnpjzBAfOHCj29SqHVKZdrXb52j21f6Aw97xL/S5c0+waScZ8lCRkHrJxI9x0k+kFA7PycNSo3OeVgg8+gGZe/H9x7hyMHg2LF5vjM2fgzjth7driX3PfPjP0umePOU5KMkOzecteCCG8I75OPNe3uD7nODwonH/3/TeVgisV+5pzds/h3eXvclFf5KK+yAcrP2D2ztnFvl54UDiv937dIaZBzQbRobZvLY4QwptkyNJDdu0C+23UNm+GypVh6VJIToaaNc3qw7y9Zp505AjMyr9tFzt2mB6u4ti3zwxV2ktJMXPjLruseNcUQhTNxayLJJxO4KK+SFTlKCYOmsi97e8l+UIyMdVjiKkRU6LrT98yPV/bt5u/5Z729xT7mp3qdWLVPavYdnwbFYMr0qpGKyJDvTxkIIQPkYTMQ2rUcDyuWhVGjDCrLHfvhhYt4LPPoEsX78VUsaJJArdscWyvVav414yIMEOv6em5bX5+ph6ZEMLzjp09xoerPuS1Ja+RcTGDl7u/TPWw6jw992mSLyQzqNkg3u77Ns0iit8d36luJ37Z+YtDW9f6xfwtzk7TiKY0jZDl2EKADFl6TOvWcNdducf33gvPP2+SMTBzyoYMMZP6vSUiAt5/H4KDc9uGDoV2+adyuKxZM3jvPce2114zCacQwvMWJS5izMIxnM88z0V9ERTc+7PpHQP4acdPvLbYJGvFdUPLG2hUJXcFUIPKDbip1U0ljl0IkUt6yDwkIgLeegtuvRWOH4eAAHjjDcdzjh41qzDre3Eea/fuZq/JHTugShWTOEaUYOWzvz/cdhu0b28+S926ZsGAfdInRGl2Iu0Ex9OOUz20OtVCq1kdTj72c7kUirMZZ/OdM23LNP7V81/Uq1SvWO8RXT2ahbcvZNPRTWitia0ZS4PKDYodsxAiP0nIPKhqVejWzXy9fr0ZysvKyn0+MNCc401KQUyMebhLSAjEx5uHEGXJ3/v/5p4f72HL8S20qdmGjwZ+RKd6nawOy4H9foQaTUhA/sr0LSNbUjGoZBXZG1RuIEmYEB4kQ5Ze0rw5vPKKY9tbb3l3laUQwnUJpxMY9M0gthw3ky7XH1nPkKlD2J/sxXkGLrj6sqtpWi13Htaxs8fo1Si3lldIQAj/7vtvn90+SQhhSA+Zl4SEwMMPm62SkpKgQQMzXBgYaHVkQpReyeeTOZ52nKoVqlKtgnuHE/ee2svJcycd2g6nHibhdIJP1ctqHtmcebfOY8ORDWRmZdKqRisqBlVk/ZH1nLlwhhaRLYip7sYucSGER0hC5kXh4cUvLyGEcLT64Goe+vUhliUto22ttkwYMIEu9d23bLlqhaooFJrc+jX+yp+qIV6eZ+ACZ8OJfcP7WhSNEKI4ZMhSCFHqHEw5yHVTr2NZ0jIA1h1ex8BvBrL31F63vUeLyBaM7T7Woe3VXq/SPLK5295DCCGySQ+ZEKLUSTiVwP4zjnO5Tp47yZ5Te2hUtfANWpPOJAFccsVhSEAIj3V+jB5RPUg6k0SDyg1oU7MNgf6+Oc/gwJkDZOks6lWqh1LK6nCEEEUkCZkQotSpHFKZAL8AMrMyHdqrhFQp8DXH047z5foveWnRS2it+b+r/o/b29xO9bCCqxhXCq7ElQ2vdFfYHnH6/Gm+3vg1L/zxAukX03nm8me4N+5ealUsQcVnIYTXyZClEKLUaRbRjFd6OC5bfvbyZ2kRWXBF4vl75vPknCc5c+EMKekpPDP3GebumevpUD1uceJiHpz9IKfOn+JsxlnGLBzDTzt+sjosIUQRSQ+ZEKLUCfQPZGSHkfRs1JNT509RKagSLaq3ICworMDXTN44OV/bpHWTuDn2Zk+G6nGztuffoPbjNR/zzzb/dFqTTAjhm6SHTAhRKu05tYcxC8cw6JtBjJo/il0ndxV6vrPSD61qtPJUeF7jbI/KltVbEujnm3PdhBDOSUImhCh1jqQeYei0ofy661fSL6azMHEh13x9DfuS9xX4mpta3eRQq6xKSBX+2fqf3gjXo65peg21wnPni4UHhfNQh4fw9/O3MCohRFHJkKUQotTZfWo3u0/tdmg7evYoO0/sLHB7nza12vD3nX+z7sg60GbLoejq0V6I1rNiasTw5+1/su7wOjKyMmhTsw0xNaQQrK87mXaSCxcvUCu8lqyKFYAkZEKIUqhiUEX8lB9ZOsuhvVJwpUJf1zyyeZmsI9Y0oilNI5pe+kRhuQuZF/h99+88Pedpjp87zsMdH+buuLuLvfG7KDtkyFIIUeo0i2jG6CtHO7Q92OHBMtHjJcq2lQdXcu2317Lj5A5OnjvJS4te4ot1X1gdlvAB0kMmhCh1ggOCeaLLE1zV8Cr2nt5L/Ur1aV+7PeFB4fnOPXr2KEF+QVSpUMX7gQqRx8oDK/O1TVg1gXvi7qFGeA0LIhK+QhIyIUSpVCWkCr0a9yrw+UMph/hqw1e8u/xdIipE8GqvV+nbuC9BAUFejFIIR9VCq+Vrq1uxLiGBUqKkvJMhSyFEmfTtpm95dt6zHEw5yMajGxn8zWBWHFxhdViinOtarytRVaJyjv2VP6/2evWS8x9F2Sc9ZEV0/DgEB0PFis6fT0mB9HSIiPBuXEKIXCfSTvDfFf91aNNo/tr3F1c0uMKiqIQwCzDm3jKXVYdWcebCGdrWaktc7TirwxI+QBIyFx0+DFOnwvjxUL06/Otf0KMHBNlGPzIyYMEC+L//gyNH4NFH4aaboJZsJyeE1wUHBFMrvBZ7T+91aLevQyaEVS6LuIzLIi6zOgzhY2TI0kVTp8Jjj0FCAqxcCVdfDatW5T6/ciX07w8rVkBiIjzxBHzzjVXRClG+hQeF83KPl/FTud/i6oTX8fmNwoUQ5Zf0kLng+HHTM2ZPa/jrL+ja1RwvXWra7I0fD//8J0RGeja+8+chLQ2qyS//QuToHtWdv+/8m+UHllMxqCJd63d1WoPsbPpZMrIyqBJSxWOxnE0/S2ZWJpVDKnvsPYQQpZv0kLkgONgMU+ZVpYrzr7NVr25e60l//w3XXw8dO8Jrr8H+/Z59PyFKi5PnTrL28Fo+XfMpX67/kv3J+8m4mJHzfGZWJvP3zGfA1wPo9EknJqycwJHUI26NIT0znd92/Uafr/rQ+dPOfLrmU46nHXfrewghygbpIXNBxYpmztjVV+f2gtWoAVfYzQ2+/HKoWdPMHwNQyrymoMn/7rBhA/TqZXrIAJ5/Hk6cgDfeAH/Zxk6Uc9O3TOfB2Q/mHP+570+W3LGELvW7ALDq4Cr6Te7HRX0RgAdnP0hGVgaPdnrUbTEsP7CcAVMGoDHfOO7+6W6UUtzZ7k63vYcQomyQHjIX9egBS5bAm2/CxImwcCFE2xUFb9HCtH38sUmIliwxyZInbdqUm4xl++9/ISmp5Nc+dw7OnnX9/KwsSE6GixdL/t5ClNSJtBP8Z+l/HNqydBZL9i/JOV6WtCwnGcv2n6X/cWsP1rw983KSMfv3SLmQ4rb3EEKUDdJD5qKgIDNfLHvOmDMtWpiHt4Q4qSNYsSIEBhb/mufPm9Wir71mkrKnn4Z+/aByIVNftm+HTz6Bn36C3r1h5Eho2bL4MQhRUkH+QVQNqZqvvVJQbq2nikH5u6+rhlQl0K8E/4HycDZnLDI0kgA/+dYrhHAkPWSlWLt2cFmeldNvvgl16hT/mkuXwoABsHixWUU6bBjMn1/w+SdOwK23wttvm8Tsgw/MnLbDh4sfgxAlVTG4Ii/1eAmFymmLqBDhUIOsa/2uRIY6rrh5pecrbp1437txbyoH517PT/nxwpUvUCGwgtveQwhRNiidd2lgKRIfH69X2dee8EEXL8KFCxAa6pnr79wJixaZUhtXXQWdO0N4/u38XPbggzBhgmNbt24wd25uzTV7y5eb98xr4UITjxBWSc9MZ/mB5SxIWEDVkKr0aNSDVjVaOZyz5dgWFuxdwPG04/Ro1INOdTsRHODelTgbj2xkQcICks8n06tRLzrU7UCgv/t64YQQpYdSarXWOt7Zc9Jv7kFr15o5XWvWmF6kG2+E+vXd+x5Nm5qHuzhbLVq1KvgV0JfqLEkrrF0IbwkKCOLKhlcWWnusZfWWtKzu2fH12JqxxNaM9eh7CCFKPxmy9JAdO8yk/s8/h/Xr4cknzXBiRsalX2ul666DCnajKf7+8PjjEFBA6t6sGdxxh2Pb4MGOCx6EEEIIUTgZsvSQGTPMXCp7AQGwdWv+eV++ZvVq+P13M8G/f39T46yghAzg4EEz52zpUoiPN0OV7u4JFEIIIUo7GbK0gLOVjkFBpaM+WPv25uGqOnXM5P9hwzwXkxBCCFGWyZClh7RunX9u1//9H0RFWRKOEEIIIXyY9JB5SIMG8PPPZuhv82ZTy6tbN1PBXwhRul3Muoi/Xyno7hZClBqSkHlQs2bmIYQoG7Yc3cJPO37i550/06ZmG26OvZmu9QupFi2EEC6ShEwIIVyQeiGVN/9+ky/WfwHAkn1LmLltJr+O+FXKWgghSkzmkAkhhAu2HNvCVxu+cmg7kHKADUc2WBSREKIs8bmETCnVXym1XSm1Syn1nNXxCCEEgFIKP5X/W6azNiGEKCqf+k6ilPIHPgCuBloCNymlZJtqIYTlWtVoxV3t7nJoa1SlEW1qtbEoIiFEWeJrc8g6Aru01nsAlFLfAtcCWyyNSghR7lUIrMDjnR8ntkYsv+36jTa12jC42WCPb70khCgffC0hqwvstztOAjrZn6CUuhe4F6BBgwbei0wIUe41j2xO88jmPNjxQatDEUKUMT41ZAk4q9LlsLeT1nqi1jpeax1fvXp1L4UlhBBCCOE5vpaQJQH2uyDWAw5aFIsQQgghhFf4WkK2EmiqlGqklAoChgM/WhyTEEIIIYRH+dQcMq11plLqIeB3wB/4TGu92eKwhBBCCCE8yqcSMgCt9WxgttVxCCGEEEJ4i68NWQohhBBClDuSkAkhhBBCWEwSMiGEEEIIi0lCJoQQQghhMUnIhBBCCCEsJgmZEEIIIYTFlNb60mf5KKXUMSDR6jiKIRI4bnUQZYjcT/eRe+k+ci/dR+6l+8i9dJ/i3MuGWmun+z6W6oSstFJKrdJax1sdR1kh99N95F66j9xL95F76T5yL93H3fdShiyFEEIIISwmCZkQQgghhMUkIbPGRKsDKGPkfrqP3Ev3kXvpPnIv3Ufupfu49V7KHDIhhBBCCItJD5kQQgghhMUkIfMwpVR9pdQCpdRWpdRmpdSjtvZqSqm5Sqmdtj+rWh1raaGU8ldKrVVK/Ww7lntZDEqpKkqp6UqpbbZ/n13kXhaPUupx2//vTUqpb5RSIXIvXaeU+kwpdVQptcmurcD7p5QapZTapZTarpTqZ03UvqmAe/mW7f/5BqXUDKVUFbvn5F4WwNm9tHvuKaWUVkpF2rWV6F5KQuZ5mcCTWutooDPwoFKqJfAcMF9r3RSYbzsWrnkU2Gp3LPeyeN4FftNatwDaYO6p3MsiUkrVBR4B4rXWrQB/YDhyL4tiEtA/T5vT+2f7/jkciLG9ZoJSyt97ofq8SeS/l3OBVlrr1sAOYBTIvXTBJPLfS5RS9YE+wD67thLfS0nIPExrfUhrvcb2dQrmh15d4FrgC9tpXwBDLAmwlFFK1QOuAT6xa5Z7WURKqUpAN+BTAK11utb6NHIviysAqKCUCgBCgYPIvXSZ1vpP4GSe5oLu37XAt1rrC1rrvcAuoKM34iwNnN1LrfUcrXWm7XAZUM/2tdzLQhTw7xLgHeAZwH4SfonvpSRkXqSUigLaAcuBmlrrQ2CSNqCGhaGVJuMx/xGy7NrkXhZdY+AY8Llt+PcTpVQYci+LTGt9AHgb89vyISBZaz0HuZclVdD9qwvstzsvydYmXHMn8Kvta7mXRaSUGgwc0Fqvz/NUie+lJGReopQKB74HHtNan7E6ntJIKTUQOKq1Xm11LGVAABAHfKi1bgecRYbUisU2t+laoBFQBwhTSt1ibVRlmnLSJuUCXKCUGo2ZRjMlu8nJaXIvC6CUCgVGAy86e9pJW5HupSRkXqCUCsQkY1O01j/Ymo8opWrbnq8NHLUqvlLkcmCwUioB+BboqZSajNzL4kgCkrTWy23H0zEJmtzLousN7NVaH9NaZwA/AF2Re1lSBd2/JKC+3Xn1MEPEohBKqduAgcAInVvvSu5l0TTB/OK13vZzqB6wRilVCzfcS0nIPEwppTDzdLZqrf9j99SPwG22r28DZnk7ttJGaz1Ka11Pax2FmTz5h9b6FuReFpnW+jCwXynV3NbUC9iC3Mvi2Ad0VkqF2v6/98LMFZV7WTIF3b8fgeFKqWClVCOgKbDCgvhKDaVUf+BZYLDWOs3uKbmXRaC13qi1rqG1jrL9HEoC4mzfT0t8LwPcHrHI63Lgn8BGpdQ6W9vzwOvANKXUXZhv6DdaE16ZIPeyeB4GpiilgoA9wB2YX9LkXhaB1nq5Umo6sAYzHLQWU8E7HLmXLlFKfQN0ByKVUknAGAr4f6213qyUmob5BSITeFBrfdGSwH1QAfdyFBAMzDW/M7BMa32/3MvCObuXWutPnZ3rjnsplfqFEEIIISwmQ5ZCCCGEEBaThEwIIYQQwmKSkAkhhBBCWEwSMiGEEEIIi0lCJoQQQghhMUnIhBBCCCEsJgmZEMIjlFLXKaW0UqqFBe+doJSKdLXdVyil2imlPrF9PVYp9VQh547Nc1xdKfWbh0MUQniIJGRCCE+5CViC2VVBuOZ54L+FnaCUaqmU+hN4QCm1Ril1E4DW+hhwSCl1uRfiFEK4mSRkQgi3U0qFY3apuAu7hEwp1V0ptVApNV0ptU0pNcW23VB279VLtiRjY3bPWt6eIqXUJqVUlO3rmUqp1UqpzUqpe4sQX5RSaqtS6mPba+copSrYnrtMKTVPKbXeFksTZbxle++NSqlhdp9nkVJqmlJqh1LqdaXUCKXUCtt5TWznVVdKfa+UWml75EualFIVgdZa6/VOnrtHKfWrLcaxwJfAh7Z7vNLu1JnACFfvgxDCd0hCJoTwhCHAb1rrHcBJpVSc3XPtgMeAlkBjTFKR7bjWOg6TbBQ4XGfnTq11eyAeeEQpFVGEGJsCH2itY4DTwFBb+xRbexvMJuGHgOuBtkAbzGbib2VvfG1rexSIxWyT1kxr3RH4BLM9FcC7wDta6w629/nESTzxwKa8jUqph4BBwBCt9TkgHagB+Gmtz2mtd9mdvgq4sgj3QAjhIyQhE0J4wk3At7avv7UdZ1uhtU7SWmcB64Aou+d+sP25Ok97QR5RSq0HlgH1MUmWq/ZqrdfZv5+tl6qu1noGgNb6vG0z5iuAb7TWF7XWR4BFQAfba1dqrQ9prS8Au4E5tvaNdp+hN/C+bT/bH4FKtveyVxs4lqftn8DVwFDb9cFsEh0LPKSU+kkp1cbu/KNAnSLcAyGEj5DNxYUQbmXrpeoJtFJKacAf0EqpZ2ynXLA7/SKO34cuOGnPxPGXxxDb+3THJDpdtNZpSqmF2c+5KG8cFQBVwLkFtee9TpbdcRa5n8HPFue5Qq5zjvzxb8L0zNUD9gLo/2/nDl5sDKM4jn9/UcRiSikpIZKykSwspPwFJKVRNjYoTdlYT+xt7e2HUlOykCZJNnIXyMqCspti71i8j7rebuqOO7136vvZveeee97n7k7nPN2qb8Biknt068rHwJGWv7PVkbTFOCGTNGuXgUdVdbCqDlXVAbpm4uwG630BTgG01efhFl8A1lszdhw483/Hhqr6AXxNcrG9b0eSXcAacCXJtiR7gXPA2ylKPwdu/3lIcnJCzkfgaC/2DrgBPE2yv333RPvsF91kb/dY/jEmrD0lzT8bMkmztgg86cVWgKsbrLcC7GnrvlvA5xZ/BmxPMgLu060tZ+Ea3Sp0BLwG9tH9nhHwHngB3K2q71PUXAJOJxkl+QDc7CdU1Sdgob/KrKpXdPfpVttfdlxK8ga4TtfoLY2lnwdWpziXpDmRqhr6DJIkIMkd4GdVTbr0389drqrlXmwNuFBV65t0REmbxAmZJM2Ph/x9J+1fXo4/tFXqA5sxaWtyQiZJkjQwJ2SSJEkDsyGTJEkamA2ZJEnSwGzIJEmSBmZDJkmSNLDfxnioS+V/YoQ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460375" y="1835879"/>
            <a:ext cx="5829300" cy="3705225"/>
          </a:xfrm>
          <a:prstGeom prst="rect">
            <a:avLst/>
          </a:prstGeom>
        </p:spPr>
      </p:pic>
    </p:spTree>
    <p:extLst>
      <p:ext uri="{BB962C8B-B14F-4D97-AF65-F5344CB8AC3E}">
        <p14:creationId xmlns:p14="http://schemas.microsoft.com/office/powerpoint/2010/main" val="90594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8050" y="2732330"/>
            <a:ext cx="4666423" cy="1050888"/>
          </a:xfrm>
        </p:spPr>
        <p:txBody>
          <a:bodyPr anchor="ctr">
            <a:normAutofit/>
          </a:bodyPr>
          <a:lstStyle/>
          <a:p>
            <a:pPr marL="0" indent="0">
              <a:buNone/>
            </a:pPr>
            <a:r>
              <a:rPr lang="en-US" sz="6000" b="1" dirty="0" smtClean="0"/>
              <a:t>THANK YOU</a:t>
            </a:r>
            <a:endParaRPr lang="en-US" sz="6000" b="1" dirty="0"/>
          </a:p>
        </p:txBody>
      </p:sp>
    </p:spTree>
    <p:extLst>
      <p:ext uri="{BB962C8B-B14F-4D97-AF65-F5344CB8AC3E}">
        <p14:creationId xmlns:p14="http://schemas.microsoft.com/office/powerpoint/2010/main" val="36882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625452"/>
            <a:ext cx="8534400" cy="1507067"/>
          </a:xfrm>
        </p:spPr>
        <p:txBody>
          <a:bodyPr>
            <a:normAutofit/>
          </a:bodyPr>
          <a:lstStyle/>
          <a:p>
            <a:r>
              <a:rPr lang="en-US" b="1" u="sng" dirty="0" smtClean="0">
                <a:solidFill>
                  <a:schemeClr val="tx1"/>
                </a:solidFill>
              </a:rPr>
              <a:t>MINI PROJECT ON CLUSTERING</a:t>
            </a:r>
            <a:r>
              <a:rPr lang="en-US" b="1" dirty="0" smtClean="0">
                <a:solidFill>
                  <a:schemeClr val="tx1"/>
                </a:solidFill>
              </a:rPr>
              <a:t/>
            </a:r>
            <a:br>
              <a:rPr lang="en-US" b="1" dirty="0" smtClean="0">
                <a:solidFill>
                  <a:schemeClr val="tx1"/>
                </a:solidFill>
              </a:rPr>
            </a:br>
            <a:endParaRPr lang="en-US" b="1" dirty="0">
              <a:solidFill>
                <a:schemeClr val="tx1"/>
              </a:solidFill>
            </a:endParaRPr>
          </a:p>
        </p:txBody>
      </p:sp>
      <p:sp>
        <p:nvSpPr>
          <p:cNvPr id="3" name="Content Placeholder 2"/>
          <p:cNvSpPr>
            <a:spLocks noGrp="1"/>
          </p:cNvSpPr>
          <p:nvPr>
            <p:ph idx="1"/>
          </p:nvPr>
        </p:nvSpPr>
        <p:spPr>
          <a:xfrm>
            <a:off x="646111" y="1848771"/>
            <a:ext cx="10152823" cy="4195481"/>
          </a:xfrm>
        </p:spPr>
        <p:txBody>
          <a:bodyPr>
            <a:normAutofit/>
          </a:bodyPr>
          <a:lstStyle/>
          <a:p>
            <a:pPr marL="0" indent="0">
              <a:buNone/>
            </a:pPr>
            <a:r>
              <a:rPr lang="en-US" sz="1800" b="1" dirty="0" smtClean="0">
                <a:solidFill>
                  <a:schemeClr val="tx1"/>
                </a:solidFill>
              </a:rPr>
              <a:t>TABLE OF CONTENTS – </a:t>
            </a:r>
            <a:endParaRPr lang="en-US" sz="1800" dirty="0" smtClean="0">
              <a:solidFill>
                <a:schemeClr val="tx1"/>
              </a:solidFill>
            </a:endParaRPr>
          </a:p>
          <a:p>
            <a:pPr marL="457200" indent="-457200">
              <a:buAutoNum type="arabicPeriod"/>
            </a:pPr>
            <a:r>
              <a:rPr lang="en-US" sz="1800" dirty="0" smtClean="0">
                <a:solidFill>
                  <a:schemeClr val="tx1"/>
                </a:solidFill>
              </a:rPr>
              <a:t>Explanation of what the </a:t>
            </a:r>
            <a:r>
              <a:rPr lang="en-US" sz="1800" dirty="0">
                <a:solidFill>
                  <a:schemeClr val="tx1"/>
                </a:solidFill>
              </a:rPr>
              <a:t>project </a:t>
            </a:r>
            <a:r>
              <a:rPr lang="en-US" sz="1800" dirty="0" smtClean="0">
                <a:solidFill>
                  <a:schemeClr val="tx1"/>
                </a:solidFill>
              </a:rPr>
              <a:t>is all about </a:t>
            </a:r>
            <a:r>
              <a:rPr lang="en-US" sz="1800" dirty="0">
                <a:solidFill>
                  <a:schemeClr val="tx1"/>
                </a:solidFill>
              </a:rPr>
              <a:t>? </a:t>
            </a:r>
            <a:endParaRPr lang="en-US" sz="1800" dirty="0" smtClean="0">
              <a:solidFill>
                <a:schemeClr val="tx1"/>
              </a:solidFill>
            </a:endParaRPr>
          </a:p>
          <a:p>
            <a:pPr marL="457200" indent="-457200">
              <a:buAutoNum type="arabicPeriod"/>
            </a:pPr>
            <a:r>
              <a:rPr lang="en-US" sz="1800" dirty="0" smtClean="0">
                <a:solidFill>
                  <a:schemeClr val="tx1"/>
                </a:solidFill>
              </a:rPr>
              <a:t>Describing </a:t>
            </a:r>
            <a:r>
              <a:rPr lang="en-US" sz="1800" dirty="0">
                <a:solidFill>
                  <a:schemeClr val="tx1"/>
                </a:solidFill>
              </a:rPr>
              <a:t>the data : </a:t>
            </a:r>
            <a:r>
              <a:rPr lang="en-US" sz="1800" dirty="0" smtClean="0">
                <a:solidFill>
                  <a:schemeClr val="tx1"/>
                </a:solidFill>
              </a:rPr>
              <a:t>Its source, datatypes, description and information.</a:t>
            </a:r>
          </a:p>
          <a:p>
            <a:pPr marL="457200" indent="-457200">
              <a:buFont typeface="Arial" pitchFamily="34" charset="0"/>
              <a:buAutoNum type="arabicPeriod"/>
            </a:pPr>
            <a:r>
              <a:rPr lang="en-US" sz="1800" dirty="0" smtClean="0">
                <a:solidFill>
                  <a:schemeClr val="tx1"/>
                </a:solidFill>
              </a:rPr>
              <a:t>Data </a:t>
            </a:r>
            <a:r>
              <a:rPr lang="en-US" sz="1800" dirty="0">
                <a:solidFill>
                  <a:schemeClr val="tx1"/>
                </a:solidFill>
              </a:rPr>
              <a:t>Pre - Processing techniques </a:t>
            </a:r>
            <a:r>
              <a:rPr lang="en-US" sz="1800" dirty="0" smtClean="0">
                <a:solidFill>
                  <a:schemeClr val="tx1"/>
                </a:solidFill>
              </a:rPr>
              <a:t>used, </a:t>
            </a:r>
            <a:r>
              <a:rPr lang="en-US" sz="1800" dirty="0">
                <a:solidFill>
                  <a:schemeClr val="tx1"/>
                </a:solidFill>
              </a:rPr>
              <a:t>How the missing value is handled and Feature engineering techniques used</a:t>
            </a:r>
            <a:r>
              <a:rPr lang="en-US" sz="1800" dirty="0" smtClean="0">
                <a:solidFill>
                  <a:schemeClr val="tx1"/>
                </a:solidFill>
              </a:rPr>
              <a:t>. </a:t>
            </a:r>
          </a:p>
          <a:p>
            <a:pPr marL="457200" indent="-457200">
              <a:buAutoNum type="arabicPeriod"/>
            </a:pPr>
            <a:r>
              <a:rPr lang="en-US" sz="1800" dirty="0" smtClean="0">
                <a:solidFill>
                  <a:schemeClr val="tx1"/>
                </a:solidFill>
              </a:rPr>
              <a:t>EDA and the interpretations </a:t>
            </a:r>
            <a:r>
              <a:rPr lang="en-US" sz="1800" dirty="0">
                <a:solidFill>
                  <a:schemeClr val="tx1"/>
                </a:solidFill>
              </a:rPr>
              <a:t>from your </a:t>
            </a:r>
            <a:r>
              <a:rPr lang="en-US" sz="1800" dirty="0" smtClean="0">
                <a:solidFill>
                  <a:schemeClr val="tx1"/>
                </a:solidFill>
              </a:rPr>
              <a:t>visualizations.</a:t>
            </a:r>
          </a:p>
          <a:p>
            <a:pPr marL="457200" indent="-457200">
              <a:buAutoNum type="arabicPeriod"/>
            </a:pPr>
            <a:r>
              <a:rPr lang="en-US" sz="1800" dirty="0" smtClean="0">
                <a:solidFill>
                  <a:schemeClr val="tx1"/>
                </a:solidFill>
              </a:rPr>
              <a:t>Model </a:t>
            </a:r>
            <a:r>
              <a:rPr lang="en-US" sz="1800" dirty="0">
                <a:solidFill>
                  <a:schemeClr val="tx1"/>
                </a:solidFill>
              </a:rPr>
              <a:t>building </a:t>
            </a:r>
            <a:r>
              <a:rPr lang="en-US" sz="1800" dirty="0" smtClean="0">
                <a:solidFill>
                  <a:schemeClr val="tx1"/>
                </a:solidFill>
              </a:rPr>
              <a:t>: whether used one </a:t>
            </a:r>
            <a:r>
              <a:rPr lang="en-US" sz="1800" dirty="0">
                <a:solidFill>
                  <a:schemeClr val="tx1"/>
                </a:solidFill>
              </a:rPr>
              <a:t>model or </a:t>
            </a:r>
            <a:r>
              <a:rPr lang="en-US" sz="1800" dirty="0" smtClean="0">
                <a:solidFill>
                  <a:schemeClr val="tx1"/>
                </a:solidFill>
              </a:rPr>
              <a:t>more, Algorithms used in the model and the reason for choosing it and Cross </a:t>
            </a:r>
            <a:r>
              <a:rPr lang="en-US" sz="1800" dirty="0">
                <a:solidFill>
                  <a:schemeClr val="tx1"/>
                </a:solidFill>
              </a:rPr>
              <a:t>validation result </a:t>
            </a:r>
            <a:r>
              <a:rPr lang="en-US" sz="1800" dirty="0" smtClean="0">
                <a:solidFill>
                  <a:schemeClr val="tx1"/>
                </a:solidFill>
              </a:rPr>
              <a:t>if used.</a:t>
            </a:r>
          </a:p>
          <a:p>
            <a:pPr marL="457200" indent="-457200">
              <a:buAutoNum type="arabicPeriod"/>
            </a:pPr>
            <a:r>
              <a:rPr lang="en-US" sz="1800" dirty="0" smtClean="0">
                <a:solidFill>
                  <a:schemeClr val="tx1"/>
                </a:solidFill>
              </a:rPr>
              <a:t>Evaluation of </a:t>
            </a:r>
            <a:r>
              <a:rPr lang="en-US" sz="1800" dirty="0">
                <a:solidFill>
                  <a:schemeClr val="tx1"/>
                </a:solidFill>
              </a:rPr>
              <a:t>the performance of the </a:t>
            </a:r>
            <a:r>
              <a:rPr lang="en-US" sz="1800" dirty="0" smtClean="0">
                <a:solidFill>
                  <a:schemeClr val="tx1"/>
                </a:solidFill>
              </a:rPr>
              <a:t>models, and final conclusion of best model which can be used.</a:t>
            </a:r>
            <a:endParaRPr lang="en-US" sz="1800" dirty="0">
              <a:solidFill>
                <a:schemeClr val="tx1"/>
              </a:solidFill>
            </a:endParaRPr>
          </a:p>
        </p:txBody>
      </p:sp>
    </p:spTree>
    <p:extLst>
      <p:ext uri="{BB962C8B-B14F-4D97-AF65-F5344CB8AC3E}">
        <p14:creationId xmlns:p14="http://schemas.microsoft.com/office/powerpoint/2010/main" val="304698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803482"/>
            <a:ext cx="9404723" cy="956581"/>
          </a:xfrm>
        </p:spPr>
        <p:txBody>
          <a:bodyPr/>
          <a:lstStyle/>
          <a:p>
            <a:r>
              <a:rPr lang="en-US" dirty="0" smtClean="0"/>
              <a:t>What the </a:t>
            </a:r>
            <a:r>
              <a:rPr lang="en-US" dirty="0"/>
              <a:t>project is all </a:t>
            </a:r>
            <a:r>
              <a:rPr lang="en-US" dirty="0" smtClean="0"/>
              <a:t>about...</a:t>
            </a:r>
            <a:endParaRPr lang="en-US" dirty="0"/>
          </a:p>
        </p:txBody>
      </p:sp>
      <p:sp>
        <p:nvSpPr>
          <p:cNvPr id="3" name="Content Placeholder 2"/>
          <p:cNvSpPr>
            <a:spLocks noGrp="1"/>
          </p:cNvSpPr>
          <p:nvPr>
            <p:ph idx="1"/>
          </p:nvPr>
        </p:nvSpPr>
        <p:spPr>
          <a:xfrm>
            <a:off x="874220" y="1962766"/>
            <a:ext cx="10304642" cy="3313569"/>
          </a:xfrm>
        </p:spPr>
        <p:txBody>
          <a:bodyPr>
            <a:normAutofit/>
          </a:bodyPr>
          <a:lstStyle/>
          <a:p>
            <a:pPr marL="0" indent="0">
              <a:buNone/>
            </a:pPr>
            <a:r>
              <a:rPr lang="en-US" sz="1800" dirty="0" smtClean="0">
                <a:solidFill>
                  <a:schemeClr val="tx1"/>
                </a:solidFill>
              </a:rPr>
              <a:t>A Good Sales is always about understanding the target audience which can be grouped under some ways like Shopping </a:t>
            </a:r>
            <a:r>
              <a:rPr lang="en-US" sz="1800" dirty="0">
                <a:solidFill>
                  <a:schemeClr val="tx1"/>
                </a:solidFill>
              </a:rPr>
              <a:t>pattern</a:t>
            </a:r>
            <a:r>
              <a:rPr lang="en-US" sz="1800" dirty="0" smtClean="0">
                <a:solidFill>
                  <a:schemeClr val="tx1"/>
                </a:solidFill>
              </a:rPr>
              <a:t>, spending </a:t>
            </a:r>
            <a:r>
              <a:rPr lang="en-US" sz="1800" dirty="0">
                <a:solidFill>
                  <a:schemeClr val="tx1"/>
                </a:solidFill>
              </a:rPr>
              <a:t>pattern, shopping score, salary </a:t>
            </a:r>
            <a:r>
              <a:rPr lang="en-US" sz="1800" dirty="0" smtClean="0">
                <a:solidFill>
                  <a:schemeClr val="tx1"/>
                </a:solidFill>
              </a:rPr>
              <a:t>etc.</a:t>
            </a:r>
            <a:endParaRPr lang="en-US" sz="1800" dirty="0">
              <a:solidFill>
                <a:schemeClr val="tx1"/>
              </a:solidFill>
            </a:endParaRPr>
          </a:p>
          <a:p>
            <a:pPr marL="0" indent="0">
              <a:buNone/>
            </a:pPr>
            <a:r>
              <a:rPr lang="en-US" sz="1800" dirty="0" smtClean="0">
                <a:solidFill>
                  <a:schemeClr val="tx1"/>
                </a:solidFill>
              </a:rPr>
              <a:t>The store owner can </a:t>
            </a:r>
            <a:r>
              <a:rPr lang="en-US" sz="1800" dirty="0">
                <a:solidFill>
                  <a:schemeClr val="tx1"/>
                </a:solidFill>
              </a:rPr>
              <a:t>strategize its offerings in such a way </a:t>
            </a:r>
            <a:r>
              <a:rPr lang="en-US" sz="1800" dirty="0" smtClean="0">
                <a:solidFill>
                  <a:schemeClr val="tx1"/>
                </a:solidFill>
              </a:rPr>
              <a:t> that </a:t>
            </a:r>
            <a:r>
              <a:rPr lang="en-US" sz="1800" dirty="0">
                <a:solidFill>
                  <a:schemeClr val="tx1"/>
                </a:solidFill>
              </a:rPr>
              <a:t>it targets </a:t>
            </a:r>
            <a:r>
              <a:rPr lang="en-US" sz="1800" dirty="0" smtClean="0">
                <a:solidFill>
                  <a:schemeClr val="tx1"/>
                </a:solidFill>
              </a:rPr>
              <a:t>only right customers of a group </a:t>
            </a:r>
            <a:r>
              <a:rPr lang="en-US" sz="1800" dirty="0">
                <a:solidFill>
                  <a:schemeClr val="tx1"/>
                </a:solidFill>
              </a:rPr>
              <a:t>for specific products. This helps in creating a </a:t>
            </a:r>
            <a:r>
              <a:rPr lang="en-US" sz="1800" dirty="0" smtClean="0">
                <a:solidFill>
                  <a:schemeClr val="tx1"/>
                </a:solidFill>
              </a:rPr>
              <a:t>win-win situation </a:t>
            </a:r>
            <a:r>
              <a:rPr lang="en-US" sz="1800" dirty="0">
                <a:solidFill>
                  <a:schemeClr val="tx1"/>
                </a:solidFill>
              </a:rPr>
              <a:t>for both the store (</a:t>
            </a:r>
            <a:r>
              <a:rPr lang="en-US" sz="1800" dirty="0" smtClean="0">
                <a:solidFill>
                  <a:schemeClr val="tx1"/>
                </a:solidFill>
              </a:rPr>
              <a:t>in terms </a:t>
            </a:r>
            <a:r>
              <a:rPr lang="en-US" sz="1800" dirty="0">
                <a:solidFill>
                  <a:schemeClr val="tx1"/>
                </a:solidFill>
              </a:rPr>
              <a:t>of revenue and more customers through customer </a:t>
            </a:r>
            <a:r>
              <a:rPr lang="en-US" sz="1800" dirty="0" smtClean="0">
                <a:solidFill>
                  <a:schemeClr val="tx1"/>
                </a:solidFill>
              </a:rPr>
              <a:t> recommendation</a:t>
            </a:r>
            <a:r>
              <a:rPr lang="en-US" sz="1800" dirty="0">
                <a:solidFill>
                  <a:schemeClr val="tx1"/>
                </a:solidFill>
              </a:rPr>
              <a:t>) and the </a:t>
            </a:r>
            <a:r>
              <a:rPr lang="en-US" sz="1800" dirty="0" smtClean="0">
                <a:solidFill>
                  <a:schemeClr val="tx1"/>
                </a:solidFill>
              </a:rPr>
              <a:t>customer (</a:t>
            </a:r>
            <a:r>
              <a:rPr lang="en-US" sz="1800" dirty="0">
                <a:solidFill>
                  <a:schemeClr val="tx1"/>
                </a:solidFill>
              </a:rPr>
              <a:t>discounts, offers, reward points, gifts, </a:t>
            </a:r>
            <a:r>
              <a:rPr lang="en-US" sz="1800" dirty="0" smtClean="0">
                <a:solidFill>
                  <a:schemeClr val="tx1"/>
                </a:solidFill>
              </a:rPr>
              <a:t>etc.).</a:t>
            </a:r>
          </a:p>
          <a:p>
            <a:pPr marL="0" indent="0">
              <a:buNone/>
            </a:pPr>
            <a:endParaRPr lang="en-US" sz="1800" dirty="0">
              <a:solidFill>
                <a:schemeClr val="tx1"/>
              </a:solidFill>
            </a:endParaRPr>
          </a:p>
          <a:p>
            <a:pPr marL="0" indent="0">
              <a:buNone/>
            </a:pPr>
            <a:r>
              <a:rPr lang="en-US" sz="1800" dirty="0" smtClean="0">
                <a:solidFill>
                  <a:schemeClr val="tx1"/>
                </a:solidFill>
              </a:rPr>
              <a:t>To solve this issue we have to create some clusters based on customers characteristics.</a:t>
            </a:r>
            <a:endParaRPr lang="en-US" sz="1800" dirty="0">
              <a:solidFill>
                <a:schemeClr val="tx1"/>
              </a:solidFill>
            </a:endParaRPr>
          </a:p>
        </p:txBody>
      </p:sp>
    </p:spTree>
    <p:extLst>
      <p:ext uri="{BB962C8B-B14F-4D97-AF65-F5344CB8AC3E}">
        <p14:creationId xmlns:p14="http://schemas.microsoft.com/office/powerpoint/2010/main" val="645333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39317" y="570462"/>
            <a:ext cx="10152005" cy="1020762"/>
          </a:xfrm>
        </p:spPr>
        <p:txBody>
          <a:bodyPr>
            <a:noAutofit/>
          </a:bodyPr>
          <a:lstStyle/>
          <a:p>
            <a:r>
              <a:rPr lang="en-US" sz="3200" b="1" u="sng" dirty="0">
                <a:solidFill>
                  <a:schemeClr val="tx1"/>
                </a:solidFill>
              </a:rPr>
              <a:t>Describing the </a:t>
            </a:r>
            <a:r>
              <a:rPr lang="en-US" sz="3200" b="1" u="sng" dirty="0" smtClean="0">
                <a:solidFill>
                  <a:schemeClr val="tx1"/>
                </a:solidFill>
              </a:rPr>
              <a:t>Data</a:t>
            </a:r>
            <a:endParaRPr lang="en-US" sz="3200" u="sng" dirty="0">
              <a:solidFill>
                <a:schemeClr val="tx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5647972"/>
              </p:ext>
            </p:extLst>
          </p:nvPr>
        </p:nvGraphicFramePr>
        <p:xfrm>
          <a:off x="3104706" y="2262840"/>
          <a:ext cx="5421225" cy="4185042"/>
        </p:xfrm>
        <a:graphic>
          <a:graphicData uri="http://schemas.openxmlformats.org/drawingml/2006/table">
            <a:tbl>
              <a:tblPr firstRow="1" bandRow="1">
                <a:tableStyleId>{5C22544A-7EE6-4342-B048-85BDC9FD1C3A}</a:tableStyleId>
              </a:tblPr>
              <a:tblGrid>
                <a:gridCol w="1785849">
                  <a:extLst>
                    <a:ext uri="{9D8B030D-6E8A-4147-A177-3AD203B41FA5}">
                      <a16:colId xmlns:a16="http://schemas.microsoft.com/office/drawing/2014/main" val="492235524"/>
                    </a:ext>
                  </a:extLst>
                </a:gridCol>
                <a:gridCol w="1817688">
                  <a:extLst>
                    <a:ext uri="{9D8B030D-6E8A-4147-A177-3AD203B41FA5}">
                      <a16:colId xmlns:a16="http://schemas.microsoft.com/office/drawing/2014/main" val="3624671626"/>
                    </a:ext>
                  </a:extLst>
                </a:gridCol>
                <a:gridCol w="1817688">
                  <a:extLst>
                    <a:ext uri="{9D8B030D-6E8A-4147-A177-3AD203B41FA5}">
                      <a16:colId xmlns:a16="http://schemas.microsoft.com/office/drawing/2014/main" val="3716121435"/>
                    </a:ext>
                  </a:extLst>
                </a:gridCol>
              </a:tblGrid>
              <a:tr h="437971">
                <a:tc>
                  <a:txBody>
                    <a:bodyPr/>
                    <a:lstStyle/>
                    <a:p>
                      <a:pPr algn="ctr"/>
                      <a:r>
                        <a:rPr lang="en-US" sz="1400" dirty="0" smtClean="0"/>
                        <a:t>FEATURE</a:t>
                      </a:r>
                    </a:p>
                  </a:txBody>
                  <a:tcPr anchor="ctr"/>
                </a:tc>
                <a:tc>
                  <a:txBody>
                    <a:bodyPr/>
                    <a:lstStyle/>
                    <a:p>
                      <a:pPr algn="ctr"/>
                      <a:r>
                        <a:rPr lang="en-US" sz="1400" dirty="0" smtClean="0"/>
                        <a:t>DATA TYPE</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t>DESCRIPTION</a:t>
                      </a:r>
                    </a:p>
                  </a:txBody>
                  <a:tcPr anchor="ctr"/>
                </a:tc>
                <a:extLst>
                  <a:ext uri="{0D108BD9-81ED-4DB2-BD59-A6C34878D82A}">
                    <a16:rowId xmlns:a16="http://schemas.microsoft.com/office/drawing/2014/main" val="1049153493"/>
                  </a:ext>
                </a:extLst>
              </a:tr>
              <a:tr h="903584">
                <a:tc>
                  <a:txBody>
                    <a:bodyPr/>
                    <a:lstStyle/>
                    <a:p>
                      <a:pPr algn="ctr"/>
                      <a:r>
                        <a:rPr lang="en-US" sz="1400" dirty="0" smtClean="0"/>
                        <a:t>Customer Id</a:t>
                      </a:r>
                    </a:p>
                    <a:p>
                      <a:pPr algn="ctr"/>
                      <a:endParaRPr lang="en-US" sz="1400" dirty="0" smtClean="0"/>
                    </a:p>
                  </a:txBody>
                  <a:tcPr anchor="ctr"/>
                </a:tc>
                <a:tc>
                  <a:txBody>
                    <a:bodyPr/>
                    <a:lstStyle/>
                    <a:p>
                      <a:pPr algn="ctr"/>
                      <a:r>
                        <a:rPr lang="en-US" sz="1400" dirty="0" smtClean="0"/>
                        <a:t>Numeric</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t>Customer unique identification number</a:t>
                      </a:r>
                    </a:p>
                  </a:txBody>
                  <a:tcPr anchor="ctr"/>
                </a:tc>
                <a:extLst>
                  <a:ext uri="{0D108BD9-81ED-4DB2-BD59-A6C34878D82A}">
                    <a16:rowId xmlns:a16="http://schemas.microsoft.com/office/drawing/2014/main" val="3425328688"/>
                  </a:ext>
                </a:extLst>
              </a:tr>
              <a:tr h="48654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t>Gender</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t>Character</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t>Gender of the customer</a:t>
                      </a:r>
                    </a:p>
                  </a:txBody>
                  <a:tcPr anchor="ctr"/>
                </a:tc>
                <a:extLst>
                  <a:ext uri="{0D108BD9-81ED-4DB2-BD59-A6C34878D82A}">
                    <a16:rowId xmlns:a16="http://schemas.microsoft.com/office/drawing/2014/main" val="557457900"/>
                  </a:ext>
                </a:extLst>
              </a:tr>
              <a:tr h="48654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t>Age</a:t>
                      </a:r>
                    </a:p>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t>Numeric</a:t>
                      </a:r>
                    </a:p>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t>Age of the customer</a:t>
                      </a:r>
                    </a:p>
                  </a:txBody>
                  <a:tcPr anchor="ctr"/>
                </a:tc>
                <a:extLst>
                  <a:ext uri="{0D108BD9-81ED-4DB2-BD59-A6C34878D82A}">
                    <a16:rowId xmlns:a16="http://schemas.microsoft.com/office/drawing/2014/main" val="174356857"/>
                  </a:ext>
                </a:extLst>
              </a:tr>
              <a:tr h="69506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t>Annual Income (kS)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t>Numeric</a:t>
                      </a:r>
                    </a:p>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t>Annual income of the customer</a:t>
                      </a:r>
                    </a:p>
                  </a:txBody>
                  <a:tcPr anchor="ctr"/>
                </a:tc>
                <a:extLst>
                  <a:ext uri="{0D108BD9-81ED-4DB2-BD59-A6C34878D82A}">
                    <a16:rowId xmlns:a16="http://schemas.microsoft.com/office/drawing/2014/main" val="4079255643"/>
                  </a:ext>
                </a:extLst>
              </a:tr>
              <a:tr h="111210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t>Spending Score (1-100)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t>Numeric</a:t>
                      </a:r>
                    </a:p>
                    <a:p>
                      <a:pPr algn="ctr"/>
                      <a:endParaRPr lang="en-US" sz="1400" dirty="0"/>
                    </a:p>
                  </a:txBody>
                  <a:tcPr anchor="ctr"/>
                </a:tc>
                <a:tc>
                  <a:txBody>
                    <a:bodyPr/>
                    <a:lstStyle/>
                    <a:p>
                      <a:pPr algn="ctr"/>
                      <a:r>
                        <a:rPr lang="en-US" sz="1400" dirty="0" smtClean="0"/>
                        <a:t>Spending scores by customer to purchase</a:t>
                      </a:r>
                    </a:p>
                    <a:p>
                      <a:pPr algn="ctr"/>
                      <a:r>
                        <a:rPr lang="en-US" sz="1400" dirty="0" smtClean="0"/>
                        <a:t>Products</a:t>
                      </a:r>
                    </a:p>
                  </a:txBody>
                  <a:tcPr anchor="ctr"/>
                </a:tc>
                <a:extLst>
                  <a:ext uri="{0D108BD9-81ED-4DB2-BD59-A6C34878D82A}">
                    <a16:rowId xmlns:a16="http://schemas.microsoft.com/office/drawing/2014/main" val="3172769658"/>
                  </a:ext>
                </a:extLst>
              </a:tr>
            </a:tbl>
          </a:graphicData>
        </a:graphic>
      </p:graphicFrame>
      <p:sp>
        <p:nvSpPr>
          <p:cNvPr id="8" name="TextBox 7"/>
          <p:cNvSpPr txBox="1"/>
          <p:nvPr/>
        </p:nvSpPr>
        <p:spPr>
          <a:xfrm>
            <a:off x="739317" y="1591224"/>
            <a:ext cx="12077793" cy="701731"/>
          </a:xfrm>
          <a:prstGeom prst="rect">
            <a:avLst/>
          </a:prstGeom>
          <a:noFill/>
        </p:spPr>
        <p:txBody>
          <a:bodyPr wrap="square" rtlCol="0">
            <a:spAutoFit/>
          </a:bodyPr>
          <a:lstStyle/>
          <a:p>
            <a:pPr>
              <a:lnSpc>
                <a:spcPct val="90000"/>
              </a:lnSpc>
            </a:pPr>
            <a:r>
              <a:rPr lang="en-US" sz="2000" b="1" dirty="0"/>
              <a:t>The data contains total </a:t>
            </a:r>
            <a:r>
              <a:rPr lang="en-US" sz="2000" b="1" dirty="0" smtClean="0"/>
              <a:t>200 </a:t>
            </a:r>
            <a:r>
              <a:rPr lang="en-US" sz="2000" b="1" dirty="0"/>
              <a:t>rows and </a:t>
            </a:r>
            <a:r>
              <a:rPr lang="en-US" sz="2000" b="1" dirty="0" smtClean="0"/>
              <a:t>5 </a:t>
            </a:r>
            <a:r>
              <a:rPr lang="en-US" sz="2000" b="1" dirty="0"/>
              <a:t>columns. Following are the columns and dtypes</a:t>
            </a:r>
          </a:p>
          <a:p>
            <a:pPr>
              <a:lnSpc>
                <a:spcPct val="90000"/>
              </a:lnSpc>
            </a:pPr>
            <a:endParaRPr lang="en-US" sz="2400" dirty="0"/>
          </a:p>
        </p:txBody>
      </p:sp>
    </p:spTree>
    <p:extLst>
      <p:ext uri="{BB962C8B-B14F-4D97-AF65-F5344CB8AC3E}">
        <p14:creationId xmlns:p14="http://schemas.microsoft.com/office/powerpoint/2010/main" val="1372513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22006" y="619711"/>
            <a:ext cx="9323516" cy="1592799"/>
          </a:xfrm>
        </p:spPr>
        <p:txBody>
          <a:bodyPr>
            <a:noAutofit/>
          </a:bodyPr>
          <a:lstStyle/>
          <a:p>
            <a:r>
              <a:rPr lang="en-US" sz="3200" b="1" u="sng" dirty="0">
                <a:solidFill>
                  <a:schemeClr val="tx1"/>
                </a:solidFill>
              </a:rPr>
              <a:t>Data </a:t>
            </a:r>
            <a:r>
              <a:rPr lang="en-US" sz="3200" b="1" u="sng" dirty="0" smtClean="0">
                <a:solidFill>
                  <a:schemeClr val="tx1"/>
                </a:solidFill>
              </a:rPr>
              <a:t>Pre-Processing Techniques</a:t>
            </a:r>
            <a:endParaRPr lang="en-US" sz="3200" b="1" u="sng" dirty="0">
              <a:solidFill>
                <a:schemeClr val="tx1"/>
              </a:solidFill>
            </a:endParaRPr>
          </a:p>
        </p:txBody>
      </p:sp>
      <p:sp>
        <p:nvSpPr>
          <p:cNvPr id="3" name="Content Placeholder 2"/>
          <p:cNvSpPr>
            <a:spLocks noGrp="1"/>
          </p:cNvSpPr>
          <p:nvPr>
            <p:ph idx="1"/>
          </p:nvPr>
        </p:nvSpPr>
        <p:spPr>
          <a:xfrm>
            <a:off x="722006" y="1910381"/>
            <a:ext cx="10650039" cy="4156787"/>
          </a:xfrm>
        </p:spPr>
        <p:txBody>
          <a:bodyPr>
            <a:normAutofit/>
          </a:bodyPr>
          <a:lstStyle/>
          <a:p>
            <a:r>
              <a:rPr lang="en-US" sz="1800" b="1" u="sng" dirty="0" smtClean="0">
                <a:solidFill>
                  <a:schemeClr val="tx1"/>
                </a:solidFill>
              </a:rPr>
              <a:t>Null Value Treatment </a:t>
            </a:r>
            <a:r>
              <a:rPr lang="en-US" sz="1800" dirty="0" smtClean="0">
                <a:solidFill>
                  <a:schemeClr val="tx1"/>
                </a:solidFill>
              </a:rPr>
              <a:t>- In Pre-Processing, First of all we checked for empty values, there were no empty values, so there is no need of missing value imputation.</a:t>
            </a:r>
          </a:p>
          <a:p>
            <a:pPr marL="0" indent="0">
              <a:buNone/>
            </a:pPr>
            <a:endParaRPr lang="en-US" sz="1800" dirty="0" smtClean="0">
              <a:solidFill>
                <a:schemeClr val="tx1"/>
              </a:solidFill>
            </a:endParaRPr>
          </a:p>
          <a:p>
            <a:r>
              <a:rPr lang="en-US" sz="1800" b="1" u="sng" dirty="0" smtClean="0">
                <a:solidFill>
                  <a:schemeClr val="tx1"/>
                </a:solidFill>
              </a:rPr>
              <a:t>Label Encoding </a:t>
            </a:r>
            <a:r>
              <a:rPr lang="en-US" sz="1800" dirty="0" smtClean="0">
                <a:solidFill>
                  <a:schemeClr val="tx1"/>
                </a:solidFill>
              </a:rPr>
              <a:t>- Then the non numeric data type feature were converted into numeric type as the machine understands numeric values very well using the method(Label Encoder).</a:t>
            </a:r>
          </a:p>
          <a:p>
            <a:pPr marL="0" indent="0">
              <a:buNone/>
            </a:pPr>
            <a:endParaRPr lang="en-US" sz="1800" dirty="0">
              <a:solidFill>
                <a:schemeClr val="bg1">
                  <a:lumMod val="85000"/>
                  <a:lumOff val="15000"/>
                </a:schemeClr>
              </a:solidFill>
            </a:endParaRPr>
          </a:p>
        </p:txBody>
      </p:sp>
    </p:spTree>
    <p:extLst>
      <p:ext uri="{BB962C8B-B14F-4D97-AF65-F5344CB8AC3E}">
        <p14:creationId xmlns:p14="http://schemas.microsoft.com/office/powerpoint/2010/main" val="2019515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281" y="510237"/>
            <a:ext cx="9404723" cy="1326768"/>
          </a:xfrm>
        </p:spPr>
        <p:txBody>
          <a:bodyPr>
            <a:normAutofit/>
          </a:bodyPr>
          <a:lstStyle/>
          <a:p>
            <a:r>
              <a:rPr lang="en-US" sz="3200" b="1" u="sng" dirty="0" smtClean="0">
                <a:solidFill>
                  <a:schemeClr val="tx1"/>
                </a:solidFill>
              </a:rPr>
              <a:t>EXPLORATORY DATA ANALYSIS</a:t>
            </a:r>
            <a:endParaRPr lang="en-US" sz="3200" b="1" u="sng" dirty="0">
              <a:solidFill>
                <a:schemeClr val="tx1"/>
              </a:solidFill>
            </a:endParaRPr>
          </a:p>
        </p:txBody>
      </p:sp>
      <p:sp>
        <p:nvSpPr>
          <p:cNvPr id="11" name="TextBox 10"/>
          <p:cNvSpPr txBox="1"/>
          <p:nvPr/>
        </p:nvSpPr>
        <p:spPr>
          <a:xfrm>
            <a:off x="460375" y="4756800"/>
            <a:ext cx="10779616" cy="1708160"/>
          </a:xfrm>
          <a:prstGeom prst="rect">
            <a:avLst/>
          </a:prstGeom>
        </p:spPr>
        <p:txBody>
          <a:bodyPr vert="horz" lIns="91440" tIns="45720" rIns="91440" bIns="45720" rtlCol="0">
            <a:noAutofit/>
          </a:bodyPr>
          <a:lstStyle>
            <a:defPPr>
              <a:defRPr lang="en-US"/>
            </a:defPPr>
            <a:lvl1pPr indent="0">
              <a:spcBef>
                <a:spcPts val="1000"/>
              </a:spcBef>
              <a:spcAft>
                <a:spcPts val="0"/>
              </a:spcAft>
              <a:buClr>
                <a:schemeClr val="bg2">
                  <a:lumMod val="40000"/>
                  <a:lumOff val="60000"/>
                </a:schemeClr>
              </a:buClr>
              <a:buSzPct val="80000"/>
              <a:buFont typeface="Wingdings 3" charset="2"/>
              <a:buNone/>
              <a:defRPr sz="2000" b="1" i="0">
                <a:latin typeface="+mj-lt"/>
                <a:ea typeface="+mj-ea"/>
                <a:cs typeface="+mj-cs"/>
              </a:defRPr>
            </a:lvl1pPr>
            <a:lvl2pPr marL="742950" indent="-285750">
              <a:spcBef>
                <a:spcPts val="1000"/>
              </a:spcBef>
              <a:spcAft>
                <a:spcPts val="0"/>
              </a:spcAft>
              <a:buClr>
                <a:schemeClr val="bg2">
                  <a:lumMod val="40000"/>
                  <a:lumOff val="60000"/>
                </a:schemeClr>
              </a:buClr>
              <a:buSzPct val="80000"/>
              <a:buFont typeface="Wingdings 3" charset="2"/>
              <a:buChar char=""/>
              <a:defRPr b="0" i="0">
                <a:latin typeface="+mj-lt"/>
                <a:ea typeface="+mj-ea"/>
                <a:cs typeface="+mj-cs"/>
              </a:defRPr>
            </a:lvl2pPr>
            <a:lvl3pPr marL="1143000" indent="-228600">
              <a:spcBef>
                <a:spcPts val="1000"/>
              </a:spcBef>
              <a:spcAft>
                <a:spcPts val="0"/>
              </a:spcAft>
              <a:buClr>
                <a:schemeClr val="bg2">
                  <a:lumMod val="40000"/>
                  <a:lumOff val="60000"/>
                </a:schemeClr>
              </a:buClr>
              <a:buSzPct val="80000"/>
              <a:buFont typeface="Wingdings 3" charset="2"/>
              <a:buChar char=""/>
              <a:defRPr sz="1600" b="0" i="0">
                <a:latin typeface="+mj-lt"/>
                <a:ea typeface="+mj-ea"/>
                <a:cs typeface="+mj-cs"/>
              </a:defRPr>
            </a:lvl3pPr>
            <a:lvl4pPr marL="16002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4pPr>
            <a:lvl5pPr marL="20574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5pPr>
            <a:lvl6pPr marL="25060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6pPr>
            <a:lvl7pPr marL="29718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7pPr>
            <a:lvl8pPr marL="34290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8pPr>
            <a:lvl9pPr marL="38862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9pPr>
          </a:lstStyle>
          <a:p>
            <a:r>
              <a:rPr lang="en-US" sz="1800" dirty="0"/>
              <a:t>Interpretation </a:t>
            </a:r>
            <a:r>
              <a:rPr lang="en-US" sz="1800" dirty="0" smtClean="0"/>
              <a:t>:</a:t>
            </a:r>
            <a:endParaRPr lang="en-US" sz="1800" dirty="0"/>
          </a:p>
          <a:p>
            <a:pPr marL="342900" indent="-342900">
              <a:buFont typeface="Wingdings" panose="05000000000000000000" pitchFamily="2" charset="2"/>
              <a:buChar char="§"/>
            </a:pPr>
            <a:r>
              <a:rPr lang="en-US" sz="1800" b="0" dirty="0"/>
              <a:t>Most of the income is of Male Gender between range 50-90K and for Female most of the have income from 20-90K.</a:t>
            </a:r>
          </a:p>
          <a:p>
            <a:pPr marL="342900" indent="-342900">
              <a:buFont typeface="Wingdings" panose="05000000000000000000" pitchFamily="2" charset="2"/>
              <a:buChar char="§"/>
            </a:pPr>
            <a:r>
              <a:rPr lang="en-US" sz="1800" b="0" dirty="0" smtClean="0"/>
              <a:t>For </a:t>
            </a:r>
            <a:r>
              <a:rPr lang="en-US" sz="1800" b="0" dirty="0"/>
              <a:t>Male the spending score is most in the range 30-55 and for Female, it is from 35-55</a:t>
            </a:r>
            <a:r>
              <a:rPr lang="en-US" sz="1800" b="0" dirty="0" smtClean="0"/>
              <a:t>.</a:t>
            </a:r>
            <a:endParaRPr lang="en-US" sz="1800" b="0" dirty="0"/>
          </a:p>
        </p:txBody>
      </p:sp>
      <p:sp>
        <p:nvSpPr>
          <p:cNvPr id="3" name="AutoShape 2" descr="data:image/png;base64,iVBORw0KGgoAAAANSUhEUgAAA3UAAAFPCAYAAADqcOfCAAAAOXRFWHRTb2Z0d2FyZQBNYXRwbG90bGliIHZlcnNpb24zLjUuMSwgaHR0cHM6Ly9tYXRwbG90bGliLm9yZy/YYfK9AAAACXBIWXMAAAsTAAALEwEAmpwYAACV50lEQVR4nOzdd3hUVfrA8e+ZSe89pCeUhJ7QQSyIFEUUxV6xl1VX19XVddddt7rVdfXn2lbE3kGxrIoiooD0XkIN6b33zMz5/XEHjBgghEzuTPJ+nmeemdzcufedgcyZ955z3qO01gghhBBCCCGE8EwWswMQQgghhBBCCNF1ktQJIYQQQgghhAeTpE4IIYQQQgghPJgkdUIIIYQQQgjhwSSpE0IIIYQQQggPJkmdEEIIIYQQQngwSeqER1FKhSulWpVS2nl73eyYukopNaXd67juOPsua7dvas9EKIQQwl0ppU5RSn2qlCpUSjU771copZ5QSlnNju9Y2rVpOe22LTjUzpkUk1JKXauUWqOUqlJKNSilDjrf4zvNiEmIE+FldgBCnKALAe92P5+nlPLXWjeZFZAQQgjRk5RS04FP+eHF+Tjn7RTgF4DdhNA82e+Ah4/Yluy8hQH/19MBCXEipKdOeJpLj/g5CJhlRiBCCCGESX6O8R0uBxgB+AFpGG3kh4ApvV0nQ2t9ndZaaa1VT59bKeUF/Mz544dAIhAADAPuBNb3cDw+Sin5ji5OiPyHER5DKRUJnOX88V2g2fn40iP2S203VPH3SqnfKqUKlFLVSqlFSqnodvs+0m7fM5RSH7QbcnH/Ecc9tN+Cdtuua7d9inNbtFLqDaXUbqVUrXO4aK5S6lmlVFQ3vh/th2/erpT6t1Kq3Hmbr5QKPGL/0Uqpd5VSJc6Y8pVSbx6xz3lKqa+dcTcrpbYqpe5rP5TniPdsqlJqqVKqUSm1USk1QSkVqZR6WylVr5Tao5S6poPYr1RKrXLu0+Qc7nJZd703QgjRy6U573drrbdprVu01jla63e01udrrVsO7aiUynF+Xi9TSl2slNrh/HzfqJQ6o/1BlVK+SqnfKKV2OvepVkp9rJQac8R+Rx5zu7MdWN3BvmOUUt85j7dDKXVBRy+oo+GXJ9hGByilnlNK1TjbwX8opW45so0+imiMi8QAq7TWBVrrJq31Dq31U1rrO444l49S6gGl1BZnG1arlFqrlDq33T6RznY5x9nmljnb4OFHHOvwdwul1M+VUrkY329CnL+foJRarJSqcB5nt1LqYaVU+1FLQoDWWm5y84gbcDPG1UcNXAR87HzcAAS02y+13X7V7R4fur3Zbt9HjrPv2e32PbRtQbtt17XbPsW5bXAHxzl0W93uuVPabb/uOK99Wbt9Uzt4fkex/6Xd86cDrR3F1G6f248R91tHec8qjtivBPjuiG0OYGi75//+GOe5z+z/Z3KTm9zk5u434Kt2n5trgT8AMwD/DvbNce5XiTEks/1nbhMwwLmfF7D0KJ/NzcDkDo5Z4/yMb79vLuDt3C8SqDri9zagzPk4p90xF3TQLrVvbzpq59q30S938PvCdo+nHOP99GrXRtowvl/cB4wD1BH7WoElR3mfHnHuEwpkH2WfBmBMu+Md2l55xH5hwEyO0nYDH5r9/1Bu7nWTnjrhSQ71yLUAn2EMkQBjiMTsozzHDzgHiAW2OrfNVR0Pa9gFJGB8iB5ycRfiLAUucB7LF+PD/RHn78YrpUZ34ZjHYwPGY1y9LXZuax/70xhzER3AbRiNRQrO+QNKqWDgr859C4BMjPdsqXPbpUe5yrkWo9H+u/PnGCAeGNju/AqY6zxPGvCQc/tTQAQQDrzh3PZ7pVR4J1+zEEL0VU+3ezwW+DVGu1islPrlUZ4TjjFsMxT4qXObH99/Jl8BnOl8PA/wx2hTdmK0Zf/s4JghznOHYyRlAEnABOfjn2G0N2Bc0AsF7gK6MmrlqG20UioduMq5bTPGPLiRnT2w1toG/Nf5oxVjWsffgTXA/vY9cMCVwDTn4+8whmgGY4wk2uDc/jMg3fn4rxivey5GGxxAx+9lOMa/RSgwBCP5ewqj7V6JccHan++Hic5WSp3d2dcoej9J6oRHUMaQyUONzVda63q+T+rgx3PtDvlAa/2p1roU+J9zmzdGwnKk32mtC7XWn2MkZmA0TieqCuPD/H8YVxZr+D6pg+8/6LvTC1rrtVrrHGC5c1sSHG7sBji3LdJaP6u1rtFa52qt/+jcfgpGowTwvNZ6i/M9+327c8zo4Lx/01pX8n3yB0ZP5j5++O9z6H2cjtFgAtyBcWWyCuPLBBgN1sROvWIhhOijtNZvYyQJR871CgH+fJTh7Hla68e11rVa6yeBPOf2yc77c9rt+xJGL94BjAQDjIuSAUccsxhjVEg18Ha77Yc+809x3jcBf3Ke+2mM3rwTdaw2eiLff6f9p9Y6T2u9FXjhBI5/F0ZSdWRsqcA76vvK0+3fp5u1MUSzXmu9VGu92Ln9UOLZDPzW+boX8X37fKpSyv+I82zXWj/q3HcXRkJ9qO0+BaN3tAn4V7vnnIkQTpLUCU9xEd8nA5udY9LDgb3ObbOUUkEdPG9Pu8fN7R77dnLfjvZrr6Oy0T8D/oZxlfDID20wrox2t45i93HeR7f7XfZRnt/+qmleu8f57R63P84hhxq/5iO3aa1b22079D52dIwjRXRiHyGE6NO01ou01mMxeqWux+g1OmROB0/JP+LnAud9gvP+eJ/PCqPdbW+f1trhfNxRGxvnvC8/ok0oPM65OnKsNjqu3e8K2j0+8jUfldbarrV+FCOJy8QYfnmoPfTn+wubJ9Kmlul28xvbxWPlx23dtiN+lvZSnBBJ6oSnaN8T9wDGUMqtGMP8wPjAPa+D59naPdbHOcfx9j3UILVPylI72O8S530xxhVOy1Fi607Hir2s3eOMozy/vN3jxKM8br9PR+c91raOjnGBdlY6099XPLNorV87xvOFEKLPcw6ZB8DZK7WAH46m6OjLfuIRPx9K5g4lQYc+nx1AxFE+nwuOOMbx2s0i532UUsqn3fb4DvY9nmOdq32S2D7B69RoG2UIBGNCn3O0yj8xRpQccug9PZE2NVop1f7i8KF/AwfGKJX2mo/4uX17+fiR/x7Of5NbjvGyRB8jSZ1we0qpWOCMTux6tCGY3eXQFbZJSqlgpVQiRqGUIx1quOxAHUbD+YCLYzsqrfVuvu/RvFApdbNSKkQpldhu7sUqoN75+Gal1AjnkNdftzvU590QzhKMxgzgj0qpkc4qYqlKqZ8BX3fDOYQQorf70FnpcYqzPQrg+zll0HEPUpJS6i7n/nfyfcKzwnn/qfPeAjyjlEpwVsPMVEr9C3iiC3EeOrY/8Ctn23M7Ru9id/qO79uWu5VS8UqpEcANnXy+L8bcuUecr9dPGRW3L2y3z6H39JN2255VSg1RSgUqpU5XSp3v3H6ovfQDfut83XOA053bv9VaNx4npt0Yw18BblJKneOMK1opdblSag3G3HghAEnqhGe4mO//r97dwZWqLc7fnaOUCnFhHO8675MxqjzmYBQJOdLHzvsEjEQwjx9eOTTDT4A2jPfxOYx5fnnAnwG01rXAoQQvEeM9LeX7yeDvaq2/OtkgtNb7+b4gy3CMCe0tGA3XY3R/Qy+EEL2RH0ZF6K+AWoyiGoeKpzQA/+ngOeUY87FqgSed25pxtgPA63w/5+tSjParGdgE3MP3865PxOMYc8sBfoPR9jzVblu30FrvAQ6N8hiH0fu4BWPI6OHdjnOYGOC3GK+3CeP9ut75u51837a/AXzhfHwKsAPjoujXwKFCaP/i+4upv8R43e9jtMFNGEM7j/eaNMYaeTaM5RY+cT631BnDuOMdQ/QtktQJT3CoB84OvNXB7w9VTvQFzu/g993l98B8jDL+TRjJ0S862O/PwP9hNAg1GBO173ZhXMeltV6CMZF8IcbQkTaMRu/tdvv8H8ZVyW8wGqgWjMbqAb4vZNIdsTwEXI1Rzase473cC7yKkXwKIYQ4tl8Dz2BMQyjn+2UC3gdO11p31FO3HaO4yg6M6QSbgHOcha3QWrdhFPj4LUYS04LRhm3FSM4eO9EgtdYVGAWy1jjPuRu4HOOCXne7DXgeI2mtBP7ND3sXjxzu2F4LcCPGd4w9zmO0AQcx3ucph+YEaq3twLnAgxjvTTNGW7YeoyI0zsIxkzAS2FyMf58KYBEwUWu9tjMvSGv9CXAasNj5/FaMC7L/wxh62ZW5iaKXUsaFACGEEEII0dsopXIwhul9rbWeYm40ruMcblmjtc51/pyMsczDYIyEN86ZkAnRK0lPnRBCCCGE8HRzgINKqQqlVCHGsP7BGMMu75GETvR2ktQJIYQQQghP9x3GnECNsRxAJcZ6qWdqrV83MzAheoIMvxRCCCGEEEIIDyY9dUIIIYQQQgjhwSSpE0IIIYQQQggP5mV2AJ0RFRWlU1NTzQ5DCCGEi61fv75cax1tdhyeQtpHIYToO47VRnpEUpeamsq6devMDkMIIYSLKaUOmh2DJ5H2UQgh+o5jtZEy/FIIIYQQQgghPJgkdUIIIYQQQgjhwSSpE0IIIYQQQggP5hFz6oQQwhO1tbWRn59Pc3Oz2aG4HT8/PxITE/H29jY7FCGEECaQNvLoutJGSlInhBAukp+fT3BwMKmpqSilzA7HbWitqaioID8/n7S0NLPDEUIIYQJpIzvW1TZShl8KIYSLNDc3ExkZKY3VEZRSREZGytVZIYTow6SN7FhX20hJ6oQQwoWkseqYvC9CCCGkLehYV94XSeqEEMIDlJSUcOWVV9K/f3/GjBnDpEmTWLRo0Ukfd9myZcyePbsbIhRCCCHMIW2kJHVCCOH2tNZccMEFnH766ezfv5/169fz5ptvkp+f3+Ox2Gy2Hj+nEEIIcTTSRhokqRNCCDe3dOlSfHx8uO222w5vS0lJ4a677sJut3P//fczbtw4Ro4cybPPPgsYVxenTJnCxRdfzODBg7nqqqvQWgPw6aefMnjwYE499VQWLlx4+JgNDQ3ccMMNjBs3jlGjRvHBBx8AsGDBAi655BLOO+88ZsyY0YOvXAghhDg2aSMNUv1SCCHc3Pbt2xk9enSHv3vhhRcIDQ1l7dq1tLS0MHny5MONysaNG9m+fTvx8fFMnjyZFStWMHbsWG6++WaWLl3KwIEDueyyyw4f609/+hNTp05l/vz5VFdXM378eKZNmwbAqlWr2LJlCxEREa5/wUIIIUQnSRtpkKROuIWk5BTy83LNDgOAxKRk8nIPmh2GEEd1xx138O233+Lj40NKSgpbtmzh3XffBaCmpoY9e/bg4+PD+PHjSUxMBCArK4ucnByCgoJIS0tj0KBBAFx99dU899xzAHz++ecsXryYf/zjH4BRmSw31/i7nD59uiR0QoiT4k5tfXvS7vcufbWNlKROuIX8vFwe+zzb7DAAuHdGhtkhCPEDw4YN47333jv881NPPUV5eTljx44lOTmZJ598kpkzZ/7gOcuWLcPX1/fwz1ar9fBY/6NV1dJa895775GR8cO/gdWrVxMYGNhdL0cI0Ue5U1vfnrT7nk3aSIPMqRNCCDc3depUmpubefrppw9va2xsBGDmzJk8/fTTtLW1AbB7924aGhqOeqzBgwdz4MAB9u3bB8Abb7xx+HczZ87kySefPDyvYOPGjd3+WoQQQojuJG2kQZI6IYRwc0op3n//fb7++mvS0tIYP3488+bN469//Ss33XQTQ4cOZfTo0QwfPpxbb731mNW3/Pz8eO655zj33HM59dRTSUlJOfy7hx9+mLa2NkaOHMnw4cN5+OGHe+LlCSGEEF0mbaRBHco23dnYsWP1unXrzA5DuJBSym2GZNw7IwNP+LsQ7m/nzp0MGTLE7DDcVkfvj1JqvdZ6rEkheRxpH4Uncae2vj1p980hbeSxnWgbKT11QgghhBBCCOHBJKkTQgghhBBCCA8mSZ0QQgghhBBCeDBJ6oQQQgghhBDCg0lSJ4QQQgghhBAeTJI6IYQQQgghhPBgktQJIUQvppTimmuuOfyzzWYjOjqa2bNnH/N5y5YtO+4+QgghhCfrTW2kJHVCCNFDkpJTUEp12y0pOeW45wwMDGTbtm00NTUBsGTJEhISElz9UoUQQogTIm3kyfEyOwAhhOgr8vNyu3Xh3XtnZHRqv3POOYePP/6Yiy++mDfeeIMrrriCb775BoA1a9Zwzz330NTUhL+/Py+++CIZGT88bkNDA3fddRdbt27FZrPxyCOPMGfOnG57HUIIIYS0kSdHeuqEcFPdfcXK1Ve7hPu6/PLLefPNN2lubmbLli1MmDDh8O8GDx7M8uXL2bhxI7///e956KGHfvT8P/3pT0ydOpW1a9fy1Vdfcf/999PQ0NCTL6FXUkpZlVIblVIfOX+OUEotUUrtcd6Hmx2jEEL0dr2ljZSeOiHcVHdfsToZnb3aJdzTyJEjycnJ4Y033mDWrFk/+F1NTQ3z5s1jz549KKVoa2v70fM///xzFi9ezD/+8Q8Ampubyc3NZciQIT0Sfy92N7ATCHH+/CDwpdb6L0qpB50/P2BWcEII0Rf0ljZSkjohhOgDzj//fO677z6WLVtGRUXF4e0PP/wwZ555JosWLSInJ4cpU6b86Llaa957770fDTkRXaeUSgTOBf4E3OvcPAeY4nz8ErAMSeqEEMLlekMb6bLhl0opP6XUGqXUZqXUdqXU75zbH1FKFSilNjlvs453LCGEECfnhhtu4De/+Q0jRoz4wfaamprDk8IXLFjQ4XNnzpzJk08+idYagI0bN7o01j7iceAXgKPdtlitdRGA8z7GhLiEEKLP6Q1tpCvn1LUAU7XWmUAWcLZSaqLzd//SWmc5b5+4MAYhhBBAYmIid99994+2/+IXv+CXv/wlkydPxm63d/jchx9+mLa2NkaOHMnw4cN5+OGHXR1ur6aUmg2Uaq3Xd/H5tyil1iml1pWVlXVzdEII0ff0hjZSHcoqXXoSpQKAb4HbgXOAeq31Pzr7/LFjx+p169a5KjzhBpRSbjV/rCf+Lo5H3hPPt3Pnzh+MqU9KTiE/L7fbjp+YlExe7sFuO15PO/L9AVBKrddajzUppB6hlHoUuAawAX4Yc+oWAuOAKVrrIqVUHLBMa33M8TzSPgpP4k7tWnvSxplD2shjO9E20qXVL52VvTYBpcASrfVq56/uVEptUUrNP1p1L7kSKYTobfJyD6K17rabJzdWfZnW+pda60StdSpwObBUa301sBiY59xtHvCBSSEKIUSPkzby5Lg0qdNa27XWWUAiMF4pNRx4GhiAMSSzCPjnUZ77nNZ6rNZ6bHR0tCvDFEIIIdzBX4DpSqk9wHTnz0IIIcRx9Uj1S611tVJqGXB2+2GXSqnngY96IgYhhBDC3Witl2FUuURrXQGcZWY8QgghPJPLkjqlVDTQ5kzo/IFpwF+VUnGHqnsBFwLbXBWDECei1eagvL6FoMyZ/OOzbKoaW2lqs+NtsRDo60V8mB8pkYGMTAwlNsTP7HCFEEIIIYQAXNtTFwe8pJSyYgzzfFtr/ZFS6hWlVBaggRzgVhfGIMRRaa0pr29lb2k9BysbKK1tQQORZ9/F01/vI8zfGz9vKzaHg/pmGw2t31c9SokMYOrgGM7LjGdUUhhKKfNeiBBCCCGE6NNcltRprbcAozrYfo2rzilEZ9jsDnaV1LE5r5ry+lYU0C/Uj3GpEcSG+vL0bWfTXFmMl/X7Kadaa2qbbOwtq2NTXg0r9pbz+upcXlyRQ3psEDed1p8LshLw8XLpNFUhhBBCCCF+pEfm1AnhDprb7GzIrWJrQQ3NbQ4ig3w4MyOagTFBBPh8/6dgry37QUIHRhnm0ABvxqREMCYlghtPTaO+xcZHmwt5edVBfvHuFp74cg8PnjOYc0fESc+dcBtWq/UHi6m+//77pKamuuRcqamprFu3jqioKJccXwghhOhOvamNlKRO9Ho2h4Mt+TWsOVBJi83BgOhAspLCSAjzP6nkK8jXi8vHJ3PZuCSWZZfxt8+yufP1jbzWP5e/XjSS5MiAbnwVojdITU7kYF5Btx0vJSmBnNz8Y+7j7+/Ppk2buu2cQgghhCtIG3lyJKkTvdq+snqW7y6jttlGSkQAkwdGER3s263nUEpx5uAYTk+P5s21ufzlk13MfHw5vzt/GJeOS+rWcwnPdjCvAL30z912PDX1oS49b/369dx7773U19cTFRXFggULiIuLY8qUKYwaNYr169dTVlbGyy+/zKOPPsrWrVu57LLL+OMf/wjABRdcQF5eHs3Nzdx9993ccsstPzrHq6++yhNPPEFraysTJkzgP//5D1ar9aRerxBCiN5L2siTayNlApDolRpbbXyytYiPthTh7WXhgqx4LhiV0O0JXXtWi+KqCSl89rPTGZUcxi/e28LP395Mc5v9+E8WwkWamprIysoiKyuLCy+8kLa2Nu666y7effdd1q9fzw033MCvfvWrw/v7+PiwfPlybrvtNubMmcNTTz3Ftm3bWLBgARUVFQDMnz+f9evXs27dOp544onD2w/ZuXMnb731FitWrGDTpk1YrVZee+21Hn3dQgghxPH0pjZSeupEr7O7pI5l2WW02OxM6h/JmJRwrJaem+MWH+bPKzdO4Ikv9/DvL/ewv7ye568dS1SQ6xJKIY7myKEl27ZtY9u2bUyfPh0Au91OXFzc4d+ff/75AIwYMYJhw4Yd/l3//v3Jy8sjMjKSJ554gkWLFgGQl5fHnj17iIyMPHyML7/8kvXr1zNu3DjAaDRjYmJc+jqFEEKIE9Wb2khJ6kSv0WZ3sCy7jB1FtcSG+DJ9SAKRJiVSVoviZ9PTGRIXzD1vbeLC/6zg9ZsmkhQh8+yEubTWDBs2jFWrVnX4e19f42/GYrEcfnzoZ5vNxrJly/jiiy9YtWoVAQEBTJkyhebm5h+dY968eTz66KOueyFCCCFEN/PkNlKGX4peobKhlbfW5rGjqJbxqRFcOibJtISuvbOHx/HGzROpbbJx8TMr2Vtab3ZIoo/LyMigrKzscIPV1tbG9u3bO/38mpoawsPDCQgIYNeuXXz33Xc/2uess87i3XffpbS0FIDKykoOHjzYPS9ACCGEcBFPbiMlqRMeb3dJHW+uzaWx1c4FWfFMGhCJpQeHWx7PqORw3rp1InYHXPn8d+SUN5gdkujDfHx8ePfdd3nggQfIzMwkKyuLlStXdvr5Z599NjabjZEjR/Lwww8zceLEH+0zdOhQ/vjHPzJjxgxGjhzJ9OnTKSoq6s6XIYQQQnQ7T24jldb6pA/iamPHjtXr1q0zOwzhQkopHvs8+4Seo7Xmu/2VrMmpJC7Uj1nD4wjyO/kRxffOyMAVfxe7S+q47NlVBPh48c5tk4gP8z/m/l15T1zFVe9Jb7dz506GDBly+GczyjW7syPfHwCl1Hqt9ViTQvI40j4KT+JO7Vp70saZQ9rIYzvRNlJ66oRHarM7+GRrMWtyKhkaF8JFoxO7JaFzpfTYYF65cQI1TW3c+NI6GlpsZockelhObj5a6267eXJjJYQQQrQnbeTJkaROeJyGFhvvrs9nX1k9pw2KYtqQmB6tbnkyhieE8n9XjiK7uJa739yE3SFXBoUQQgghxMmRpE54lOrGVt5Zn09VYyvnZcYzOjkcpTwjoTtkSkYMvz1vGF/sLOFvn+4yOxwhhBBCCOHh3Hu8mhDtlNW18P6mAhxaM3dUIv1C/cwOqcvmnZLK3tJ6nl2+nwHRQVw6LsnskISLaK097sJDT5D5K0IIIaSN7FhX2kjpqRMeIb+qkXfX52NRikvGJHl0QnfIb88bymmDovj1B9vYUVhrdjjCBfz8/KioqJAE5ghaayoqKvDz8/y/YyGEEF0jbWTHutpGSk+dcHt7S+v5dHsxoX7eXDAqnmA/b7ND6hZeVguPX5bF2f/+hrve2MCHd51KgI/8SfYmiYmJ5OfnU1ZWZnYobsfPz4/ExESzwxBCCGESaSOPrittpHyDFG5tZ1EtS3aUEBvix/lZ8fh7W80OqVtFBvny+GVZXP3Cav7w0Q4enTvS7JBEN/L29iYtLc3sMIQQQgi3I21k95Lhl8Jt7Sis5fMdJSSE+zN3dEKvS+gOmTwwitvOGMAba/L4eIss0CyEEEIIIU6MJHXCLW0rrGHJzhKSIwKYkxmPt7V3/1e9d3o6mUlhPLhwCwXVTWaHI4QQQgghPEjv/qYsPNLWghq+3FlKSmQA542Mw6uXJ3QA3lYLT14+CrtD89DCrTJpWAghhBBCdFrv/7YsPMqW/GqW7iolNTKA2SP6RkJ3SHJkAPfPzODr3WW8v6nA7HCEEEIIIYSH6DvfmIXb25JfzVfZZaRFBXJuH+mhO9K1k1IZlRzG7z/cgcU/xOxwhBBCCCGEB+h735qFWwocftb3Cd2IOLwsffO/ptWi+OtFI6lvsREx7RazwxFCCCGEEB6gb35zFm7lw82FRJ7zU5IjApg1vB9WizI7JFOlxwZzx5kDCRw6hQPlDWaHI4QQQggh3JwkdcJUX+wo4WdvbaKlYCez++iQy478ZMpAWssO8lV2KTa7w+xwhBBCCCGEG5Nv0MI03+wp4yevbWBYQiil7/6u1y9bcCJ8vCxULnmaumYb6w9WmR2OEEIIIYRwYy77Fq2U8lNKrVFKbVZKbVdK/c65PUIptUQptcd5H+6qGIT7Wr2/gptfXkf/6EBeun4culXWZjtSS942BsUEse5gFXXNbWaHI4QQQggh3JQru0ZagKla60wgCzhbKTUReBD4Ums9CPjS+bPoQzblVXPDgrUkhPnz6k0TCAvwMTskt3XqwCg08O3ecrNDEUIIIYQQbsplSZ021Dt/9HbeNDAHeMm5/SXgAlfFINzPzqJarn1hNZFBvrx200SignzNDsmthfh7MyYlnN0l9RRUSW+mEEIIIYT4MZdOYlJKWZVSm4BSYInWejUQq7UuAnDexxzlubcopdYppdaVlZW5MkzRQ3IrGrl2/hoCfLx47aYJ9Av1MzukjikLSinTb4eMTQknyNeLr/eU4dDaxDdGCCGEEEK4Iy9XHlxrbQeylFJhwCKl1PATeO5zwHMAY8eOlW+yHq68voVr56+mze7g9VsnkRQRYHZIR6cdPPZ5ttlRcO+MDAC8rRZOHRjFp9uL2VVUx9B4WZRcCCGEEEJ8r0fKDWqtq4FlwNlAiVIqDsB5X9oTMQjz1DW3cd2LayiubeaFeeMYFBtsdkgeJz02iNgQX1btr5AlDoQQQgghxA+4svpltLOHDqWUPzAN2AUsBuY5d5sHfOCqGIT5Wmx2bn1lPTuL6vjPVaMZkyLFTrtCKcXkAVHUt9jYUlBjdjhCCCGEEMKNuHL4ZRzwklLKipE8vq21/kgptQp4Wyl1I5ALXOLCGISJ7A7NvW9tZuW+Cv55SSZTB8eaHZJHS4oIIDkigLU5lQyLD8HXy2p2SEIIIYQQwg24LKnTWm8BRnWwvQI4y1XnFe5Ba80ji7fz8dYiHpo1mIvGJJodUq8weUAkb6zNY8PBaiYNiDQ7HCGEEEII4QZ6ZE6d6Hue+HIvr3x3kFtO788tpw8wO5xeIybEj/SYIDbkVtHQYjM7HCGEEEII4QZcWv1S9E2vrT7Iv77YzdzRCTx49mCzw+l1Jg2IZG9ZPWtyKjkzo8MVQYQQQgiPVdfcRkVDK7VNbbTaHTg0+HpZCPL1IjLQh1B/7x8s/SOEkKROdLNPtxXx8PvbmDo4hr9eNBKLRT50u1tYgA9D40PYXlDL2JRwgv28zQ5JCCGE6DKtNYU1zewuruNARQN1zcceieLvbSU5IoD02CBSIwPlu4YQSFInutGqfRX89I1NZCWF8dSVo/G2yuheVxmXEsGOwlrW5VRx5mDprRNCCOF5HA5Ndkkd63OrqKhvxcuiSIkMYHRyONFBvoQGeOPrZUEBLTYHdS02yutbKKhq4mBFI9kldQT6WMlKCmNEYqgUEBN9miR1oltsL6zhlpfXkRIZwPzrxuHvIx+srhTi72301hXWMjZVeuuEEEJ4loMVDXyzp5yKhlYiA32YNiSGQTHB+Hh1fEHYy2oh0NeLfiF+DI8Pxe7QHKxoYFN+NSv2VbAht5oJ/SMYER8qPXeiT5KkTpy0gxUNzJu/lmA/L16+cTxhAT5mh9QnHO6tO1glc+uEEEJ4hKY2O8t3l7GruI5Qf29mjejHwOigE54jZ7Uo+kcH0T86iOLaZlbsKWdZdhnbC2uZPiSW6GBfF70CIdyTjI8TJ6WsroVr56/B5nDw8o3jiQv1NzukPiPE35uhccbcurrmNrPDEUIIIY7JN3EYr6/OZXdJHePTIrh6YjKDYoJPuuhJvxA/5o5OYNbwftQ323hzbS7rD1ahte6myIVwf5LUiS6ra27juhfXUFrbwovXjWNgTLDZIfU541Ij0GjWHawyOxQhhBCiQ1pr5n97gNgr/ozVorhsbBKT+kfiZem+r6FKKQbFBnPNpBT6RwXx7d5yFm8upMVm77ZzCOHOJKnrw5KSU1BKde3m5cOg6//OtrxKcl77FaNTIrp+LClL3GXte+vqj1MtTAghhOhpNruDhxZt4/cf7aBp7xquGJ9ETIify87n721l1oh+TEmPJreykXfW58toFtEnyJy6Piw/L5fHPs8+4ec5tOZ/W4vZW1bPzGGxDJ7xxknHcu+MjJM+Rl81NjWC7UW1bMyr4rRB0WaHI4QQQgDQanNwz1sb+WRrMXecOYBf/PU8fG+/1uXnVUqRmRRGeKAPH28p4q11eZyfGU9MsOuSSSHMJj114oRorVmWXcbesnpOGxTF4H4hZofU54X6e5MeG8zWghqa22SYiRBCCPM1t9m5/dX1fLK1mF+fO4T7Zw4GenaOW3JEAJeMTUSheHd9PgcrGnr0/EL0JEnqxAlZfaCSrQU1jEkJZ3RyuNnhCKexKeG02TVb8mvMDkUIIUQf19hq46aX1vHlrlL+cMFwbjqtv2mxRAX5cvm4JEL9vflwS5EkdqLXkqROdNqW/GpWH6hkaFwIkwdEmh2OaCcqyJfUyAA25VXTZneYHY4QQog+qs3u4LZXN7ByXzn/uCSTayammB0Sgb5ezB2dSHiAkdjlVjaaHZIQ3U6SOtEpe0rq+Cq7jLSoQM4aHCPFTdzQ2NQImtrs7CisNTsUIYQQfZDWmgfe28Ly3WX8+cIRXDwm0eyQDvP3tjJ3VCJhAd4s3lwoiZ3odSSpE8eVV9nIZ9tLiAv145zh/bBYJKFzRwlh/sSF+rE+twq7Q9bmEcJdKaX8lFJrlFKblVLblVK/c26PUEotUUrtcd7LGHfhUf72WTYLNxTws2npXD4+2exwfsTfx8rcUQmE+Xvz4eZCimuazQ5JiG4jSZ04ptLaZj7cUkhYgDfnZ8bjbZX/Mu5sbEo4dc029pTWmR2KEOLoWoCpWutMIAs4Wyk1EXgQ+FJrPQj40vmzEB7hpZU5PL1sH1eMT+anZw00O5yjCvDx4sJRCQT4WFm8uZDqxlazQxKiW8g3dHFU1Y2tvL+pED9vKxdkJeDnbTU7JHEcaVGBRAb6sO5gFVpLb50Q7kgb6p0/ejtvGpgDvOTc/hJwQc9HJ8SJW767jN99uJ1pQ2L5w5xhbj9FI9DXiwtGJaDRvL+pEEtAqNkhCXHSJKkTHWposfH+pkIALsxKIMhPljT0BEopxqSEU1HfSk6FzBcQwl0ppaxKqU1AKbBEa70aiNVaFwE472NMDFGITsmtaOSuNzaSHhvME1dk4eUhI3rCA3w4PzOehhYbMRf9lsZWm9khCXFSPOMvT/SoFpud9zcV0Nhq4/yseMIDfcwOSZyA9Nhggv28WHew0uxQhBBHobW2a62zgERgvFJqeGefq5S6RSm1Tim1rqyszGUxCs+UlJyCUqpHbhYfPybeP5/Kykq+/N1lBPp6H3N/dxMX6s85w/vh028A97y5CYfMRxceTLpfxA/Y7A4+3FxEZUMr52fG0y/Ez+yQxAmyWhSjk8P5encZhdVNxIf5mx2SEOIotNbVSqllwNlAiVIqTmtdpJSKw+jF6+g5zwHPAYwdO1a+hYofyM/L5bHPs11+Hq01n24rZk9pPXOy4kmZ/fVxn3PvjAyXx3Wi+kcHUfXVC3xuuYXHv9zDvdPTzQ5JiC6RnjpxmMOh+XR7MQXVTcwY2o+UyECzQxJdNCw+BD8vCxtyq8wORQhxBKVUtFIqzPnYH5gG7AIWA/Ocu80DPjAlQCE6YVNeNbtL6zllQKTHf1+oW7eYi8ck8sSXe/hka5HZ4QjRJdJTJwDjitvS7FL2lTVwRno0Gf2CzQ5JnARvq4URiaGszamiurGVsAAZQiuEG4kDXlJKWTEurr6ttf5IKbUKeFspdSOQC1xiZpBCHE1JbTPf7i2nf1QgY1J6x8obf7pwOPvL6vn525tJiQxgWLwUTxGeRXrqBAAr91WwvbCW8akRZCWFmR2O6AYjE8OwKNicV2N2KEKIdrTWW7TWo7TWI7XWw7XWv3dur9Ban6W1HuS8l4mxwu202Oz8b1sxAT5eTB8a65Zz5brC18vKM9eMISzAm1teXk9Vgyx1IDyLJHWCDQerWHewihEJoUzsH2F2OKKbBPl6kREbzPaiGlra7GaHI4QQwsNprflqVxm1TW2cPbxfr1vqKCbYj2euHkNZXQt3v7UJuxROER5Ekro+bkdRLd/sLWdQTBBTMqJ7zRU3YRiVHE6bXbOtsNbsUIQQQni4nUV1ZJfUMbF/JAm9tAhXZlIYvz1/KMt3l/Hk0j1mhyNEp7ksqVNKJSmlvlJK7VRKbVdK3e3c/ohSqkAptcl5m+WqGMSx+Q8Yzxc7S0iK8GfGsFgsktD1OtHBviSG+7Mpr1quOAohhOiy6sZWlu0uJTHMn7GpvWMe3dFcOT6ZuaMT+PeXe1iW3WERWiHcjit76mzAz7XWQ4CJwB1KqaHO3/1La53lvH3iwhjEUazeX0HUnAeICfZl9oh4vCzSadtbjUoKo77Fxt7SerNDEUII4YEcWvP5jhKUUn3iIrBSij9dMIKM2GDueWsT+VWNZockxHG57Ju81rpIa73B+bgO2AkkuOp8ovO2F9Zw00vrsNeWMiczAR8vSeh6s7SoQML8vdmQW4XW0lsnhBDixKw/WEVRTTNnZkQT7Odtdjg9wt/HytNXj8Fu19zx2gZabDI3Xbi3Hvk2r5RKBUYBq52b7lRKbVFKzVdKddiHr5S6RSm1Tim1rqysrCfC7BNyyhuYN38twX5elLz1MP4+vWuSs/gxpRSjksMorWuhsKbZ7HCEEEJ4kLK6Fr7bX8HAmCAyYvvWckdpUYH849JMNufX8IePdpgdjhDH5PKkTikVBLwH3KO1rgWeBgYAWUAR8M+Onqe1fk5rPVZrPTY6OtrVYfYJpbXNXDN/NXaHg5dvnIC9rtzskEQPGRIXgq+XhY2yGLkQQohOsjkcfLajGD9vK1MzYvpkMbWZw/px6xn9efW7XBZtzDc7HCGOyqVJnVLKGyOhe01rvRBAa12itbZrrR3A88B4V8YgDJUNrVz9wmoq61tZcP14BsYEmR2S6EHeVgsjEkLZV9ZAdaOsvSOEEOL41hyopKK+lWlDYvv0yJ77Z2QwPjWChxZuY09JndnhCNEhV1a/VMALwE6t9WPttse12+1CYJurYhCGmqY2rp2/moMVjfx33jgyZXHxPikzSRYjF0II0TlldS2sO1jFkLhg0qICzQ7HVF5WC09eOYpAXyu3v7aBxlab2SEJ8SOu7KmbDFwDTD1i+YK/KaW2KqW2AGcCP3NhDH1eQ4uNGxasJbu4jmeuGcOkAZFmhyRMEuTrRbosRi6EEOI4HA7Nkp0l+HtbOX2QTIEBiA3x49+Xj2JfWT2/WrRNCo8Jt+PlqgNrrb8FOhp8LUsY9JDmNjs3v7yOTXnVPHXlKM7MiDE7JGGyUUlh7CquY1thLWNSevc6Q0IIIbpmQ24VZXUtzBrRDz/vvjvs8kiTB0bxs2npPLZkN+NSI7hyQrLZIQlxmNSy76VabQ5+8toGVu2v4B+XjOTs4XHHf5Lo9WJC/EgIk8XIhRBCdKyqoZXvDlQyIDqQQTF9q9plZ9x55kBOGxTFIx9uZ1uBTGcQ7qPPJHVJySkopdzilpSc4tLXandofvbWJpbuKuWPFwznwlGJLj2f8Cyjk2UxciGEED+mteaLnSV4WZSM7jkKi0Xx+GVZRAT4cMfrG6htbjM7JCEAFw6/dDf5ebk89nm22WEAcO+MDJcd2+HQPPDeFj7eWsSvZg3hqgmuTSCF50mLCiTU35uNeVWkxwb1yRLVQgghfmxLQQ2FNc1MHxJLoG+f+Yp4wiKDfHnqqlFc9ux33P/OZp65eoy0pcJ0faanri9wODS/en8b767P555pg7j59P5mhyTckFKKUUlhlNS2UFwri5ELIYSA2uY2VuwtJzkigCFxMuzyeMakRPDA2YP5bHsJ81fkmB2OEJLU9RYOh+bBhVt4Y00uP5kygLvPGmR2SMKNfb8YebXZoQghhDCZ1pqlu0oBOGtw31xkvCtuOi2N6UNjefSTnaw/WGV2OKKPk6SuF7A7NPe/u4W31+Xz07MGcf/MDPlAFsfk42VheHwoe0vrqW2S+QBCCNGXZRfXcbCikVMGRBHi7212OB5DKcU/LskkLsyPO1/fQGVDq9khiT5MkjoPZ3do7ntnM+9tyOdn09K5d3q6JHSiU0YmhYKCzfnVZocihBDCJI2tNr7eXUZcqB8jE0PNDsfjhPp7858rx1BR38o9b23CIZWlhUkkqfNgNruDn721iUUbC7hvRjp3T5Mhl6LzQvy8GRgdxLbCWlptDrPDEUIIYYKvs8tos2vOGhyDRS4Kd8mIxFB+c95Qlu8u4z/L9podjuijJKnzUG12B3e/uYnFmwt54OzB3DlVEjpx4kYlh9Fqc7CjqNbsUIQQQvSwfWX17C6tZ3xaBJFBvmaH49GumpDM+ZnxPLZkNyv3lpsdjuiDJKnzQK02B3e9vvHwsgW3TxlgdkjCQ8WF+tMvxI9NedU4tAwZEUKIvqKlzc5X2aVEBfkwJiXc7HA8nlKKR+eOoH90EHe8voG8ykazQxJ9jCR1HqbV5uCO1zfw6fZifjN7qCxbIE7aqOQwapraOFDeYHYoQgghesg3e8tpbLEzbUgsVosMu+wOgb5ePH/tWOwOzc0vr6OhxWZ2SKIPkaTOg7TY7Nz+6nqW7Cjhd+cP44ZT08wOSfQCA6ODCPL1kuUNhBCij8itbGR7YS2jU8KJDfEzO5xeJS0qkP+7cjS7S+r4+dubpXCK6DGS1HmI5jY7t76yni93lfKHC4Yz75RUs0MSvYTFoshKCqOguonSOlmMXAgherM2u4Olu0oJ9fdmYlqE2eH0SqenR/PQrCF8ur2YJ5buMTsc0UdIUucBmtvs3PLKepZll/Ho3BFcMzHF7JBELzM8PgRvq2KT9NYJIUSvtmp/BTVNbUwbEoOXVb4GusqNp6Zx0ehEHv9iD59uKzI7HNEHyF+zm2tqtXPTS+v4Zk8Zf7toJFeMTzY7JNEL+XpbGRoXQnZJncwBEEKIXqq4pplNudWMSAglMTzA7HB6NaUUf7pwOFlJYfzsrc3slCrTwsUkqTODsqCUOu7N4uNH2ry/8s2eUso+fIzLxid36nmdvQnRXlZSGA4NW/JrzA5FCCFEN7M5HCzZWUKgrxeTB0aaHU6f4Odt5blrxhDi78VNL62jpFamOAjX8erMTkqpyVrrFcfbJjpJO3js8+xj7tJqc7B4cyGF1U3MGBbL4GlPd3sY987I6PZjCs8VFuBD/6hAthbUMC41XIblCNEJ0j4KT7H2QBWVDa2cnxmPr5fV7HD6jJgQP16YN47Lnl3FdS+u5e1bJxLs5212WKIX6uy3tic7uU10g1abg/c3FVBY08TMYf0Y3C/E7JBEHzEqOYymNju7iuvMDkUITyHto3B7pXXNrD1YyZB+waRFBZodTp8zPCGU/1w9hj0lddz+6gZabQ6zQxK90DF76pRSk4BTgGil1L3tfhUCyGUeF2ix2flgUyHFtc2cM6wfg2KDzQ5J9CEJYf5EBfmwKa+aYfEhMkxXiKOQ9lF4CrtDs2RHCf7eVk5PjzY7nD7rjPRoHp07gvvf3cID723hsUszpY0V3ep4PXU+QBBG8hfc7lYLXOza0PqeljY7728spKS2mVnD4yShEz1OKcWo5HAqGlrJrWw0Oxwh3Jm0j8IjrDtYSXl9K1MHx+DnLdcbzHTJ2CR+Pj2dRRsL+P1HO9Ba1rAT3eeYPXVa66+Br5VSC7TWB3sopj6puc3Ooo0FlNe3MGtEHAOig8wOSfRR6bFBrNhbzsa8alIiZZiOEB2R9lF4gvL6FtYcqCQ9Nsg9vlcoi1vO57d69dwctzunDqSqsY35Kw7g62XlgbMzjtpjl5ScQn5ebo/FdiISk5LJy5WPPnfSqUIpgK9S6jkgtf1ztNZTXRFUX9PcZmfhxgIq61s5d2Qc/aPc4INX9FleFgsjE0P5bn8llQ2tRAT6mB2SEO5M2kfhlhzOYZe+XlbOcJdhl9qBXvpns6P4ETX1oZ47l1I8PHsILTY7z3y9Dz9vC/dMS+9w3/y83OMW1jOLOybnfV1nk7p3gGeA/wJ214XT9xxO6BpamT0yjlSZwCzcwIiEUNbmVLExr4qzBseaHY4Q7kzaR+GWNuRWUVrXwjnD+xHg09mve6InKKX4w5zhtNgcPP7FHrytFu44c6DZYQkP19m/cpvWuvtr6vdxP0roZKibcBMBPl4M7hfMrqI6ThkQZXY4QrgzaR+F2ymra+G7/ZUMiA5kUIyM/nFHFovirxeNxGZ38PfPsqlvsfGLmUcfiinE8XQ2qftQKfUTYBHQcmij1rrSJVH1AYfm0FXWtzI7UxI64X6yksLYXljL1gJZjFyIY5D2UbgXqxef7SjG19vC1MExkiS4MatF8c9Lswjw9eLpZfuobWrjD3OGY7HIv5k4cZ1N6uY57+9vt00D/Y/2BKVUEvAy0A9wAM9prf+tlIoA3sKYf5ADXKq1rjqxsD2b8g1k0cYCKpxz6CShE+4oKsiX5IgAtuRVg1WG7ghxFCfcPgrhSmGnXUNFvbHIuAy7dH9Wi+JPFwwn1N+bp5fto67Zxj8uycTHq7NLSQth6NRfu9Y6rQvHtgE/11pvUEoFA+uVUkuA64AvtdZ/UUo9CDwIPNCF43ukljY7sZf94XBCJ4uACnc2OjmM9zcVEjj0TLNDEcItdbF9FMIlVu2rIGT8hYxICJXvFx5EKcUDZw8mxM+bv366i+KaZp6+erTZYQkP06mkTil1bUfbtdYvH+05WusioMj5uE4ptRNIAOYAU5y7vQQso48kda02B+9vKsQnJo1ZI/vJB65we8kRAUQH+dI2YS4Oh5YhIUIcoSvtoxCuUNvcxn3vbMZWVcRpZw4yOxzRBbdPGUB8mB+/eHcLc55agXdUitkhCQ/S2b7dce1upwGPAOd39iRKqVRgFLAaiHUmfIcSv5jOh+u5bA4HH20tpKSumbIP/irLFgiPoJRiTEo43pFJLN1VanY4Qrijk2ofheguj3ywneLaZso/+ifeVhm656nmZCXw9q2TaLU56Hf139lbWm92SMJDdOqvXmt9V7vbzRgJWqcWr1JKBQHvAfdorWs7G5hS6hal1Dql1LqysrLOPs0tObTms20l5FU2MW1ILE17vjM7JCE6bVBMELaaEp5dvs/sUIRwOyfTPgrRXT7eUsTCjQXceeZAWot2mx2OOEmZSWEsvvNU2iry+XhrEV/tKsVmd5gdlnBzXb2U0wgct29fKeWNkdC9prVe6NxcopSKc/4+Dujw8r/W+jmt9Vit9djoaDdZNLMLtNYs3VXK3rJ6Th8UxdC4ELNDEuKEWCyK2rXvszanivUHpaCfEMfRqfZRiO5SWN3Er97fSmZSGHdOlbXOeot+oX4Uv/4LRiWHsaWghjfX5lFR33L8J4o+q1NJnVLqQ6XUYuftYyAb+OA4z1HAC8BOrfVj7X61mO+rhc073nE8mdaab/eWs72wlvGpEYxKDjc7JCG6pH7L54QFePPs1/vNDkUIt9KV9lGI7tJmd3DXGxux2TWPX5Ylwy57G7uN0wdFMycrnsZWO2+szWNtTiV2hzY7MuGGOlvr9h/tHtuAg1rr/OM8ZzJwDbBVKbXJue0h4C/A20qpG4Fc4JLOh+tZ1h2sYkNuNSMTQ5nYP8LscIToMt3WwrUTU3jyq73sLa1noCxmK8QhXWkfhegW//g8m/UHq3jyilFSfK0XS40M5KoJyXyVXcrKfRVkF9cxdXAM8WH+Zocm3Ehn59R9DewCgoFwoLUTz/lWa6201iO11lnO2yda6wqt9Vla60HO+145nmtXcS0r91WQHhvElPRoWfxTeLxrT0nFx2rhv99Ib50Qh3SlfRSiO3y1q5Rnv97PlROSOS8z3uxwhIsF+noxe2Q8542Mo9Xu4J31+Xy+o5i65jazQxNuorPDLy8F1mD0ql0KrFZKXezKwDxZQVUTX+woJSHMnxlD+0lCJ3qFqCBfLhmbyMINBZTWNZsdjhBuQdpHYYaimibufXsTQ+JC+M3soWaHI3pQ/+ggrp6QwpjkcHYX1/PSqoN8s6eMpja72aEJk3V2+OWvgHFa61IApVQ08AXwrqsC81RVja18tLWQYH8vZo+MwyrrenWOsnDvjAyXnyY2UDEsxkJ6pIX4YAvxwYr4IAuBPuBjBR+rYsMtgURtvY1mr2BavIKp9Y2jMiCNSv9Uqv2TsVv6bmG7m07tz+urc1mwIodfnD3Y7HCEcAfSPooe1dxm57ZXN9Bqc/DUlaPw87aaHZLoYT5eFk4dFMXIpFBW769kY2412wpqGZ4QQlZSGMF+3maHKEzQ2aTOcqjBcqqg65Uze63mNjuLNxUCMCczXj5oT4R2oJf+uXuPaWuG2kKoyYfaAqgvBVtTux0U+ASCTxB4+YCygsXKhyt3Eo2D8OY8/NpqCGor//6QyofCkJHkho4nL2wsJUFD0arv/DunRgVy9vB+vPLdQW6fMkAaDiGkfRQ9SGvNr9/fxua8ap65egz9o2V+c18W4ufN9KGxjE4OY01OJRvzqtmUV016bDCZSWHEBvvKaLE+pLNJ3adKqc+AN5w/XwZ84pqQPJPDoflkWxF1zTYuHJ1AWEDf7c0xjdZQVwyV+6ByP9QVOn+hICgGotIhMAoCoyEg0kjo1I+/e53/04d47IbnDv/sZW8ivCmXiKYDxNbvJLl6Lafm/gdyoc4nhp0xs9gRfS5VAak98zpNdvsZA/lkazEvrzrIHWdK+WzR50n7KHrMSytzeHd9Pj89axBnD+9ndjjCTUQG+XLO8DgmN7WxMa+a7YU17CquIzLIh2FxIQyOC8FfOhp6vWMmdUqpgUCs1vp+pdRc4FRAAauA13ogPo+xcn8FeZVNnDUkhgSpRtRz7G1GAlexGyoPQFujsT04HlImQ2gShMSDtetJts3qT1lQBmVBGWRHnw2Af2slKdWrySj/jLH5rzA+fwGFwSNYmzCP/RGndZgs9hYjEkOZkhHNC98e4PrJqQT4dPbakBC9h7SPoqet2lfBHz7eybQhMdxzliyF2K2UpVf0aIX4e3NGejQT+0ewu7iebYU1LN9Tzrd7y0mKCGBgTBADooLw95EErzc63rexxzGWIcC5ePhCAKXUWOfvznNhbB5jT0kd6w9WMSIhlOHxoWaH0/s5bEYiV7YLKvaCvRW8/CCiP0QMgIg08A5waQhNPhHsijmHXTHnENBazuCyz8gsfoc5u+6jPGAAaxKvY3fU9F47NPOuqYO46OmVvL46l5tO6292OEKY4XGkfRQ95EB5Az95bT2pkQH867IsLDJfv3tpB499nm12FD/S1VoDvl5WRiSGMiIxlLK6FnYV17K3tJ4vd5ayVJWSGObPwJggUqMCCZFpFL3G8ZK6VK31liM3aq3XKaVSXROSZymvb2HJzhLiQv04Iz3a7HB6L62hJheKt0L5HrC3GIlczBCIHgJhyab1jjX6RLEh4So2xl9GRtkSxue/yKzdDzOm4FW+6n8/RSGZpsTlSmNSwjllQCTPLt/P1RNTZP6o6IukfRQ9ory+heteXAPAf+eNk7nM4oREB/sSHRzNqQOjKKtvYW9pPXtL6/kquwyyy4gI9CElIoCUyAASwvzxkgXsPdbxkjq/Y/yuz48xbLU5+HhLEd5WC7NGSKVLl2iqhpKtULINmmuMYZTRGc5ELgUs7pNMaOVl9N5FzyS9/AtOz/k3l2+9iR3Rs/g29S4afKLMDrFb3Tl1IFc+v5p31uVxzaRUs8MRoqd1uX1USiUBLwP9AAfwnNb630qpCOAtIBXIAS7VWld1S7TCIzW12rnxpXUU1zTzxi0TZYFx0WVKKWKC/YgJ9mNS/0iqGtvIqWjgYEUjWwpq2JhXjZdFkRDuT0pEAKmRgYQFePeKYal9xfGSurVKqZu11s+336iUuhFY77qwPMNX2aXUNLVx0ehEgnxlXlG3sbdCWbbRK1eTa2wLS4XU041iJ1Y3v0qpLOyOnsGBiFMZn/8iowteo3/lN3w54EF2R884oeP0xDIPnWH1+vF7Pql/JGNTwnl62T4uG5eMj5dc3RN9ysm0jzbg51rrDUqpYGC9UmoJcB3wpdb6L0qpB4EHgQdcELvwAHaH5qdvbmRLfjVPXzWG0cnhZockegmlFBGBPkQE+jA6OZw2u4OCqiYOVjRysLKB5XvKWb6nnBA/L1KjAkmLDCQxXHrx3N3xMpF7gEVKqav4vpEaC/gAF7owLre3s6iWXcV1TEyLICG8z3danjQFUO0cXlm2Cxxt4B9uJHKxw8DP8+YqtlkDWJFyB9tjZnP27kc4d/evSKtawVf976fVqxNlqF2xzEMXqakP/XibUtw5dSDXvbiWRRvzuWxcsgmRCWGae+hi+6i1LgKKnI/rlFI7gQRgDjDFudtLwDIkqeuTHA7NQwu3smRHCY+cN7RvVLp02EE7F9C2eIP0EPUYb6uF1KhAUqMCgWhqmto4WNFATkUjOwpr2ZJfg5dFkRjuT9rh/YS7OWZSp7UuAU5RSp0JDHdu/lhrvdTlkbmxqsZWvsouJSHMn3FpEWaH49FCmgsZUvoxe+4Kgs2vG8MrY4ZAv5EQktArPtSr/VN4e8TzTMh/gfF580mo3cTHGY9SEjzU7NBO2hnp0YxMDOU/y/Zx0ehEuYon+ozuah+d8+9GAasxqmkeSvaKlFIxR3nOLcAtAMnJvftiSlJyCvl5uWaH0aHEpGTycg92+3G11vxm8TbeWpfHXVMHct3ktBN6vtXL221GefyIshjFzg6tIVtfAo0V0FJnzJVvzzvQuKAbGAXBccaUC//wXvG9wN2F+nszMjGMkYlh2OwO8qubyCk3krwc51y8uOuf5Kmv9jJ7ZBwpkZLkuYNOjRnUWn8FfOXiWDyCzeHgf1uLsVoUM4fFYpEPlxPmZW9mUMVShpZ+SHLNOgC+qHYw4JTzncMre98afw6LF6uSbyUnbCKzdv+aS7fdwucDHyY7eqbZoZ0UpRR3njmQW15Zz4dbCrlwVKLZIQnRo06mfVRKBQHvAfdorWs7O3dFa/0c8BzA2LFjdVfO7Sny83LdsiohdL0y4bForfnDRzt59btcbj29P/dOTz/hY9htbW4zyuMw7YDK/bzz1huw8gljmgUYSVpAJISnGFWrLV5GYTR7K7Q2QHO1URyt2FmTyC8UogdD7Agj2RMu52W1kBoZSGpkIFprYy5eeQNL8rfz98+y+ftn2WQmhnJeZjznjowjLlRGr5lFJoKdoFX7Kiirb+G8kXFSgeoExdTvYnjJ+2SUfYafvZ5qvwRWJt/Kjuhzufl3U9DXDz/uMTxdUUgmr2e+zOxdDzBr96+JatzLiuTbPXpdu2lDYhncL5j/W7qXOZkJUmpbiE5QSnljJHSvOZdEAChRSsU5e+nigFLzIhQ9TWvNXz7dxfwVxhqgD54z2POLVLTWQ9Fm49ZSy+kpVogZaiw/FJoI3p1IALQ2kruqHKjYA/lrIW81hKdBwlhjOSNPf588RPu5eK++9gD5VY18tLmQD7cU8sePd/KnT3Zy+qBorhifxFlDYvGW0Ts9SpK6E1BY3cSG3GqGx4fQP7oTc6IEvrZaBpd9yvCSD4hp2I3N4sueyKlsi51Dfsgoj05muqrJO5z3hj3Fmfv/zvj8BUQ0HuCT9D9itx6rmJ77sliMuXV3vr6Rj7YWcX5mvNkhCeHWlPFN/QVgp9b6sXa/WgzMA/7ivP/AhPCECewOza/f38Yba3K5emIyv5k91LMTurZmyPsOCtYZwy3DUmHAVBKveJm2L84+sWMpZfTo+YdD/ChoazSSxIL1sO0do6cv7QyIHCTJXQ9LCPPn1jMGcOsZAzhQ3sCiDfm8vS6f217dQFSQL1eOT+LqSSnEBHvm9xtPI0ldJ7XZHXy+o4QQPy9OGyTr0R2TdpBYs4HhpR8wqOIrvBwtlARm8GX/X5AdfTYtXsFmR2g6h8WbLwf8koqAAUw58E/m7vgpHwx5rHMFVNzQrOFxZMTu5fElu5k1vJ/MrRPi2CYD1wBblVKbnNsewkjm3nZW0MwFLjEnPNGTmtvs3PPmJj7dXswdZw7gvhkZnpvQOWxGT1rud8YcuZhhkDIZAoz6AzZHN5zDOwCSJ0HieKOwWu5K2L7QWK92wFkQFNsNJxEnKi0qkHtnZPDTswaxLLuMN9bk8uRXe3nm6/3MyYrnxtPSGNwvxOwwezVJ6jppxd5yapramDsqofeUbu/mkvlxQYrrsry5YZQPAyMsVDdrnt3axgsbWtlYvBZYC/z6qLG4jR5eSuCyYV68cuEGJr1/Ome/2khZoz4ch6ewWBT3zkjn1lfWs3BjAZeOTTI7JCHcltb6W5xFfztwVk/GIsxV29zGLS+v47v9lfxm9lBuOPXEiqK4lepc2P0pNFVC5ECjenVQh7V+uofFalTHjh4MRZsg51tY/yLEj4b+U3rl/HxP4GW1MG1oLNOGxnKgvIH53x7gnfV5vLM+n5nDYvnpWYMYFu95Fc09gSR1nZBX2cjm/BoyE0NJiggwO5zu0x0l87WGqgNQuAEq9gEaQpMhbiRhURncMdObOzpxmI5K5pvGjKUEKvYxesciSn8TDZmXg2+Ie70nnTBjaCyZiaH8+4s9zMmKx9fLfRaGF0IId7O3tI5bXl5PbmUjj1+WxQWjEswOqWtszbD/K2NIpF8ojLgMInowObVYIWGMkeDlfGMMy6zcD4NnG/P2hGnSogL5wwXD+fmMdF5ckcP8FQf4bHsJM4bGcu+MdOm562ae0xVgkja7gy92lhDq783kgVJp6bC2JmOi8ppnYevbRnnipAkw/lbIuhJih7v/IuHuJHIAjLzcqPa1+Q1oqTc7ohOmlOLnMzIoqG7irbV5ZocjhBBua8mOEi54aiW1zW28dtMEz03oavJh3Xwo2mIMhxx7Y88mdO15+cHA6ZB5JaBh06tGsumwmxOPOCwswIefTU/n2wemcs+0QazaX8Gsf3/Dg+9tobS22ezweg3pqTuO1QcqqW22cfHoRKniA1BbZPTKle00xs6HJkLa6RCVYVwtE10XmggjLoEtb8GWN4gO8Lw5FacNimJ8WgRPLt3LJWOS8PeR/xNCCHFIm93BE1/u4cmlexmZGMozV48hPswDS8BrhzFvLucbo3du1DUQ4iZFssKSYcwNRkKXtxpqCmDoHPCV+fxmC/X35p5p6Vx3SipPLt3Ly6tyWLy5kNvOGMAtp/fHz1u+M5wMyVKOoayuhQ25VQyLDyEh3AM/dLuLdkDpTtjwEmx8Ccqzod8I40Mz62qjPLEkdN3jUGLXXMMX1wYYPaIeRCnFfTMyKKtr4ZXvcswORwgh3Ma+snoufnql86JXIm/fOskzE7rWRuPiY85yYz7bmOvdJ6E7xMsX0s+GIecbC5yvX2DM+RNuISzAh4dnD2XJz87gjPRoHluym7MfX87y3WVmh+bRJKk7CofWLN1Vip+XlVP76rBLW4tRxWr1M7DzA2Pc/MDpMPEOGDTTtROg+7KwZBh+MemRFqPhPLRIq4cYnxbB6enRPL1sH3XNbWaHI4QQpnI4NC+tzOHcJ77hYGUj/7lqNH+/JNMzeyXqS2DDAqgtgPRzjKTJy9fsqI4uZiiMvtaIcfMbxhILwm2kRgXy9NVjePXGCSiluHb+Gu56YyOldTIksyskqTuKrQU1FNc2c3p6lGd+8J6M1gbYvwy++w/s+xJ8Q2DYXBh3szEZ2Z0/wHuL8FQufrvJaEC3L/K4OQH3zUinqrGN+d/mmB2KEEKYZnNeNXOfXslvF29nYv9IPr/ndGaNiDM7rK4p2wUbXzUKpGVdBXGZnrEuXGA0jJ5nVOTc+wXsXWKMQBJu49RBUfzv7tO4Z9ogPttWzIx/LeejLYVmh+VxZE5dB+pbbKzcW0FShD8ZsX1oDHZLvTH+vGijkUREpRvFT9xtWEUf8fEemzF8ZPf/jFvGuZ7RgAIjE8OYOSyW/36zn3mnpBAWIKWlhRB9R3l9C3//NJu31+cRGejLPy7J5KLRCZ65/pzWxlpwOd9AcLxxkdfXw9ZU9fKFYRca8+zy10JzjdHLKMseuA0/byv3TEtn9sg4fv72Zu58fSOfbivmD3OGEx4o/06dIUldB1bsLceuNVMzYjzzA/hEtdQayVzhJuPqVewwY2HPgEizIxNxmdBSBwe/NXpM0043O6JO+/mMDD7fsZynl+3jl7OGmB2OEEK4XHl9C89/s59XVh2k1ebg5tP6c9fUgQT7eWg1aO2APZ8b68DFDjOGXFo89KujshiLk/uFG711m16DEZeCT6DZkYl2BsYE897tp/Ds8v08/sVuVh+o5N+XZXFKX50KdQI89C/TdQqrm9hVXMe41PBe37sQ6a9g75dGNUu0sQxB8iTwDzc7NNFeymRorTOulPqFGomeB0iPDWbuqEReXJnDNZNSSAzvRWs8CiFEO3mVjby0ModXVxvJ3PmZ8dx11iAGRHtYj1Z79jZjPn3FXuO7QerpHjNa5JgSRhtt6Y5FRmI38jKzIxJH8LJauOPMgZyZEcNdb2zgqhdWc9eZA/npWYPwkkr0R+Wyd0YpNV8pVaqU2tZu2yNKqQKl1CbnbZarzt8VDq35encZQb5ejEuNMDscl/GyNzE+bz77fhpkTBqOHQrjboGMWZLQuSOljMI04Wmw5zOoPmh2RJ1238x0FPCPz7LNDkUIIbqXsvDVrlJuXLCW0//+FfNXHGDWiDiW3HsGj18+yrMTurYm2PKmkdANnA5pZ/SOhO6Q9mvDbnqVjEhJFNzR0PgQPrzrVC4ancgTS/dy5X9XUyLr2h2VK/8XLwDO7mD7v7TWWc7bJy48/wnbUVhLaV0Lpw6M6pVr0lkcNkYUL+SG9RcyOfdpvsqxwdgbjLla/mFmhyeORVmMdXb8w43CKU1VZkfUKXGh/tx0WhrvbypkS3612eEIIcRJ0VpTXNPM8t1lJNz2AtcvWMuWghruPHMg3zwwlccuzfLsZA6M+WabXoW6Yhh6gVEgrTcKTYSsK8Fh55vrA4ip32V2RKIDAT5e/OOSTB67NJNtBTXMfvJb1uVUmh2WW3JZ5qK1Xg54zLve0mZn5b4K4sP8SI/18A/kDiRXr+bqTVcybd+jVPsl8taI/3LhW01GVSjhGbz8YPjFxuNt7xpLTHiA284YQGSgD3/+ZCdaa7PDEUKIE9Jis7OvrJ6lu0p5cWUOb63LY0t+Da0l+3jqytGsfHAqP5+RQYInrjl3pMZKo8JlS70xLDF6sNkRuVZQLGRdTUMbXLztNhJqNpgdkTiKuaMTef+OyQT6WLni+e94bbXnjFrqKWZ0R92plNriHJ7pNmP9vjtQSXObnSnpvas4SmhzPuftvI+Ltt+JVbeyePDfeXvE8xSGeMa8LHEE/3CjgldTFexY7BFlmYP9vLl72iC+21/J0l2lZocjhOhAUnIKSim3u5mhze4gv6qR1QcqeGddHs8u389HW4rYVVxLVJAv04fGcvNpaZQt/CPnjozrPSN7GsqMOWbabixZEJZsdkQ9IyCCU+c3UO8Tw9wdPyW1aoXZEYmjSI8N5oM7TuWUAVH8atE2frlwK232H34PctfPMqUUSckpLn1/erpQytPAHwDtvP8ncENHOyqlbgFuAUhOdu0HS1VjK1vyqxkWH0J0cA+swaYs3Dsjw6WnCPSGX57my+2TfLA54JfftPCvVTtpsd/6gziEBwpLMeY47PkMcr71iIqYV4xPZsGKHP78yU5OT4/uPV+ChOgl8vNyeexz95v76uq2UmtNXbONoppmimqaKKpppry+BYdzUEFMsC9jU8JJjgggLtQfq6X3XPT9gfoSYw6dssLIKyCwb1UaLKjTvD3iOeZuv5Pzd97Hxxl/Zl/kmWaHJToQGuDN/OvG8ffPsnnm633kVzXy1FWjCXFWmHXXzzJw/edZjyZ1WuuSQ4+VUs8DHx1j3+eA5wDGjh3r0jFbK/aWY7UoJvbvoRL+2oFe+mfXHb98j1Gut6UWYoZB/yk8Oj2YR4/YTU19yHUxCNeKy4K6IqMiZnAcRA0yO6Jj8rZa+OWsIdz88jpeXnWQG09NMzskIUQfZHM4KKtrMZK46maKaptoaLED4GVR9Av1Y0xKOP1C/YgL9cff22pyxD2grgi2vAVWbyOhC+i9heKOpdk7jPeGP80FO+5m9q5f8mn678iOnml2WKIDVoviwXMG0z86kIcWbuWSp1cx//pxvWMI9Eno0aROKRWntS5y/nghsO1Y+/eEwuom9pU1MLF/BIG+Hr7CQ0st7P0Cyncbc+WGXG1MBBa9j1IwaAbUl8Kuj2D0PLdviKcNieH09GgeX7KbOVnxRAX1QK+4EKJPa26zk1/VdLgXrrSuBbuzGy7Ez4vEsADiQv2IC/MjKtAXS2/tiTuamgLY+jZ4+xkJXR8vmtbiFczCoU8yZ+e9nLP7YbwcLWyPPd/ssMRRXDo2iYQwf257ZT0XPLWCF68bZ3ZIpnJZFqOUegOYAkQppfKB3wJTlFJZGMMvc4Bbj/b8nqC15tu95QT6WBmd7DbT+06cdkDBBshZbjxOmwKJ48DSB64w9mUWL2N+3foFsH0hjL4WrO67tqJSit+eN5SZ/1rO3z/N5q8XjzQ7JCFEL+NwaIprmzlY2UhuRSMltc1owKoUMSG+ZCaGEhfqT1yon+dfyD1Z1blG0S2fQCOh8wsxOyK30OYVyPtD/815u+5nxt4/4OVoZnPcpWaHJY5i8sAo3vvJKVz/4louf+47fJOGmx2SaVz2iaa1vqKDzS+46nxdsbe0nqKaZs4aEuO5c3zqimHPp8Z9eJqxnlkfv9LWp/iFGksdbHkLsj+BIXPcei2hAdFB3HBqGs9/s58rJySTmRRmdkhCCA9nszs4WNnInpJ6DlQ00GpzoIDYED/GpUWQHBFAbIgvXhYPbeddoSoHtr1nJHIjLwffYLMjcis2qx+Lh/yTc7N/ydT9f8fqaGVDwtVmhyWOIj02mHdvn8Q1L6yh7tLfs7+snv6evrRIF/TZy1R2h2bFvgoiA30YGueBV6fsbZDzDeSvBe8AGHI+RA9x6y/0wkXCU42FYQ8sM+bXJU0wO6JjumvqQBZuKOC3i7ez8PZT+t5wJyHESdNaU1jdzPbCGvaVNdBqd+DnbWFgdBCpkQEkRQTg1xfmw3VF5X5jdId/uJHQ+QSaHZFbslt8+Cjjr5yz+2HOyPk33o5mVifeKN+zDlEWt6sWb/ELJuaSR/hoqw/ThsR65vf7k9Bnk7pthTXUNLUxJzMei5v9pzyumnyjV6apEuIyIe1MYzy86LuSJhiT3fcvMxI7Ny5FHeznzYPnDOa+dzazcGMBF4+ReZ9CiM5pbrOzo6iWbQU1VDW24WO1MCg2iEExQSSGB/Te6pTdpXwP7HjfqG458nLw7tuFJY7HYfHik4w/YNvjyym5z+LlaGFF8k8ksQPQDresMvnzczOZ/MePWbKjBIdDMzwh1OyQekyfTOra7A7WHKgkIcyflMgAs8PpPHsbHPgaCtaBr3PIRHiq2VEJd6AUZMwy1hna+QGMvh583XfowdxRCby2+iB/+d8uZg6LJdhZilgIITpS32xjY14VWwtqaLNr4kL9mD4kgkGxQZ47faKnle2CnYuNBbdHXgZecjG4M7Ty4rNBv8Fm8WV8/gK87M18nXavJHZuSrc1c/7IeD7aWsSXu0rRwIg+ktj1yU/CLfk1NLbamTQg0u26jo+qOhfWvWAkdPGjYeyNktCJH/LyNQqn2FqNxM6NFya3WBSPnDeMioYWnly61+xwhBBuyhocyRc7S3hx5QE25lXTPyqIK8cnc+nYJIbGh0hC11kl22HHBxAcb1wQloTuxCgLXw54kA1xlzO66E3O2veoW7exfZ2X1cLsEXGkRgawdFcpW/NrzA6pR/S5nroWm511OZWkRAZ4xnoW9lZn79x6oyhG5hXG4tNCdCQwGtJnGsscHPga+rvv4qmZSWFcOiaJ+d8e4JIxiQyKlYn6QghDS5udtQeriL/5OXYV1TE8PpTRKeGE+kuv/gkr3mJM2QhLhuEXu3WVZLemFF+n3YvN6mf02Dla+HzQw2jV575KewQvq4VzR8bx8ZYilmaXotGMTAwzOyyX6nP/EzfmVtNsczCppxYaPxm1BcaX86YqSBhjFMOQD2NxPLHDjbWH8lZDSAJEpZsd0VH94uwMPttRzC8XbuXtWydJ0RQh+jitNVsLali1r4Jmm4PG7BXcdcsNhEgy1zWFG2HPZ0Z17GFzjQXGRdcpxYqUO2iz+DE59xm8HK38L/0POCx97uu0R/CyGIndJ1uL+Sq7DA1k9uLErk+NW2hqs7Mxt5oB0YHEhrjx0AOHHQ4sh42vGo8zr4SB0yWhE5038CwI7ge7PjYuCripyCBffjVrCOsOVvHG2lyzwxFCmKi8voW31+XzVXYZUcG+XDE+iYqPH5OErqvy1xkJXcQAGH6RJHTdaE3SjXydejfpFV8we9cvsDpazA5JHIWXxcKsEf1IiwpkWXYZ2wt771DMPnVpYX1OFa12N++layg3eufqi40el4HTjblSQpwIixcMvcC5MPkiGHWN2zboF49JZOGGAv7yv11MHxJLjDtfcBFCdDubw8Hq/ZVsyK3C18vKzKGxZPQL9pw57+4obzXs/8oYqTFkDlhkeYfutiHhamwWX87a/zfm7Pw5Hw7+G23Wbi6+pyzcOyOje4/ZB3lZLJw7Io7Fmwv5cmcpPl4WBsX0vikffSap8w6NYe2+IhqzV/Knvz5mbjCqgw5SraFwvVGS3uJtfCGPHtzTkYnexC8MBs+Gbe/C3iVGdUw3pJTiz3NHMPPx5fzuwx08ddVos0MSQvSQivoWPt1eTHl9K0PjQjh1UBT+sr7cSfn16T5GQhc9xGgDJKFzmS1xl2Cz+DJ975+4ZOutfDD0XzT4RHXfCbQDvfTP3Xe8bqSmPmR2CCfEalHMHhnHoo0FfLatBJ9MCymRvWuNxj6T1AWNm4uPjy/f3B5Pys/N/QP50R9CSx1kfwxVOcYwifRz3LocvfAgkQMh+RTIXWnMr4vLNDuiDqVFBfLTqQP5x+e7uXBHCdOGxpodkhDChbTWbM6v4du95fhYLZyXGUf/KGn3TorWsPSP/OFMP2OkT8asji8ii261I/Z8mrwjmJX9EJdtuYH3hz5OZUB/s8MSHfC2Wjg/M573NuTz0ZYi5o5OIC7UA4omdlKf+GvPq2wkOGsmlyRUkhLQanY4P1S601iqoKYABs00KlNJQie6U+qpRsXUvUugvsTsaI7qltMHkB4bxG8+2EZDi83scIQQLtJis/Px1iK+3l1GUrg/V01IloTuZDkc8L8H4Jt/8PyGVsg4VxK6HnQg4lTeGWEsTn7ZlptIrF5ndkjiKPy8rVyQlUCgrxcfbCqkvL73zIfsE3/xL3x7ALTmpwNKzQ7le/ZWY+7czg/APwLGXA/xo2QxS9H9lAWGnA9e/sb8Oluz2RF1yMfLwqNzR1JU28w/P99tdjhCCBeoqG/hrbV57C9v4LRBUZyfGU+gb58ZNOQa9jZYdCuseRYm3sGtHzbLdwkTlAYN4c2RL9LgE8VF2+8kq/Ato/dUuJ1AXy/mjkrA22ph0cYCaprazA6pW/SJpO6BswdT8s5vifNzj3+0kbEWo4BFyTZjaNyoqyEgwuywRG/mEwhD50BLrVER000bmjEp4Vw1IZkFKw+wKa/a7HCEEN1oT2kdb63Lo7nNwdxRCYxODpdiKCertRHevAq2vg1TH4aZf8I9P937hlq/eN4cOZ8DEZM588A/mLH391IZ002F+Htz4agEHA7N+5sKaGqzmx3SSesTSZ2/j5WW3K1mh2F8kS7YwOqbAsHeAiMvh7TTZYiE6BmhicZi5BV7IH+N2dEc1S/OHkxsiB/3vbOZ5l7wIStEX6e1Zl1OJZ9sLSYy0JcrxyeTGN7NVQL7oqZqeHUu7PkcZv8LTr9PeujcQKtXEIsH/53vkm5iWOlHXLr1FkKaC8wOS3QgItCH8zLjqWu28eHmQmx2h9khnRTJJnqKrRl2vA97P+erA3YYcwOEp5odlehrEsYaVVX3L4Nq91wXLsTPm79eNJK9pfU8tkSGYQrhyewOzdJdpazYV0F6bBAXjU4gyE+GW560uhJYMNtYi+7i+TD2BrMjEu0pC6uSb2Xx4L8R3nSQqzddRUbZZ2ZHJToQH+bPzGGxFNU089n2EhxuOpKpMySp6wm1BbBuvtFD0v9Mzn290RgOJ0RPU8qoruofbsznbKk3O6IOnZ4ezZUTknn+m/2szak0OxwhRBe02hx8uLmQbYW1jEsN5+xh/fCyyteOk1a6E/47DSr3wZVvwvC5ZkckjmJf5Jm8mvU6FQH9mbX718zY8zu87Y1mhyWOMCgmmNMGRbG3rJ5v95SbHU6XyaerK2kN+Wth02vGl+msqyFpgox3F+by8oVhF4Kt1UjstHsON3ho1hASw/25753NNLZKNUwhPElTm533NuSTW9XIWYNjOGVAlMyf6w77voIXZhpTOK7/BAZOMzsicRy1fvG8PeI5vku8gaGlH3PtxstIrVxhdljiCKOTw8lKCmNjXjUbc6vMDqdLJKlzFXsr7PoQ9n1prD035noIiTc7KiEMgdGQPhNq8uDA12ZH06EgXy/+fnEmuZWN/OV/u8wORwjRSfUtNt5dn09FQyuzR8QxPCHU7JB6hw2vwGsXQ2gC3PSlUTFbeAStvFiVcjtvj3ieNos/F+68h1nZDxHQ6rm9Qr3RaYOiGBAdyPI95ewtdc+RTMciSZ0rNFXBxlegdAekng7D5oKXn9lRCfFDscMhbhTkrYZy95y7NrF/JNefksbLqw6yYq80fkK4u5qmNt5Zl0ddcxtzMuPpHy3rz500hwO++B0svtMornbDZxCWZHZUogsKQzJ5LetVVibfyoCKZVy34WLG5b2Il73J7NAEYFGKs4f1o1+IH59tL6a0zj2XgDoaSeq6W8VeY7mCljoYcSmknCLVqIT7GngWBPUzljlocs/hBr84O4P+0YH84t0t1Da7x7IkQogfq25s5d31+bTYHMwdlUhShFS4PGktdfDudfDtYzB6Hlz5NviFmB2VOAl2iw+rk27i1azXyQ8dw6m5/+H69XMZUbwQi0OmGpjNy2ph9sg4/LytfLi5iIYWz/k3kaSuu2gNB1fCtnfBPxRGXwcR/c2OSohjs3jBsAuMCw/bFxmL2LoZP28r/7wkk6KaJh5ZvN3scIQQHahtamPhxgJsdgcXjU6kX6iMTjlp5Xvg+bNg54cw449w3r/B6m12VKKbVAWksnjIP3lrxPPU+CUwbd+j3LB+DuPyF+DbVmN2eH1aoK8X52fG09xm56MtRR6z1IEkdd3BYYPsjyFnOcQMhaxrwD/M7KiE6By/MBg8GxpKYc9nbrkw+ajkcO6cOoiFGwp4f6Os9yOEO6ltbuO9Dfm02hxcOCqB6GBfs0PyfDs/gufOhMZyuOZ9OOUuGfXTSxWGZPH2iOdZNPRxKv1TOfXgU9y87lym7f0jZ6RY3baYWW8XHezLzGH9KK5t5oudpWg3/G50JFks5mS1NcH2hUbBiZRTIWWyfPAKzxM50Pj/e/BbCIiC5IlmR/QjP506kJV7y/n1+9sYlRxGSqQsCyKE2eqbbSzcUECzzcHcUQnEhEgP3Ulx2GHpH43hlvGj4dKXZf5cX6AUOeGTyQmfTGTDXkYXvsHgss9Ydl0gfPcfY33ZiAEQmii9tT1oYEwQkwZEsmpfBRGBPoxPizA7pGOSnrqT0VgJG1+G2kIYfB6knioJnfBcKZMheggcWGYM+3EzXlYLj1+ehUXBT9/YSKtNrl4KYaaGFhvvbcinqdXOhVkJxEpCd3LqSuDVuc75c9fC9f+ThK4PqggcyJJBD/PM+M+59J1Go3J64UbY+has+BdsehX2f22sV9hQLj15LjYuJZyMfsGs2l/h9hUxpaeuq6pzjR46ZYHMK4yrJ0J4MqUgYxY0V8POxTDqGgiKMTuqH0gMD+AvF43kJ69t4LElu3nwnMFmhyREn9TUamfhhgIaWm1ckJUgc+hO1u7P4P2fQGsDnPcEjJlndkTCZDarP+/ssBkV1O2tUJMP1QeNW953cGjVY2U1iuf4BINvMPgEgtXH6NGz+oKXjzF/nmN0OhytQ0JZwOLtPJa38djLxzhuH6GUYtrgGGoa2/hsezEh/onEBLvn553Lkjql1HxgNlCqtR7u3BYBvAWkAjnApVpr9yy5dyzlu2HHB8a8ueGXyPw50XtYvY0GZMPLRtGfUdeCr3uVJJ81Io4rxifzzNf7mDwwktMGRZsdkhB9SqvNwQebC6hpbuOCrHjiw/zNDskcynLSC6r7WuGv0325e4Ivm4vtXPFeEzsfvg647qTiEr2M1ccovneoAJ/DBo0V0FBm3JprjUqpNXnQ1mj83pWUhdx7gvDZdC21vrHU+CVS45dIlX8SZYHpNHuHufb8PexQRcw31+bx4eYiLh+XRKCv+/WLuTKiBcD/AS+32/Yg8KXW+i9KqQedPz/gwhi6X/FWyP4EguNgxCXg3UcbM9F7+QbD8Itg02uw7W3IvMrsiH7kN7OHsjanknvf3sz/7j6NqKC+c9VQCDPZHZqPtxZRWtvC7JFxJIb34WULtIPHPs/u8tP71W1jxp7fEdmUw8a4y/hm0l3cfNHJf5bdOyPjpI8h3JzFC4JijVtHtMPo3bO3fX9/VLrDh8bPdiNBPHQMRxvYWqCtkS83fsOUlFAimg6SVrUSL916+Gl1PjGUBaZTFDyCgpBRFAcPw27x6fLLdQeBvl6clxnHO+vy+XhrEReNTsRqca8pVy5L6rTWy5VSqUdsngNMcT5+CViGJyV1+Wtg31IIS4Xhc40rJ0L0RsH9YOgFRm/djkV4u9mFX38fK09eMYo5T63g529v5sXrxmFxsw9XIXobrTWf7ygmt7KRaUNiZGHxLrI6WpiU+xxjCl6l3iea94Y+SW64+xWnEh5MWcDLz7i5yPUfLOGxO540ftAOglpLiWg6SFTDHmIasompz6Z/1bcA2JQPhSEjORA+mf0Rp1Htn+KyuFwpJtiP6UNj+d+2YpbtLuWswUdJqk3S032HsVrrIgCtdZFSyr0m7ByN1pDzDeSuhKgMGHKec3yyEL1Y5ADIOAeyP+G/5/sZfwduVAhoSFwIv5k9lF+/v40nlu7hnmnpZockRK+ltWb5nnJ2l9RzyoBIhsWHmh2SR0qqXsvUfX8hojmXrbFzWJ56D61ekhwLD6cs1Pv2o963H7lhEw5v9m2rIaF2E4m1G0iuXsMZOf/mjJx/U+mXzJ6os9gVfTaVAZ61pnN6bDBldS2sO1hFTJAfIxLd57PQbTMTpdQtwC0AycnJ5gWiNexdAoUboF8mpM+U8eqi7+g3ElrquJZvYMlvYPrv3Sqxu2pCMhsOVvHvL/eQlRTGlAzPuE4khKdZd7CKTXnVZCWFMTYl3OxwPE5AawWn5/ybIWX/o9ovQXrnRJ/Q4h3K/sgz2B95BgAhzYWkVX3LgIqvGZf/EhPyX6Q0MJ2d0bPYEXOux8zFmzQgkrL6FpbtLiUyyMdt5hX3dHZSopSKA3Delx5tR631c1rrsVrrsdHRJhVC0Br2fm4kdInjIf1sSehE35N8Ck+tbYWVT8DXfzM7mh9QSvGnC0eQERvM3W9uIq+y0eyQhOh1dhTVsnJfBRn9gjl9UNRJFwfpSyyONkYVvs68DZeQXr6E7xJv5OWsNyWhE31SrV88m+MuZeHwp3h+3Cd8lfZz7MqbM3Ie5+a15zJz9yP0q9tqfP92YxalOHtYP4L9vPl4axH1zS4uTNNJPd1TtxiYB/zFef9BD5+/8w730G2EpAmQNsWteiiE6DFKcdcnzdxx03Ww7M/gEwCn3GV2VIf5+1h59poxzH7yW37y2gbeuW0Sft5Ws8MSolfIq2zky50lJIX7M31IrCR0naU1gyqWcurBJwlrLiAnbCLL0n5OVUCq2ZEJ0T2UpduK8gyLtnD7OB+uGfkRQ8s+ZnW+nb+saOGDXbYf1W5xF37eVmaPjOPtdXlG4ZQxCXhZzO34ceWSBm9gFEWJUkrlA7/FSObeVkrdCOQCl7jq/CdFa9j3xfc9dGlTJKETfZoGmPN/YGuCz39tTL4ef7PZYR2WEhnIvy7N4qaX1/HI4u385aKRZockhMerbGjl461FhAX4cO6IOLer9Oau4mq3cHrO48TXbaUsYCALhz7BwfBJZoclRPfSDvTSP3fvMW0tULKdCX5rWJRYDf4RRsdK7HCwdO5irZr6UPfGdAxRQb7MGNqPj7cW8dWuMqYNiTH1wpcrq19ecZRfneWqc3YLrWHfl1CwHhLGQv8zJaETAowP1LnPQ1szfHKf8bcy4Razozps2tBY7jhzAE99tY/RyeFcOi7J7JCEOCp3X8u1sdXGB5sKsFoUczLj8ZXe7+OKqd/FhLwXGFi5jAbvSD4f+Gt2xMxGK3nvhOgUL19IGA3xWVCWbSyyvvt/kLsKUk+FmKFuNw1qYEwQ41MjWJNTSUyIL5mJYabF4l7vjNm0hv1fQcE6SBgDA86ShE6I9qzecOlLMHg2/O9++PZfZkf0A/dOz+DUgVH8+oNtbMg15buwEJ21ADj7iG2H1nIdBHzp/LnH2ewOPtxcRGOrnfNGxhPi721GGB4jtm47c3b8jKs2X0NizXpWJt/Ki2MWsj12jiR0QnSFskDMEBh9HQy/GLx8YNdHsO4FKN/tdnPuJvaPIDUygOW7yyioajItDknq2stdaaxFFz8aBkyThE6Ijnj5wiULjAXKv3gElv7JbT5grRbFk1eMIi7Uj1teXk9BtXkfrkIci9Z6OVB5xOY5GGu44ry/oCdjAmPpgs92lFBc28zMYf3oF+q6da48mtackmTlgu0/5cot1xFXt5UVybfzwtjFrE66iTZrH16UXYjuohREDoTR1xtr5wJsXwhb3oT6o9Za7HHKWTglxN8onFLXfKzF3l1HkrpDCjcaa9HFDoeB0yWhE+JYrN7GUMxRV8Pyv8H/fgEOu9lRARAe6MML88bSYrNz00vraGhxj6pUQnTCD9ZyBXp8jY4V+yrYW1rPaYOiGBgj66cdSWkb6eVLuHzLDay4IZB+9Tv4NuUOXhjzAWuSbpA154RwBaUgejCMvdH4jl5fAutfhN2fQat7VL329bZy3sh47A7NR1uKsNkdPR6D265T16PKdsGezyBiAKSfIwmdEJ1hscJ5T4JfGKz6P6jJh4v+Cz6BZkfGwJhgnrpyNNcvWMvdb27iuWvGYJEiD6KXcNU6rlsLalh/sIoRCaGMSgrrtuOelG6ssHcyQnzhxlE+3D3Bh5QwC3sq7Nyx2sZLm/JoaHsUeNTsEL/nZnOOPIKb/D/7Efm3/CFlMaZHxQyFg99CwQYo3QGppxlz8Ux+vyICfZg5LJYPtxSxNLu0xysGS1JXlQM7P4SQRKNrt5PVdYQQgMUCM/8EYSnw6QOwYDZc+RYEmb8I+Onp0fxm9lB+u3g7f/ssmwfPGWx2SEIcT4lSKk5rXXSstVy11s8BzwGMHTu2W8Y++6WN5qvsUlIiA5iSHu0+Sxe4osLeiagrhqJNxhdHeyuEJkHiOAZFDuQ///drc2M7ip6s/tdrmP3/7Cjk3/IovP2NHru4UUZxw31fQOl2o2PGZP2jg5iQFsHqA5XEBPuR1YMXyPp2UldXbIzNDYgwJmJaZTK4EF0y4RYITYR3b4Dnz4LLX4W4TLOj4tpJKewpreOZr/cxIDqQS8ZKRUzh1kxZy3VXcS3Rcx4kMtCHWcPjpFfb3gqlO41krq4ILF7G0K+EMRAcZ3Z0QohDAqNgxKVQthP2fgEbFvCnqb5Y7c3YrebNB56QFkFZXQvL95QRFeRDYnjPzLHtu/26jZWw9W1jva0Rl4K3TAYX4qQMngXXfwIOG7wwAza/ZXZEKKX47XnDOHVgFA8t2sqqfRVmhyQEcHgt11VAhlIq37l+61+A6UqpPcB0588uVdXQyg0vrsXR2sT5mfH4ePXdrwXUl8Kez2HVU0YZdXubUTRt4p1GxV9J6IRwP0oZwzHH3Qwxw3joNF+u2XQliTXrTQxJMWNYLGH+3nyytZjapp4pnNI3P73bmmDbO4CGkZeDb7DZEQnROySMhlu/NtZ4XHQLfPIL44uRibytFp66cjSpkYHc8vI6dhbVmhqPEGCs5aq1jtNae2utE7XWL2itK7TWZ2mtBznvj6yO2e3CAry5Ynwype/+jmC/Pjhaxd4GxVth4yuwfj4UbTaq7WVdZRRlSBwrF32F8ATe/jD4XM56uQGF5pJtt3HG/n9itTebEo6vl5XzMp2FU7YW0dYDhVP6XlLnsMG296C5FoZdZAy9FEIcm7KglOrcLTgWrxs/4Z+rWmDNs6y5LZyBESfw/GPckpJTuhR+aIA3L90wnkBfL+bNX0N+lXtUyxLCbEop7jprEG2l+80OpWc1lBvDtb57CrI/Ni729p8Kk+6EIecZc+fcZV6hEKLTlh6w80rWG2yMu4zRRW9y1eZriK3bbkos4QE+nD28H2V1LXy50/VLMPStOXVaQ/YnUJsPQ+YYc4CEEMenHTz2efYJP+3D8qVM9/oTO+4J4qv+97Ej5ryT+qJ0MtXJ4sP8eemG8VzyzEqunb+G9247hfBAny4fTwjhYRw2Y+Hiwo1Qk2dUyovKgPgsCE2WJE6IXsJm9WNZ//vYH3EaM/b8nsu33MjqpBtYk3gDDkvPpj5pUYFMGhDJqn0VBI+e7dJz9a2eupxvjApWaWcYK9ULIVxqb9RUXsl6jZKgoczc+wdmZz+If6vLR5QdVUa/YJ6/diz5VU1ct2At9bKGnRC9X1M17F8G3/0Hdi6GljpImwIT74Chc4zqvZLQCdHr5IZN4JVRb5IdPYNJec9z2dYbCGvK7fE4xqWEMyEtgsbsFS49T59J6q7P8obcldAvE5Immh2OEH1GvW8/3hv+FN+k3Ela5TfM23gpg0v/Z/Scm2BC/0j+74pRbCuo4cYFa2lqdY9F04UQ3Ug7oHyPURBtzTOQt9oYnTPiMhh/KyRPdIs1NYUQrtXiFcyn6b/no4y/ENZcwFWbriGj7NMejUEpxcT+kdgbqlx6nr6R1O1fxrOz/SA8DQbNkCtyQvQwraysS5zHa1mvUuWfzDl7fsOcnfcS3FxkSjwzhvXjsUszWZNTyW2vrqfFJomdEL1Caz0cXAmrn4Ht7xkVLVMmw8TbYdhciEiT7wBC9EF7os7i1azXKAscxKzdDzN9zx/wsjeZHVa36htJXcVetpc5jGEWsri4EKapDOjP2yOeZ1navSTVrGPexkuYkPu8KdWp5mQl8Je5I/h6dxl3v7GpRypTCSFcpK7YGFr53X8gZzn4R8DQC2HC7ZB6GviGmB2hEMJkdb79eGfEM6xOvJ5hpR9y5eZ5RDbsNTusbtM3krpxNzH++QZjTTohhKm0srIx/goWjH6H/eGncUrec8zbeBkDKpb1+JDMy8Yl85vZQ/l0ezE/fWMjrTZJ7ITwGFobQyw3vQ4bFkDFXogfDeNugczLITpDLuQKIX5AKy9WpvyEhcOexM9Ww5VbrmNE8ULTpoR0p76R1AFt8l1NCLdS79uPTwY/yjvDnqbN6sf5u+7nwh0/JaKxZ0ur33BqGg/PHsr/thXzk9c2yFBMIdydvc2oYLn2eWOIZXM19D8TJv4EBk6TpYqEEMeVGzaBV7NepyAki2n7HmXW7l/hbWswO6yT0meSOiGEe8oPG8trma+xLO1e+tVt45qNVzBtzx8JainpsRhuPDWN388Zxhc7S7j1lfU0t0liJ4TbsTXDwRWw+j+w5zOw+sCQ843CJ0kTZDSOEOKENPpEsnDoE3ybcgeDypdyxZbriGg8YHZYXSZJnRDCdA6LlzEkc8xCNsVdxtCyj7l+w0WcmvMkvrbaHonh2kmpPOqcY3fDgrXUNbf1yHmFEMfR1gQHlsN3TxtLEwXHQ+aVMHoexAyVIZZCiK5TFtYmXsd7w5/Cz1bLFZvnkV6+xOyoukSSOiGE22jyDufr/veyYPR77I48i7EFr3DDugsYm/9yjxRTuWJ8slEV80Allz/3HWV1LS4/pxCiY/6tlfx1mq9R/CR3JYSnwpjrYcQlECaLhQshuk9+6Bhey3yF8sCBnJv9EGfsfwyLw7PWsu3ZZdWFEKITav3i+Sz9d6xPuJrJB5/itINPklX0FltHexvzaazeLjv3haMSCQvw4SevbuDiZ1by8g3jSYmU9ayE6Ck+tnrGFLzC6MI3sE7ygahBkDwJAqPNDk0I0Ys1+MbwzvBnOT3n34wueoPYhp18nPEoDT5RZofWKdJTJ4RwW+WBg/hg6OO8PfwZ6nxjef48f/i/sUa1O7vrrqCdmRHD6zdPoLapjYueXsmGXNcuGCqEAKujhdEFr3LD+guYmD+fA+GTGfqfBmPenCR0Qoge4LB4s6z/fXyS/gdi6ndx1aarSajZaHZYnSI9dUIIt1cQOoa3RrzAF3cO5+N7Q+D92+Gbx2DKg8aCwpbuvz41Kjmcd247hRsWrOXy577jrxeN4MJRid1+HiH6OqVtDC39hEm5zxLcWkpO2ERWpPyE0qAh7K5YaHZ4QghPoizcOyOjWw41LNrCwssamNtyM/cvaeHx71pP6nhWL9eNMgJJ6oQQnkIpPtnrQN3+LRcO9uL3Z+5ieMWNbPnPdfx2WQvv73JNz53FL5joC37Jz95ycMM9v6Z6+cuAJjEpmbzcgy45pxB9gtb0r1zOqQf/j8imHIqChvHZoEfICxtndmRCCE+lHeilf+6+49maYdfH/GvmHv51dRZkzDIq73aBmvpQ98XVAUnqhBCeQzt47PNsAL7QdnLLv2Ci33MsuiyXksDBrEy+jZzwU7q9gILdoVm2u5Rtky4hc/Y8Zgzrx6/OHdqt5xCiL4ls2MuUA/8kuWYdFf6pLB78N/ZFTJHiJ0II9+LlZ4wIylsNB76GhnIYdiEERJod2Y9IUieE8EhaWcmOnsnuqLMYUvYpE3Of58Kd91AYPIJVybeSGzq+274gWi2KqRkxRAf5snx3Oa+vzsUnvnuGdwjRl/i1VXNK7jOMKF5Ei1cwS/vfz5Z+c9FKvo4IIdyUUpA8EYL7wc4PYMNLMHg2RKWbHdkPmPIpqpTKAeoAO2DTWo81Iw4hhOfTyosdMbPZFTWTYaUfMiHvBS7afid5IaNZlXwbBaGjuuU8SilGJoYRG+LHJ1uL6HflX/nvN/u5YXIaFov0LghxLBaHjczid5iY+zw+9kY2x13CqqSbafEONTs0IYTonPBUGH0d7FgE2xdC0iRIOw2Ue9SdNPPS2Jla63ITzy+E6EUcFm+29pvLjphzGVH8PuPzX+TSbbeQEzaRlcm3URI8rFvOExvix5Xjk3nsv6/xx4+9+Cq7lL9dnElCmH+3HF+I3ia5ejVT9v+DyKYccsIm8nXaz6gM6G92WEIIceL8QiHrati7BPJWQX2RUaHXO8DsyGRJAyFE72K3+LIp/jLmj3mf5ak/JaZ+F1duuY7zd9xLdH12t5zD19tK2aI/8ecLR7Axt5qz/7Wcd9blobXuluML0RsEtpZzTvavuGj7nVi0g/eHPMaioU9IQieE8GwWL0g/x7hV58H6BVBXbHZUpiV1GvhcKbVeKXWLSTEIIXoxm9WP9QnXMH/M+6xIvp2E2k1cvflqzt31IBGN+7vlHFdOSObTu09nSFwI97+7heteXMvBioZuObYQnkppOyOL3mHehosZWLGMlcm38sqoNzgQcZoUQhFC9B5xmTDqauPxxlegaLOp4Zg1/HKy1rpQKRUDLFFK7dJaL2+/gzPZuwUgOTnZjBiFEO7mJNafCfWFeyf5cs/EL7im/Ate39rG775uZW+lo0vHO7TeTHJkAG/cMpEFK3N47PNsZvxrOXeeOZBbzuiPr5e1S8cWwlPF1O/irH2P0q9+BwdDx7N0wANU+0sbLoTopYLjYMx1sGMx7P4f1BXCwOlGb14PMyWp01oXOu9LlVKLgPHA8iP2eQ54DmDs2LEypkkI0T3rz7Q1Qd5qrrau5+qRvtBvOKRMBr+wEzpM+/VmrBbFjaemce6IOP7w0Q7+uWQ3CzcW8OA5g5kxNBYlvROil/O2NXBK7rNkFb1Fk3cYn6T/keyoGdIzJ4To/bwDYOSlcOAb5zy7Uhh6IfiF9GgYPT78UikVqJQKPvQYmAFs6+k4hBB9lLc/9J8CE26DhDFQsgPWPAe7P4OW2pM6dL9QP566ajQLrh+HRcGtr6znkmdWsf5gVffELoS70ZqB5UuZt/FSRhW9yZZ+c3lp9LtkR8+UhE4I0XcoC/Q/w1jDrrECNrwIVTk9GoIZPXWxwCLnlWsv4HWt9acmxCGE6Mt8AmHgNEgaD7mrjLHwxVsgfpSxHo1PUJcPPSUjhlMHRvH2unweW7Kbi55eybQhMdw1dRCZSWHd9xqEMFFIcwFn7v87/atWUBqYzkeD/0px8HCzwxJCCPNEZcDoKNi+CLa8BWlnQNKEHrnI1eNJndZ6P5DZ0+cVQogO+YbAoJnGh+7BlVCwHoo2Qb+RkDSxy8MnvKwWrpyQzJyseOZ/e4D/fnuAOU+t4Iz0aO6cOpCxKeEyLFO4DauXd6fnq3pb4N5JPtx6hi92B9zzVQv/t2Yddn1R9wfmJus/CSFEpwVEwuhrIfsTOLDMmGeXMcvlpzVznTohhHAffmHGh27yJGfP3SbjFjvC6LnzD+/SYQN9vbjrrEFcNzmVV747yH+/OcAlz6xiREIo805JZfbIOPy8paCKMJfd1ta5+arVebDnM2gsh6h0GDiNx2eE8LiL4mo/d1UIITyG1QeGzIHgeCOxW7+AUf1ce5FKkjohhGjPP9xI7lImQ97q74dlxgw1Er7AqC4dNtjPm59MGch1p6Ty3oYCXlqZw33vbObRT3ZyxfhkrpqYTFyoLGAu3FRbI+xfZvwt+IbA8IshcqDZUQkhhPtSypjiERIPOxeTFi5JnRDCbCexlEB3x9Fj/EJh0AxIPgXy10DhRijdDpGDIHEcKMtJD5/0S8mkccx5PFk/nie/zKbpwAYati2lae9qtK2108exenljt7WdVCzdITEpmbzcg2aHIbqT1lCyFfZ9BfYWY0hyyinGVWghhBDHF5oI425m4UO/delpJKkTQhxfdywl0A1MGYrlGwQDphq9dPlrjeSuYg/rb/an5PQ/sjtqOg6L90mdoqapjW0FNezyn0T9gHH4WC0Mig1iSL8Q4sP8jps83jsjg8c+zz6pGLqDWyT+ovs0lBlVYWvzISTRuMgRFGN2VEII4XmsJ/c9oTMkqRNCiM7w9oe0043krmQ7fmUfc86e33JazpNsiruUrf0upNk7rEuHDvX3ZvLAKE4ZEEl+VRM7i2vZXVLH9sJaAn2tDIgKYkBMEAlh/lgtUlxFuJi9FXJWQMFasPpC+jlG4SAp7COEEG5LkjohhDgRVm+Iz2L4f97m3bdeZEzh65ya+x8m5L/Arqiz2dbvAoqDhnXpC7BSiqSIAJIiAjgzw8G+snr2lTawo6iWLQU1+HlZSIsOZGB0EMkRAXhZpTKg6EZaQ8Ue2PuFsWZjv5HGmo7eAWZHJoQQ4jgkqRNCiC7QwMHwUzgYfgqRDXsZVfQmg8s+Y0TpB5QFDGJrvwvYFX0OLV7BXTq+t9XC4H4hDO4XQpvdQW5lI3tL69lX1sDOojq8rYqk8ABSowKxBneteIsQh6SEKtj2LlTug8BoGHK1MQ9ECCGER5CkTgghTlJF4EC+GPhrlqfeQ0b554woXsTU/X/ntJwn2BM5ja39LqQwuOvD17ytFgZEBzEgOgi7Q5Nf1ci+sgZyKhrYX95A4k8W8Op3B0mNCiQ1MoC4UBmmKTrJ1gqrnmTHHUFQnQv9z4SEsfD/7d15lB1lmcfx7687SWffOgkJ2YEQDApJ2FcRGZYZEWQZQGTwMAPoiCDqUZEzisuZowcP6igyIio4g6CyGUFjEMTAEEgkhCRsIWQnCUnohJCFrM/8UW+TS+d203270ze3+vc5p07fequ66n2qk/u+T9VbVVV+zYaZWSVxUmdmVor3eCLoxCFVXD5xKx//wIOMW/0Q897Ywa/nbOfOOduYX7ezzarRecAIuu13GMPOuYpnl6zlmcVr6VJdxfD+3RhV24ORtd3p1XXP36BtFWrHVpjxcybP3845n/wMdO1d7hqZmVkJnNSZmZWiuU8E3bEVVr3Igaue54baJdxwUg30GpK9927Q+6BLz1ZXRSd/lXO//R22bt/J0rWbWLRmI4veyK7mAfTr3pmR/XswvLYbw/p2p0sn34tnSU1PuHIq535hIPEpJ3RmZpXKSZ2Z2Z5U3QWGHJpNW96CVS9k06uPwKuPQr+RMPB9MGBMqx9I0aXTrmGaEUHdxq0sqdvE4rpNzF3+JrOWraNKMKRPN0bUdmdk/+4M7FVDlZ9q2LH18D2ZZmaVzkmdmVl7qekFw4/Kpo1rUoL3PMz7E8ybDH1HwICxWYJXU9oDVupJorZnDbU9a5gwoh/bd+5kxbq3WVy3iaV1m5j26htMe/UNunaqYnj/7oyo7c6I/t3p7aGaZmZmFcdJnZlZOfQYkL33btQJsOF1WPMyrH4Z5k/Jpt5DswRv4Fjo2qfVu+tUVfXO6xIANm3dztK6zSyu28iSuk28smoDkA3VHJGSPA/VNDMzqwxO6szMykmCXoOzafQHsyt49Qnegkezqefg7Opd7QHQY1CbvAS6e5dOjB3ci7GDe+02VPP55et5btmbu4ZqpiRvkIdqmpmZ7ZWc1JmZ7U16DMimkcfB5rVZcrdmHix6PJtqemfJXe0B2XDNqtZ/jTc2VHNJ3SaW1G1i2oI3mLagYKhmSvI8VNPMzGzv4KTOzGxv1a0fjDg6m7ZuhDfmZ9PKObB8ZvYQln6jueSQznTdto63O/dtk90WDtU8jncP1Vxat3n3oZr9uzOsX+se8mJmZmalc1JnZlYJuvTY9RTNHdtg3eJ3krxffawbO6efxoreh7Cg3wm82v9E1nYb2SbDNKH5QzUHXfAtIgJ5iKaZmVm7clJnZlZpqjvvGoIZwWGf+A9u/tbnGF33OCcs/hEnLP4Rb9bsy8J+x7Go37Es7XM426u7tsmumxqq+eiMpU7ozMzMysBJnZlZJZOYuWIn00ZcybQRV9Jzy0r2q3uCUWuf5OBVf2D8yt+xXV1Y1mcii/ody8J+x7Ku64g2u4pXOFTz3kduBX7aJts1MzOz5nNSZ2aWIxtqBjN7yHnMHnIe1Tu3MHT9LEatfZJRa5/kpIU3cdLCm1jXdSiL+h7b5lfxzMzMrDyc1JmZ5dSOqhqW9D2KJX2PYuroa+n99muMWvsko9c+ycGrJjF+5e/YoU6s6PUBlvQ5gqV9j2Blz4PZWeWnWpqZmVUSJ3VmZh3E+q5DmT3kfGYPOT+7ivfms4x8czrD183gmKU/49ilt7K1qhuv9R7P0r5HsLTPEazuMYZQdbmrbmZmZk1wUmdmVulUxedPHduqTfTrCieN6sTJo7dy8ugnOHHgNADqNgf/t2Q705bt4MmlO5ixfAebthXfRnUnX+EzMzMrByd1ZmaVLnYSj/5n225zy1uwbgn91y3mzNrXOHPsG2mBoOcg6D00m3oNyd6nJ6GTv9q2dTAzM7NmcVJnZma7q+kF+xycTQDbNsP65bD+tWyqfwE6ZC9B7zmI755SU776mpmZdWBlSeoknQ78EKgGbouI75SjHmZm1kydu0Ht/tkEEDth42rY8Dq8tRI2vM7Rw3zvXVtwG2lmZi1V1d47lFQN3AycAYwDLpI0rr3rYWZmraAq6LkPDD4ExpwKEy7hg7dvKnetKp7bSDMzK0W7J3XAkcD8iFgQEVuBu4GzylAPMzOzvY3bSDMza7FyJHVDgaUF88tSmZmZWUfnNtLMzFpMEdG+O5TOB06LiH9L85cAR0bEZxusdwVwRZodC7zcrhXdZQCwpkz7bi+OMR/yHmPe4wPHCDAyIga2V2X2Ns1pI9uofewI/9ZK5WNTnI9L43xsGudjU1ypx6XRNrIcD0pZBgwvmB8GLG+4UkTcCtzaXpVqjKS/R8Th5a7HnuQY8yHvMeY9PnCMBjSjjWyL9tF/h8b52BTn49I4H5vG+dgUtyeOSzmGX84AxkgaLakLcCEwqQz1MDMz29u4jTQzsxZr9yt1EbFd0lXAn8ke1/yLiHi+vethZma2t3EbaWZmpSjLe+oi4o/AH8ux7xKUfQhoO3CM+ZD3GPMeHzhGo93aSP8dGudjU5yPS+N8bBrnY1Ncmx+Xdn9QipmZmZmZmbWdctxTZ2ZmZmZmZm3ESV0BScMl/VXSi5Kel3RNKu8v6WFJr6Sf/cpd19aQVC3pWUkPpvm8xddX0j2SXkp/y2NyGOO16d/oXEl3Sepa6TFK+oWkVZLmFpQ1GpOk6yTNl/SypNPKU+vmayS+G9O/09mS7pfUt2BZRcUHxWMsWPZFSSFpQEFZxcWYB5JOT8d8vqSvlLs+5dJR2vxS5b2vUKqO0McoVR77JqUqR5/GSd27bQe+EBHvA44GPiNpHPAV4JGIGAM8kuYr2TXAiwXzeYvvh8DkiDgIOJQs1tzEKGkocDVweES8n+xhChdS+THeDpzeoKxoTOn/5YXAwel3fiKpuv2qWpLb2T2+h4H3R8QhwDzgOqjY+KB4jEgaDvwDsKSgrFJjrGjpGN8MnAGMAy5Kf4uOqKO0+aXKe1+hVLnuY5Qqx32TUt1OO/dpnNQViIgVETEzfX6L7D/qUOAs4I602h3A2WWpYBuQNAz4J+C2guI8xdcbOBH4OUBEbI2IdeQoxqQT0E1SJ6A72XusKjrGiJgK1DUobiyms4C7I2JLRCwE5gNHtkc9S1UsvoiYEhHb0+xTZO8kgwqMDxr9GwJ8H/gSUHgTd0XGmANHAvMjYkFEbAXuJvtbdDgdoc0vVd77CqXqQH2MUuWub1KqcvRpnNQ1QtIoYALwNLBPRKyArBEABpWxaq31A7LO1c6CsjzFtx+wGvhlGjZym6Qe5CjGiHgN+B7ZVY8VwJsRMYUcxVigsZiGAksL1luWyirZZcCf0ufcxCfpo8BrEfFcg0W5ibHC+LgXkeM2v1Q/IN99hVLlvo9Rqg7WNynVHu3TOKkrQlJP4F7gcxGxvtz1aSuSPgKsiohnyl2XPagTMBG4JSImABvJ2aX+NAb7LGA0sC/QQ9InylurdqciZRX7KF9J15MNBbuzvqjIahUXn6TuwPXA14otLlJWcTFWIB/3BvLa5peqg/QVSpX7Pkap3DdplTb5XnZS14CkzmRf7ndGxH2p+HVJQ9LyIcCqctWvlY4DPippEdmQm5Ml/S/5iQ+ysxvLIuLpNH8P2RdwnmI8BVgYEasjYhtwH3As+YqxXmMxLQOGF6w3jGyYR8WRdCnwEeDi2PWOmbzEtz9ZA/9c+t4ZBsyUNJj8xFhpfNwL5LzNL1VH6CuUqiP0MUrVkfompdqjfRondQUkiWyc9IsRcVPBoknApenzpcDv27tubSEirouIYRExiuyGzEcj4hPkJD6AiFgJLJU0NhV9GHiBHMVINrThaEnd07/ZD5PdC5KnGOs1FtMk4EJJNZJGA2OA6WWoX6tIOh34MvDRiNhUsCgX8UXEnIgYFBGj0vfOMmBi+n+aixgr0AxgjKTRkrqQtQWTylynssh7m1+qjtBXKFUH6WOUqiP1TUq1Z/s0EeEpTcDxZJc7ZwOz0vSPQC3ZU2peST/7l7uubRDrScCD6XOu4gPGA39Pf8cHgH45jPEbwEvAXOB/gJpKjxG4i2wc/jayzv+/NhUT2bC+V4GXgTPKXf8S45tPNo6+/vvmvys1vsZibLB8ETCgkmPMw5TatXnp2F9f7vqU8Th0mDa/Fccot32FVhyT3PcxWnFsctc3acWxaPc+jdKGzMzMzMzMrAJ5+KWZmZmZmVkFc1JnZmZmZmZWwZzUmZmZmZmZVTAndWZmZmZmZhXMSZ2ZmZmZmVkFc1JnuSbpY5JC0kFl2PciSQOaW763kDRB0m3p8w2SvtjEujc0mB8oafIerqKZmTVC0vWSnpc0W9IsSUft4f29005I+qakU9pou5dJmpPimCvprLbYbjP33U3S3yRVp/nJktZJevA9fq/oeum9kE9LekXSb9I7IlHmvyTNT3FOTOVdJE2V1GlPxWj546TO8u4i4AmyF6ha83wV+FFTK0gaJ2kq8GlJMyVdBBARq4EVko5rh3qamVkBSccAHwEmRsQhwClk78JsFxHxtYj4S2u3I2kY2Xu7jk9xHE32XrjWbLO6BatfBtwXETvS/I3AJc34vcbW+y7w/YgYA6wle2cZwBlkL5oeA1wB3AIQEVvJ3mN2QQvqbB2ckzrLLUk9gePIvjwvLCg/SdJjku6R9JKkOyUpLVsk6RspUZlTf4Wv4RWrdNZwVPr8gKRn0pnRK1pQv1GSXpT0s/S7UyR1S8sOkPQXSc+luuyfzujdmPY9R9IFBfH8TdJvJc2T9B1JF0uantbbP603UNK9kmakabfES1Iv4JCIeK7Isssl/SnV8QbgV2QN0HHAjIJVHwAubu5xMDOzNjMEWBMRWwAiYk1ELId32rfvprZhuqQDUnnRtiG1e79I7eUCSVfX7yRdDXxZ0l+AsQXlt0s6r2B/xdrTgZIeTuU/lbRYu49eGQS8BWxIcWyIiIXp91vaPv5V0q+BOZKq03oz0pWxKxs5jhcDv6+fiYhHUn2aVGy91L84GbgnFd0BnJ0+nwX8KjJPAX0lDUnLHsBtqbWAkzrLs7OByRExD6hTGtaQTAA+B4wD9iNLTOqtiYiJZAlLo0MPC1wWEYcBhwNXS6ptQR3HADdHxMHAOuDcVH5nKj8UOBZYAZwDjAcOJTv7emPBl/+hwDXAB8jOEh4YEUcCtwGfTev8kOxM4RFpP7cVqc/hwNyGhZKuAs4Ezo6IzcBWska3KiI2R8T8gtX/DpzQgmNgZmZtYwowPJ3g+4mkDzZYvj61DT8GfpDKmmobDgJOA44Evi6ps6TDyE6UTiBrl45ooj7F2tOvA4+m8vuBEUV+7zngdWChpF9KOrNgWUvbxyOB6yNiHNlJ3jdTrEcAl0saXbhjZUMj94uIRU3E1RK1wLqI2J7mlwFD0+ehvPtKauGyuTR9bM3exUmd5dlFwN3p891pvt70iFgWETuBWcCogmX3pZ/PNChvzNWSngOeAoaTJWrNtTAiZhXuL10tGxoR9wNExNsRsQk4HrgrInZExOvA39j1hT8jIlaks7OvkjXsAHMKYjgF+LGkWcAkoHfaV6EhwOoGZZeQDRE5t/7sL/BlsgTyKkl/kHRowfqrgH1bcAzMzKwNRMQG4DCyoXyrgd9I+mTBKncV/DwmfW6qbXgoIrZExBqy7/Z9yE7a3R8RmyJiffqdxhRrT48ntc0RMZlsOGLDOHYApwPnAfOA76crh6W0j9Prr/IBpwL/kmJ9mizhathmDyA7ydpWVKQs3mtZOgZbi7TTZkX5BkzLpXS17GTg/ZICqAZC0pfSKlsKVt/Bu/8vbClSvp13nwTpmvZzElmDeExEbJL0WP2yZmpYj24U/5KnifKG29lZML+TXTFUpXpubmI7m9m9/nPJzoAOAxYCRMRrwEWSvkk29PI+YP+0fte0HTMza2cpGXgMeEzSHOBS4Pb6xYWrpp9F24Zs1GCjbWXhdppSrD1tqi3bVbmIAKYD0yU9DPwSuKmR1Zva5sYG6302Iv7cxPrF2sHdd5g9gOanafZrEdFYcruGbFhlp3S1bhiwPC1bRnYyuF7hMoAa4O33qosZ+Eqd5dd5ZOPUR0bEqIgYTpaQHF/i9hYB9U+lmgjUD9foA6xNCd1BZDdzt0o687lM0tlpfzWSugNTgQvSPQEDgRPJGrzmmgJcVT8jaXyRdV4EDmhQ9ixwJTBJ0r7pdw9Oy3aSnYHtUbD+gRQZwmlmZnuWpLGSCq88jQcWF8xfUPBzWvrcnLah0FTgY8qeENmLbGh+SzwB/HPa16lAv4YrSNq3wS0T44HFbdA+/pnsAV+d0+8fKKmw/SIi1gLVkppM7CLi6YgYn6ZGr1am5PSvZP0SyJLs+vv1JpFdOZSko8mGhq5IdasFVkfEtqbqYVbPSZ3l1UVkY/UL3Qt8vMTt3Qv0T0M2Pk02HARgMtBJ0mzgW2RDMNvCJWTDOmcDTwKDyeKZTXavwaPAlyJiZQu2eTVweLo5/AXgUw1XiIiXgD4Nh3tExBNk90M8lG5oP0fSU2RPCJuStl3vQ8BDLaiXmZm1jZ7AHZJeSO3HOLIHW9WrkfQ02T3Y16ay92wbCkXETOA3ZLcu3As83sI6fgM4VdJMsqH9K9j9ISSdge8pe5jZLLIk9Jq0rDXt423AC8BMSXPJrrQVG7U2hYKTwJIeB34HfFjSMkmnFQusifW+DHxe0nyyIZ8/T+V/BBYA84GfAf9esLkPpeVmzaLsBIKZWUbStcBbEVHsQSoN170hIm5oUDYVOCud7TQzs72ApEXA4en+uHLWowbYERHblb2C4ZaIGF/OOjUkaQLw+YhozmsM9lQd7gOui4iXy1UHqyy+p87MGroFOL+Z6z5WOJOGvdzkhM7MzBoxAvitpCqyJylfXub67CYink2vQqgueFddu0lP4HzACZ21hK/UmZmZmZmZVTDfU2dmZmZmZlbBnNSZmZmZmZlVMCd1ZmZmZmZmFcxJnZmZmZmZWQVzUmdmZmZmZlbBnNSZmZmZmZlVsP8HtMuSSpXBC3M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png;base64,iVBORw0KGgoAAAANSUhEUgAAAtQAAAGDCAYAAAALTociAAAAOXRFWHRTb2Z0d2FyZQBNYXRwbG90bGliIHZlcnNpb24zLjUuMSwgaHR0cHM6Ly9tYXRwbG90bGliLm9yZy/YYfK9AAAACXBIWXMAAAsTAAALEwEAmpwYAAAj50lEQVR4nO3de5hddX3v8feHBCSAWJGAMYDBBi/VqmiwKpZS0VatFUQQVBSQI1ptzOntiNpTaz1YemxVSr1ABaVeoKAoqMhFFK1WwHARhYDkCAIhQpCrgETC9/yx18hmnJnsycqevXfyfj3PPGuv32+tvb57zTzzfOY3v7VWqgpJkiRJ62aTQRcgSZIkjTIDtSRJktSCgVqSJElqwUAtSZIktWCgliRJklowUEuSJEktGKglbbSSVPP1zAHWcEhTw/mDqmFYJDm/OReHTNL/903/p2a2MkmamoFa0sAl+b0kpyW5OcnqJCuTnJtk30HXNgOuBI4GPt/PgyT5r64/IF7az2P10QV0ztU5gy5EkrrNHnQBkjZuSfYHTgJmAVcBXwEeCfwe8FrgtMFVt3ZJZlfVA+u6f1VdBFy0Hkv6DUkeD+ze1fR64Gv9PGY/VNVZwFmDrkOSxnOEWtLAJNkC+DidMH0y8LtVdVhVvRp4AvB3Xds+LclXk9ySZFWSLyTZqat/bPT1z5P8OMndST6TZLOmP0n+odn/xiSvn6ieJEclWZ7kniSXJNmnq/9TzTGObUbQVwMvGPces5Lc2Ww3tznu7UkeSLJVks2S3Nesbz1+ykeSRyc5NcmtSX6Z5Nokx/Z6HiZxEBDg0mZ97ySPnOBzfTzJl5Pcm+Ty7qkwPZzf35iO0bXPgmb9X5Jc13yue5NckGTPtdTefW4fdoyuc/edJB9KckeSFUle17XPFknem+Sq5rzfmORNTd+mSd7Z9N2TZFmSv0iyybj3/0GSDyb5RZIrk+ya5H3N9/knSf6o63iPaX4+rmvO0XeT/H6vn1HSaDJQSxqk3YFtmtfv7R7prao1VXUlQJLHAt8GXgx8B7gQ2Bc4O8kjxr3ne4H/pvMfuNfRGY0FOAT433RGv8+lK6x3OR54B3An8AVgR+C0CULf4cCmwGeAu7o7qmpNUyPA84CnAr9F54+G5wLPAjYHLquqh+3b+CtgP+Aa4JPAMuD563Aeuo0FzA8CVwBbNPuN92bgAeBa4HeBYybYZrLz24udm5qPB75J578Qp3aH+3W0e/N1EfA44NgkWzd9/07ne70dnf+EXAI8sek7Eng/nZ+Jk4Ft6Zyjd4x7/99tal0GPKWpfT86U1B2Bk4AaIL46XR+Pq4HzgCeDpyT5EktP6OkIWagljRI23W9vg6gGSEeG9mspu/1wKOB5XSCynJgFfBk4A/HvedbquoQ4JRmfddmORYq319VhzIuUCaZCxwIPEgnMN5GJ3wGeMu4Y3y7qvasqjdW1SUTfK5vNcvn0wl69wIr6Ixm7z5um/E2bZYX0gnUrwae2bRN5zyMfa5n0wmBDwBf5aEpNAdNsPmZVfVK4M+b9V0n2Gay89uL/wGcR+cPlmvonJdt6QTWNm4D9gD+BFgDbAk8Mcm2dKYNAezVfL9eAbwrSYC3Nn2vrarDmvoAFo97/3uAFwF/06w/CngVnVANML/5+Xk2ne/v3XSC+6rmc24OHNryM0oaYs6hljRIt3S93pFO+PhO8/q1XX0LmuVTmq9uC8etj01ruKNZbtUs5zfLq5vlj8ftN3aMTXgoUE52jP9mauc3y+fTGTG9ELiZTti6a9w2430YeAadsLeETkD8z3SmqIzV2Mt5GDMWnL9VVbcn+SKdkfoXJnlcVd3Ute34c7flBO832fl9mCSzxq0/BvghMG+CzedOUnuvllXVL5vj3ANs3dS1c9O/uqrG6qaqfpVkOx76fMua5VXNct7YVJbGdVV1X5I7utqurqo1nVwOzXstaF4/ks73rttk3x9JGwBHqCUN0nfpjC4CvDNJquorwAfGbXddszytqjL2RSecHT9u27FpIzWufUWzHPvX+xPH9Y8dYzUwt+sYmwGvHLft/ZN/JKAzOnk3sAj4Azqf87t0pnzsTmcU/L8m2fe2qnoJnVD2DDqj5K9t9hursZfzMBZqD2xW92pG/MdG1Dfh4X+0wOTnrpdt7mmWY1Mtnjau//ebOlcBjwUewUOhPLTTfVFod13XNsvNxs0Hn93UMVbzk5vl2M/Gyqpa3fU+a8YfsJnaM951zfImYPOu788W/OYfaZI2IAZqSQNTVfcCb6MTMA8FLm0uwPvHcZt+lk742jfJ2c1FX18HbgC27/Fwn2uW70rySeCL42pZRWcaw2bAhc0Feqc2xzhsmp/rAToBeg6wEw8F6q2aen9QVXdMsvsRSS4GjqUTwhY07Xcy/fPwIjrh9QE6c3vHvn7Q9E9n/vPajI0AvyzJv9CZk9zt5mY5F/gQnbngE45ury9VdSsPfd/PS3J8ktOAI6uqgI81fZ9L8gngE836v63jIS8GvkfnvxLfb36GvkQnYL9kHd9T0ggwUEsaqKo6mc4o7lfoTPU4lM6c2rOBNzXb3NS1zTPpTGOYD3wEuLXHQ32KzkVod9MJN/80wTaHAUfRCfiH0BkV/h7rdqu2sTnSDzbvcXlz7O6+iVxCJwDvA7yBThB9e1Vdvg7nYWze+Berap+xLzoj7g8CT0/Sdv4yAFX1deBfgfua9/+3cf3fo3P+b6dzUeVJPPRfg356E/A+OufndcBz6Mw9B3g3nekv99IZrb+NzjzpiX421qqqHgT2pnPnmq3p/AztCpxJ5wJGSRuodP5IlyRJkrQuHKGWJEmSWjBQS5IkSS0YqCVJkqQWDNSSJElSCwZqSZIkqYWRflLitttuWwsWLBh0GZIkSdrAXXzxxbdW1YRPdh3pQL1gwQKWLl066DIkSZK0gUvy08n6nPIhSZIktWCgliRJklowUEuSJEktGKglSZKkFgzUkiRJUgsGakmSJKmFvgXqJCckuSXJj7ratklybpJrmuWju/remWR5kquT/HG/6pIkSZLWp36OUH8KeMm4tiOA86pqF+C8Zp0kvwMcCDy12eejSWb1sTZJkiRpvehboK6qbwO3jWveGzixeX0isE9X+8lVdX9VXQssB57Tr9okSZKk9WWm51BvX1UrAZrldk37fOCGru1ubNp+Q5LDkyxNsnTVqlV9LVaSJElam2G5KDETtNVEG1bVcVW1qKoWzZ074ePUJUmSpBkze4aPd3OSeVW1Msk84Jam/UZgx67tdgBumuHaJEmacccccwzLly8fdBlDYcWKFQDMnz/hP6k3KgsXLmTx4sWDLkM9mukR6jOAg5vXBwOnd7UfmOQRSXYGdgEumuHaJEnSAN13333cd999gy5Dmra+jVAnOQnYE9g2yY3Ae4CjgFOSHAZcD+wPUFVXJDkFuBJ4AHhbVa3pV22SJA0LRyEfsmTJEgCOPvroAVciTU/fAnVVvWaSrr0m2f5I4Mh+1SNJkiT1w7BclChJkiSNJAO1JEmS1IKBWpIkSWphpm+bpw2Yt356iLd+ejhv/yRJ2pAZqKU+8LZPkiRtPAzUWm8cgXyIt36SJGnj4RxqSZIkqQUDtSRJktSCgVqSJElqwUAtSZIktWCgliRJklowUEuSJEktGKglSZKkFgzUkiRJUgsGakmSJKkFA7UkSZLUgoFakiRJasFALUmSJLVgoJYkSZJaMFBLkiRJLRioJUmSpBYM1JIkSVILBmpJkiSpBQO1JEmS1IKBWpIkSWrBQC1JkiS1YKCWJEmSWjBQS5IkSS0YqCVJkqQWDNSSJElSCwZqSZIkqQUDtSRJktSCgVqSJElqwUAtSZIktWCgliRJklowUEuSJEktGKglSZKkFgzUkiRJUgsGakmSJKkFA7UkSZLUgoFakiRJasFALUmSJLVgoJYkSZJaMFBLkiRJLRioJUmSpBYM1JIkSVILBmpJkiSpBQO1JEmS1IKBWpIkSWrBQC1JkiS1YKCWJEmSWjBQS5IkSS0MJFAn+YskVyT5UZKTkmyeZJsk5ya5plk+ehC1SZIkSdMx44E6yXzg7cCiqnoaMAs4EDgCOK+qdgHOa9YlSZKkoTaoKR+zgTlJZgNbADcBewMnNv0nAvsMpjRJkiSpdzMeqKtqBfDPwPXASuDOqjoH2L6qVjbbrAS2m2j/JIcnWZpk6apVq2aqbEmSJGlCg5jy8Wg6o9E7A48DtkxyUK/7V9VxVbWoqhbNnTu3X2VKkiRJPRnElI8XAddW1aqq+hVwGvB84OYk8wCa5S0DqE2SJEmalkEE6uuB5ybZIkmAvYBlwBnAwc02BwOnD6A2SZIkaVpmz/QBq+rCJJ8HLgEeAC4FjgO2Ak5Jchid0L3/TNcmSZIkTdeMB2qAqnoP8J5xzffTGa2WJEmSRoZPSpQkSZJaMFBLkiRJLRioJUmSpBYM1JIkSVILBmpJkiSpBQO1JEmS1IKBWpIkSWrBQC1JkiS1YKCWJEmSWjBQS5IkSS0YqCVJkqQWDNSSJElSCwZqSZIkqQUDtSRJktTC7EEXIEna+BxzzDEsX7580GVoyIz9TCxZsmTAlWiYLFy4kMWLFw+6jCkZqCVJM2758uVcc8Wl7LTVmkGXoiGy2a86/zi//6dLB1yJhsX1v5g16BJ6YqCWJA3ETlut4V3PumvQZUgaYu+/ZOtBl9AT51BLkiRJLRioJUmSpBYM1JIkSVILBmpJkiSpBQO1JEmS1IKBWpIkSWrB2+a15MMJNBEfTqDJjMIDCiRJ02Ogbmn58uVc9qNlrNlim0GXoiGyyeoC4OKf3DzgSjRMZt1726BLkCT1gYF6PVizxTbc9+SXDboMSUNuzlVnDroESVIfOIdakiRJaqHnQJ1kyySj8UB1SZIkaYZMGqiTbJLktUm+muQW4CpgZZIrknwgyS4zV6YkSZI0nKYaof4m8NvAO4HHVtWOVbUd8PvABcBRSQ6agRolSZKkoTXVRYkvqqpfjW+sqtuALwBfSLJp3yqTJEmSRsCkgXosTCfZHpgPFHBTVd08fhtJkiRpYzVpoE6yK/Ax4FHAiqZ5hyR3AG+tqkv6X54kSZI03Kaa8vFJ4M1VdWF3Y5LnNn3P6GdhkiRJ0iiY6qLELceHaYCqugDYsn8lSZIkSaNjqhHqryX5KvAfwA1N247AG4Cz+l2YJEmSNAqmuijx7UleCuxN56LEADcCH6kqn58rSZIkMfUINVX1NeBrM1SLJEmSNHKmusvHbOAwYB+6bpsHnA4c7y3zJEmSpKlHqD8N3AG8l85UD4AdgIOBzwAH9LUySZIkaQRMFaifVVVPGtd2I3BBkh/3sSZJkiRpZEx127zbk+yf5NfbJNkkyQHA7f0vTZIkSRp+UwXqA4H9gJuT/LgZlf4ZsG/TJ0mSJG30prpt3nU086STPAZIVd06Q3VJkiRJI2GqEepfq6qfd4fpJC/uX0mSJEnS6OgpUE/g+PVahSRJkjSiproP9RmTdQGP6U85kiRJ0miZ6rZ5vw8cBPxiXHuA5/StIkmSJGmETBWoLwDurapvje9IcnX/SpIkSZJGx1R3+XjpFH179KccSZIkabRM66LEJC/vVyGSJEnSKJruXT7+YX0cNMlvJfl8kquSLEvyvCTbJDk3yTXN8tHr41iSJElSP003UGc9Hfdo4KyqejLwDGAZcARwXlXtApzXrEuSJElDbbqB+s1tD5hka2APmntZV9XqqroD2Bs4sdnsRGCftseSJEmS+m1agbqqLoLWT0p8ArAK+GSSS5N8IsmWwPZVtbI5zkpgu4l2TnJ4kqVJlq5atapFGZIkSVJ7g3hS4mzgWcDHqmpX4B6mMb2jqo6rqkVVtWju3LktypAkSZLaG8STEm8EbqyqC5v1z9MJ1DcnmVdVK5PMA25pcQxJkiRpRsz4kxKr6mdJbkjypKq6GtgLuLL5Ohg4qlmevq7HkCRJkmbKoJ6UuBj4bJLNgJ8Ah9KZfnJKksOA64H9Wx5DkiRJ6ruBPCmxqi4DFk3QtVeb95UkSZJm2qQXJSZZ6z2ne9lGkiRJ2pBNdZePbyZZnGSn7sYkmyV5YZIT6cx1liRJkjZaU82hfgnwRuCkJDsDdwCbA7OAc4APNVM3JEmSpI3WVHOofwl8FPhokk2BbYH7mqcaSpIkSWLqEepfq6pfASv7XIskSZI0ctb1SYmSJEmSMFBLkiRJrfQUqJM8PsmLmtdzkjyyv2VJkiRJo2GtgTrJm4DPA8c2TTsAX+pjTZIkSdLI6GWE+m3A7sBdAFV1DbBdP4uSJEmSRkUvgfr+qlo9tpJkNlD9K0mSJEkaHb0E6m8leRcwJ8mLgVOBL/e3LEmSJGk09BKo3wGsAn4IvBk4E/jbfhYlSZIkjYopH+ySZBPg8qp6GvDvM1OSJEmSNDqmHKGuqgeBHyTZaYbqkSRJkkZKL48enwdckeQi4J6xxqp6Rd+qkiRJkkZEL4H6vX2vQpIkSRpRaw3UVfWtJNsDuzVNF1XVLf0tS5IkSRoNvTwp8dXARcD+wKuBC5Ps1+/CJEmSpFHQy5SPdwO7jY1KJ5kLfJ3O48glSZKkjVov96HeZNwUj5/3uJ8kSZK0wetlhPqsJGcDJzXrBwBf619JkiRJ0ujo5aLEv0myL/ACIMBxVfXFvlcmSZIkjYC1BuokOwNnVtVpzfqcJAuq6rp+FydJkiQNu16mfJwKPL9rfU3TttvEm29cVqxYwax772TOVWcOuhRJQ27WvT9nxYoHBl3GUFixYgX33D2L91+y9aBLkTTEfnr3LLZcsWLQZaxVLxcXzq6q1WMrzevN+leSJEmSNDp6GaFeleQVVXUGQJK9gVv7W9bomD9/Pj+7fzb3Pfllgy5F0pCbc9WZzJ+//aDLGArz58/n/gdW8q5n3TXoUiQNsfdfsjWPmD9/0GWsVS+B+i3AZ5P8G52LEm8A3tDXqiRJkqQR0ctdPv4f8NwkWwGpqrv7X5YkSZI0GiadQ53kT5M8vqvpL4HvJDmjufOHJEmStNGb6qLEI4FVAEleDhwEvBE4A/h4/0uTJEmSht9Ugbqq6t7m9b7A8VV1cVV9Apjb/9IkSZKk4TdVoE6SrZJsAuwFnNfVt3l/y5IkSZJGw1QXJX4YuAy4C1hWVUsBkuwKrOx7ZZIkSdIImDRQV9UJSc4GtgN+0NX1M+DQfhcmSZIkjYIpb5tXVSuAFePaHJ2WJEmSGr08elySJEnSJAzUkiRJUgtrfVJikm0maL67qn7Vh3okSZKkkdLLCPUldB7w8mPgmub1tUkuSfLsfhYnSZIkDbteAvVZwMuqatuqegzwUuAU4K3AR/tZnCRJkjTsegnUi6rq7LGVqjoH2KOqLgAe0bfKJEmSpBGw1jnUwG1J3gGc3KwfANyeZBbwYN8qkyRJkkZALyPUrwV2AL4EnA7s1LTNAl7dt8okSZKkEbDWEeqquhVYPEn38vVbjiRJkjRaerlt3hOBvwYWdG9fVS/sX1mSJEnSaOhlDvWpwMeBTwBr+luOJEmSNFp6CdQPVNXH+l6JJEmSNIJ6uSjxy0nemmRekm3GvvpemSRJkjQCehmhPrhZ/k1XWwFPWP/lSJIkSaOll7t87DwThUiSJEmjaNJAneSFVfWNJPtO1F9Vp/WvLEmSJGk0TDVC/QfAN4A/naCvgFaBunnS4lJgRVW9vJmX/Z90bs93HfDqqrq9zTEkSZKkfps0UFfVe5rloX069hJgGbB1s34EcF5VHZXkiGb9HX06tiRJkrReTDXl4y+n2rGqPriuB02yA/AnwJHA2HH2BvZsXp8InI+BWpIkSUNuqikfj2yWTwJ2A85o1v8U+HbL434Y+F9dxwDYvqpWAlTVyiTbTbRjksOBwwF22mmnlmVIkiRJ7Uw15eO9AEnOAZ5VVXc3639P5+mJ6yTJy4FbquriJHtOd/+qOg44DmDRokW1rnVIkiRJ60Mv96HeCVjdtb6azoWD62p34BVJXgZsDmyd5DPAzUnmNaPT84BbWhxDkiRJmhG9PCnx08BFSf4+yXuAC4H/WNcDVtU7q2qHqloAHAh8o6oOojOlZOwhMgcDp6/rMSRJkqSZ0suDXY5Mchbwgqbp0Kq6tA+1HAWckuQw4Hpg/z4cQ5IkSVqvepnyAXAZsHJs+yQ7VdX1bQ9eVefTuZsHVfVzYK+27ylJkiTNpLUG6iSLgfcANwNrgNB5sMvT+1uaJEmSNPx6GaFeAjypGUGWJEmS1KWXixJvAO7sdyGSJEnSKOplhPonwPlJvgrcP9bY5kmJkiRJ0oail0B9ffO1WfMlSZIkqdHLbfPGnpi4ZVXd0/+SJEmSpNGx1jnUSZ6X5EpgWbP+jCQf7XtlkiRJ0gjo5aLEDwN/DPwcoKp+AOzRx5okSZKkkdHTg12q6oYk3U1r+lOOJGljcf0vZvH+S7YedBkaIjff2xnn236LBwdciYbF9b+YxS6DLqIHvQTqG5I8H6gkmwFvp5n+IUnSuli4cOGgS9AQWr18OQCPeLw/H+rYhdH4fdFLoH4LcDQwH1gBnA28rZ9FSZI2bIsXLx50CRpCS5YsAeDoo48ecCXS9PRyl49bgdfNQC2SJEnSyOnlLh9PSPLlJKuS3JLk9CRPmIniJEmSpGHXy10+PgecAswDHgecCpzUz6IkSZKkUdFLoE5VfbqqHmi+PgNUvwuTJEmSRkEvFyV+M8kRwMl0gvQBwFeTbANQVbf1sT5JkiRpqPUSqA9olm8e1/5GOgHb+dSSJEnaaPVyl4+dZ6IQSZIkaRRNOoc6yW5JHtu1/obmDh//OjbdQ5IkSdrYTXVR4rHAaoAkewBHAf8B3Akc1//SJEmSpOE31ZSPWV0XHB4AHFdVXwC+kOSyvlcmSZIkjYCpRqhnJRkL3HsB3+jq6+ViRkmSJGmDN1UwPgn4VpJbgfuA/wJIspDOtA9JkiRpozdpoK6qI5OcR+cJiedU1djDXDYBFs9EcZIkSdKwm3LqRlVdMEHbj/tXjiRJkjRaenn0uCRJkqRJGKglSZKkFgzUkiRJUgsGakmSJKkFA7UkSZLUgoFakiRJasFALUmSJLVgoJYkSZJaMFBLkiRJLRioJUmSpBYM1JIkSVILBmpJkiSpBQO1JEmS1IKBWpIkSWrBQC1JkiS1MHvQBWwIZt17G3OuOnPQZWiIbPLLuwB4cPOtB1yJhsmse28Dth90GZKk9cxA3dLChQsHXYKG0PLldwOw8AmGJ3Xb3t8ZkrQBMlC3tHjx4kGXoCG0ZMkSAI4++ugBVyJJkvrNOdSSJElSCwZqSZIkqQUDtSRJktSCgVqSJElqwUAtSZIktWCgliRJklowUEuSJEktGKglSZKkFmY8UCfZMck3kyxLckWSJU37NknOTXJNs3z0TNcmSZIkTdcgRqgfAP6qqp4CPBd4W5LfAY4AzquqXYDzmnVJkiRpqM14oK6qlVV1SfP6bmAZMB/YGzix2exEYJ+Zrk2SJEmaroHOoU6yANgVuBDYvqpWQid0A9tNss/hSZYmWbpq1aoZq1WSJEmayMACdZKtgC8A/7Oq7up1v6o6rqoWVdWiuXPn9q9ASZIkqQcDCdRJNqUTpj9bVac1zTcnmdf0zwNuGURtkiRJ0nQM4i4fAY4HllXVB7u6zgAObl4fDJw+07VJkiRJ0zV7AMfcHXg98MMklzVt7wKOAk5JchhwPbD/AGqTJEmSpmXGA3VVfQfIJN17zWQtkiRJUls+KVGSJElqwUAtSZIktWCgliRJklowUEuSJEktGKglSZKkFgzUkiRJUgsGakmSJKkFA7UkSZLUgoFakiRJasFALUmSJLVgoJYkSZJaMFBLkiRJLRioJUmSpBYM1JIkSVILBmpJkiSpBQO1JEmS1IKBWpIkSWrBQC1JkiS1YKCWJEmSWjBQS5IkSS0YqCVJkqQWDNSSJElSCwZqSZIkqQUDtSRJktSCgVqSJElqwUAtSZIktWCgliRJklowUEuSJEktGKglSZKkFgzUkiRJUgsGakmSJKkFA7UkSZLUgoFakiRJasFALUmSJLVgoJYkSZJaMFBLkiRJLRioJUmSpBYM1JIkSVILBmpJkiSphdmDLkCSpI3ZMcccw/LlywddxlAYOw9LliwZcCWDt3DhQhYvXjzoMtQjA7UkSRoKc+bMGXQJ0joxUEuSNECOQkqjzznUkiRJUgsGakmSJKkFA7UkSZLUgoFakiRJasFALUmSJLVgoJYkSZJaMFBLkiRJLRioJUmSpBYM1JIkSVILPilR680xxxzD8uXLB13GUBg7D0uWLBlwJcNh4cKFPg1OkrTBGroR6iQvSXJ1kuVJjhh0PdK6mDNnDnPmzBl0GZIkaQYM1Qh1klnAR4AXAzcC309yRlVdOdjK1AtHICVJ0sZo2EaonwMsr6qfVNVq4GRg7wHXJEmSJE1q2AL1fOCGrvUbm7ZfS3J4kqVJlq5atWpGi5MkSZLGG7ZAnQna6mErVcdV1aKqWjR37twZKkuSJEma2LAF6huBHbvWdwBuGlAtkiRJ0loNW6D+PrBLkp2TbAYcCJwx4JokSZKkSQ3VXT6q6oEkfw6cDcwCTqiqKwZcliRJkjSpoQrUAFV1JnDmoOuQJEmSejFsUz4kSZKkkWKgliRJklowUEuSJEktGKglSZKkFgzUkiRJUgsGakmSJKmFVNXatxpSSVYBPx10HdIktgVuHXQRkjRi/N2pYfX4qpo7UcdIB2ppmCVZWlWLBl2HJI0Sf3dqFDnlQ5IkSWrBQC1JkiS1YKCW+ue4QRcgSSPI350aOc6hliRJklpwhFqSJElqwUAtTUOSSvLprvXZSVYl+cpa9ttzbdtI0ihLsibJZV1fC/p4rOuSbNuv95ema/agC5BGzD3A05LMqar7gBcDKwZckyQNg/uq6pmDLkIaBEeopen7GvAnzevXACeNdSR5TpL/TnJps3zS+J2TbJnkhCTfb7bbe4bqlqQZleTZSb6V5OIkZyeZ17Sfn+RDSb6dZFmS3ZKcluSaJP+na/8vNftekeTwSY5xUJKLmlHxY5PMmqnPJ40xUEvTdzJwYJLNgacDF3b1XQXsUVW7An8HvH+C/d8NfKOqdgP+EPhAki37XLMk9ducrukeX0yyKXAMsF9VPRs4ATiya/vVVbUH8HHgdOBtwNOAQ5I8ptnmjc2+i4C3d7UDkOQpwAHA7s3o+Brgdf37iNLEnPIhTVNVXd7MDXwNcOa47kcBJybZBShg0wne4o+AVyT562Z9c2AnYFl/KpakGfGwKR9JnkYnIJ+bBGAWsLJr+zOa5Q+BK6pqZbPfT4AdgZ/TCdGvbLbbEdilaR+zF/Bs4PvNMeYAt6zXTyX1wEAtrZszgH8G9gS6R0zeB3yzql7ZhO7zJ9g3wKuq6uo+1yhJgxQ6Qfl5k/Tf3ywf7Ho9tj47yZ7Ai4DnVdW9Sc6nMwAx/hgnVtU711fR0rpwyoe0bk4A/qGqfjiu/VE8dJHiIZPsezawOM1wSpJd+1KhJA3W1cDcJM8DSLJpkqdOY/9HAbc3YfrJwHMn2OY8YL8k2zXH2CbJ49sWLk2XgVpaB1V1Y1UdPUHX/wX+Mcl36fx7cyLvozMV5PIkP2rWJWmDUlWrgf2Af0ryA+Ay4PnTeIuz6IxUX07n9+QFExzjSuBvgXOa7c4F5rUsXZo2n5QoSZIkteAItSRJktSCgVqSJElqwUAtSZIktWCgliRJklowUEuSJEktGKglaYQk2T7J55L8JMnFSb7X9SS5Nu+7Z5KvrI8aJWljY6CWpBHRPAzoS8C3q+oJVfVs4EBghwHU4pN2JalhoJak0fFCYHVVfXysoap+WlXHJJmV5ANJvp/k8iRvhl+PPJ+f5PNJrkry2a6ndL6kafsOsO/YeybZMskJzXtdmmTvpv2QJKcm+TJwzox+ckkaYo4wSNLoeCpwySR9hwF3VtVuSR4BfDfJWOjdtdn3JuC7wO5JlgL/TiekLwf+s+u93g18o6remOS3gIuSfL3pex7w9Kq6bT1+LkkaaQZqSRpRST4CvABYDfwUeHqS/ZruRwG7NH0XVdWNzT6XAQuAXwDXVtU1TftngMObff8IeEWSv27WNwd2al6fa5iWpIczUEvS6LgCeNXYSlW9Lcm2wFLgemBxVZ3dvUOSPYH7u5rW8NDv/prkOAFeVVVXj3uv3wPuaVG/JG2QnEMtSaPjG8DmSf6sq22LZnk28GdJNgVI8sQkW07xXlcBOyf57Wb9NV19ZwOLu+Za77peqpekDZSBWpJGRFUVsA/wB0muTXIRcCLwDuATwJXAJUl+BBzLFP+FrKpf0pni8dXmosSfdnW/D9gUuLx5r/f14eNI0gYjnd/PkiRJktaFI9SSJElSCwZqSZIkqQUDtSRJktSCgVqSJElqwUAtSZIktWCgliRJklowUEuSJEktGKglSZKkFv4/YSWDAJQzreQ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460375" y="1597526"/>
            <a:ext cx="5547325" cy="2965214"/>
          </a:xfrm>
          <a:prstGeom prst="rect">
            <a:avLst/>
          </a:prstGeom>
        </p:spPr>
      </p:pic>
      <p:sp>
        <p:nvSpPr>
          <p:cNvPr id="7" name="AutoShape 4" descr="data:image/png;base64,iVBORw0KGgoAAAANSUhEUgAAAtQAAAGDCAYAAAALTociAAAAOXRFWHRTb2Z0d2FyZQBNYXRwbG90bGliIHZlcnNpb24zLjUuMSwgaHR0cHM6Ly9tYXRwbG90bGliLm9yZy/YYfK9AAAACXBIWXMAAAsTAAALEwEAmpwYAAAk5klEQVR4nO3de7QdZX3/8feHBCSAWJCAGMBAg9LWqmBQ0EqpeKtVQATBKwItWm1Mf62tqF3F1mJpbas03qBKxRuKiIKKXIoi1ZZLuIhykwgIiRECiNwCEfj+/thzYHt6zsk+meyzz07er7X2mj3PzOznu+dknfXJc56ZSVUhSZIkac1sMOgCJEmSpGFmoJYkSZJaMFBLkiRJLRioJUmSpBYM1JIkSVILBmpJkiSpBQO1pPVKkmpezxpgDW9uajh/UDUMQtf3vqJZnzvy8xhwaZLUioFa0kAkeW6S05LcmmRVkuVJzk1ywKBrmwJXA8cBp/bjw5PMTvLpJD9L8mCSnyf5TpI9+tFfC3fTOQ/H9bOTJBskOTrJT5rzcUeSS5Ic0c9+Ja0/Zg66AEnrnyQHAScDM4BrgW8AjweeC7wOOG1w1a1ekplV9dCaHl9VFwMXr8WSRvsksC9wCfA14EnA7wHzgAv72O+kVNWdwJ9PQVcLgfcBNwP/CWwOPBvYE/hUPzpMsmFV/aofny1p+nGEWtKUSrIJ8Ak6YfqLwO9W1RFV9RpgJ+Bvu/Z9epJvJrktyYokX0myQ9f2kekbf5bkx0nuSfK5JBs125Pk75vjlyZ541j1JDk2yZIk9yW5LMn+Xds/3fRxfDOCvopOOO3+jBlJftnsN7vp9xdJHkqyWZKNkqxs1jcfPeUjyRZJvpzk9iQPJLkxyfG9nocx/EGzfGlVva2qDgC2Bc5oPu/RqRZJjkiyrPncf04yo6vfw5P8IMm9Sa5P8p4kM5ttI9/he0k+lOSu5nNe33X8k5Oc05zX/wZ2HHXe/s+Uj0n+TJcleWNWP41n5Hz8eVW9tapeV1VPA/66q98tk/x7M4r9QJIbkryi2bZpkg822+5NckX3v6Uk72v6PzXJKUlWAq9f3TmUtA6pKl++fPmashfwYqCa1y4T7Pck4E5gFZ0R6280x1wDPK7ZZ+Rz7gA+Daxs1o9oth/WrK+kMzJ5fdcxz2r2OblZvxT4DLACeATYu9n+6a5jzgdOBHYbo95vNvvsCzy965gXAXs07xc3+7555POa9X9o1v8X+DhwJvDDXs/DGLVc1+zzY+CjwGuBLbq2z+2q74bmO93brC9o9nlLs35zcw6ubdaPHvUdis5o+znN+3uBzZt9zu+q9TPAA836FaPr6Kqt15/pA832n4z+mY5xPo5vtt8OfBZ4GzC3a/sGwAXNPkvpjPD/F/COZvspXefzROC+Zv21zfb3ddVwKXAC8LLVnUNfvnytOy9HqCVNta273t8E0IwQj4wyjoxWvhHYAlhCJ5AsoRN2d+GxEccRb62qN9MJPgC7NsuR0dIPVNVhwK/Nz04yGziEToD+HzrB9SogwFtH9XFBVe1dVYdX1WVjfK/vNsvnAc8H7geW0RnNfv6ofUbbsFleRCf4vwZ4VtM2mfMw4i3Az4Gd6YTHLwA3jYy4jvKqqjoceG+z/qZm+Y5meTFwF7C4Wf/TUcffCewF/BHwMLAp8NQk2wG/3+zzkqp6E51w36vV/Uz/sdl+YA+f9f6m/icCb2jq+EmS9zXbdwNeQCek715Vf1xVLwI+nmRr4KBmvxc35+o9zfqCUf3cADy3qo6sqrPo/RxKGnL+2UnSVLut6/32dEaNv9e8f13XtrnN8reaV7d5o9Yvb5Z3NcvNmuWcZnlds/zxqONG+tgA+LPV9PE/TOz8Zvk84Ml0wvGtdML03aP2Ge3DwDPphN+FdILpl5ppBSM19nIeAKiq85Ns39SyF3A4nekWH6Azwt3tmmZ5bbPcrlmO9PvqUftvk2SzrvVrquoBgCT30ZmfvBmPnfuVVXVL8370+Z/I6n6mI3VfvboPqqqlwO5JfpdOyD+Ezs/lb5N8hMemotxcVcu7jvtVkrld3+OnzfuRc/WUUV1dXL8+t37k2DHPYVXdu7raJQ0HR6glTbXv0xnVBHh3klTVN4APjtrvpmZ5WlVl5EVnLvDoC8lGQszo268ta5ZPa5ZPHaePVcDsrj42Al41at8Hx/9KAFwG3APMpxPavt+89qAT3h4B/nucY++sqpfRuTDzmXRGyV/XHDdSYy/nAYAkewMPV9UFVfUPwF80mx4/xu4jIX2XZrm0WY70u++ofncaFQS7A2T3+R8597OacA//9/xPZHU/051H1T2uJHsk2aSqflhVHwFGRupDZ0T9xmZ9hyRP6jpuJo+dh1ld89ZH/j2NBOwRo/+NjBy7unMoacg5Qi1pSlXV/UneDnyeznzY3ZJcBIy+yO7zdP60fkCSs+mEk9+kE1Z35rGwMpEvAPsA70myE50/63fXsiLJKXSmWFyU5Fw60wJeQOfCyfdN4ns9lOT7dObO7kAnTN9KZ2R1M+DyqrprnMOPSrIv8EM64X5u0/5L1uw8nArck+QSOv95eXnTfu4Y+56W5Lt0zgF05hgDfAT4GPC5JF+lMwAzn85fGPYe53s8qqqWJrmAzgj5OU0tB6/uuB58js7P9L1J5jHqZzqOdwIvbH4+S+nc4QM6I+Y3A7fQ+c/OC4BLkpxFZyT8W1W1KMmpdKaWnNt8xsi5+shq+m11DiUND0eoJU25qvoinUD4DTpTPQ4Dfhc4G/iTZp+fde3zLDpzX+fQmf96e49dfRo4hs7I8cuAfxpjnyOAY+mMIL+Zzqjw/wJnTfJrwWNzpB9pPuPKpu/ubWO5jM6I7P505jDfSueCuCvX8Dwc13zGC3nsIr5FwF+Ose/RwEvozB/+Vx6b5/wJ4I/pjN4eSCeU307ngr1evZ7OxX1PoTM6/W+TOHY8J9GZE30v8FI6P7sR4/0V4Ut0biH4bDrTX3YAvgq8sjoeoXPuFwG/ovMz2IXH/rNyOPAhOn+5OJjOXOnDquoLq6l1bZxDSUMgVT6gSpLWJ8284BsBmikIQ6O5rd/GVXVfs74nnfntDwObVtXqpuZI0lrnlA9J0jB5PPCjZqrOA8ChTfvxhmlJg2KgliQNkwfp3BnmcDpTMG6iM03lXwdYk6T1nFM+JEmSpBa8KFGSJElqwUAtSZIktTDUc6i32mqrmjt37qDLkCRJ0jru0ksvvb2qZo+1bagD9dy5c1m8ePGgy5AkSdI6Lsnop6M+yikfkiRJUgsGakmSJKkFA7UkSZLUgoFakiRJasFALUmSJLVgoJYkSZJa6FugTnJiktuS/Kirbcsk5ya5vllu0bXt3UmWJLkuyUv7VZckSZK0NvVzhPrTwMtGtR0FnFdVOwPnNesk+W3gEOB3mmM+lmRGH2uTJEmS1oq+BeqqugC4c1TzfsBJzfuTgP272r9YVQ9W1Y3AEuA5/apNkiRJWlumeg71NlW1HKBZbt20zwFu6dpvadP2fyQ5MsniJItXrFjR12IlSZKk1ZkuFyVmjLYaa8eqOqGq5lfV/Nmzx3ycuiRJkjRlZk5xf7cm2baqlifZFritaV8KbN+133bAz6a4NkmSptyiRYtYsmTJoMuYFpYtWwbAnDlj/pF6vTJv3jwWLFgw6DLUo6keoT4DOLR5fyhwelf7IUkel2RHYGfg4imuTZIkDdDKlStZuXLloMuQJq1vI9RJTgb2BrZKshQ4GjgWOCXJEcDNwEEAVXVVklOAq4GHgLdX1cP9qk2SpOnCUcjHLFy4EIDjjjtuwJVIk9O3QF1Vrx1n0z7j7H8McEy/6pEkSZL6YbpclChJkiQNJQO1JEmS1IKBWpIkSWphqm+bp3WYt356jLd++nXe/kmStC4zUEt94G2fJElafxiotdY4AvkYb/0kSdL6wznUkiRJUgsGakmSJKkFA7UkSZLUgoFakiRJasFALUmSJLVgoJYkSZJaMFBLkiRJLRioJUmSpBYM1JIkSVILBmpJkiSpBQO1JEmS1IKBWpIkSWrBQC1JkiS1YKCWJEmSWjBQS5IkSS0YqCVJkqQWDNSSJElSCwZqSZIkqQUDtSRJktSCgVqSJElqwUAtSZIktWCgliRJklowUEuSJEktGKglSZKkFgzUkiRJUgsGakmSJKkFA7UkSZLUgoFakiRJasFALUmSJLVgoJYkSZJaMFBLkiRJLRioJUmSpBYM1JIkSVILBmpJkiSpBQO1JEmS1IKBWpIkSWrBQC1JkiS1YKCWJEmSWjBQS5IkSS0YqCVJkqQWDNSSJElSCwZqSZIkqQUDtSRJktSCgVqSJElqwUAtSZIktWCgliRJkloYSKBO8v+SXJXkR0lOTrJxki2TnJvk+ma5xSBqkyRJkiZjygN1kjnAO4D5VfV0YAZwCHAUcF5V7Qyc16xLkiRJ09qgpnzMBGYlmQlsAvwM2A84qdl+ErD/YEqTJEmSejflgbqqlgH/AtwMLAd+WVXnANtU1fJmn+XA1mMdn+TIJIuTLF6xYsVUlS1JkiSNaRBTPragMxq9I/BkYNMkb+j1+Ko6oarmV9X82bNn96tMSZIkqSeDmPLxIuDGqlpRVb8CTgOeB9yaZFuAZnnbAGqTJEmSJmUQgfpmYI8kmyQJsA9wDXAGcGizz6HA6QOoTZIkSZqUmVPdYVVdlORU4DLgIeBy4ARgM+CUJEfQCd0HTXVtkiRJ0mRNeaAGqKqjgaNHNT9IZ7RakiRJGho+KVGSJElqwUAtSZIktWCgliRJklowUEuSJEktGKglSZKkFgzUkiRJUgsGakmSJKkFA7UkSZLUgoFakiRJasFALUmSJLVgoJYkSZJaMFBLkiRJLRioJUmSpBYM1JIkSVILMwddgCRp/bNo0SKWLFky6DI0zYz8m1i4cOGAK9F0Mm/ePBYsWDDoMiZkoJYkTbklS5Zw/VWXs8NmDw+6FE0jG/2q84fzB3+6eMCVaLq4+d4Zgy6hJwZqSdJA7LDZw7xnt7sHXYakaewDl20+6BJ64hxqSZIkqQUDtSRJktSCgVqSJElqwUAtSZIktWCgliRJklowUEuSJEkteNu8lnw4gcbiwwk0nmF4QIEkaXIM1C0tWbKEK350DQ9vsuWgS9E0ssGqAuDSG24dcCWaTmbcf+egS5Ak9YGBei14eJMtWbnLywddhqRpbta1Zw66BElSHziHWpIkSWqh50CdZNMkw/FAdUmSJGmKjBuok2yQ5HVJvpnkNuBaYHmSq5J8MMnOU1emJEmSND1NNEL9HeA3gXcDT6qq7atqa+AFwIXAsUneMAU1SpIkSdPWRBclvqiqfjW6saruBL4CfCXJhn2rTJIkSRoC4wbqkTCdZBtgDlDAz6rq1tH7SJIkSeurcQN1kl2BjwNPAJY1zdsluQt4W1Vd1v/yJEmSpOltoikf/wm8paou6m5Mskez7Zn9LEySJEkaBhNdlLjp6DANUFUXApv2ryRJkiRpeEw0Qv2tJN8EPgPc0rRtD7wJOKvfhUmSJEnDYKKLEt+R5A+B/ehclBhgKfDRqvL5uZIkSRITj1BTVd8CvjVFtUiSJElDZ6K7fMwEjgD2p+u2ecDpwKe8ZZ4kSZI08Qj1Z4G7gL+jM9UDYDvgUOBzwMF9rUySJEkaAhMF6t2q6mmj2pYCFyb5cR9rkiRJkobGRLfN+0WSg5I8uk+SDZIcDPyi/6VJkiRJ099EgfoQ4EDg1iQ/bkalfw4c0GyTJEmS1nsT3TbvJpp50kmeCKSqbp+iuiRJkqShMNEI9aOq6o7uMJ3kxf0rSZIkSRoePQXqMXxqrVYhSZIkDamJ7kN9xnibgCf2pxxJkiRpuEx027wXAG8A7h3VHuA5fatIkiRJGiITBeoLgfur6rujNyS5rn8lSZIkScNjort8/OEE2/bqTzmSJEnScJnURYlJXtGvQiRJkqRhNNm7fPz92ug0yW8kOTXJtUmuSbJnki2TnJvk+ma5xdroS5IkSeqnyQbqrKV+jwPOqqpdgGcC1wBHAedV1c7Aec26JEmSNK1NNlC/pW2HSTYH9qK5l3VVraqqu4D9gJOa3U4C9m/blyRJktRvkwrUVXUxtH5S4k7ACuA/k1ye5JNJNgW2qarlTT/Lga3HOjjJkUkWJ1m8YsWKFmVIkiRJ7Q3iSYkzgd2Aj1fVrsB9TGJ6R1WdUFXzq2r+7NmzW5QhSZIktTeIJyUuBZZW1UXN+ql0AvWtSbatquVJtgVua9GHJEmSNCWm/EmJVfXzJLckeVpVXQfsA1zdvA4Fjm2Wp69pH5IkSdJUGdSTEhcAn0+yEXADcBid6SenJDkCuBk4qGUfkiRJUt8N5EmJVXUFMH+MTfu0+VxJkiRpqo17UWKS1d5zupd9JEmSpHXZRHf5+E6SBUl26G5MslGSFyY5ic5cZ0mSJGm9NdEc6pcBhwMnJ9kRuAvYGJgBnAN8qJm6IUmSJK23JppD/QDwMeBjSTYEtgJWNk81lCRJksTEI9SPqqpfAcv7XIskSZI0dNb0SYmSJEmSMFBLkiRJrfQUqJM8JcmLmvezkjy+v2VJkiRJw2G1gTrJnwCnAsc3TdsBX+tjTZIkSdLQ6GWE+u3A84G7AarqemDrfhYlSZIkDYteAvWDVbVqZCXJTKD6V5IkSZI0PHoJ1N9N8h5gVpIXA18Gvt7fsiRJkqTh0EugfhewAvgh8BbgTOBv+lmUJEmSNCwmfLBLkg2AK6vq6cB/TE1JkiRJ0vCYcIS6qh4BfpBkhymqR5IkSRoqvTx6fFvgqiQXA/eNNFbVvn2rSpIkSRoSvQTqv+t7FZIkSdKQWm2grqrvJtkG2L1puriqbutvWZIkSdJw6OVJia8BLgYOAl4DXJTkwH4XJkmSJA2DXqZ8vBfYfWRUOsls4L/oPI5ckiRJWq/1ch/qDUZN8bijx+MkSZKkdV4vI9RnJTkbOLlZPxj4Vv9KkiRJkoZHLxcl/lWSA4DfAwKcUFVf7XtlkiRJ0hBYbaBOsiNwZlWd1qzPSjK3qm7qd3GSJEnSdNfLlI8vA8/rWn+4adt97N3XL8uWLWPG/b9k1rVnDroUSdPcjPvvYNmyhwZdxrSwbNky7rtnBh+4bPNBlyJpGvvpPTPYdNmyQZexWr1cXDizqlaNrDTvN+pfSZIkSdLw6GWEekWSfavqDIAk+wG397es4TFnzhx+/uBMVu7y8kGXImmam3XtmcyZs82gy5gW5syZw4MPLec9u9096FIkTWMfuGxzHjdnzqDLWK1eAvVbgc8n+QidixJvAd7U16okSZKkIdHLXT5+AuyRZDMgVXVP/8uSJEmShsO4c6iTvDLJU7qa/gL4XpIzmjt/SJIkSeu9iS5KPAZYAZDkFcAbgMOBM4BP9L80SZIkafqbKFBXVd3fvD8A+FRVXVpVnwRm9780SZIkafqbKFAnyWZJNgD2Ac7r2rZxf8uSJEmShsNEFyV+GLgCuBu4pqoWAyTZFVje98okSZKkITBuoK6qE5OcDWwN/KBr08+Bw/pdmCRJkjQMJrxtXlUtA5aNanN0WpIkSWr08uhxSZIkSeMwUEuSJEktrPZJiUm2HKP5nqr6VR/qkSRJkoZKLyPUl9F5wMuPgeub9zcmuSzJs/tZnCRJkjTd9RKozwJeXlVbVdUTgT8ETgHeBnysn8VJkiRJ010vgXp+VZ09slJV5wB7VdWFwOP6VpkkSZI0BFY7hxq4M8m7gC826wcDv0gyA3ikb5VJkiRJQ6CXEerXAdsBXwNOB3Zo2mYAr+lbZZIkSdIQWO0IdVXdDiwYZ/OStVuOJEmSNFx6uW3eU4F3AnO796+qF/avLEmSJGk49DKH+svAJ4BPAg/3txxJkiRpuPQSqB+qqo/3vRJJkiRpCPVyUeLXk7wtybZJthx59b0ySZIkaQj0MkJ9aLP8q662AnZa++VIkiRJw6WXu3zsOBWFSJIkScNo3ECd5IVV9e0kB4y1vapO619ZkiRJ0nCYaIT694FvA68cY1sBrQJ186TFxcCyqnpFMy/7S3Ruz3cT8Jqq+kWbPiRJkqR+GzdQV9XRzfKwPvW9ELgG2LxZPwo4r6qOTXJUs/6uPvUtSZIkrRUTTfn4i4kOrKp/W9NOk2wH/BFwDDDSz37A3s37k4DzMVBLkiRpmptoysfjm+XTgN2BM5r1VwIXtOz3w8Bfd/UBsE1VLQeoquVJth7rwCRHAkcC7LDDDi3LkCRJktqZaMrH3wEkOQfYraruadbfR+fpiWskySuA26rq0iR7T/b4qjoBOAFg/vz5taZ1SJIkSWtDL/eh3gFY1bW+is6Fg2vq+cC+SV4ObAxsnuRzwK1Jtm1Gp7cFbmvRhyRJkjQlenlS4meBi5O8L8nRwEXAZ9a0w6p6d1VtV1VzgUOAb1fVG+hMKRl5iMyhwOlr2ockSZI0VXp5sMsxSc4Cfq9pOqyqLu9DLccCpyQ5ArgZOKgPfUiSJElrVS9TPgCuAJaP7J9kh6q6uW3nVXU+nbt5UFV3APu0/UxJkiRpKq02UCdZABwN3Ao8DITOg12e0d/SJEmSpOmvlxHqhcDTmhFkSZIkSV16uSjxFuCX/S5EkiRJGka9jFDfAJyf5JvAgyONbZ6UKEmSJK0regnUNzevjZqXJEmSpEYvt80beWLiplV1X/9LkiRJkobHaudQJ9kzydXANc36M5N8rO+VSZIkSUOgl4sSPwy8FLgDoKp+AOzVx5okSZKkodHTg12q6pYk3U0P96ccSdL64uZ7Z/CByzYfdBmaRm69vzPOt80mjwy4Ek0XN987g50HXUQPegnUtyR5HlBJNgLeQTP9Q5KkNTFv3rxBl6BpaNWSJQA87in++1DHzgzH74teAvVbgeOAOcAy4Gzg7f0sSpK0bluwYMGgS9A0tHDhQgCOO+64AVciTU4vd/m4HXj9FNQiSZIkDZ1e7vKxU5KvJ1mR5LYkpyfZaSqKkyRJkqa7Xu7y8QXgFGBb4MnAl4GT+1mUJEmSNCx6CdSpqs9W1UPN63NA9bswSZIkaRj0clHid5IcBXyRTpA+GPhmki0BqurOPtYnSZIkTWu9BOqDm+VbRrUfTidgO59akiRJ661e7vKx41QUIkmSJA2jcedQJ9k9yZO61t/U3OHj30eme0iSJEnru4kuSjweWAWQZC/gWOAzwC+BE/pfmiRJkjT9TTTlY0bXBYcHAydU1VeAryS5ou+VSZIkSUNgohHqGUlGAvc+wLe7tvVyMaMkSZK0zpsoGJ8MfDfJ7cBK4L8BksyjM+1DkiRJWu+NG6ir6pgk59F5QuI5VTXyMJcNgAVTUZwkSZI03U04daOqLhyj7cf9K0eSJEkaLr08elySJEnSOAzUkiRJUgsGakmSJKkFA7UkSZLUgoFakiRJasFALUmSJLVgoJYkSZJaMFBLkiRJLRioJUmSpBYM1JIkSVILBmpJkiSpBQO1JEmS1IKBWpIkSWrBQC1JkiS1YKCWJEmSWpg56ALWBTPuv5NZ15456DI0jWzwwN0APLLx5gOuRNPJjPvvBLYZdBmSpLXMQN3SvHnzBl2CpqElS+4BYN5Ohid128bfGZK0DjJQt7RgwYJBl6BpaOHChQAcd9xxA65EkiT1m3OoJUmSpBYM1JIkSVILBmpJkiSpBQO1JEmS1IKBWpIkSWrBQC1JkiS1YKCWJEmSWjBQS5IkSS1MeaBOsn2S7yS5JslVSRY27VsmOTfJ9c1yi6muTZIkSZqsQYxQPwT8ZVX9FrAH8PYkvw0cBZxXVTsD5zXrkiRJ0rQ25YG6qpZX1WXN+3uAa4A5wH7ASc1uJwH7T3VtkiRJ0mQNdA51krnArsBFwDZVtRw6oRvYepxjjkyyOMniFStWTFmtkiRJ0lgGFqiTbAZ8Bfjzqrq71+Oq6oSqml9V82fPnt2/AiVJkqQeDCRQJ9mQTpj+fFWd1jTfmmTbZvu2wG2DqE2SJEmajEHc5SPAp4BrqurfujadARzavD8UOH2qa5MkSZIma+YA+nw+8Ebgh0muaNreAxwLnJLkCOBm4KAB1CZJkiRNypQH6qr6HpBxNu8zlbVIkiRJbfmkREmSJKkFA7UkSZLUgoFakiRJasFALUmSJLVgoJYkSZJaMFBLkiRJLRioJUmSpBYM1JIkSVILBmpJkiSpBQO1JEmS1IKBWpIkSWrBQC1JkiS1YKCWJEmSWjBQS5IkSS0YqCVJkqQWDNSSJElSCwZqSZIkqQUDtSRJktSCgVqSJElqwUAtSZIktWCgliRJklowUEuSJEktGKglSZKkFgzUkiRJUgsGakmSJKkFA7UkSZLUgoFakiRJasFALUmSJLVgoJYkSZJaMFBLkiRJLRioJUmSpBYM1JIkSVILBmpJkiSpBQO1JEmS1IKBWpIkSWrBQC1JkiS1YKCWJEmSWjBQS5IkSS0YqCVJkqQWZg66AEmS1meLFi1iyZIlgy5jWhg5DwsXLhxwJYM3b948FixYMOgy1CMDtSRJmhZmzZo16BKkNWKgliRpgByFlIafc6glSZKkFgzUkiRJUgsGakmSJKkFA7UkSZLUgoFakiRJasFALUmSJLVgoJYkSZJaMFBLkiRJLRioJUmSpBZ8UqLWmkWLFrFkyZJBlzEtjJyHhQsXDriS6WHevHk+DU6StM6adiPUSV6W5LokS5IcNeh6pDUxa9YsZs2aNegyJEnSFJhWI9RJZgAfBV4MLAUuSXJGVV092MrUC0cgJUnS+mi6jVA/B1hSVTdU1Srgi8B+A65JkiRJGtd0C9RzgFu61pc2bY9KcmSSxUkWr1ixYkqLkyRJkkabboE6Y7TVr61UnVBV86tq/uzZs6eoLEmSJGls0y1QLwW271rfDvjZgGqRJEmSVmu6BepLgJ2T7JhkI+AQ4IwB1yRJkiSNa1rd5aOqHkryZ8DZwAzgxKq6asBlSZIkSeOaVoEaoKrOBM4cdB2SJElSL6bblA9JkiRpqBioJUmSpBYM1JIkSVILBmpJkiSpBQO1JEmS1IKBWpIkSWohVbX6vaapJCuAnw66DmkcWwG3D7oISRoy/u7UdPWUqpo91oahDtTSdJZkcVXNH3QdkjRM/N2pYeSUD0mSJKkFA7UkSZLUgoFa6p8TBl2AJA0hf3dq6DiHWpIkSWrBEWpJkiSpBQO1NAlJKslnu9ZnJlmR5BurOW7v1e0jScMsycNJruh6ze1jXzcl2apfny9N1sxBFyANmfuApyeZVVUrgRcDywZckyRNByur6lmDLkIaBEeopcn7FvBHzfvXAiePbEjynCT/k+TyZvm00Qcn2TTJiUkuafbbb4rqlqQpleTZSb6b5NIkZyfZtmk/P8mHklyQ5Jokuyc5Lcn1Sf6h6/ivNcdeleTIcfp4Q5KLm1Hx45PMmKrvJ40wUEuT90XgkCQbA88ALuradi2wV1XtCvwt8IExjn8v8O2q2h34A+CDSTbtc82S1G+zuqZ7fDXJhsAi4MCqejZwInBM1/6rqmov4BPA6cDbgacDb07yxGafw5tj5wPv6GoHIMlvAQcDz29Gxx8GXt+/ryiNzSkf0iRV1ZXN3MDXAmeO2vwE4KQkOwMFbDjGR7wE2DfJO5v1jYEdgGv6U7EkTYlfm/KR5Ol0AvK5SQBmAMu79j+jWf4QuKqqljfH3QBsD9xBJ0S/qtlve2Dnpn3EPsCzgUuaPmYBt63VbyX1wEAtrZkzgH8B9ga6R0zeD3ynql7VhO7zxzg2wKur6ro+1yhJgxQ6QXnPcbY/2Cwf6Xo/sj4zyd7Ai4A9q+r+JOfTGYAY3cdJVfXutVW0tCac8iGtmROBv6+qH45qfwKPXaT45nGOPRtYkGY4JcmufalQkgbrOmB2kj0BkmyY5HcmcfwTgF80YXoXYI8x9jkPODDJ1k0fWyZ5StvCpckyUEtroKqWVtVxY2z6Z+Afk3yfzp83x/J+OlNBrkzyo2ZdktYpVbUKOBD4pyQ/AK4AnjeJjziLzkj1lXR+T144Rh9XA38DnNPsdy6wbcvSpUnzSYmSJElSC45QS5IkSS0YqCVJkqQWDNSSJElSCwZqSZIkqQUDtSRJktSCgVqShkiSbZJ8IckNSS5N8r9dT5Jr87l7J/nG2qhRktY3BmpJGhLNw4C+BlxQVTtV1bOBQ4DtBlCLT9qVpIaBWpKGxwuBVVX1iZGGqvppVS1KMiPJB5NckuTKJG+BR0eez09yapJrk3y+6ymdL2vavgccMPKZSTZNcmLzWZcn2a9pf3OSLyf5OnDOlH5zSZrGHGGQpOHxO8Bl42w7AvhlVe2e5HHA95OMhN5dm2N/BnwfeH6SxcB/0AnpS4AvdX3We4FvV9XhSX4DuDjJfzXb9gSeUVV3rsXvJUlDzUAtSUMqyUeB3wNWAT8FnpHkwGbzE4Cdm20XV9XS5pgrgLnAvcCNVXV90/454Mjm2JcA+yZ5Z7O+MbBD8/5cw7Qk/ToDtSQNj6uAV4+sVNXbk2wFLAZuBhZU1dndByTZG3iwq+lhHvvdX+P0E+DVVXXdqM96LnBfi/olaZ3kHGpJGh7fBjZO8qddbZs0y7OBP02yIUCSpybZdILPuhbYMclvNuuv7dp2NrCga671rmuleklaRxmoJWlIVFUB+wO/n+TGJBcDJwHvAj4JXA1cluRHwPFM8FfIqnqAzhSPbzYXJf60a/P7gQ2BK5vPen8fvo4krTPS+f0sSZIkaU04Qi1JkiS1YKCWJEmSWjBQS5IkSS0YqCVJkqQWDNSSJElSCwZqSZIkqQUDtSRJktSCgVqSJElq4f8DnnLOyz/2rgg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3"/>
          <a:stretch>
            <a:fillRect/>
          </a:stretch>
        </p:blipFill>
        <p:spPr>
          <a:xfrm>
            <a:off x="6199213" y="1585912"/>
            <a:ext cx="5569053" cy="2976828"/>
          </a:xfrm>
          <a:prstGeom prst="rect">
            <a:avLst/>
          </a:prstGeom>
        </p:spPr>
      </p:pic>
    </p:spTree>
    <p:extLst>
      <p:ext uri="{BB962C8B-B14F-4D97-AF65-F5344CB8AC3E}">
        <p14:creationId xmlns:p14="http://schemas.microsoft.com/office/powerpoint/2010/main" val="112548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281" y="510237"/>
            <a:ext cx="9404723" cy="1326768"/>
          </a:xfrm>
        </p:spPr>
        <p:txBody>
          <a:bodyPr>
            <a:normAutofit/>
          </a:bodyPr>
          <a:lstStyle/>
          <a:p>
            <a:r>
              <a:rPr lang="en-US" sz="3200" b="1" u="sng" dirty="0" smtClean="0">
                <a:solidFill>
                  <a:schemeClr val="tx1"/>
                </a:solidFill>
              </a:rPr>
              <a:t>EXPLORATORY DATA ANALYSIS</a:t>
            </a:r>
            <a:endParaRPr lang="en-US" sz="3200" b="1" u="sng" dirty="0">
              <a:solidFill>
                <a:schemeClr val="tx1"/>
              </a:solidFill>
            </a:endParaRPr>
          </a:p>
        </p:txBody>
      </p:sp>
      <p:sp>
        <p:nvSpPr>
          <p:cNvPr id="3" name="AutoShape 2" descr="data:image/png;base64,iVBORw0KGgoAAAANSUhEUgAAA3UAAAFPCAYAAADqcOfCAAAAOXRFWHRTb2Z0d2FyZQBNYXRwbG90bGliIHZlcnNpb24zLjUuMSwgaHR0cHM6Ly9tYXRwbG90bGliLm9yZy/YYfK9AAAACXBIWXMAAAsTAAALEwEAmpwYAACV50lEQVR4nOzdd3hUVfrA8e+ZSe89pCeUhJ7QQSyIFEUUxV6xl1VX19XVddddt7rVdfXn2lbE3kGxrIoiooD0XkIN6b33zMz5/XEHjBgghEzuTPJ+nmeemdzcufedgcyZ955z3qO01gghhBBCCCGE8EwWswMQQgghhBBCCNF1ktQJIYQQQgghhAeTpE4IIYQQQgghPJgkdUIIIYQQQgjhwSSpE0IIIYQQQggPJkmdEEIIIYQQQngwSeqER1FKhSulWpVS2nl73eyYukopNaXd67juOPsua7dvas9EKIQQwl0ppU5RSn2qlCpUSjU771copZ5QSlnNju9Y2rVpOe22LTjUzpkUk1JKXauUWqOUqlJKNSilDjrf4zvNiEmIE+FldgBCnKALAe92P5+nlPLXWjeZFZAQQgjRk5RS04FP+eHF+Tjn7RTgF4DdhNA82e+Ah4/Yluy8hQH/19MBCXEipKdOeJpLj/g5CJhlRiBCCCGESX6O8R0uBxgB+AFpGG3kh4ApvV0nQ2t9ndZaaa1VT59bKeUF/Mz544dAIhAADAPuBNb3cDw+Sin5ji5OiPyHER5DKRUJnOX88V2g2fn40iP2S203VPH3SqnfKqUKlFLVSqlFSqnodvs+0m7fM5RSH7QbcnH/Ecc9tN+Cdtuua7d9inNbtFLqDaXUbqVUrXO4aK5S6lmlVFQ3vh/th2/erpT6t1Kq3Hmbr5QKPGL/0Uqpd5VSJc6Y8pVSbx6xz3lKqa+dcTcrpbYqpe5rP5TniPdsqlJqqVKqUSm1USk1QSkVqZR6WylVr5Tao5S6poPYr1RKrXLu0+Qc7nJZd703QgjRy6U573drrbdprVu01jla63e01udrrVsO7aiUynF+Xi9TSl2slNrh/HzfqJQ6o/1BlVK+SqnfKKV2OvepVkp9rJQac8R+Rx5zu7MdWN3BvmOUUt85j7dDKXVBRy+oo+GXJ9hGByilnlNK1TjbwX8opW45so0+imiMi8QAq7TWBVrrJq31Dq31U1rrO444l49S6gGl1BZnG1arlFqrlDq33T6RznY5x9nmljnb4OFHHOvwdwul1M+VUrkY329CnL+foJRarJSqcB5nt1LqYaVU+1FLQoDWWm5y84gbcDPG1UcNXAR87HzcAAS02y+13X7V7R4fur3Zbt9HjrPv2e32PbRtQbtt17XbPsW5bXAHxzl0W93uuVPabb/uOK99Wbt9Uzt4fkex/6Xd86cDrR3F1G6f248R91tHec8qjtivBPjuiG0OYGi75//+GOe5z+z/Z3KTm9zk5u434Kt2n5trgT8AMwD/DvbNce5XiTEks/1nbhMwwLmfF7D0KJ/NzcDkDo5Z4/yMb79vLuDt3C8SqDri9zagzPk4p90xF3TQLrVvbzpq59q30S938PvCdo+nHOP99GrXRtowvl/cB4wD1BH7WoElR3mfHnHuEwpkH2WfBmBMu+Md2l55xH5hwEyO0nYDH5r9/1Bu7nWTnjrhSQ71yLUAn2EMkQBjiMTsozzHDzgHiAW2OrfNVR0Pa9gFJGB8iB5ycRfiLAUucB7LF+PD/RHn78YrpUZ34ZjHYwPGY1y9LXZuax/70xhzER3AbRiNRQrO+QNKqWDgr859C4BMjPdsqXPbpUe5yrkWo9H+u/PnGCAeGNju/AqY6zxPGvCQc/tTQAQQDrzh3PZ7pVR4J1+zEEL0VU+3ezwW+DVGu1islPrlUZ4TjjFsMxT4qXObH99/Jl8BnOl8PA/wx2hTdmK0Zf/s4JghznOHYyRlAEnABOfjn2G0N2Bc0AsF7gK6MmrlqG20UioduMq5bTPGPLiRnT2w1toG/Nf5oxVjWsffgTXA/vY9cMCVwDTn4+8whmgGY4wk2uDc/jMg3fn4rxivey5GGxxAx+9lOMa/RSgwBCP5ewqj7V6JccHan++Hic5WSp3d2dcoej9J6oRHUMaQyUONzVda63q+T+rgx3PtDvlAa/2p1roU+J9zmzdGwnKk32mtC7XWn2MkZmA0TieqCuPD/H8YVxZr+D6pg+8/6LvTC1rrtVrrHGC5c1sSHG7sBji3LdJaP6u1rtFa52qt/+jcfgpGowTwvNZ6i/M9+327c8zo4Lx/01pX8n3yB0ZP5j5++O9z6H2cjtFgAtyBcWWyCuPLBBgN1sROvWIhhOijtNZvYyQJR871CgH+fJTh7Hla68e11rVa6yeBPOf2yc77c9rt+xJGL94BjAQDjIuSAUccsxhjVEg18Ha77Yc+809x3jcBf3Ke+2mM3rwTdaw2eiLff6f9p9Y6T2u9FXjhBI5/F0ZSdWRsqcA76vvK0+3fp5u1MUSzXmu9VGu92Ln9UOLZDPzW+boX8X37fKpSyv+I82zXWj/q3HcXRkJ9qO0+BaN3tAn4V7vnnIkQTpLUCU9xEd8nA5udY9LDgb3ObbOUUkEdPG9Pu8fN7R77dnLfjvZrr6Oy0T8D/oZxlfDID20wrox2t45i93HeR7f7XfZRnt/+qmleu8f57R63P84hhxq/5iO3aa1b22079D52dIwjRXRiHyGE6NO01ou01mMxeqWux+g1OmROB0/JP+LnAud9gvP+eJ/PCqPdbW+f1trhfNxRGxvnvC8/ok0oPM65OnKsNjqu3e8K2j0+8jUfldbarrV+FCOJy8QYfnmoPfTn+wubJ9Kmlul28xvbxWPlx23dtiN+lvZSnBBJ6oSnaN8T9wDGUMqtGMP8wPjAPa+D59naPdbHOcfx9j3UILVPylI72O8S530xxhVOy1Fi607Hir2s3eOMozy/vN3jxKM8br9PR+c91raOjnGBdlY6099XPLNorV87xvOFEKLPcw6ZB8DZK7WAH46m6OjLfuIRPx9K5g4lQYc+nx1AxFE+nwuOOMbx2s0i532UUsqn3fb4DvY9nmOdq32S2D7B69RoG2UIBGNCn3O0yj8xRpQccug9PZE2NVop1f7i8KF/AwfGKJX2mo/4uX17+fiR/x7Of5NbjvGyRB8jSZ1we0qpWOCMTux6tCGY3eXQFbZJSqlgpVQiRqGUIx1quOxAHUbD+YCLYzsqrfVuvu/RvFApdbNSKkQpldhu7sUqoN75+Gal1AjnkNdftzvU590QzhKMxgzgj0qpkc4qYqlKqZ8BX3fDOYQQorf70FnpcYqzPQrg+zll0HEPUpJS6i7n/nfyfcKzwnn/qfPeAjyjlEpwVsPMVEr9C3iiC3EeOrY/8Ctn23M7Ru9id/qO79uWu5VS8UqpEcANnXy+L8bcuUecr9dPGRW3L2y3z6H39JN2255VSg1RSgUqpU5XSp3v3H6ovfQDfut83XOA053bv9VaNx4npt0Yw18BblJKneOMK1opdblSag3G3HghAEnqhGe4mO//r97dwZWqLc7fnaOUCnFhHO8675MxqjzmYBQJOdLHzvsEjEQwjx9eOTTDT4A2jPfxOYx5fnnAnwG01rXAoQQvEeM9LeX7yeDvaq2/OtkgtNb7+b4gy3CMCe0tGA3XY3R/Qy+EEL2RH0ZF6K+AWoyiGoeKpzQA/+ngOeUY87FqgSed25pxtgPA63w/5+tSjParGdgE3MP3865PxOMYc8sBfoPR9jzVblu30FrvAQ6N8hiH0fu4BWPI6OHdjnOYGOC3GK+3CeP9ut75u51837a/AXzhfHwKsAPjoujXwKFCaP/i+4upv8R43e9jtMFNGEM7j/eaNMYaeTaM5RY+cT631BnDuOMdQ/QtktQJT3CoB84OvNXB7w9VTvQFzu/g993l98B8jDL+TRjJ0S862O/PwP9hNAg1GBO173ZhXMeltV6CMZF8IcbQkTaMRu/tdvv8H8ZVyW8wGqgWjMbqAb4vZNIdsTwEXI1Rzase473cC7yKkXwKIYQ4tl8Dz2BMQyjn+2UC3gdO11p31FO3HaO4yg6M6QSbgHOcha3QWrdhFPj4LUYS04LRhm3FSM4eO9EgtdYVGAWy1jjPuRu4HOOCXne7DXgeI2mtBP7ND3sXjxzu2F4LcCPGd4w9zmO0AQcx3ucph+YEaq3twLnAgxjvTTNGW7YeoyI0zsIxkzAS2FyMf58KYBEwUWu9tjMvSGv9CXAasNj5/FaMC7L/wxh62ZW5iaKXUsaFACGEEEII0dsopXIwhul9rbWeYm40ruMcblmjtc51/pyMsczDYIyEN86ZkAnRK0lPnRBCCCGE8HRzgINKqQqlVCHGsP7BGMMu75GETvR2ktQJIYQQQghP9x3GnECNsRxAJcZ6qWdqrV83MzAheoIMvxRCCCGEEEIIDyY9dUIIIYQQQgjhwSSpE0IIIYQQQggP5mV2AJ0RFRWlU1NTzQ5DCCGEi61fv75cax1tdhyeQtpHIYToO47VRnpEUpeamsq6devMDkMIIYSLKaUOmh2DJ5H2UQgh+o5jtZEy/FIIIYQQQgghPJgkdUIIIYQQQgjhwSSpE0IIIYQQQggP5hFz6oQQwhO1tbWRn59Pc3Oz2aG4HT8/PxITE/H29jY7FCGEECaQNvLoutJGSlInhBAukp+fT3BwMKmpqSilzA7HbWitqaioID8/n7S0NLPDEUIIYQJpIzvW1TZShl8KIYSLNDc3ExkZKY3VEZRSREZGytVZIYTow6SN7FhX20hJ6oQQwoWkseqYvC9CCCGkLehYV94XSeqEEMIDlJSUcOWVV9K/f3/GjBnDpEmTWLRo0Ukfd9myZcyePbsbIhRCCCHMIW2kJHVCCOH2tNZccMEFnH766ezfv5/169fz5ptvkp+f3+Ox2Gy2Hj+nEEIIcTTSRhokqRNCCDe3dOlSfHx8uO222w5vS0lJ4a677sJut3P//fczbtw4Ro4cybPPPgsYVxenTJnCxRdfzODBg7nqqqvQWgPw6aefMnjwYE499VQWLlx4+JgNDQ3ccMMNjBs3jlGjRvHBBx8AsGDBAi655BLOO+88ZsyY0YOvXAghhDg2aSMNUv1SCCHc3Pbt2xk9enSHv3vhhRcIDQ1l7dq1tLS0MHny5MONysaNG9m+fTvx8fFMnjyZFStWMHbsWG6++WaWLl3KwIEDueyyyw4f609/+hNTp05l/vz5VFdXM378eKZNmwbAqlWr2LJlCxEREa5/wUIIIUQnSRtpkKROuIWk5BTy83LNDgOAxKRk8nIPmh2GEEd1xx138O233+Lj40NKSgpbtmzh3XffBaCmpoY9e/bg4+PD+PHjSUxMBCArK4ucnByCgoJIS0tj0KBBAFx99dU899xzAHz++ecsXryYf/zjH4BRmSw31/i7nD59uiR0QoiT4k5tfXvS7vcufbWNlKROuIX8vFwe+zzb7DAAuHdGhtkhCPEDw4YN47333jv881NPPUV5eTljx44lOTmZJ598kpkzZ/7gOcuWLcPX1/fwz1ar9fBY/6NV1dJa895775GR8cO/gdWrVxMYGNhdL0cI0Ue5U1vfnrT7nk3aSIPMqRNCCDc3depUmpubefrppw9va2xsBGDmzJk8/fTTtLW1AbB7924aGhqOeqzBgwdz4MAB9u3bB8Abb7xx+HczZ87kySefPDyvYOPGjd3+WoQQQojuJG2kQZI6IYRwc0op3n//fb7++mvS0tIYP3488+bN469//Ss33XQTQ4cOZfTo0QwfPpxbb731mNW3/Pz8eO655zj33HM59dRTSUlJOfy7hx9+mLa2NkaOHMnw4cN5+OGHe+LlCSGEEF0mbaRBHco23dnYsWP1unXrzA5DuJBSym2GZNw7IwNP+LsQ7m/nzp0MGTLE7DDcVkfvj1JqvdZ6rEkheRxpH4Uncae2vj1p980hbeSxnWgbKT11QgghhBBCCOHBJKkTQgghhBBCCA8mSZ0QQgghhBBCeDBJ6oQQQgghhBDCg0lSJ4QQQgghhBAeTJI6IYQQQgghhPBgktQJIUQvppTimmuuOfyzzWYjOjqa2bNnH/N5y5YtO+4+QgghhCfrTW2kJHVCCNFDkpJTUEp12y0pOeW45wwMDGTbtm00NTUBsGTJEhISElz9UoUQQogTIm3kyfEyOwAhhOgr8vNyu3Xh3XtnZHRqv3POOYePP/6Yiy++mDfeeIMrrriCb775BoA1a9Zwzz330NTUhL+/Py+++CIZGT88bkNDA3fddRdbt27FZrPxyCOPMGfOnG57HUIIIYS0kSdHeuqEcFPdfcXK1Ve7hPu6/PLLefPNN2lubmbLli1MmDDh8O8GDx7M8uXL2bhxI7///e956KGHfvT8P/3pT0ydOpW1a9fy1Vdfcf/999PQ0NCTL6FXUkpZlVIblVIfOX+OUEotUUrtcd6Hmx2jEEL0dr2ljZSeOiHcVHdfsToZnb3aJdzTyJEjycnJ4Y033mDWrFk/+F1NTQ3z5s1jz549KKVoa2v70fM///xzFi9ezD/+8Q8Ampubyc3NZciQIT0Sfy92N7ATCHH+/CDwpdb6L0qpB50/P2BWcEII0Rf0ljZSkjohhOgDzj//fO677z6WLVtGRUXF4e0PP/wwZ555JosWLSInJ4cpU6b86Llaa957770fDTkRXaeUSgTOBf4E3OvcPAeY4nz8ErAMSeqEEMLlekMb6bLhl0opP6XUGqXUZqXUdqXU75zbH1FKFSilNjlvs453LCGEECfnhhtu4De/+Q0jRoz4wfaamprDk8IXLFjQ4XNnzpzJk08+idYagI0bN7o01j7iceAXgKPdtlitdRGA8z7GhLiEEKLP6Q1tpCvn1LUAU7XWmUAWcLZSaqLzd//SWmc5b5+4MAYhhBBAYmIid99994+2/+IXv+CXv/wlkydPxm63d/jchx9+mLa2NkaOHMnw4cN5+OGHXR1ur6aUmg2Uaq3Xd/H5tyil1iml1pWVlXVzdEII0ff0hjZSHcoqXXoSpQKAb4HbgXOAeq31Pzr7/LFjx+p169a5KjzhBpRSbjV/rCf+Lo5H3hPPt3Pnzh+MqU9KTiE/L7fbjp+YlExe7sFuO15PO/L9AVBKrddajzUppB6hlHoUuAawAX4Yc+oWAuOAKVrrIqVUHLBMa33M8TzSPgpP4k7tWnvSxplD2shjO9E20qXVL52VvTYBpcASrfVq56/uVEptUUrNP1p1L7kSKYTobfJyD6K17rabJzdWfZnW+pda60StdSpwObBUa301sBiY59xtHvCBSSEKIUSPkzby5Lg0qdNa27XWWUAiMF4pNRx4GhiAMSSzCPjnUZ77nNZ6rNZ6bHR0tCvDFEIIIdzBX4DpSqk9wHTnz0IIIcRx9Uj1S611tVJqGXB2+2GXSqnngY96IgYhhBDC3Witl2FUuURrXQGcZWY8QgghPJPLkjqlVDTQ5kzo/IFpwF+VUnGHqnsBFwLbXBWDECei1eagvL6FoMyZ/OOzbKoaW2lqs+NtsRDo60V8mB8pkYGMTAwlNsTP7HCFEEIIIYQAXNtTFwe8pJSyYgzzfFtr/ZFS6hWlVBaggRzgVhfGIMRRaa0pr29lb2k9BysbKK1tQQORZ9/F01/vI8zfGz9vKzaHg/pmGw2t31c9SokMYOrgGM7LjGdUUhhKKfNeiBBCCCGE6NNcltRprbcAozrYfo2rzilEZ9jsDnaV1LE5r5ry+lYU0C/Uj3GpEcSG+vL0bWfTXFmMl/X7Kadaa2qbbOwtq2NTXg0r9pbz+upcXlyRQ3psEDed1p8LshLw8XLpNFUhhBBCCCF+pEfm1AnhDprb7GzIrWJrQQ3NbQ4ig3w4MyOagTFBBPh8/6dgry37QUIHRhnm0ABvxqREMCYlghtPTaO+xcZHmwt5edVBfvHuFp74cg8PnjOYc0fESc+dcBtWq/UHi6m+//77pKamuuRcqamprFu3jqioKJccXwghhOhOvamNlKRO9Ho2h4Mt+TWsOVBJi83BgOhAspLCSAjzP6nkK8jXi8vHJ3PZuCSWZZfxt8+yufP1jbzWP5e/XjSS5MiAbnwVojdITU7kYF5Btx0vJSmBnNz8Y+7j7+/Ppk2buu2cQgghhCtIG3lyJKkTvdq+snqW7y6jttlGSkQAkwdGER3s263nUEpx5uAYTk+P5s21ufzlk13MfHw5vzt/GJeOS+rWcwnPdjCvAL30z912PDX1oS49b/369dx7773U19cTFRXFggULiIuLY8qUKYwaNYr169dTVlbGyy+/zKOPPsrWrVu57LLL+OMf/wjABRdcQF5eHs3Nzdx9993ccsstPzrHq6++yhNPPEFraysTJkzgP//5D1ar9aRerxBCiN5L2siTayNlApDolRpbbXyytYiPthTh7WXhgqx4LhiV0O0JXXtWi+KqCSl89rPTGZUcxi/e28LP395Mc5v9+E8WwkWamprIysoiKyuLCy+8kLa2Nu666y7effdd1q9fzw033MCvfvWrw/v7+PiwfPlybrvtNubMmcNTTz3Ftm3bWLBgARUVFQDMnz+f9evXs27dOp544onD2w/ZuXMnb731FitWrGDTpk1YrVZee+21Hn3dQgghxPH0pjZSeupEr7O7pI5l2WW02OxM6h/JmJRwrJaem+MWH+bPKzdO4Ikv9/DvL/ewv7ye568dS1SQ6xJKIY7myKEl27ZtY9u2bUyfPh0Au91OXFzc4d+ff/75AIwYMYJhw4Yd/l3//v3Jy8sjMjKSJ554gkWLFgGQl5fHnj17iIyMPHyML7/8kvXr1zNu3DjAaDRjYmJc+jqFEEKIE9Wb2khJ6kSv0WZ3sCy7jB1FtcSG+DJ9SAKRJiVSVoviZ9PTGRIXzD1vbeLC/6zg9ZsmkhQh8+yEubTWDBs2jFWrVnX4e19f42/GYrEcfnzoZ5vNxrJly/jiiy9YtWoVAQEBTJkyhebm5h+dY968eTz66KOueyFCCCFEN/PkNlKGX4peobKhlbfW5rGjqJbxqRFcOibJtISuvbOHx/HGzROpbbJx8TMr2Vtab3ZIoo/LyMigrKzscIPV1tbG9u3bO/38mpoawsPDCQgIYNeuXXz33Xc/2uess87i3XffpbS0FIDKykoOHjzYPS9ACCGEcBFPbiMlqRMeb3dJHW+uzaWx1c4FWfFMGhCJpQeHWx7PqORw3rp1InYHXPn8d+SUN5gdkujDfHx8ePfdd3nggQfIzMwkKyuLlStXdvr5Z599NjabjZEjR/Lwww8zceLEH+0zdOhQ/vjHPzJjxgxGjhzJ9OnTKSoq6s6XIYQQQnQ7T24jldb6pA/iamPHjtXr1q0zOwzhQkopHvs8+4Seo7Xmu/2VrMmpJC7Uj1nD4wjyO/kRxffOyMAVfxe7S+q47NlVBPh48c5tk4gP8z/m/l15T1zFVe9Jb7dz506GDBly+GczyjW7syPfHwCl1Hqt9ViTQvI40j4KT+JO7Vp70saZQ9rIYzvRNlJ66oRHarM7+GRrMWtyKhkaF8JFoxO7JaFzpfTYYF65cQI1TW3c+NI6GlpsZockelhObj5a6267eXJjJYQQQrQnbeTJkaROeJyGFhvvrs9nX1k9pw2KYtqQmB6tbnkyhieE8n9XjiK7uJa739yE3SFXBoUQQgghxMmRpE54lOrGVt5Zn09VYyvnZcYzOjkcpTwjoTtkSkYMvz1vGF/sLOFvn+4yOxwhhBBCCOHh3Hu8mhDtlNW18P6mAhxaM3dUIv1C/cwOqcvmnZLK3tJ6nl2+nwHRQVw6LsnskISLaK097sJDT5D5K0IIIaSN7FhX2kjpqRMeIb+qkXfX52NRikvGJHl0QnfIb88bymmDovj1B9vYUVhrdjjCBfz8/KioqJAE5ghaayoqKvDz8/y/YyGEEF0jbWTHutpGSk+dcHt7S+v5dHsxoX7eXDAqnmA/b7ND6hZeVguPX5bF2f/+hrve2MCHd51KgI/8SfYmiYmJ5OfnU1ZWZnYobsfPz4/ExESzwxBCCGESaSOPrittpHyDFG5tZ1EtS3aUEBvix/lZ8fh7W80OqVtFBvny+GVZXP3Cav7w0Q4enTvS7JBEN/L29iYtLc3sMIQQQgi3I21k95Lhl8Jt7Sis5fMdJSSE+zN3dEKvS+gOmTwwitvOGMAba/L4eIss0CyEEEIIIU6MJHXCLW0rrGHJzhKSIwKYkxmPt7V3/1e9d3o6mUlhPLhwCwXVTWaHI4QQQgghPEjv/qYsPNLWghq+3FlKSmQA542Mw6uXJ3QA3lYLT14+CrtD89DCrTJpWAghhBBCdFrv/7YsPMqW/GqW7iolNTKA2SP6RkJ3SHJkAPfPzODr3WW8v6nA7HCEEEIIIYSH6DvfmIXb25JfzVfZZaRFBXJuH+mhO9K1k1IZlRzG7z/cgcU/xOxwhBBCCCGEB+h735qFWwocftb3Cd2IOLwsffO/ptWi+OtFI6lvsREx7RazwxFCCCGEEB6gb35zFm7lw82FRJ7zU5IjApg1vB9WizI7JFOlxwZzx5kDCRw6hQPlDWaHI4QQQggh3JwkdcJUX+wo4WdvbaKlYCez++iQy478ZMpAWssO8lV2KTa7w+xwhBBCCCGEG5Nv0MI03+wp4yevbWBYQiil7/6u1y9bcCJ8vCxULnmaumYb6w9WmR2OEEIIIYRwYy77Fq2U8lNKrVFKbVZKbVdK/c65PUIptUQptcd5H+6qGIT7Wr2/gptfXkf/6EBeun4culXWZjtSS942BsUEse5gFXXNbWaHI4QQQggh3JQru0ZagKla60wgCzhbKTUReBD4Ums9CPjS+bPoQzblVXPDgrUkhPnz6k0TCAvwMTskt3XqwCg08O3ecrNDEUIIIYQQbsplSZ021Dt/9HbeNDAHeMm5/SXgAlfFINzPzqJarn1hNZFBvrx200SignzNDsmthfh7MyYlnN0l9RRUSW+mEEIIIYT4MZdOYlJKWZVSm4BSYInWejUQq7UuAnDexxzlubcopdYppdaVlZW5MkzRQ3IrGrl2/hoCfLx47aYJ9Av1MzukjikLSinTb4eMTQknyNeLr/eU4dDaxDdGCCGEEEK4Iy9XHlxrbQeylFJhwCKl1PATeO5zwHMAY8eOlW+yHq68voVr56+mze7g9VsnkRQRYHZIR6cdPPZ5ttlRcO+MDAC8rRZOHRjFp9uL2VVUx9B4WZRcCCGEEEJ8r0fKDWqtq4FlwNlAiVIqDsB5X9oTMQjz1DW3cd2LayiubeaFeeMYFBtsdkgeJz02iNgQX1btr5AlDoQQQgghxA+4svpltLOHDqWUPzAN2AUsBuY5d5sHfOCqGIT5Wmx2bn1lPTuL6vjPVaMZkyLFTrtCKcXkAVHUt9jYUlBjdjhCCCGEEMKNuHL4ZRzwklLKipE8vq21/kgptQp4Wyl1I5ALXOLCGISJ7A7NvW9tZuW+Cv55SSZTB8eaHZJHS4oIIDkigLU5lQyLD8HXy2p2SEIIIYQQwg24LKnTWm8BRnWwvQI4y1XnFe5Ba80ji7fz8dYiHpo1mIvGJJodUq8weUAkb6zNY8PBaiYNiDQ7HCGEEEII4QZ6ZE6d6Hue+HIvr3x3kFtO788tpw8wO5xeIybEj/SYIDbkVtHQYjM7HCGEEEII4QZcWv1S9E2vrT7Iv77YzdzRCTx49mCzw+l1Jg2IZG9ZPWtyKjkzo8MVQYQQQgiPVdfcRkVDK7VNbbTaHTg0+HpZCPL1IjLQh1B/7x8s/SOEkKROdLNPtxXx8PvbmDo4hr9eNBKLRT50u1tYgA9D40PYXlDL2JRwgv28zQ5JCCGE6DKtNYU1zewuruNARQN1zcceieLvbSU5IoD02CBSIwPlu4YQSFInutGqfRX89I1NZCWF8dSVo/G2yuheVxmXEsGOwlrW5VRx5mDprRNCCOF5HA5Ndkkd63OrqKhvxcuiSIkMYHRyONFBvoQGeOPrZUEBLTYHdS02yutbKKhq4mBFI9kldQT6WMlKCmNEYqgUEBN9miR1oltsL6zhlpfXkRIZwPzrxuHvIx+srhTi72301hXWMjZVeuuEEEJ4loMVDXyzp5yKhlYiA32YNiSGQTHB+Hh1fEHYy2oh0NeLfiF+DI8Pxe7QHKxoYFN+NSv2VbAht5oJ/SMYER8qPXeiT5KkTpy0gxUNzJu/lmA/L16+cTxhAT5mh9QnHO6tO1glc+uEEEJ4hKY2O8t3l7GruI5Qf29mjejHwOigE54jZ7Uo+kcH0T86iOLaZlbsKWdZdhnbC2uZPiSW6GBfF70CIdyTjI8TJ6WsroVr56/B5nDw8o3jiQv1NzukPiPE35uhccbcurrmNrPDEUIIIY7JN3EYr6/OZXdJHePTIrh6YjKDYoJPuuhJvxA/5o5OYNbwftQ323hzbS7rD1ahte6myIVwf5LUiS6ra27juhfXUFrbwovXjWNgTLDZIfU541Ij0GjWHawyOxQhhBCiQ1pr5n97gNgr/ozVorhsbBKT+kfiZem+r6FKKQbFBnPNpBT6RwXx7d5yFm8upMVm77ZzCOHOJKnrw5KSU1BKde3m5cOg6//OtrxKcl77FaNTIrp+LClL3GXte+vqj1MtTAghhOhpNruDhxZt4/cf7aBp7xquGJ9ETIify87n721l1oh+TEmPJreykXfW58toFtEnyJy6Piw/L5fHPs8+4ec5tOZ/W4vZW1bPzGGxDJ7xxknHcu+MjJM+Rl81NjWC7UW1bMyr4rRB0WaHI4QQQgDQanNwz1sb+WRrMXecOYBf/PU8fG+/1uXnVUqRmRRGeKAPH28p4q11eZyfGU9MsOuSSSHMJj114oRorVmWXcbesnpOGxTF4H4hZofU54X6e5MeG8zWghqa22SYiRBCCPM1t9m5/dX1fLK1mF+fO4T7Zw4GenaOW3JEAJeMTUSheHd9PgcrGnr0/EL0JEnqxAlZfaCSrQU1jEkJZ3RyuNnhCKexKeG02TVb8mvMDkUIIUQf19hq46aX1vHlrlL+cMFwbjqtv2mxRAX5cvm4JEL9vflwS5EkdqLXkqROdNqW/GpWH6hkaFwIkwdEmh2OaCcqyJfUyAA25VXTZneYHY4QQog+qs3u4LZXN7ByXzn/uCSTayammB0Sgb5ezB2dSHiAkdjlVjaaHZIQ3U6SOtEpe0rq+Cq7jLSoQM4aHCPFTdzQ2NQImtrs7CisNTsUIYQQfZDWmgfe28Ly3WX8+cIRXDwm0eyQDvP3tjJ3VCJhAd4s3lwoiZ3odSSpE8eVV9nIZ9tLiAv145zh/bBYJKFzRwlh/sSF+rE+twq7Q9bmEcJdKaX8lFJrlFKblVLblVK/c26PUEotUUrtcd7LGHfhUf72WTYLNxTws2npXD4+2exwfsTfx8rcUQmE+Xvz4eZCimuazQ5JiG4jSZ04ptLaZj7cUkhYgDfnZ8bjbZX/Mu5sbEo4dc029pTWmR2KEOLoWoCpWutMIAs4Wyk1EXgQ+FJrPQj40vmzEB7hpZU5PL1sH1eMT+anZw00O5yjCvDx4sJRCQT4WFm8uZDqxlazQxKiW8g3dHFU1Y2tvL+pED9vKxdkJeDnbTU7JHEcaVGBRAb6sO5gFVpLb50Q7kgb6p0/ejtvGpgDvOTc/hJwQc9HJ8SJW767jN99uJ1pQ2L5w5xhbj9FI9DXiwtGJaDRvL+pEEtAqNkhCXHSJKkTHWposfH+pkIALsxKIMhPljT0BEopxqSEU1HfSk6FzBcQwl0ppaxKqU1AKbBEa70aiNVaFwE472NMDFGITsmtaOSuNzaSHhvME1dk4eUhI3rCA3w4PzOehhYbMRf9lsZWm9khCXFSPOMvT/SoFpud9zcV0Nhq4/yseMIDfcwOSZyA9Nhggv28WHew0uxQhBBHobW2a62zgERgvFJqeGefq5S6RSm1Tim1rqyszGUxCs+UlJyCUqpHbhYfPybeP5/Kykq+/N1lBPp6H3N/dxMX6s85w/vh028A97y5CYfMRxceTLpfxA/Y7A4+3FxEZUMr52fG0y/Ez+yQxAmyWhSjk8P5encZhdVNxIf5mx2SEOIotNbVSqllwNlAiVIqTmtdpJSKw+jF6+g5zwHPAYwdO1a+hYofyM/L5bHPs11+Hq01n24rZk9pPXOy4kmZ/fVxn3PvjAyXx3Wi+kcHUfXVC3xuuYXHv9zDvdPTzQ5JiC6RnjpxmMOh+XR7MQXVTcwY2o+UyECzQxJdNCw+BD8vCxtyq8wORQhxBKVUtFIqzPnYH5gG7AIWA/Ocu80DPjAlQCE6YVNeNbtL6zllQKTHf1+oW7eYi8ck8sSXe/hka5HZ4QjRJdJTJwDjitvS7FL2lTVwRno0Gf2CzQ5JnARvq4URiaGszamiurGVsAAZQiuEG4kDXlJKWTEurr6ttf5IKbUKeFspdSOQC1xiZpBCHE1JbTPf7i2nf1QgY1J6x8obf7pwOPvL6vn525tJiQxgWLwUTxGeRXrqBAAr91WwvbCW8akRZCWFmR2O6AYjE8OwKNicV2N2KEKIdrTWW7TWo7TWI7XWw7XWv3dur9Ban6W1HuS8l4mxwu202Oz8b1sxAT5eTB8a65Zz5brC18vKM9eMISzAm1teXk9Vgyx1IDyLJHWCDQerWHewihEJoUzsH2F2OKKbBPl6kREbzPaiGlra7GaHI4QQwsNprflqVxm1TW2cPbxfr1vqKCbYj2euHkNZXQt3v7UJuxROER5Ekro+bkdRLd/sLWdQTBBTMqJ7zRU3YRiVHE6bXbOtsNbsUIQQQni4nUV1ZJfUMbF/JAm9tAhXZlIYvz1/KMt3l/Hk0j1mhyNEp7ksqVNKJSmlvlJK7VRKbVdK3e3c/ohSqkAptcl5m+WqGMSx+Q8Yzxc7S0iK8GfGsFgsktD1OtHBviSG+7Mpr1quOAohhOiy6sZWlu0uJTHMn7GpvWMe3dFcOT6ZuaMT+PeXe1iW3WERWiHcjit76mzAz7XWQ4CJwB1KqaHO3/1La53lvH3iwhjEUazeX0HUnAeICfZl9oh4vCzSadtbjUoKo77Fxt7SerNDEUII4YEcWvP5jhKUUn3iIrBSij9dMIKM2GDueWsT+VWNZockxHG57Ju81rpIa73B+bgO2AkkuOp8ovO2F9Zw00vrsNeWMiczAR8vSeh6s7SoQML8vdmQW4XW0lsnhBDixKw/WEVRTTNnZkQT7Odtdjg9wt/HytNXj8Fu19zx2gZabDI3Xbi3Hvk2r5RKBUYBq52b7lRKbVFKzVdKddiHr5S6RSm1Tim1rqysrCfC7BNyyhuYN38twX5elLz1MP4+vWuSs/gxpRSjksMorWuhsKbZ7HCEEEJ4kLK6Fr7bX8HAmCAyYvvWckdpUYH849JMNufX8IePdpgdjhDH5PKkTikVBLwH3KO1rgWeBgYAWUAR8M+Onqe1fk5rPVZrPTY6OtrVYfYJpbXNXDN/NXaHg5dvnIC9rtzskEQPGRIXgq+XhY2yGLkQQohOsjkcfLajGD9vK1MzYvpkMbWZw/px6xn9efW7XBZtzDc7HCGOyqVJnVLKGyOhe01rvRBAa12itbZrrR3A88B4V8YgDJUNrVz9wmoq61tZcP14BsYEmR2S6EHeVgsjEkLZV9ZAdaOsvSOEEOL41hyopKK+lWlDYvv0yJ77Z2QwPjWChxZuY09JndnhCNEhV1a/VMALwE6t9WPttse12+1CYJurYhCGmqY2rp2/moMVjfx33jgyZXHxPikzSRYjF0II0TlldS2sO1jFkLhg0qICzQ7HVF5WC09eOYpAXyu3v7aBxlab2SEJ8SOu7KmbDFwDTD1i+YK/KaW2KqW2AGcCP3NhDH1eQ4uNGxasJbu4jmeuGcOkAZFmhyRMEuTrRbosRi6EEOI4HA7Nkp0l+HtbOX2QTIEBiA3x49+Xj2JfWT2/WrRNCo8Jt+PlqgNrrb8FOhp8LUsY9JDmNjs3v7yOTXnVPHXlKM7MiDE7JGGyUUlh7CquY1thLWNSevc6Q0IIIbpmQ24VZXUtzBrRDz/vvjvs8kiTB0bxs2npPLZkN+NSI7hyQrLZIQlxmNSy76VabQ5+8toGVu2v4B+XjOTs4XHHf5Lo9WJC/EgIk8XIhRBCdKyqoZXvDlQyIDqQQTF9q9plZ9x55kBOGxTFIx9uZ1uBTGcQ7qPPJHVJySkopdzilpSc4tLXandofvbWJpbuKuWPFwznwlGJLj2f8Cyjk2UxciGEED+mteaLnSV4WZSM7jkKi0Xx+GVZRAT4cMfrG6htbjM7JCEAFw6/dDf5ebk89nm22WEAcO+MDJcd2+HQPPDeFj7eWsSvZg3hqgmuTSCF50mLCiTU35uNeVWkxwb1yRLVQgghfmxLQQ2FNc1MHxJLoG+f+Yp4wiKDfHnqqlFc9ux33P/OZp65eoy0pcJ0faanri9wODS/en8b767P555pg7j59P5mhyTckFKKUUlhlNS2UFwri5ELIYSA2uY2VuwtJzkigCFxMuzyeMakRPDA2YP5bHsJ81fkmB2OEJLU9RYOh+bBhVt4Y00uP5kygLvPGmR2SMKNfb8YebXZoQghhDCZ1pqlu0oBOGtw31xkvCtuOi2N6UNjefSTnaw/WGV2OKKPk6SuF7A7NPe/u4W31+Xz07MGcf/MDPlAFsfk42VheHwoe0vrqW2S+QBCCNGXZRfXcbCikVMGRBHi7212OB5DKcU/LskkLsyPO1/fQGVDq9khiT5MkjoPZ3do7ntnM+9tyOdn09K5d3q6JHSiU0YmhYKCzfnVZocihBDCJI2tNr7eXUZcqB8jE0PNDsfjhPp7858rx1BR38o9b23CIZWlhUkkqfNgNruDn721iUUbC7hvRjp3T5Mhl6LzQvy8GRgdxLbCWlptDrPDEUIIYYKvs8tos2vOGhyDRS4Kd8mIxFB+c95Qlu8u4z/L9podjuijJKnzUG12B3e/uYnFmwt54OzB3DlVEjpx4kYlh9Fqc7CjqNbsUIQQQvSwfWX17C6tZ3xaBJFBvmaH49GumpDM+ZnxPLZkNyv3lpsdjuiDJKnzQK02B3e9vvHwsgW3TxlgdkjCQ8WF+tMvxI9NedU4tAwZEUKIvqKlzc5X2aVEBfkwJiXc7HA8nlKKR+eOoH90EHe8voG8ykazQxJ9jCR1HqbV5uCO1zfw6fZifjN7qCxbIE7aqOQwapraOFDeYHYoQgghesg3e8tpbLEzbUgsVosMu+wOgb5ePH/tWOwOzc0vr6OhxWZ2SKIPkaTOg7TY7Nz+6nqW7Cjhd+cP44ZT08wOSfQCA6ODCPL1kuUNhBCij8itbGR7YS2jU8KJDfEzO5xeJS0qkP+7cjS7S+r4+dubpXCK6DGS1HmI5jY7t76yni93lfKHC4Yz75RUs0MSvYTFoshKCqOguonSOlmMXAgherM2u4Olu0oJ9fdmYlqE2eH0SqenR/PQrCF8ur2YJ5buMTsc0UdIUucBmtvs3PLKepZll/Ho3BFcMzHF7JBELzM8PgRvq2KT9NYJIUSvtmp/BTVNbUwbEoOXVb4GusqNp6Zx0ehEHv9iD59uKzI7HNEHyF+zm2tqtXPTS+v4Zk8Zf7toJFeMTzY7JNEL+XpbGRoXQnZJncwBEEKIXqq4pplNudWMSAglMTzA7HB6NaUUf7pwOFlJYfzsrc3slCrTwsUkqTODsqCUOu7N4uNH2ry/8s2eUso+fIzLxid36nmdvQnRXlZSGA4NW/JrzA5FCCFEN7M5HCzZWUKgrxeTB0aaHU6f4Odt5blrxhDi78VNL62jpFamOAjX8erMTkqpyVrrFcfbJjpJO3js8+xj7tJqc7B4cyGF1U3MGBbL4GlPd3sY987I6PZjCs8VFuBD/6hAthbUMC41XIblCNEJ0j4KT7H2QBWVDa2cnxmPr5fV7HD6jJgQP16YN47Lnl3FdS+u5e1bJxLs5212WKIX6uy3tic7uU10g1abg/c3FVBY08TMYf0Y3C/E7JBEHzEqOYymNju7iuvMDkUITyHto3B7pXXNrD1YyZB+waRFBZodTp8zPCGU/1w9hj0lddz+6gZabQ6zQxK90DF76pRSk4BTgGil1L3tfhUCyGUeF2ix2flgUyHFtc2cM6wfg2KDzQ5J9CEJYf5EBfmwKa+aYfEhMkxXiKOQ9lF4CrtDs2RHCf7eVk5PjzY7nD7rjPRoHp07gvvf3cID723hsUszpY0V3ep4PXU+QBBG8hfc7lYLXOza0PqeljY7728spKS2mVnD4yShEz1OKcWo5HAqGlrJrWw0Oxwh3Jm0j8IjrDtYSXl9K1MHx+DnLdcbzHTJ2CR+Pj2dRRsL+P1HO9Ba1rAT3eeYPXVa66+Br5VSC7TWB3sopj6puc3Ooo0FlNe3MGtEHAOig8wOSfRR6bFBrNhbzsa8alIiZZiOEB2R9lF4gvL6FtYcqCQ9Nsg9vlcoi1vO57d69dwctzunDqSqsY35Kw7g62XlgbMzjtpjl5ScQn5ebo/FdiISk5LJy5WPPnfSqUIpgK9S6jkgtf1ztNZTXRFUX9PcZmfhxgIq61s5d2Qc/aPc4INX9FleFgsjE0P5bn8llQ2tRAT6mB2SEO5M2kfhlhzOYZe+XlbOcJdhl9qBXvpns6P4ETX1oZ47l1I8PHsILTY7z3y9Dz9vC/dMS+9w3/y83OMW1jOLOybnfV1nk7p3gGeA/wJ214XT9xxO6BpamT0yjlSZwCzcwIiEUNbmVLExr4qzBseaHY4Q7kzaR+GWNuRWUVrXwjnD+xHg09mve6InKKX4w5zhtNgcPP7FHrytFu44c6DZYQkP19m/cpvWuvtr6vdxP0roZKibcBMBPl4M7hfMrqI6ThkQZXY4QrgzaR+F2ymra+G7/ZUMiA5kUIyM/nFHFovirxeNxGZ38PfPsqlvsfGLmUcfiinE8XQ2qftQKfUTYBHQcmij1rrSJVH1AYfm0FXWtzI7UxI64X6yksLYXljL1gJZjFyIY5D2UbgXqxef7SjG19vC1MExkiS4MatF8c9Lswjw9eLpZfuobWrjD3OGY7HIv5k4cZ1N6uY57+9vt00D/Y/2BKVUEvAy0A9wAM9prf+tlIoA3sKYf5ADXKq1rjqxsD2b8g1k0cYCKpxz6CShE+4oKsiX5IgAtuRVg1WG7ghxFCfcPgrhSmGnXUNFvbHIuAy7dH9Wi+JPFwwn1N+bp5fto67Zxj8uycTHq7NLSQth6NRfu9Y6rQvHtgE/11pvUEoFA+uVUkuA64AvtdZ/UUo9CDwIPNCF43ukljY7sZf94XBCJ4uACnc2OjmM9zcVEjj0TLNDEcItdbF9FMIlVu2rIGT8hYxICJXvFx5EKcUDZw8mxM+bv366i+KaZp6+erTZYQkP06mkTil1bUfbtdYvH+05WusioMj5uE4ptRNIAOYAU5y7vQQso48kda02B+9vKsQnJo1ZI/vJB65we8kRAUQH+dI2YS4Oh5YhIUIcoSvtoxCuUNvcxn3vbMZWVcRpZw4yOxzRBbdPGUB8mB+/eHcLc55agXdUitkhCQ/S2b7dce1upwGPAOd39iRKqVRgFLAaiHUmfIcSv5jOh+u5bA4HH20tpKSumbIP/irLFgiPoJRiTEo43pFJLN1VanY4Qrijk2ofheguj3ywneLaZso/+ifeVhm656nmZCXw9q2TaLU56Hf139lbWm92SMJDdOqvXmt9V7vbzRgJWqcWr1JKBQHvAfdorWs7G5hS6hal1Dql1LqysrLOPs0tObTms20l5FU2MW1ILE17vjM7JCE6bVBMELaaEp5dvs/sUIRwOyfTPgrRXT7eUsTCjQXceeZAWot2mx2OOEmZSWEsvvNU2iry+XhrEV/tKsVmd5gdlnBzXb2U0wgct29fKeWNkdC9prVe6NxcopSKc/4+Dujw8r/W+jmt9Vit9djoaDdZNLMLtNYs3VXK3rJ6Th8UxdC4ELNDEuKEWCyK2rXvszanivUHpaCfEMfRqfZRiO5SWN3Er97fSmZSGHdOlbXOeot+oX4Uv/4LRiWHsaWghjfX5lFR33L8J4o+q1NJnVLqQ6XUYuftYyAb+OA4z1HAC8BOrfVj7X61mO+rhc073nE8mdaab/eWs72wlvGpEYxKDjc7JCG6pH7L54QFePPs1/vNDkUIt9KV9lGI7tJmd3DXGxux2TWPX5Ylwy57G7uN0wdFMycrnsZWO2+szWNtTiV2hzY7MuGGOlvr9h/tHtuAg1rr/OM8ZzJwDbBVKbXJue0h4C/A20qpG4Fc4JLOh+tZ1h2sYkNuNSMTQ5nYP8LscIToMt3WwrUTU3jyq73sLa1noCxmK8QhXWkfhegW//g8m/UHq3jyilFSfK0XS40M5KoJyXyVXcrKfRVkF9cxdXAM8WH+Zocm3Ehn59R9DewCgoFwoLUTz/lWa6201iO11lnO2yda6wqt9Vla60HO+145nmtXcS0r91WQHhvElPRoWfxTeLxrT0nFx2rhv99Ib50Qh3SlfRSiO3y1q5Rnv97PlROSOS8z3uxwhIsF+noxe2Q8542Mo9Xu4J31+Xy+o5i65jazQxNuorPDLy8F1mD0ql0KrFZKXezKwDxZQVUTX+woJSHMnxlD+0lCJ3qFqCBfLhmbyMINBZTWNZsdjhBuQdpHYYaimibufXsTQ+JC+M3soWaHI3pQ/+ggrp6QwpjkcHYX1/PSqoN8s6eMpja72aEJk3V2+OWvgHFa61IApVQ08AXwrqsC81RVja18tLWQYH8vZo+MwyrrenWOsnDvjAyXnyY2UDEsxkJ6pIX4YAvxwYr4IAuBPuBjBR+rYsMtgURtvY1mr2BavIKp9Y2jMiCNSv9Uqv2TsVv6bmG7m07tz+urc1mwIodfnD3Y7HCEcAfSPooe1dxm57ZXN9Bqc/DUlaPw87aaHZLoYT5eFk4dFMXIpFBW769kY2412wpqGZ4QQlZSGMF+3maHKEzQ2aTOcqjBcqqg65Uze63mNjuLNxUCMCczXj5oT4R2oJf+uXuPaWuG2kKoyYfaAqgvBVtTux0U+ASCTxB4+YCygsXKhyt3Eo2D8OY8/NpqCGor//6QyofCkJHkho4nL2wsJUFD0arv/DunRgVy9vB+vPLdQW6fMkAaDiGkfRQ9SGvNr9/fxua8ap65egz9o2V+c18W4ufN9KGxjE4OY01OJRvzqtmUV016bDCZSWHEBvvKaLE+pLNJ3adKqc+AN5w/XwZ84pqQPJPDoflkWxF1zTYuHJ1AWEDf7c0xjdZQVwyV+6ByP9QVOn+hICgGotIhMAoCoyEg0kjo1I+/e53/04d47IbnDv/sZW8ivCmXiKYDxNbvJLl6Lafm/gdyoc4nhp0xs9gRfS5VAak98zpNdvsZA/lkazEvrzrIHWdK+WzR50n7KHrMSytzeHd9Pj89axBnD+9ndjjCTUQG+XLO8DgmN7WxMa+a7YU17CquIzLIh2FxIQyOC8FfOhp6vWMmdUqpgUCs1vp+pdRc4FRAAauA13ogPo+xcn8FeZVNnDUkhgSpRtRz7G1GAlexGyoPQFujsT04HlImQ2gShMSDtetJts3qT1lQBmVBGWRHnw2Af2slKdWrySj/jLH5rzA+fwGFwSNYmzCP/RGndZgs9hYjEkOZkhHNC98e4PrJqQT4dPbakBC9h7SPoqet2lfBHz7eybQhMdxzliyF2K2UpVf0aIX4e3NGejQT+0ewu7iebYU1LN9Tzrd7y0mKCGBgTBADooLw95EErzc63rexxzGWIcC5ePhCAKXUWOfvznNhbB5jT0kd6w9WMSIhlOHxoWaH0/s5bEYiV7YLKvaCvRW8/CCiP0QMgIg08A5waQhNPhHsijmHXTHnENBazuCyz8gsfoc5u+6jPGAAaxKvY3fU9F47NPOuqYO46OmVvL46l5tO6292OEKY4XGkfRQ95EB5Az95bT2pkQH867IsLDJfv3tpB499nm12FD/S1VoDvl5WRiSGMiIxlLK6FnYV17K3tJ4vd5ayVJWSGObPwJggUqMCCZFpFL3G8ZK6VK31liM3aq3XKaVSXROSZymvb2HJzhLiQv04Iz3a7HB6L62hJheKt0L5HrC3GIlczBCIHgJhyab1jjX6RLEh4So2xl9GRtkSxue/yKzdDzOm4FW+6n8/RSGZpsTlSmNSwjllQCTPLt/P1RNTZP6o6IukfRQ9ory+heteXAPAf+eNk7nM4oREB/sSHRzNqQOjKKtvYW9pPXtL6/kquwyyy4gI9CElIoCUyAASwvzxkgXsPdbxkjq/Y/yuz48xbLU5+HhLEd5WC7NGSKVLl2iqhpKtULINmmuMYZTRGc5ELgUs7pNMaOVl9N5FzyS9/AtOz/k3l2+9iR3Rs/g29S4afKLMDrFb3Tl1IFc+v5p31uVxzaRUs8MRoqd1uX1USiUBLwP9AAfwnNb630qpCOAtIBXIAS7VWld1S7TCIzW12rnxpXUU1zTzxi0TZYFx0WVKKWKC/YgJ9mNS/0iqGtvIqWjgYEUjWwpq2JhXjZdFkRDuT0pEAKmRgYQFePeKYal9xfGSurVKqZu11s+336iUuhFY77qwPMNX2aXUNLVx0ehEgnxlXlG3sbdCWbbRK1eTa2wLS4XU041iJ1Y3v0qpLOyOnsGBiFMZn/8iowteo3/lN3w54EF2R884oeP0xDIPnWH1+vF7Pql/JGNTwnl62T4uG5eMj5dc3RN9ysm0jzbg51rrDUqpYGC9UmoJcB3wpdb6L0qpB4EHgQdcELvwAHaH5qdvbmRLfjVPXzWG0cnhZockegmlFBGBPkQE+jA6OZw2u4OCqiYOVjRysLKB5XvKWb6nnBA/L1KjAkmLDCQxXHrx3N3xMpF7gEVKqav4vpEaC/gAF7owLre3s6iWXcV1TEyLICG8z3danjQFUO0cXlm2Cxxt4B9uJHKxw8DP8+YqtlkDWJFyB9tjZnP27kc4d/evSKtawVf976fVqxNlqF2xzEMXqakP/XibUtw5dSDXvbiWRRvzuWxcsgmRCWGae+hi+6i1LgKKnI/rlFI7gQRgDjDFudtLwDIkqeuTHA7NQwu3smRHCY+cN7RvVLp02EE7F9C2eIP0EPUYb6uF1KhAUqMCgWhqmto4WNFATkUjOwpr2ZJfg5dFkRjuT9rh/YS7OWZSp7UuAU5RSp0JDHdu/lhrvdTlkbmxqsZWvsouJSHMn3FpEWaH49FCmgsZUvoxe+4Kgs2vG8MrY4ZAv5EQktArPtSr/VN4e8TzTMh/gfF580mo3cTHGY9SEjzU7NBO2hnp0YxMDOU/y/Zx0ehEuYon+ozuah+d8+9GAasxqmkeSvaKlFIxR3nOLcAtAMnJvftiSlJyCvl5uWaH0aHEpGTycg92+3G11vxm8TbeWpfHXVMHct3ktBN6vtXL221GefyIshjFzg6tIVtfAo0V0FJnzJVvzzvQuKAbGAXBccaUC//wXvG9wN2F+nszMjGMkYlh2OwO8qubyCk3krwc51y8uOuf5Kmv9jJ7ZBwpkZLkuYNOjRnUWn8FfOXiWDyCzeHgf1uLsVoUM4fFYpEPlxPmZW9mUMVShpZ+SHLNOgC+qHYw4JTzncMre98afw6LF6uSbyUnbCKzdv+aS7fdwucDHyY7eqbZoZ0UpRR3njmQW15Zz4dbCrlwVKLZIQnRo06mfVRKBQHvAfdorWs7O3dFa/0c8BzA2LFjdVfO7Sny83LdsiohdL0y4bForfnDRzt59btcbj29P/dOTz/hY9htbW4zyuMw7YDK/bzz1huw8gljmgUYSVpAJISnGFWrLV5GYTR7K7Q2QHO1URyt2FmTyC8UogdD7Agj2RMu52W1kBoZSGpkIFprYy5eeQNL8rfz98+y+ftn2WQmhnJeZjznjowjLlRGr5lFJoKdoFX7Kiirb+G8kXFSgeoExdTvYnjJ+2SUfYafvZ5qvwRWJt/Kjuhzufl3U9DXDz/uMTxdUUgmr2e+zOxdDzBr96+JatzLiuTbPXpdu2lDYhncL5j/W7qXOZkJUmpbiE5QSnljJHSvOZdEAChRSsU5e+nigFLzIhQ9TWvNXz7dxfwVxhqgD54z2POLVLTWQ9Fm49ZSy+kpVogZaiw/FJoI3p1IALQ2kruqHKjYA/lrIW81hKdBwlhjOSNPf588RPu5eK++9gD5VY18tLmQD7cU8sePd/KnT3Zy+qBorhifxFlDYvGW0Ts9SpK6E1BY3cSG3GqGx4fQP7oTc6IEvrZaBpd9yvCSD4hp2I3N4sueyKlsi51Dfsgoj05muqrJO5z3hj3Fmfv/zvj8BUQ0HuCT9D9itx6rmJ77sliMuXV3vr6Rj7YWcX5mvNkhCeHWlPFN/QVgp9b6sXa/WgzMA/7ivP/AhPCECewOza/f38Yba3K5emIyv5k91LMTurZmyPsOCtYZwy3DUmHAVBKveJm2L84+sWMpZfTo+YdD/ChoazSSxIL1sO0do6cv7QyIHCTJXQ9LCPPn1jMGcOsZAzhQ3sCiDfm8vS6f217dQFSQL1eOT+LqSSnEBHvm9xtPI0ldJ7XZHXy+o4QQPy9OGyTr0R2TdpBYs4HhpR8wqOIrvBwtlARm8GX/X5AdfTYtXsFmR2g6h8WbLwf8koqAAUw58E/m7vgpHwx5rHMFVNzQrOFxZMTu5fElu5k1vJ/MrRPi2CYD1wBblVKbnNsewkjm3nZW0MwFLjEnPNGTmtvs3PPmJj7dXswdZw7gvhkZnpvQOWxGT1rud8YcuZhhkDIZAoz6AzZHN5zDOwCSJ0HieKOwWu5K2L7QWK92wFkQFNsNJxEnKi0qkHtnZPDTswaxLLuMN9bk8uRXe3nm6/3MyYrnxtPSGNwvxOwwezVJ6jppxd5yapramDsqofeUbu/mkvlxQYrrsry5YZQPAyMsVDdrnt3axgsbWtlYvBZYC/z6qLG4jR5eSuCyYV68cuEGJr1/Ome/2khZoz4ch6ewWBT3zkjn1lfWs3BjAZeOTTI7JCHcltb6W5xFfztwVk/GIsxV29zGLS+v47v9lfxm9lBuOPXEiqK4lepc2P0pNFVC5ECjenVQh7V+uofFalTHjh4MRZsg51tY/yLEj4b+U3rl/HxP4GW1MG1oLNOGxnKgvIH53x7gnfV5vLM+n5nDYvnpWYMYFu95Fc09gSR1nZBX2cjm/BoyE0NJiggwO5zu0x0l87WGqgNQuAEq9gEaQpMhbiRhURncMdObOzpxmI5K5pvGjKUEKvYxesciSn8TDZmXg2+Ie70nnTBjaCyZiaH8+4s9zMmKx9fLfRaGF0IId7O3tI5bXl5PbmUjj1+WxQWjEswOqWtszbD/K2NIpF8ojLgMInowObVYIWGMkeDlfGMMy6zcD4NnG/P2hGnSogL5wwXD+fmMdF5ckcP8FQf4bHsJM4bGcu+MdOm562ae0xVgkja7gy92lhDq783kgVJp6bC2JmOi8ppnYevbRnnipAkw/lbIuhJih7v/IuHuJHIAjLzcqPa1+Q1oqTc7ohOmlOLnMzIoqG7irbV5ZocjhBBua8mOEi54aiW1zW28dtMEz03oavJh3Xwo2mIMhxx7Y88mdO15+cHA6ZB5JaBh06tGsumwmxOPOCwswIefTU/n2wemcs+0QazaX8Gsf3/Dg+9tobS22ezweg3pqTuO1QcqqW22cfHoRKniA1BbZPTKle00xs6HJkLa6RCVYVwtE10XmggjLoEtb8GWN4gO8Lw5FacNimJ8WgRPLt3LJWOS8PeR/xNCCHFIm93BE1/u4cmlexmZGMozV48hPswDS8BrhzFvLucbo3du1DUQ4iZFssKSYcwNRkKXtxpqCmDoHPCV+fxmC/X35p5p6Vx3SipPLt3Ly6tyWLy5kNvOGMAtp/fHz1u+M5wMyVKOoayuhQ25VQyLDyEh3AM/dLuLdkDpTtjwEmx8Ccqzod8I40Mz62qjPLEkdN3jUGLXXMMX1wYYPaIeRCnFfTMyKKtr4ZXvcswORwgh3Ma+snoufnql86JXIm/fOskzE7rWRuPiY85yYz7bmOvdJ6E7xMsX0s+GIecbC5yvX2DM+RNuISzAh4dnD2XJz87gjPRoHluym7MfX87y3WVmh+bRJKk7CofWLN1Vip+XlVP76rBLW4tRxWr1M7DzA2Pc/MDpMPEOGDTTtROg+7KwZBh+MemRFqPhPLRIq4cYnxbB6enRPL1sH3XNbWaHI4QQpnI4NC+tzOHcJ77hYGUj/7lqNH+/JNMzeyXqS2DDAqgtgPRzjKTJy9fsqI4uZiiMvtaIcfMbxhILwm2kRgXy9NVjePXGCSiluHb+Gu56YyOldTIksyskqTuKrQU1FNc2c3p6lGd+8J6M1gbYvwy++w/s+xJ8Q2DYXBh3szEZ2Z0/wHuL8FQufrvJaEC3L/K4OQH3zUinqrGN+d/mmB2KEEKYZnNeNXOfXslvF29nYv9IPr/ndGaNiDM7rK4p2wUbXzUKpGVdBXGZnrEuXGA0jJ5nVOTc+wXsXWKMQBJu49RBUfzv7tO4Z9ogPttWzIx/LeejLYVmh+VxZE5dB+pbbKzcW0FShD8ZsX1oDHZLvTH+vGijkUREpRvFT9xtWEUf8fEemzF8ZPf/jFvGuZ7RgAIjE8OYOSyW/36zn3mnpBAWIKWlhRB9R3l9C3//NJu31+cRGejLPy7J5KLRCZ65/pzWxlpwOd9AcLxxkdfXw9ZU9fKFYRca8+zy10JzjdHLKMseuA0/byv3TEtn9sg4fv72Zu58fSOfbivmD3OGEx4o/06dIUldB1bsLceuNVMzYjzzA/hEtdQayVzhJuPqVewwY2HPgEizIxNxmdBSBwe/NXpM0043O6JO+/mMDD7fsZynl+3jl7OGmB2OEEK4XHl9C89/s59XVh2k1ebg5tP6c9fUgQT7eWg1aO2APZ8b68DFDjOGXFo89KujshiLk/uFG711m16DEZeCT6DZkYl2BsYE897tp/Ds8v08/sVuVh+o5N+XZXFKX50KdQI89C/TdQqrm9hVXMe41PBe37sQ6a9g75dGNUu0sQxB8iTwDzc7NNFeymRorTOulPqFGomeB0iPDWbuqEReXJnDNZNSSAzvRWs8CiFEO3mVjby0ModXVxvJ3PmZ8dx11iAGRHtYj1Z79jZjPn3FXuO7QerpHjNa5JgSRhtt6Y5FRmI38jKzIxJH8LJauOPMgZyZEcNdb2zgqhdWc9eZA/npWYPwkkr0R+Wyd0YpNV8pVaqU2tZu2yNKqQKl1CbnbZarzt8VDq35encZQb5ejEuNMDscl/GyNzE+bz77fhpkTBqOHQrjboGMWZLQuSOljMI04Wmw5zOoPmh2RJ1238x0FPCPz7LNDkUIIbqXsvDVrlJuXLCW0//+FfNXHGDWiDiW3HsGj18+yrMTurYm2PKmkdANnA5pZ/SOhO6Q9mvDbnqVjEhJFNzR0PgQPrzrVC4ancgTS/dy5X9XUyLr2h2VK/8XLwDO7mD7v7TWWc7bJy48/wnbUVhLaV0Lpw6M6pVr0lkcNkYUL+SG9RcyOfdpvsqxwdgbjLla/mFmhyeORVmMdXb8w43CKU1VZkfUKXGh/tx0WhrvbypkS3612eEIIcRJ0VpTXNPM8t1lJNz2AtcvWMuWghruPHMg3zwwlccuzfLsZA6M+WabXoW6Yhh6gVEgrTcKTYSsK8Fh55vrA4ip32V2RKIDAT5e/OOSTB67NJNtBTXMfvJb1uVUmh2WW3JZ5qK1Xg54zLve0mZn5b4K4sP8SI/18A/kDiRXr+bqTVcybd+jVPsl8taI/3LhW01GVSjhGbz8YPjFxuNt7xpLTHiA284YQGSgD3/+ZCdaa7PDEUKIE9Jis7OvrJ6lu0p5cWUOb63LY0t+Da0l+3jqytGsfHAqP5+RQYInrjl3pMZKo8JlS70xLDF6sNkRuVZQLGRdTUMbXLztNhJqNpgdkTiKuaMTef+OyQT6WLni+e94bbXnjFrqKWZ0R92plNriHJ7pNmP9vjtQSXObnSnpvas4SmhzPuftvI+Ltt+JVbeyePDfeXvE8xSGeMa8LHEE/3CjgldTFexY7BFlmYP9vLl72iC+21/J0l2lZocjhOhAUnIKSim3u5mhze4gv6qR1QcqeGddHs8u389HW4rYVVxLVJAv04fGcvNpaZQt/CPnjozrPSN7GsqMOWbabixZEJZsdkQ9IyCCU+c3UO8Tw9wdPyW1aoXZEYmjSI8N5oM7TuWUAVH8atE2frlwK232H34PctfPMqUUSckpLn1/erpQytPAHwDtvP8ncENHOyqlbgFuAUhOdu0HS1VjK1vyqxkWH0J0cA+swaYs3Dsjw6WnCPSGX57my+2TfLA54JfftPCvVTtpsd/6gziEBwpLMeY47PkMcr71iIqYV4xPZsGKHP78yU5OT4/uPV+ChOgl8vNyeexz95v76uq2UmtNXbONoppmimqaKKpppry+BYdzUEFMsC9jU8JJjgggLtQfq6X3XPT9gfoSYw6dssLIKyCwb1UaLKjTvD3iOeZuv5Pzd97Hxxl/Zl/kmWaHJToQGuDN/OvG8ffPsnnm633kVzXy1FWjCXFWmHXXzzJw/edZjyZ1WuuSQ4+VUs8DHx1j3+eA5wDGjh3r0jFbK/aWY7UoJvbvoRL+2oFe+mfXHb98j1Gut6UWYoZB/yk8Oj2YR4/YTU19yHUxCNeKy4K6IqMiZnAcRA0yO6Jj8rZa+OWsIdz88jpeXnWQG09NMzskIUQfZHM4KKtrMZK46maKaptoaLED4GVR9Av1Y0xKOP1C/YgL9cff22pyxD2grgi2vAVWbyOhC+i9heKOpdk7jPeGP80FO+5m9q5f8mn678iOnml2WKIDVoviwXMG0z86kIcWbuWSp1cx//pxvWMI9Eno0aROKRWntS5y/nghsO1Y+/eEwuom9pU1MLF/BIG+Hr7CQ0st7P0Cyncbc+WGXG1MBBa9j1IwaAbUl8Kuj2D0PLdviKcNieH09GgeX7KbOVnxRAX1QK+4EKJPa26zk1/VdLgXrrSuBbuzGy7Ez4vEsADiQv2IC/MjKtAXS2/tiTuamgLY+jZ4+xkJXR8vmtbiFczCoU8yZ+e9nLP7YbwcLWyPPd/ssMRRXDo2iYQwf257ZT0XPLWCF68bZ3ZIpnJZFqOUegOYAkQppfKB3wJTlFJZGMMvc4Bbj/b8nqC15tu95QT6WBmd7DbT+06cdkDBBshZbjxOmwKJ48DSB64w9mUWL2N+3foFsH0hjL4WrO67tqJSit+eN5SZ/1rO3z/N5q8XjzQ7JCFEL+NwaIprmzlY2UhuRSMltc1owKoUMSG+ZCaGEhfqT1yon+dfyD1Z1blG0S2fQCOh8wsxOyK30OYVyPtD/815u+5nxt4/4OVoZnPcpWaHJY5i8sAo3vvJKVz/4louf+47fJOGmx2SaVz2iaa1vqKDzS+46nxdsbe0nqKaZs4aEuO5c3zqimHPp8Z9eJqxnlkfv9LWp/iFGksdbHkLsj+BIXPcei2hAdFB3HBqGs9/s58rJySTmRRmdkhCCA9nszs4WNnInpJ6DlQ00GpzoIDYED/GpUWQHBFAbIgvXhYPbeddoSoHtr1nJHIjLwffYLMjcis2qx+Lh/yTc7N/ydT9f8fqaGVDwtVmhyWOIj02mHdvn8Q1L6yh7tLfs7+snv6evrRIF/TZy1R2h2bFvgoiA30YGueBV6fsbZDzDeSvBe8AGHI+RA9x6y/0wkXCU42FYQ8sM+bXJU0wO6JjumvqQBZuKOC3i7ez8PZT+t5wJyHESdNaU1jdzPbCGvaVNdBqd+DnbWFgdBCpkQEkRQTg1xfmw3VF5X5jdId/uJHQ+QSaHZFbslt8+Cjjr5yz+2HOyPk33o5mVifeKN+zDlEWt6sWb/ELJuaSR/hoqw/ThsR65vf7k9Bnk7pthTXUNLUxJzMei5v9pzyumnyjV6apEuIyIe1MYzy86LuSJhiT3fcvMxI7Ny5FHeznzYPnDOa+dzazcGMBF4+ReZ9CiM5pbrOzo6iWbQU1VDW24WO1MCg2iEExQSSGB/Te6pTdpXwP7HjfqG458nLw7tuFJY7HYfHik4w/YNvjyym5z+LlaGFF8k8ksQPQDresMvnzczOZ/MePWbKjBIdDMzwh1OyQekyfTOra7A7WHKgkIcyflMgAs8PpPHsbHPgaCtaBr3PIRHiq2VEJd6AUZMwy1hna+QGMvh583XfowdxRCby2+iB/+d8uZg6LJdhZilgIITpS32xjY14VWwtqaLNr4kL9mD4kgkGxQZ47faKnle2CnYuNBbdHXgZecjG4M7Ty4rNBv8Fm8WV8/gK87M18nXavJHZuSrc1c/7IeD7aWsSXu0rRwIg+ktj1yU/CLfk1NLbamTQg0u26jo+qOhfWvWAkdPGjYeyNktCJH/LyNQqn2FqNxM6NFya3WBSPnDeMioYWnly61+xwhBBuyhocyRc7S3hx5QE25lXTPyqIK8cnc+nYJIbGh0hC11kl22HHBxAcb1wQloTuxCgLXw54kA1xlzO66E3O2veoW7exfZ2X1cLsEXGkRgawdFcpW/NrzA6pR/S5nroWm511OZWkRAZ4xnoW9lZn79x6oyhG5hXG4tNCdCQwGtJnGsscHPga+rvv4qmZSWFcOiaJ+d8e4JIxiQyKlYn6QghDS5udtQeriL/5OXYV1TE8PpTRKeGE+kuv/gkr3mJM2QhLhuEXu3WVZLemFF+n3YvN6mf02Dla+HzQw2jV575KewQvq4VzR8bx8ZYilmaXotGMTAwzOyyX6nP/EzfmVtNsczCppxYaPxm1BcaX86YqSBhjFMOQD2NxPLHDjbWH8lZDSAJEpZsd0VH94uwMPttRzC8XbuXtWydJ0RQh+jitNVsLali1r4Jmm4PG7BXcdcsNhEgy1zWFG2HPZ0Z17GFzjQXGRdcpxYqUO2iz+DE59xm8HK38L/0POCx97uu0R/CyGIndJ1uL+Sq7DA1k9uLErk+NW2hqs7Mxt5oB0YHEhrjx0AOHHQ4sh42vGo8zr4SB0yWhE5038CwI7ge7PjYuCripyCBffjVrCOsOVvHG2lyzwxFCmKi8voW31+XzVXYZUcG+XDE+iYqPH5OErqvy1xkJXcQAGH6RJHTdaE3SjXydejfpFV8we9cvsDpazA5JHIWXxcKsEf1IiwpkWXYZ2wt771DMPnVpYX1OFa12N++layg3eufqi40el4HTjblSQpwIixcMvcC5MPkiGHWN2zboF49JZOGGAv7yv11MHxJLjDtfcBFCdDubw8Hq/ZVsyK3C18vKzKGxZPQL9pw57+4obzXs/8oYqTFkDlhkeYfutiHhamwWX87a/zfm7Pw5Hw7+G23Wbi6+pyzcOyOje4/ZB3lZLJw7Io7Fmwv5cmcpPl4WBsX0vikffSap8w6NYe2+IhqzV/Knvz5mbjCqgw5SraFwvVGS3uJtfCGPHtzTkYnexC8MBs+Gbe/C3iVGdUw3pJTiz3NHMPPx5fzuwx08ddVos0MSQvSQivoWPt1eTHl9K0PjQjh1UBT+sr7cSfn16T5GQhc9xGgDJKFzmS1xl2Cz+DJ975+4ZOutfDD0XzT4RHXfCbQDvfTP3Xe8bqSmPmR2CCfEalHMHhnHoo0FfLatBJ9MCymRvWuNxj6T1AWNm4uPjy/f3B5Pys/N/QP50R9CSx1kfwxVOcYwifRz3LocvfAgkQMh+RTIXWnMr4vLNDuiDqVFBfLTqQP5x+e7uXBHCdOGxpodkhDChbTWbM6v4du95fhYLZyXGUf/KGn3TorWsPSP/OFMP2OkT8asji8ii261I/Z8mrwjmJX9EJdtuYH3hz5OZUB/s8MSHfC2Wjg/M573NuTz0ZYi5o5OIC7UA4omdlKf+GvPq2wkOGsmlyRUkhLQanY4P1S601iqoKYABs00KlNJQie6U+qpRsXUvUugvsTsaI7qltMHkB4bxG8+2EZDi83scIQQLtJis/Px1iK+3l1GUrg/V01IloTuZDkc8L8H4Jt/8PyGVsg4VxK6HnQg4lTeGWEsTn7ZlptIrF5ndkjiKPy8rVyQlUCgrxcfbCqkvL73zIfsE3/xL3x7ALTmpwNKzQ7le/ZWY+7czg/APwLGXA/xo2QxS9H9lAWGnA9e/sb8Oluz2RF1yMfLwqNzR1JU28w/P99tdjhCCBeoqG/hrbV57C9v4LRBUZyfGU+gb58ZNOQa9jZYdCuseRYm3sGtHzbLdwkTlAYN4c2RL9LgE8VF2+8kq/Ato/dUuJ1AXy/mjkrA22ph0cYCaprazA6pW/SJpO6BswdT8s5vifNzj3+0kbEWo4BFyTZjaNyoqyEgwuywRG/mEwhD50BLrVER000bmjEp4Vw1IZkFKw+wKa/a7HCEEN1oT2kdb63Lo7nNwdxRCYxODpdiKCertRHevAq2vg1TH4aZf8I9P937hlq/eN4cOZ8DEZM588A/mLH391IZ002F+Htz4agEHA7N+5sKaGqzmx3SSesTSZ2/j5WW3K1mh2F8kS7YwOqbAsHeAiMvh7TTZYiE6BmhicZi5BV7IH+N2dEc1S/OHkxsiB/3vbOZ5l7wIStEX6e1Zl1OJZ9sLSYy0JcrxyeTGN7NVQL7oqZqeHUu7PkcZv8LTr9PeujcQKtXEIsH/53vkm5iWOlHXLr1FkKaC8wOS3QgItCH8zLjqWu28eHmQmx2h9khnRTJJnqKrRl2vA97P+erA3YYcwOEp5odlehrEsYaVVX3L4Nq91wXLsTPm79eNJK9pfU8tkSGYQrhyewOzdJdpazYV0F6bBAXjU4gyE+GW560uhJYMNtYi+7i+TD2BrMjEu0pC6uSb2Xx4L8R3nSQqzddRUbZZ2ZHJToQH+bPzGGxFNU089n2EhxuOpKpMySp6wm1BbBuvtFD0v9Mzn290RgOJ0RPU8qoruofbsznbKk3O6IOnZ4ezZUTknn+m/2szak0OxwhRBe02hx8uLmQbYW1jEsN5+xh/fCyyteOk1a6E/47DSr3wZVvwvC5ZkckjmJf5Jm8mvU6FQH9mbX718zY8zu87Y1mhyWOMCgmmNMGRbG3rJ5v95SbHU6XyaerK2kN+Wth02vGl+msqyFpgox3F+by8oVhF4Kt1UjstHsON3ho1hASw/25753NNLZKNUwhPElTm533NuSTW9XIWYNjOGVAlMyf6w77voIXZhpTOK7/BAZOMzsicRy1fvG8PeI5vku8gaGlH3PtxstIrVxhdljiCKOTw8lKCmNjXjUbc6vMDqdLJKlzFXsr7PoQ9n1prD035noIiTc7KiEMgdGQPhNq8uDA12ZH06EgXy/+fnEmuZWN/OV/u8wORwjRSfUtNt5dn09FQyuzR8QxPCHU7JB6hw2vwGsXQ2gC3PSlUTFbeAStvFiVcjtvj3ieNos/F+68h1nZDxHQ6rm9Qr3RaYOiGBAdyPI95ewtdc+RTMciSZ0rNFXBxlegdAekng7D5oKXn9lRCfFDscMhbhTkrYZy95y7NrF/JNefksbLqw6yYq80fkK4u5qmNt5Zl0ddcxtzMuPpHy3rz500hwO++B0svtMornbDZxCWZHZUogsKQzJ5LetVVibfyoCKZVy34WLG5b2Il73J7NAEYFGKs4f1o1+IH59tL6a0zj2XgDoaSeq6W8VeY7mCljoYcSmknCLVqIT7GngWBPUzljlocs/hBr84O4P+0YH84t0t1Da7x7IkQogfq25s5d31+bTYHMwdlUhShFS4PGktdfDudfDtYzB6Hlz5NviFmB2VOAl2iw+rk27i1azXyQ8dw6m5/+H69XMZUbwQi0OmGpjNy2ph9sg4/LytfLi5iIYWz/k3kaSuu2gNB1fCtnfBPxRGXwcR/c2OSohjs3jBsAuMCw/bFxmL2LoZP28r/7wkk6KaJh5ZvN3scIQQHahtamPhxgJsdgcXjU6kX6iMTjlp5Xvg+bNg54cw449w3r/B6m12VKKbVAWksnjIP3lrxPPU+CUwbd+j3LB+DuPyF+DbVmN2eH1aoK8X52fG09xm56MtRR6z1IEkdd3BYYPsjyFnOcQMhaxrwD/M7KiE6By/MBg8GxpKYc9nbrkw+ajkcO6cOoiFGwp4f6Os9yOEO6ltbuO9Dfm02hxcOCqB6GBfs0PyfDs/gufOhMZyuOZ9OOUuGfXTSxWGZPH2iOdZNPRxKv1TOfXgU9y87lym7f0jZ6RY3baYWW8XHezLzGH9KK5t5oudpWg3/G50JFks5mS1NcH2hUbBiZRTIWWyfPAKzxM50Pj/e/BbCIiC5IlmR/QjP506kJV7y/n1+9sYlRxGSqQsCyKE2eqbbSzcUECzzcHcUQnEhEgP3Ulx2GHpH43hlvGj4dKXZf5cX6AUOeGTyQmfTGTDXkYXvsHgss9Ydl0gfPcfY33ZiAEQmii9tT1oYEwQkwZEsmpfBRGBPoxPizA7pGOSnrqT0VgJG1+G2kIYfB6knioJnfBcKZMheggcWGYM+3EzXlYLj1+ehUXBT9/YSKtNrl4KYaaGFhvvbcinqdXOhVkJxEpCd3LqSuDVuc75c9fC9f+ThK4PqggcyJJBD/PM+M+59J1Go3J64UbY+has+BdsehX2f22sV9hQLj15LjYuJZyMfsGs2l/h9hUxpaeuq6pzjR46ZYHMK4yrJ0J4MqUgYxY0V8POxTDqGgiKMTuqH0gMD+AvF43kJ69t4LElu3nwnMFmhyREn9TUamfhhgIaWm1ckJUgc+hO1u7P4P2fQGsDnPcEjJlndkTCZDarP+/ssBkV1O2tUJMP1QeNW953cGjVY2U1iuf4BINvMPgEgtXH6NGz+oKXjzF/nmN0OhytQ0JZwOLtPJa38djLxzhuH6GUYtrgGGoa2/hsezEh/onEBLvn553Lkjql1HxgNlCqtR7u3BYBvAWkAjnApVpr9yy5dyzlu2HHB8a8ueGXyPw50XtYvY0GZMPLRtGfUdeCr3uVJJ81Io4rxifzzNf7mDwwktMGRZsdkhB9SqvNwQebC6hpbuOCrHjiw/zNDskcynLSC6r7WuGv0325e4Ivm4vtXPFeEzsfvg647qTiEr2M1ccovneoAJ/DBo0V0FBm3JprjUqpNXnQ1mj83pWUhdx7gvDZdC21vrHU+CVS45dIlX8SZYHpNHuHufb8PexQRcw31+bx4eYiLh+XRKCv+/WLuTKiBcD/AS+32/Yg8KXW+i9KqQedPz/gwhi6X/FWyP4EguNgxCXg3UcbM9F7+QbD8Itg02uw7W3IvMrsiH7kN7OHsjanknvf3sz/7j6NqKC+c9VQCDPZHZqPtxZRWtvC7JFxJIb34WULtIPHPs/u8tP71W1jxp7fEdmUw8a4y/hm0l3cfNHJf5bdOyPjpI8h3JzFC4JijVtHtMPo3bO3fX9/VLrDh8bPdiNBPHQMRxvYWqCtkS83fsOUlFAimg6SVrUSL916+Gl1PjGUBaZTFDyCgpBRFAcPw27x6fLLdQeBvl6clxnHO+vy+XhrEReNTsRqca8pVy5L6rTWy5VSqUdsngNMcT5+CViGJyV1+Wtg31IIS4Xhc40rJ0L0RsH9YOgFRm/djkV4u9mFX38fK09eMYo5T63g529v5sXrxmFxsw9XIXobrTWf7ygmt7KRaUNiZGHxLrI6WpiU+xxjCl6l3iea94Y+SW64+xWnEh5MWcDLz7i5yPUfLOGxO540ftAOglpLiWg6SFTDHmIasompz6Z/1bcA2JQPhSEjORA+mf0Rp1Htn+KyuFwpJtiP6UNj+d+2YpbtLuWswUdJqk3S032HsVrrIgCtdZFSyr0m7ByN1pDzDeSuhKgMGHKec3yyEL1Y5ADIOAeyP+G/5/sZfwduVAhoSFwIv5k9lF+/v40nlu7hnmnpZockRK+ltWb5nnJ2l9RzyoBIhsWHmh2SR0qqXsvUfX8hojmXrbFzWJ56D61ekhwLD6cs1Pv2o963H7lhEw5v9m2rIaF2E4m1G0iuXsMZOf/mjJx/U+mXzJ6os9gVfTaVAZ61pnN6bDBldS2sO1hFTJAfIxLd57PQbTMTpdQtwC0AycnJ5gWiNexdAoUboF8mpM+U8eqi7+g3ElrquJZvYMlvYPrv3Sqxu2pCMhsOVvHvL/eQlRTGlAzPuE4khKdZd7CKTXnVZCWFMTYl3OxwPE5AawWn5/ybIWX/o9ovQXrnRJ/Q4h3K/sgz2B95BgAhzYWkVX3LgIqvGZf/EhPyX6Q0MJ2d0bPYEXOux8zFmzQgkrL6FpbtLiUyyMdt5hX3dHZSopSKA3Delx5tR631c1rrsVrrsdHRJhVC0Br2fm4kdInjIf1sSehE35N8Ck+tbYWVT8DXfzM7mh9QSvGnC0eQERvM3W9uIq+y0eyQhOh1dhTVsnJfBRn9gjl9UNRJFwfpSyyONkYVvs68DZeQXr6E7xJv5OWsNyWhE31SrV88m+MuZeHwp3h+3Cd8lfZz7MqbM3Ie5+a15zJz9yP0q9tqfP92YxalOHtYP4L9vPl4axH1zS4uTNNJPd1TtxiYB/zFef9BD5+/8w730G2EpAmQNsWteiiE6DFKcdcnzdxx03Ww7M/gEwCn3GV2VIf5+1h59poxzH7yW37y2gbeuW0Sft5Ws8MSolfIq2zky50lJIX7M31IrCR0naU1gyqWcurBJwlrLiAnbCLL0n5OVUCq2ZEJ0T2UpduK8gyLtnD7OB+uGfkRQ8s+ZnW+nb+saOGDXbYf1W5xF37eVmaPjOPtdXlG4ZQxCXhZzO34ceWSBm9gFEWJUkrlA7/FSObeVkrdCOQCl7jq/CdFa9j3xfc9dGlTJKETfZoGmPN/YGuCz39tTL4ef7PZYR2WEhnIvy7N4qaX1/HI4u385aKRZockhMerbGjl461FhAX4cO6IOLer9Oau4mq3cHrO48TXbaUsYCALhz7BwfBJZoclRPfSDvTSP3fvMW0tULKdCX5rWJRYDf4RRsdK7HCwdO5irZr6UPfGdAxRQb7MGNqPj7cW8dWuMqYNiTH1wpcrq19ecZRfneWqc3YLrWHfl1CwHhLGQv8zJaETAowP1LnPQ1szfHKf8bcy4Razozps2tBY7jhzAE99tY/RyeFcOi7J7JCEOCp3X8u1sdXGB5sKsFoUczLj8ZXe7+OKqd/FhLwXGFi5jAbvSD4f+Gt2xMxGK3nvhOgUL19IGA3xWVCWbSyyvvt/kLsKUk+FmKFuNw1qYEwQ41MjWJNTSUyIL5mJYabF4l7vjNm0hv1fQcE6SBgDA86ShE6I9qzecOlLMHg2/O9++PZfZkf0A/dOz+DUgVH8+oNtbMg15buwEJ21ADj7iG2H1nIdBHzp/LnH2ewOPtxcRGOrnfNGxhPi721GGB4jtm47c3b8jKs2X0NizXpWJt/Ki2MWsj12jiR0QnSFskDMEBh9HQy/GLx8YNdHsO4FKN/tdnPuJvaPIDUygOW7yyioajItDknq2stdaaxFFz8aBkyThE6Ijnj5wiULjAXKv3gElv7JbT5grRbFk1eMIi7Uj1teXk9BtXkfrkIci9Z6OVB5xOY5GGu44ry/oCdjAmPpgs92lFBc28zMYf3oF+q6da48mtackmTlgu0/5cot1xFXt5UVybfzwtjFrE66iTZrH16UXYjuohREDoTR1xtr5wJsXwhb3oT6o9Za7HHKWTglxN8onFLXfKzF3l1HkrpDCjcaa9HFDoeB0yWhE+JYrN7GUMxRV8Pyv8H/fgEOu9lRARAe6MML88bSYrNz00vraGhxj6pUQnTCD9ZyBXp8jY4V+yrYW1rPaYOiGBgj66cdSWkb6eVLuHzLDay4IZB+9Tv4NuUOXhjzAWuSbpA154RwBaUgejCMvdH4jl5fAutfhN2fQat7VL329bZy3sh47A7NR1uKsNkdPR6D265T16PKdsGezyBiAKSfIwmdEJ1hscJ5T4JfGKz6P6jJh4v+Cz6BZkfGwJhgnrpyNNcvWMvdb27iuWvGYJEiD6KXcNU6rlsLalh/sIoRCaGMSgrrtuOelG6ssHcyQnzhxlE+3D3Bh5QwC3sq7Nyx2sZLm/JoaHsUeNTsEL/nZnOOPIKb/D/7Efm3/CFlMaZHxQyFg99CwQYo3QGppxlz8Ux+vyICfZg5LJYPtxSxNLu0xysGS1JXlQM7P4SQRKNrt5PVdYQQgMUCM/8EYSnw6QOwYDZc+RYEmb8I+Onp0fxm9lB+u3g7f/ssmwfPGWx2SEIcT4lSKk5rXXSstVy11s8BzwGMHTu2W8Y++6WN5qvsUlIiA5iSHu0+Sxe4osLeiagrhqJNxhdHeyuEJkHiOAZFDuQ///drc2M7ip6s/tdrmP3/7Cjk3/IovP2NHru4UUZxw31fQOl2o2PGZP2jg5iQFsHqA5XEBPuR1YMXyPp2UldXbIzNDYgwJmJaZTK4EF0y4RYITYR3b4Dnz4LLX4W4TLOj4tpJKewpreOZr/cxIDqQS8ZKRUzh1kxZy3VXcS3Rcx4kMtCHWcPjpFfb3gqlO41krq4ILF7G0K+EMRAcZ3Z0QohDAqNgxKVQthP2fgEbFvCnqb5Y7c3YrebNB56QFkFZXQvL95QRFeRDYnjPzLHtu/26jZWw9W1jva0Rl4K3TAYX4qQMngXXfwIOG7wwAza/ZXZEKKX47XnDOHVgFA8t2sqqfRVmhyQEcHgt11VAhlIq37l+61+A6UqpPcB0588uVdXQyg0vrsXR2sT5mfH4ePXdrwXUl8Kez2HVU0YZdXubUTRt4p1GxV9J6IRwP0oZwzHH3Qwxw3joNF+u2XQliTXrTQxJMWNYLGH+3nyytZjapp4pnNI3P73bmmDbO4CGkZeDb7DZEQnROySMhlu/NtZ4XHQLfPIL44uRibytFp66cjSpkYHc8vI6dhbVmhqPEGCs5aq1jtNae2utE7XWL2itK7TWZ2mtBznvj6yO2e3CAry5Ynwype/+jmC/Pjhaxd4GxVth4yuwfj4UbTaq7WVdZRRlSBwrF32F8ATe/jD4XM56uQGF5pJtt3HG/n9itTebEo6vl5XzMp2FU7YW0dYDhVP6XlLnsMG296C5FoZdZAy9FEIcm7KglOrcLTgWrxs/4Z+rWmDNs6y5LZyBESfw/GPckpJTuhR+aIA3L90wnkBfL+bNX0N+lXtUyxLCbEop7jprEG2l+80OpWc1lBvDtb57CrI/Ni729p8Kk+6EIecZc+fcZV6hEKLTlh6w80rWG2yMu4zRRW9y1eZriK3bbkos4QE+nD28H2V1LXy50/VLMPStOXVaQ/YnUJsPQ+YYc4CEEMenHTz2efYJP+3D8qVM9/oTO+4J4qv+97Ej5ryT+qJ0MtXJ4sP8eemG8VzyzEqunb+G9247hfBAny4fTwjhYRw2Y+Hiwo1Qk2dUyovKgPgsCE2WJE6IXsJm9WNZ//vYH3EaM/b8nsu33MjqpBtYk3gDDkvPpj5pUYFMGhDJqn0VBI+e7dJz9a2eupxvjApWaWcYK9ULIVxqb9RUXsl6jZKgoczc+wdmZz+If6vLR5QdVUa/YJ6/diz5VU1ct2At9bKGnRC9X1M17F8G3/0Hdi6GljpImwIT74Chc4zqvZLQCdHr5IZN4JVRb5IdPYNJec9z2dYbCGvK7fE4xqWEMyEtgsbsFS49T59J6q7P8obcldAvE5Immh2OEH1GvW8/3hv+FN+k3Ela5TfM23gpg0v/Z/Scm2BC/0j+74pRbCuo4cYFa2lqdY9F04UQ3Ug7oHyPURBtzTOQt9oYnTPiMhh/KyRPdIs1NYUQrtXiFcyn6b/no4y/ENZcwFWbriGj7NMejUEpxcT+kdgbqlx6nr6R1O1fxrOz/SA8DQbNkCtyQvQwraysS5zHa1mvUuWfzDl7fsOcnfcS3FxkSjwzhvXjsUszWZNTyW2vrqfFJomdEL1Caz0cXAmrn4Ht7xkVLVMmw8TbYdhciEiT7wBC9EF7os7i1azXKAscxKzdDzN9zx/wsjeZHVa36htJXcVetpc5jGEWsri4EKapDOjP2yOeZ1navSTVrGPexkuYkPu8KdWp5mQl8Je5I/h6dxl3v7GpRypTCSFcpK7YGFr53X8gZzn4R8DQC2HC7ZB6GviGmB2hEMJkdb79eGfEM6xOvJ5hpR9y5eZ5RDbsNTusbtM3krpxNzH++QZjTTohhKm0srIx/goWjH6H/eGncUrec8zbeBkDKpb1+JDMy8Yl85vZQ/l0ezE/fWMjrTZJ7ITwGFobQyw3vQ4bFkDFXogfDeNugczLITpDLuQKIX5AKy9WpvyEhcOexM9Ww5VbrmNE8ULTpoR0p76R1AFt8l1NCLdS79uPTwY/yjvDnqbN6sf5u+7nwh0/JaKxZ0ur33BqGg/PHsr/thXzk9c2yFBMIdydvc2oYLn2eWOIZXM19D8TJv4EBk6TpYqEEMeVGzaBV7NepyAki2n7HmXW7l/hbWswO6yT0meSOiGEe8oPG8trma+xLO1e+tVt45qNVzBtzx8JainpsRhuPDWN388Zxhc7S7j1lfU0t0liJ4TbsTXDwRWw+j+w5zOw+sCQ843CJ0kTZDSOEOKENPpEsnDoE3ybcgeDypdyxZbriGg8YHZYXSZJnRDCdA6LlzEkc8xCNsVdxtCyj7l+w0WcmvMkvrbaHonh2kmpPOqcY3fDgrXUNbf1yHmFEMfR1gQHlsN3TxtLEwXHQ+aVMHoexAyVIZZCiK5TFtYmXsd7w5/Cz1bLFZvnkV6+xOyoukSSOiGE22jyDufr/veyYPR77I48i7EFr3DDugsYm/9yjxRTuWJ8slEV80Allz/3HWV1LS4/pxCiY/6tlfx1mq9R/CR3JYSnwpjrYcQlECaLhQshuk9+6Bhey3yF8sCBnJv9EGfsfwyLw7PWsu3ZZdWFEKITav3i+Sz9d6xPuJrJB5/itINPklX0FltHexvzaazeLjv3haMSCQvw4SevbuDiZ1by8g3jSYmU9ayE6Ck+tnrGFLzC6MI3sE7ygahBkDwJAqPNDk0I0Ys1+MbwzvBnOT3n34wueoPYhp18nPEoDT5RZofWKdJTJ4RwW+WBg/hg6OO8PfwZ6nxjef48f/i/sUa1O7vrrqCdmRHD6zdPoLapjYueXsmGXNcuGCqEAKujhdEFr3LD+guYmD+fA+GTGfqfBmPenCR0Qoge4LB4s6z/fXyS/gdi6ndx1aarSajZaHZYnSI9dUIIt1cQOoa3RrzAF3cO5+N7Q+D92+Gbx2DKg8aCwpbuvz41Kjmcd247hRsWrOXy577jrxeN4MJRid1+HiH6OqVtDC39hEm5zxLcWkpO2ERWpPyE0qAh7K5YaHZ4QghPoizcOyOjWw41LNrCwssamNtyM/cvaeHx71pP6nhWL9eNMgJJ6oQQnkIpPtnrQN3+LRcO9uL3Z+5ieMWNbPnPdfx2WQvv73JNz53FL5joC37Jz95ycMM9v6Z6+cuAJjEpmbzcgy45pxB9gtb0r1zOqQf/j8imHIqChvHZoEfICxtndmRCCE+lHeilf+6+49maYdfH/GvmHv51dRZkzDIq73aBmvpQ98XVAUnqhBCeQzt47PNsAL7QdnLLv2Ci33MsuiyXksDBrEy+jZzwU7q9gILdoVm2u5Rtky4hc/Y8Zgzrx6/OHdqt5xCiL4ls2MuUA/8kuWYdFf6pLB78N/ZFTJHiJ0II9+LlZ4wIylsNB76GhnIYdiEERJod2Y9IUieE8EhaWcmOnsnuqLMYUvYpE3Of58Kd91AYPIJVybeSGzq+274gWi2KqRkxRAf5snx3Oa+vzsUnvnuGdwjRl/i1VXNK7jOMKF5Ei1cwS/vfz5Z+c9FKvo4IIdyUUpA8EYL7wc4PYMNLMHg2RKWbHdkPmPIpqpTKAeoAO2DTWo81Iw4hhOfTyosdMbPZFTWTYaUfMiHvBS7afid5IaNZlXwbBaGjuuU8SilGJoYRG+LHJ1uL6HflX/nvN/u5YXIaFov0LghxLBaHjczid5iY+zw+9kY2x13CqqSbafEONTs0IYTonPBUGH0d7FgE2xdC0iRIOw2Ue9SdNPPS2Jla63ITzy+E6EUcFm+29pvLjphzGVH8PuPzX+TSbbeQEzaRlcm3URI8rFvOExvix5Xjk3nsv6/xx4+9+Cq7lL9dnElCmH+3HF+I3ia5ejVT9v+DyKYccsIm8nXaz6gM6G92WEIIceL8QiHrati7BPJWQX2RUaHXO8DsyGRJAyFE72K3+LIp/jLmj3mf5ak/JaZ+F1duuY7zd9xLdH12t5zD19tK2aI/8ecLR7Axt5qz/7Wcd9blobXuluML0RsEtpZzTvavuGj7nVi0g/eHPMaioU9IQieE8GwWL0g/x7hV58H6BVBXbHZUpiV1GvhcKbVeKXWLSTEIIXoxm9WP9QnXMH/M+6xIvp2E2k1cvflqzt31IBGN+7vlHFdOSObTu09nSFwI97+7heteXMvBioZuObYQnkppOyOL3mHehosZWLGMlcm38sqoNzgQcZoUQhFC9B5xmTDqauPxxlegaLOp4Zg1/HKy1rpQKRUDLFFK7dJaL2+/gzPZuwUgOTnZjBiFEO7mJNafCfWFeyf5cs/EL7im/Ate39rG775uZW+lo0vHO7TeTHJkAG/cMpEFK3N47PNsZvxrOXeeOZBbzuiPr5e1S8cWwlPF1O/irH2P0q9+BwdDx7N0wANU+0sbLoTopYLjYMx1sGMx7P4f1BXCwOlGb14PMyWp01oXOu9LlVKLgPHA8iP2eQ54DmDs2LEypkkI0T3rz7Q1Qd5qrrau5+qRvtBvOKRMBr+wEzpM+/VmrBbFjaemce6IOP7w0Q7+uWQ3CzcW8OA5g5kxNBYlvROil/O2NXBK7rNkFb1Fk3cYn6T/keyoGdIzJ4To/bwDYOSlcOAb5zy7Uhh6IfiF9GgYPT78UikVqJQKPvQYmAFs6+k4hBB9lLc/9J8CE26DhDFQsgPWPAe7P4OW2pM6dL9QP566ajQLrh+HRcGtr6znkmdWsf5gVffELoS70ZqB5UuZt/FSRhW9yZZ+c3lp9LtkR8+UhE4I0XcoC/Q/w1jDrrECNrwIVTk9GoIZPXWxwCLnlWsv4HWt9acmxCGE6Mt8AmHgNEgaD7mrjLHwxVsgfpSxHo1PUJcPPSUjhlMHRvH2unweW7Kbi55eybQhMdw1dRCZSWHd9xqEMFFIcwFn7v87/atWUBqYzkeD/0px8HCzwxJCCPNEZcDoKNi+CLa8BWlnQNKEHrnI1eNJndZ6P5DZ0+cVQogO+YbAoJnGh+7BlVCwHoo2Qb+RkDSxy8MnvKwWrpyQzJyseOZ/e4D/fnuAOU+t4Iz0aO6cOpCxKeEyLFO4DauXd6fnq3pb4N5JPtx6hi92B9zzVQv/t2Yddn1R9wfmJus/CSFEpwVEwuhrIfsTOLDMmGeXMcvlpzVznTohhHAffmHGh27yJGfP3SbjFjvC6LnzD+/SYQN9vbjrrEFcNzmVV747yH+/OcAlz6xiREIo805JZfbIOPy8paCKMJfd1ta5+arVebDnM2gsh6h0GDiNx2eE8LiL4mo/d1UIITyG1QeGzIHgeCOxW7+AUf1ce5FKkjohhGjPP9xI7lImQ97q74dlxgw1Er7AqC4dNtjPm59MGch1p6Ty3oYCXlqZw33vbObRT3ZyxfhkrpqYTFyoLGAu3FRbI+xfZvwt+IbA8IshcqDZUQkhhPtSypjiERIPOxeTFi5JnRDCbCexlEB3x9Fj/EJh0AxIPgXy10DhRijdDpGDIHEcKMtJD5/0S8mkccx5PFk/nie/zKbpwAYati2lae9qtK2108exenljt7WdVCzdITEpmbzcg2aHIbqT1lCyFfZ9BfYWY0hyyinGVWghhBDHF5oI425m4UO/delpJKkTQhxfdywl0A1MGYrlGwQDphq9dPlrjeSuYg/rb/an5PQ/sjtqOg6L90mdoqapjW0FNezyn0T9gHH4WC0Mig1iSL8Q4sP8jps83jsjg8c+zz6pGLqDWyT+ovs0lBlVYWvzISTRuMgRFGN2VEII4XmsJ/c9oTMkqRNCiM7w9oe0043krmQ7fmUfc86e33JazpNsiruUrf0upNk7rEuHDvX3ZvLAKE4ZEEl+VRM7i2vZXVLH9sJaAn2tDIgKYkBMEAlh/lgtUlxFuJi9FXJWQMFasPpC+jlG4SAp7COEEG5LkjohhDgRVm+Iz2L4f97m3bdeZEzh65ya+x8m5L/Arqiz2dbvAoqDhnXpC7BSiqSIAJIiAjgzw8G+snr2lTawo6iWLQU1+HlZSIsOZGB0EMkRAXhZpTKg6EZaQ8Ue2PuFsWZjv5HGmo7eAWZHJoQQ4jgkqRNCiC7QwMHwUzgYfgqRDXsZVfQmg8s+Y0TpB5QFDGJrvwvYFX0OLV7BXTq+t9XC4H4hDO4XQpvdQW5lI3tL69lX1sDOojq8rYqk8ABSowKxBneteIsQh6SEKtj2LlTug8BoGHK1MQ9ECCGER5CkTgghTlJF4EC+GPhrlqfeQ0b554woXsTU/X/ntJwn2BM5ja39LqQwuOvD17ytFgZEBzEgOgi7Q5Nf1ci+sgZyKhrYX95A4k8W8Op3B0mNCiQ1MoC4UBmmKTrJ1gqrnmTHHUFQnQv9z4SEsfD/7d15lB1lmcfx7687SWffOgkJ2YEQDApJ2FcRGZYZEWQZQGTwMAPoiCDqUZEzisuZowcP6igyIio4g6CyGUFjEMTAEEgkhCRsIWQnCUnohJCFrM/8UW+TS+d203270ze3+vc5p07fequ66n2qk/u+T9VbVVV+zYaZWSVxUmdmVor3eCLoxCFVXD5xKx//wIOMW/0Q897Ywa/nbOfOOduYX7ezzarRecAIuu13GMPOuYpnl6zlmcVr6VJdxfD+3RhV24ORtd3p1XXP36BtFWrHVpjxcybP3845n/wMdO1d7hqZmVkJnNSZmZWiuU8E3bEVVr3Igaue54baJdxwUg30GpK9927Q+6BLz1ZXRSd/lXO//R22bt/J0rWbWLRmI4veyK7mAfTr3pmR/XswvLYbw/p2p0sn34tnSU1PuHIq535hIPEpJ3RmZpXKSZ2Z2Z5U3QWGHJpNW96CVS9k06uPwKuPQr+RMPB9MGBMqx9I0aXTrmGaEUHdxq0sqdvE4rpNzF3+JrOWraNKMKRPN0bUdmdk/+4M7FVDlZ9q2LH18D2ZZmaVzkmdmVl7qekFw4/Kpo1rUoL3PMz7E8ybDH1HwICxWYJXU9oDVupJorZnDbU9a5gwoh/bd+5kxbq3WVy3iaV1m5j26htMe/UNunaqYnj/7oyo7c6I/t3p7aGaZmZmFcdJnZlZOfQYkL33btQJsOF1WPMyrH4Z5k/Jpt5DswRv4Fjo2qfVu+tUVfXO6xIANm3dztK6zSyu28iSuk28smoDkA3VHJGSPA/VNDMzqwxO6szMykmCXoOzafQHsyt49Qnegkezqefg7Opd7QHQY1CbvAS6e5dOjB3ci7GDe+02VPP55et5btmbu4ZqpiRvkIdqmpmZ7ZWc1JmZ7U16DMimkcfB5rVZcrdmHix6PJtqemfJXe0B2XDNqtZ/jTc2VHNJ3SaW1G1i2oI3mLagYKhmSvI8VNPMzGzv4KTOzGxv1a0fjDg6m7ZuhDfmZ9PKObB8ZvYQln6jueSQznTdto63O/dtk90WDtU8jncP1Vxat3n3oZr9uzOsX+se8mJmZmalc1JnZlYJuvTY9RTNHdtg3eJ3krxffawbO6efxoreh7Cg3wm82v9E1nYb2SbDNKH5QzUHXfAtIgJ5iKaZmVm7clJnZlZpqjvvGoIZwWGf+A9u/tbnGF33OCcs/hEnLP4Rb9bsy8J+x7Go37Es7XM426u7tsmumxqq+eiMpU7ozMzMysBJnZlZJZOYuWIn00ZcybQRV9Jzy0r2q3uCUWuf5OBVf2D8yt+xXV1Y1mcii/ody8J+x7Ku64g2u4pXOFTz3kduBX7aJts1MzOz5nNSZ2aWIxtqBjN7yHnMHnIe1Tu3MHT9LEatfZJRa5/kpIU3cdLCm1jXdSiL+h7b5lfxzMzMrDyc1JmZ5dSOqhqW9D2KJX2PYuroa+n99muMWvsko9c+ycGrJjF+5e/YoU6s6PUBlvQ5gqV9j2Blz4PZWeWnWpqZmVUSJ3VmZh3E+q5DmT3kfGYPOT+7ivfms4x8czrD183gmKU/49ilt7K1qhuv9R7P0r5HsLTPEazuMYZQdbmrbmZmZk1wUmdmVulUxedPHduqTfTrCieN6sTJo7dy8ugnOHHgNADqNgf/t2Q705bt4MmlO5ixfAebthXfRnUnX+EzMzMrByd1ZmaVLnYSj/5n225zy1uwbgn91y3mzNrXOHPsG2mBoOcg6D00m3oNyd6nJ6GTv9q2dTAzM7NmcVJnZma7q+kF+xycTQDbNsP65bD+tWyqfwE6ZC9B7zmI755SU776mpmZdWBlSeoknQ78EKgGbouI75SjHmZm1kydu0Ht/tkEEDth42rY8Dq8tRI2vM7Rw3zvXVtwG2lmZi1V1d47lFQN3AycAYwDLpI0rr3rYWZmraAq6LkPDD4ExpwKEy7hg7dvKnetKp7bSDMzK0W7J3XAkcD8iFgQEVuBu4GzylAPMzOzvY3bSDMza7FyJHVDgaUF88tSmZmZWUfnNtLMzFpMEdG+O5TOB06LiH9L85cAR0bEZxusdwVwRZodC7zcrhXdZQCwpkz7bi+OMR/yHmPe4wPHCDAyIga2V2X2Ns1pI9uofewI/9ZK5WNTnI9L43xsGudjU1ypx6XRNrIcD0pZBgwvmB8GLG+4UkTcCtzaXpVqjKS/R8Th5a7HnuQY8yHvMeY9PnCMBjSjjWyL9tF/h8b52BTn49I4H5vG+dgUtyeOSzmGX84AxkgaLakLcCEwqQz1MDMz29u4jTQzsxZr9yt1EbFd0lXAn8ke1/yLiHi+vethZma2t3EbaWZmpSjLe+oi4o/AH8ux7xKUfQhoO3CM+ZD3GPMeHzhGo93aSP8dGudjU5yPS+N8bBrnY1Ncmx+Xdn9QipmZmZmZmbWdctxTZ2ZmZmZmZm3ESV0BScMl/VXSi5Kel3RNKu8v6WFJr6Sf/cpd19aQVC3pWUkPpvm8xddX0j2SXkp/y2NyGOO16d/oXEl3Sepa6TFK+oWkVZLmFpQ1GpOk6yTNl/SypNPKU+vmayS+G9O/09mS7pfUt2BZRcUHxWMsWPZFSSFpQEFZxcWYB5JOT8d8vqSvlLs+5dJR2vxS5b2vUKqO0McoVR77JqUqR5/GSd27bQe+EBHvA44GPiNpHPAV4JGIGAM8kuYr2TXAiwXzeYvvh8DkiDgIOJQs1tzEKGkocDVweES8n+xhChdS+THeDpzeoKxoTOn/5YXAwel3fiKpuv2qWpLb2T2+h4H3R8QhwDzgOqjY+KB4jEgaDvwDsKSgrFJjrGjpGN8MnAGMAy5Kf4uOqKO0+aXKe1+hVLnuY5Qqx32TUt1OO/dpnNQViIgVETEzfX6L7D/qUOAs4I602h3A2WWpYBuQNAz4J+C2guI8xdcbOBH4OUBEbI2IdeQoxqQT0E1SJ6A72XusKjrGiJgK1DUobiyms4C7I2JLRCwE5gNHtkc9S1UsvoiYEhHb0+xTZO8kgwqMDxr9GwJ8H/gSUHgTd0XGmANHAvMjYkFEbAXuJvtbdDgdoc0vVd77CqXqQH2MUuWub1KqcvRpnNQ1QtIoYALwNLBPRKyArBEABpWxaq31A7LO1c6CsjzFtx+wGvhlGjZym6Qe5CjGiHgN+B7ZVY8VwJsRMYUcxVigsZiGAksL1luWyirZZcCf0ufcxCfpo8BrEfFcg0W5ibHC+LgXkeM2v1Q/IN99hVLlvo9Rqg7WNynVHu3TOKkrQlJP4F7gcxGxvtz1aSuSPgKsiohnyl2XPagTMBG4JSImABvJ2aX+NAb7LGA0sC/QQ9InylurdqciZRX7KF9J15MNBbuzvqjIahUXn6TuwPXA14otLlJWcTFWIB/3BvLa5peqg/QVSpX7Pkap3DdplTb5XnZS14CkzmRf7ndGxH2p+HVJQ9LyIcCqctWvlY4DPippEdmQm5Ml/S/5iQ+ysxvLIuLpNH8P2RdwnmI8BVgYEasjYhtwH3As+YqxXmMxLQOGF6w3jGyYR8WRdCnwEeDi2PWOmbzEtz9ZA/9c+t4ZBsyUNJj8xFhpfNwL5LzNL1VH6CuUqiP0MUrVkfompdqjfRondQUkiWyc9IsRcVPBoknApenzpcDv27tubSEirouIYRExiuyGzEcj4hPkJD6AiFgJLJU0NhV9GHiBHMVINrThaEnd07/ZD5PdC5KnGOs1FtMk4EJJNZJGA2OA6WWoX6tIOh34MvDRiNhUsCgX8UXEnIgYFBGj0vfOMmBi+n+aixgr0AxgjKTRkrqQtQWTylynssh7m1+qjtBXKFUH6WOUqiP1TUq1Z/s0EeEpTcDxZJc7ZwOz0vSPQC3ZU2peST/7l7uubRDrScCD6XOu4gPGA39Pf8cHgH45jPEbwEvAXOB/gJpKjxG4i2wc/jayzv+/NhUT2bC+V4GXgTPKXf8S45tPNo6+/vvmvys1vsZibLB8ETCgkmPMw5TatXnp2F9f7vqU8Th0mDa/Fccot32FVhyT3PcxWnFsctc3acWxaPc+jdKGzMzMzMzMrAJ5+KWZmZmZmVkFc1JnZmZmZmZWwZzUmZmZmZmZVTAndWZmZmZmZhXMSZ2ZmZmZmVkFc1JnuSbpY5JC0kFl2PciSQOaW763kDRB0m3p8w2SvtjEujc0mB8oafIerqKZmTVC0vWSnpc0W9IsSUft4f29005I+qakU9pou5dJmpPimCvprLbYbjP33U3S3yRVp/nJktZJevA9fq/oeum9kE9LekXSb9I7IlHmvyTNT3FOTOVdJE2V1GlPxWj546TO8u4i4AmyF6ha83wV+FFTK0gaJ2kq8GlJMyVdBBARq4EVko5rh3qamVkBSccAHwEmRsQhwClk78JsFxHxtYj4S2u3I2kY2Xu7jk9xHE32XrjWbLO6BatfBtwXETvS/I3AJc34vcbW+y7w/YgYA6wle2cZwBlkL5oeA1wB3AIQEVvJ3mN2QQvqbB2ckzrLLUk9gePIvjwvLCg/SdJjku6R9JKkOyUpLVsk6RspUZlTf4Wv4RWrdNZwVPr8gKRn0pnRK1pQv1GSXpT0s/S7UyR1S8sOkPQXSc+luuyfzujdmPY9R9IFBfH8TdJvJc2T9B1JF0uantbbP603UNK9kmakabfES1Iv4JCIeK7Isssl/SnV8QbgV2QN0HHAjIJVHwAubu5xMDOzNjMEWBMRWwAiYk1ELId32rfvprZhuqQDUnnRtiG1e79I7eUCSVfX7yRdDXxZ0l+AsQXlt0s6r2B/xdrTgZIeTuU/lbRYu49eGQS8BWxIcWyIiIXp91vaPv5V0q+BOZKq03oz0pWxKxs5jhcDv6+fiYhHUn2aVGy91L84GbgnFd0BnJ0+nwX8KjJPAX0lDUnLHsBtqbWAkzrLs7OByRExD6hTGtaQTAA+B4wD9iNLTOqtiYiJZAlLo0MPC1wWEYcBhwNXS6ptQR3HADdHxMHAOuDcVH5nKj8UOBZYAZwDjAcOJTv7emPBl/+hwDXAB8jOEh4YEUcCtwGfTev8kOxM4RFpP7cVqc/hwNyGhZKuAs4Ezo6IzcBWska3KiI2R8T8gtX/DpzQgmNgZmZtYwowPJ3g+4mkDzZYvj61DT8GfpDKmmobDgJOA44Evi6ps6TDyE6UTiBrl45ooj7F2tOvA4+m8vuBEUV+7zngdWChpF9KOrNgWUvbxyOB6yNiHNlJ3jdTrEcAl0saXbhjZUMj94uIRU3E1RK1wLqI2J7mlwFD0+ehvPtKauGyuTR9bM3exUmd5dlFwN3p891pvt70iFgWETuBWcCogmX3pZ/PNChvzNWSngOeAoaTJWrNtTAiZhXuL10tGxoR9wNExNsRsQk4HrgrInZExOvA39j1hT8jIlaks7OvkjXsAHMKYjgF+LGkWcAkoHfaV6EhwOoGZZeQDRE5t/7sL/BlsgTyKkl/kHRowfqrgH1bcAzMzKwNRMQG4DCyoXyrgd9I+mTBKncV/DwmfW6qbXgoIrZExBqy7/Z9yE7a3R8RmyJiffqdxhRrT48ntc0RMZlsOGLDOHYApwPnAfOA76crh6W0j9Prr/IBpwL/kmJ9mizhathmDyA7ydpWVKQs3mtZOgZbi7TTZkX5BkzLpXS17GTg/ZICqAZC0pfSKlsKVt/Bu/8vbClSvp13nwTpmvZzElmDeExEbJL0WP2yZmpYj24U/5KnifKG29lZML+TXTFUpXpubmI7m9m9/nPJzoAOAxYCRMRrwEWSvkk29PI+YP+0fte0HTMza2cpGXgMeEzSHOBS4Pb6xYWrpp9F24Zs1GCjbWXhdppSrD1tqi3bVbmIAKYD0yU9DPwSuKmR1Zva5sYG6302Iv7cxPrF2sHdd5g9gOanafZrEdFYcruGbFhlp3S1bhiwPC1bRnYyuF7hMoAa4O33qosZ+Eqd5dd5ZOPUR0bEqIgYTpaQHF/i9hYB9U+lmgjUD9foA6xNCd1BZDdzt0o687lM0tlpfzWSugNTgQvSPQEDgRPJGrzmmgJcVT8jaXyRdV4EDmhQ9ixwJTBJ0r7pdw9Oy3aSnYHtUbD+gRQZwmlmZnuWpLGSCq88jQcWF8xfUPBzWvrcnLah0FTgY8qeENmLbGh+SzwB/HPa16lAv4YrSNq3wS0T44HFbdA+/pnsAV+d0+8fKKmw/SIi1gLVkppM7CLi6YgYn6ZGr1am5PSvZP0SyJLs+vv1JpFdOZSko8mGhq5IdasFVkfEtqbqYVbPSZ3l1UVkY/UL3Qt8vMTt3Qv0T0M2Pk02HARgMtBJ0mzgW2RDMNvCJWTDOmcDTwKDyeKZTXavwaPAlyJiZQu2eTVweLo5/AXgUw1XiIiXgD4Nh3tExBNk90M8lG5oP0fSU2RPCJuStl3vQ8BDLaiXmZm1jZ7AHZJeSO3HOLIHW9WrkfQ02T3Y16ay92wbCkXETOA3ZLcu3As83sI6fgM4VdJMsqH9K9j9ISSdge8pe5jZLLIk9Jq0rDXt423AC8BMSXPJrrQVG7U2hYKTwJIeB34HfFjSMkmnFQusifW+DHxe0nyyIZ8/T+V/BBYA84GfAf9esLkPpeVmzaLsBIKZWUbStcBbEVHsQSoN170hIm5oUDYVOCud7TQzs72ApEXA4en+uHLWowbYERHblb2C4ZaIGF/OOjUkaQLw+YhozmsM9lQd7gOui4iXy1UHqyy+p87MGroFOL+Z6z5WOJOGvdzkhM7MzBoxAvitpCqyJylfXub67CYink2vQqgueFddu0lP4HzACZ21hK/UmZmZmZmZVTDfU2dmZmZmZlbBnNSZmZmZmZlVMCd1ZmZmZmZmFcxJnZmZmZmZWQVzUmdmZmZmZlbBnNSZmZmZmZlVsP8HtMuSSpXBC3M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png;base64,iVBORw0KGgoAAAANSUhEUgAAAtQAAAGDCAYAAAALTociAAAAOXRFWHRTb2Z0d2FyZQBNYXRwbG90bGliIHZlcnNpb24zLjUuMSwgaHR0cHM6Ly9tYXRwbG90bGliLm9yZy/YYfK9AAAACXBIWXMAAAsTAAALEwEAmpwYAAAj50lEQVR4nO3de5hddX3v8feHBCSAWJGAMYDBBi/VqmiwKpZS0VatFUQQVBSQI1ptzOntiNpTaz1YemxVSr1ABaVeoKAoqMhFFK1WwHARhYDkCAIhQpCrgETC9/yx18hmnJnsycqevXfyfj3PPGuv32+tvb57zTzzfOY3v7VWqgpJkiRJ62aTQRcgSZIkjTIDtSRJktSCgVqSJElqwUAtSZIktWCgliRJklowUEuSJEktGKglbbSSVPP1zAHWcEhTw/mDqmFYJDm/OReHTNL/903/p2a2MkmamoFa0sAl+b0kpyW5OcnqJCuTnJtk30HXNgOuBI4GPt/PgyT5r64/IF7az2P10QV0ztU5gy5EkrrNHnQBkjZuSfYHTgJmAVcBXwEeCfwe8FrgtMFVt3ZJZlfVA+u6f1VdBFy0Hkv6DUkeD+ze1fR64Gv9PGY/VNVZwFmDrkOSxnOEWtLAJNkC+DidMH0y8LtVdVhVvRp4AvB3Xds+LclXk9ySZFWSLyTZqat/bPT1z5P8OMndST6TZLOmP0n+odn/xiSvn6ieJEclWZ7kniSXJNmnq/9TzTGObUbQVwMvGPces5Lc2Ww3tznu7UkeSLJVks2S3Nesbz1+ykeSRyc5NcmtSX6Z5Nokx/Z6HiZxEBDg0mZ97ySPnOBzfTzJl5Pcm+Ty7qkwPZzf35iO0bXPgmb9X5Jc13yue5NckGTPtdTefW4fdoyuc/edJB9KckeSFUle17XPFknem+Sq5rzfmORNTd+mSd7Z9N2TZFmSv0iyybj3/0GSDyb5RZIrk+ya5H3N9/knSf6o63iPaX4+rmvO0XeT/H6vn1HSaDJQSxqk3YFtmtfv7R7prao1VXUlQJLHAt8GXgx8B7gQ2Bc4O8kjxr3ne4H/pvMfuNfRGY0FOAT433RGv8+lK6x3OR54B3An8AVgR+C0CULf4cCmwGeAu7o7qmpNUyPA84CnAr9F54+G5wLPAjYHLquqh+3b+CtgP+Aa4JPAMuD563Aeuo0FzA8CVwBbNPuN92bgAeBa4HeBYybYZrLz24udm5qPB75J578Qp3aH+3W0e/N1EfA44NgkWzd9/07ne70dnf+EXAI8sek7Eng/nZ+Jk4Ft6Zyjd4x7/99tal0GPKWpfT86U1B2Bk4AaIL46XR+Pq4HzgCeDpyT5EktP6OkIWagljRI23W9vg6gGSEeG9mspu/1wKOB5XSCynJgFfBk4A/HvedbquoQ4JRmfddmORYq319VhzIuUCaZCxwIPEgnMN5GJ3wGeMu4Y3y7qvasqjdW1SUTfK5vNcvn0wl69wIr6Ixm7z5um/E2bZYX0gnUrwae2bRN5zyMfa5n0wmBDwBf5aEpNAdNsPmZVfVK4M+b9V0n2Gay89uL/wGcR+cPlmvonJdt6QTWNm4D9gD+BFgDbAk8Mcm2dKYNAezVfL9eAbwrSYC3Nn2vrarDmvoAFo97/3uAFwF/06w/CngVnVANML/5+Xk2ne/v3XSC+6rmc24OHNryM0oaYs6hljRIt3S93pFO+PhO8/q1XX0LmuVTmq9uC8etj01ruKNZbtUs5zfLq5vlj8ftN3aMTXgoUE52jP9mauc3y+fTGTG9ELiZTti6a9w2430YeAadsLeETkD8z3SmqIzV2Mt5GDMWnL9VVbcn+SKdkfoXJnlcVd3Ute34c7flBO832fl9mCSzxq0/BvghMG+CzedOUnuvllXVL5vj3ANs3dS1c9O/uqrG6qaqfpVkOx76fMua5VXNct7YVJbGdVV1X5I7utqurqo1nVwOzXstaF4/ks73rttk3x9JGwBHqCUN0nfpjC4CvDNJquorwAfGbXddszytqjL2RSecHT9u27FpIzWufUWzHPvX+xPH9Y8dYzUwt+sYmwGvHLft/ZN/JKAzOnk3sAj4Azqf87t0pnzsTmcU/L8m2fe2qnoJnVD2DDqj5K9t9hursZfzMBZqD2xW92pG/MdG1Dfh4X+0wOTnrpdt7mmWY1Mtnjau//ebOlcBjwUewUOhPLTTfVFod13XNsvNxs0Hn93UMVbzk5vl2M/Gyqpa3fU+a8YfsJnaM951zfImYPOu788W/OYfaZI2IAZqSQNTVfcCb6MTMA8FLm0uwPvHcZt+lk742jfJ2c1FX18HbgC27/Fwn2uW70rySeCL42pZRWcaw2bAhc0Feqc2xzhsmp/rAToBeg6wEw8F6q2aen9QVXdMsvsRSS4GjqUTwhY07Xcy/fPwIjrh9QE6c3vHvn7Q9E9n/vPajI0AvyzJv9CZk9zt5mY5F/gQnbngE45ury9VdSsPfd/PS3J8ktOAI6uqgI81fZ9L8gngE836v63jIS8GvkfnvxLfb36GvkQnYL9kHd9T0ggwUEsaqKo6mc4o7lfoTPU4lM6c2rOBNzXb3NS1zTPpTGOYD3wEuLXHQ32KzkVod9MJN/80wTaHAUfRCfiH0BkV/h7rdqu2sTnSDzbvcXlz7O6+iVxCJwDvA7yBThB9e1Vdvg7nYWze+Berap+xLzoj7g8CT0/Sdv4yAFX1deBfgfua9/+3cf3fo3P+b6dzUeVJPPRfg356E/A+OufndcBz6Mw9B3g3nekv99IZrb+NzjzpiX421qqqHgT2pnPnmq3p/AztCpxJ5wJGSRuodP5IlyRJkrQuHKGWJEmSWjBQS5IkSS0YqCVJkqQWDNSSJElSCwZqSZIkqYWRflLitttuWwsWLBh0GZIkSdrAXXzxxbdW1YRPdh3pQL1gwQKWLl066DIkSZK0gUvy08n6nPIhSZIktWCgliRJklowUEuSJEktGKglSZKkFgzUkiRJUgsGakmSJKmFvgXqJCckuSXJj7ratklybpJrmuWju/remWR5kquT/HG/6pIkSZLWp36OUH8KeMm4tiOA86pqF+C8Zp0kvwMcCDy12eejSWb1sTZJkiRpvehboK6qbwO3jWveGzixeX0isE9X+8lVdX9VXQssB57Tr9okSZKk9WWm51BvX1UrAZrldk37fOCGru1ubNp+Q5LDkyxNsnTVqlV9LVaSJElam2G5KDETtNVEG1bVcVW1qKoWzZ074ePUJUmSpBkze4aPd3OSeVW1Msk84Jam/UZgx67tdgBumuHaJEmacccccwzLly8fdBlDYcWKFQDMnz/hP6k3KgsXLmTx4sWDLkM9mukR6jOAg5vXBwOnd7UfmOQRSXYGdgEumuHaJEnSAN13333cd999gy5Dmra+jVAnOQnYE9g2yY3Ae4CjgFOSHAZcD+wPUFVXJDkFuBJ4AHhbVa3pV22SJA0LRyEfsmTJEgCOPvroAVciTU/fAnVVvWaSrr0m2f5I4Mh+1SNJkiT1w7BclChJkiSNJAO1JEmS1IKBWpIkSWphpm+bpw2Yt356iLd+ejhv/yRJ2pAZqKU+8LZPkiRtPAzUWm8cgXyIt36SJGnj4RxqSZIkqQUDtSRJktSCgVqSJElqwUAtSZIktWCgliRJklowUEuSJEktGKglSZKkFgzUkiRJUgsGakmSJKkFA7UkSZLUgoFakiRJasFALUmSJLVgoJYkSZJaMFBLkiRJLRioJUmSpBYM1JIkSVILBmpJkiSpBQO1JEmS1IKBWpIkSWrBQC1JkiS1YKCWJEmSWjBQS5IkSS0YqCVJkqQWDNSSJElSCwZqSZIkqQUDtSRJktSCgVqSJElqwUAtSZIktWCgliRJklowUEuSJEktGKglSZKkFgzUkiRJUgsGakmSJKkFA7UkSZLUgoFakiRJasFALUmSJLVgoJYkSZJaMFBLkiRJLRioJUmSpBYM1JIkSVILBmpJkiSpBQO1JEmS1IKBWpIkSWrBQC1JkiS1YKCWJEmSWjBQS5IkSS0MJFAn+YskVyT5UZKTkmyeZJsk5ya5plk+ehC1SZIkSdMx44E6yXzg7cCiqnoaMAs4EDgCOK+qdgHOa9YlSZKkoTaoKR+zgTlJZgNbADcBewMnNv0nAvsMpjRJkiSpdzMeqKtqBfDPwPXASuDOqjoH2L6qVjbbrAS2m2j/JIcnWZpk6apVq2aqbEmSJGlCg5jy8Wg6o9E7A48DtkxyUK/7V9VxVbWoqhbNnTu3X2VKkiRJPRnElI8XAddW1aqq+hVwGvB84OYk8wCa5S0DqE2SJEmalkEE6uuB5ybZIkmAvYBlwBnAwc02BwOnD6A2SZIkaVpmz/QBq+rCJJ8HLgEeAC4FjgO2Ak5Jchid0L3/TNcmSZIkTdeMB2qAqnoP8J5xzffTGa2WJEmSRoZPSpQkSZJaMFBLkiRJLRioJUmSpBYM1JIkSVILBmpJkiSpBQO1JEmS1IKBWpIkSWrBQC1JkiS1YKCWJEmSWjBQS5IkSS0YqCVJkqQWDNSSJElSCwZqSZIkqQUDtSRJktTC7EEXIEna+BxzzDEsX7580GVoyIz9TCxZsmTAlWiYLFy4kMWLFw+6jCkZqCVJM2758uVcc8Wl7LTVmkGXoiGy2a86/zi//6dLB1yJhsX1v5g16BJ6YqCWJA3ETlut4V3PumvQZUgaYu+/ZOtBl9AT51BLkiRJLRioJUmSpBYM1JIkSVILBmpJkiSpBQO1JEmS1IKBWpIkSWrB2+a15MMJNBEfTqDJjMIDCiRJ02Ogbmn58uVc9qNlrNlim0GXoiGyyeoC4OKf3DzgSjRMZt1726BLkCT1gYF6PVizxTbc9+SXDboMSUNuzlVnDroESVIfOIdakiRJaqHnQJ1kyySj8UB1SZIkaYZMGqiTbJLktUm+muQW4CpgZZIrknwgyS4zV6YkSZI0nKYaof4m8NvAO4HHVtWOVbUd8PvABcBRSQ6agRolSZKkoTXVRYkvqqpfjW+sqtuALwBfSLJp3yqTJEmSRsCkgXosTCfZHpgPFHBTVd08fhtJkiRpYzVpoE6yK/Ax4FHAiqZ5hyR3AG+tqkv6X54kSZI03Kaa8vFJ4M1VdWF3Y5LnNn3P6GdhkiRJ0iiY6qLELceHaYCqugDYsn8lSZIkSaNjqhHqryX5KvAfwA1N247AG4Cz+l2YJEmSNAqmuijx7UleCuxN56LEADcCH6kqn58rSZIkMfUINVX1NeBrM1SLJEmSNHKmusvHbOAwYB+6bpsHnA4c7y3zJEmSpKlHqD8N3AG8l85UD4AdgIOBzwAH9LUySZIkaQRMFaifVVVPGtd2I3BBkh/3sSZJkiRpZEx127zbk+yf5NfbJNkkyQHA7f0vTZIkSRp+UwXqA4H9gJuT/LgZlf4ZsG/TJ0mSJG30prpt3nU086STPAZIVd06Q3VJkiRJI2GqEepfq6qfd4fpJC/uX0mSJEnS6OgpUE/g+PVahSRJkjSiproP9RmTdQGP6U85kiRJ0miZ6rZ5vw8cBPxiXHuA5/StIkmSJGmETBWoLwDurapvje9IcnX/SpIkSZJGx1R3+XjpFH179KccSZIkabRM66LEJC/vVyGSJEnSKJruXT7+YX0cNMlvJfl8kquSLEvyvCTbJDk3yTXN8tHr41iSJElSP003UGc9Hfdo4KyqejLwDGAZcARwXlXtApzXrEuSJElDbbqB+s1tD5hka2APmntZV9XqqroD2Bs4sdnsRGCftseSJEmS+m1agbqqLoLWT0p8ArAK+GSSS5N8IsmWwPZVtbI5zkpgu4l2TnJ4kqVJlq5atapFGZIkSVJ7g3hS4mzgWcDHqmpX4B6mMb2jqo6rqkVVtWju3LktypAkSZLaG8STEm8EbqyqC5v1z9MJ1DcnmVdVK5PMA25pcQxJkiRpRsz4kxKr6mdJbkjypKq6GtgLuLL5Ohg4qlmevq7HkCRJkmbKoJ6UuBj4bJLNgJ8Ah9KZfnJKksOA64H9Wx5DkiRJ6ruBPCmxqi4DFk3QtVeb95UkSZJm2qQXJSZZ6z2ne9lGkiRJ2pBNdZePbyZZnGSn7sYkmyV5YZIT6cx1liRJkjZaU82hfgnwRuCkJDsDdwCbA7OAc4APNVM3JEmSpI3WVHOofwl8FPhokk2BbYH7mqcaSpIkSWLqEepfq6pfASv7XIskSZI0ctb1SYmSJEmSMFBLkiRJrfQUqJM8PsmLmtdzkjyyv2VJkiRJo2GtgTrJm4DPA8c2TTsAX+pjTZIkSdLI6GWE+m3A7sBdAFV1DbBdP4uSJEmSRkUvgfr+qlo9tpJkNlD9K0mSJEkaHb0E6m8leRcwJ8mLgVOBL/e3LEmSJGk09BKo3wGsAn4IvBk4E/jbfhYlSZIkjYopH+ySZBPg8qp6GvDvM1OSJEmSNDqmHKGuqgeBHyTZaYbqkSRJkkZKL48enwdckeQi4J6xxqp6Rd+qkiRJkkZEL4H6vX2vQpIkSRpRaw3UVfWtJNsDuzVNF1XVLf0tS5IkSRoNvTwp8dXARcD+wKuBC5Ps1+/CJEmSpFHQy5SPdwO7jY1KJ5kLfJ3O48glSZKkjVov96HeZNwUj5/3uJ8kSZK0wetlhPqsJGcDJzXrBwBf619JkiRJ0ujo5aLEv0myL/ACIMBxVfXFvlcmSZIkjYC1BuokOwNnVtVpzfqcJAuq6rp+FydJkiQNu16mfJwKPL9rfU3TttvEm29cVqxYwax772TOVWcOuhRJQ27WvT9nxYoHBl3GUFixYgX33D2L91+y9aBLkTTEfnr3LLZcsWLQZaxVLxcXzq6q1WMrzevN+leSJEmSNDp6GaFeleQVVXUGQJK9gVv7W9bomD9/Pj+7fzb3Pfllgy5F0pCbc9WZzJ+//aDLGArz58/n/gdW8q5n3TXoUiQNsfdfsjWPmD9/0GWsVS+B+i3AZ5P8G52LEm8A3tDXqiRJkqQR0ctdPv4f8NwkWwGpqrv7X5YkSZI0GiadQ53kT5M8vqvpL4HvJDmjufOHJEmStNGb6qLEI4FVAEleDhwEvBE4A/h4/0uTJEmSht9Ugbqq6t7m9b7A8VV1cVV9Apjb/9IkSZKk4TdVoE6SrZJsAuwFnNfVt3l/y5IkSZJGw1QXJX4YuAy4C1hWVUsBkuwKrOx7ZZIkSdIImDRQV9UJSc4GtgN+0NX1M+DQfhcmSZIkjYIpb5tXVSuAFePaHJ2WJEmSGr08elySJEnSJAzUkiRJUgtrfVJikm0maL67qn7Vh3okSZKkkdLLCPUldB7w8mPgmub1tUkuSfLsfhYnSZIkDbteAvVZwMuqatuqegzwUuAU4K3AR/tZnCRJkjTsegnUi6rq7LGVqjoH2KOqLgAe0bfKJEmSpBGw1jnUwG1J3gGc3KwfANyeZBbwYN8qkyRJkkZALyPUrwV2AL4EnA7s1LTNAl7dt8okSZKkEbDWEeqquhVYPEn38vVbjiRJkjRaerlt3hOBvwYWdG9fVS/sX1mSJEnSaOhlDvWpwMeBTwBr+luOJEmSNFp6CdQPVNXH+l6JJEmSNIJ6uSjxy0nemmRekm3GvvpemSRJkjQCehmhPrhZ/k1XWwFPWP/lSJIkSaOll7t87DwThUiSJEmjaNJAneSFVfWNJPtO1F9Vp/WvLEmSJGk0TDVC/QfAN4A/naCvgFaBunnS4lJgRVW9vJmX/Z90bs93HfDqqrq9zTEkSZKkfps0UFfVe5rloX069hJgGbB1s34EcF5VHZXkiGb9HX06tiRJkrReTDXl4y+n2rGqPriuB02yA/AnwJHA2HH2BvZsXp8InI+BWpIkSUNuqikfj2yWTwJ2A85o1v8U+HbL434Y+F9dxwDYvqpWAlTVyiTbTbRjksOBwwF22mmnlmVIkiRJ7Uw15eO9AEnOAZ5VVXc3639P5+mJ6yTJy4FbquriJHtOd/+qOg44DmDRokW1rnVIkiRJ60Mv96HeCVjdtb6azoWD62p34BVJXgZsDmyd5DPAzUnmNaPT84BbWhxDkiRJmhG9PCnx08BFSf4+yXuAC4H/WNcDVtU7q2qHqloAHAh8o6oOojOlZOwhMgcDp6/rMSRJkqSZ0suDXY5Mchbwgqbp0Kq6tA+1HAWckuQw4Hpg/z4cQ5IkSVqvepnyAXAZsHJs+yQ7VdX1bQ9eVefTuZsHVfVzYK+27ylJkiTNpLUG6iSLgfcANwNrgNB5sMvT+1uaJEmSNPx6GaFeAjypGUGWJEmS1KWXixJvAO7sdyGSJEnSKOplhPonwPlJvgrcP9bY5kmJkiRJ0oail0B9ffO1WfMlSZIkqdHLbfPGnpi4ZVXd0/+SJEmSpNGx1jnUSZ6X5EpgWbP+jCQf7XtlkiRJ0gjo5aLEDwN/DPwcoKp+AOzRx5okSZKkkdHTg12q6oYk3U1r+lOOJGljcf0vZvH+S7YedBkaIjff2xnn236LBwdciYbF9b+YxS6DLqIHvQTqG5I8H6gkmwFvp5n+IUnSuli4cOGgS9AQWr18OQCPeLw/H+rYhdH4fdFLoH4LcDQwH1gBnA28rZ9FSZI2bIsXLx50CRpCS5YsAeDoo48ecCXS9PRyl49bgdfNQC2SJEnSyOnlLh9PSPLlJKuS3JLk9CRPmIniJEmSpGHXy10+PgecAswDHgecCpzUz6IkSZKkUdFLoE5VfbqqHmi+PgNUvwuTJEmSRkEvFyV+M8kRwMl0gvQBwFeTbANQVbf1sT5JkiRpqPUSqA9olm8e1/5GOgHb+dSSJEnaaPVyl4+dZ6IQSZIkaRRNOoc6yW5JHtu1/obmDh//OjbdQ5IkSdrYTXVR4rHAaoAkewBHAf8B3Akc1//SJEmSpOE31ZSPWV0XHB4AHFdVXwC+kOSyvlcmSZIkjYCpRqhnJRkL3HsB3+jq6+ViRkmSJGmDN1UwPgn4VpJbgfuA/wJIspDOtA9JkiRpozdpoK6qI5OcR+cJiedU1djDXDYBFs9EcZIkSdKwm3LqRlVdMEHbj/tXjiRJkjRaenn0uCRJkqRJGKglSZKkFgzUkiRJUgsGakmSJKkFA7UkSZLUgoFakiRJasFALUmSJLVgoJYkSZJaMFBLkiRJLRioJUmSpBYM1JIkSVILBmpJkiSpBQO1JEmS1IKBWpIkSWrBQC1JkiS1MHvQBWwIZt17G3OuOnPQZWiIbPLLuwB4cPOtB1yJhsmse28Dth90GZKk9cxA3dLChQsHXYKG0PLldwOw8AmGJ3Xb3t8ZkrQBMlC3tHjx4kGXoCG0ZMkSAI4++ugBVyJJkvrNOdSSJElSCwZqSZIkqQUDtSRJktSCgVqSJElqwUAtSZIktWCgliRJklowUEuSJEktGKglSZKkFmY8UCfZMck3kyxLckWSJU37NknOTXJNs3z0TNcmSZIkTdcgRqgfAP6qqp4CPBd4W5LfAY4AzquqXYDzmnVJkiRpqM14oK6qlVV1SfP6bmAZMB/YGzix2exEYJ+Zrk2SJEmaroHOoU6yANgVuBDYvqpWQid0A9tNss/hSZYmWbpq1aoZq1WSJEmayMACdZKtgC8A/7Oq7up1v6o6rqoWVdWiuXPn9q9ASZIkqQcDCdRJNqUTpj9bVac1zTcnmdf0zwNuGURtkiRJ0nQM4i4fAY4HllXVB7u6zgAObl4fDJw+07VJkiRJ0zV7AMfcHXg98MMklzVt7wKOAk5JchhwPbD/AGqTJEmSpmXGA3VVfQfIJN17zWQtkiRJUls+KVGSJElqwUAtSZIktWCgliRJklowUEuSJEktGKglSZKkFgzUkiRJUgsGakmSJKkFA7UkSZLUgoFakiRJasFALUmSJLVgoJYkSZJaMFBLkiRJLRioJUmSpBYM1JIkSVILBmpJkiSpBQO1JEmS1IKBWpIkSWrBQC1JkiS1YKCWJEmSWjBQS5IkSS0YqCVJkqQWDNSSJElSCwZqSZIkqQUDtSRJktSCgVqSJElqwUAtSZIktWCgliRJklowUEuSJEktGKglSZKkFgzUkiRJUgsGakmSJKkFA7UkSZLUgoFakiRJasFALUmSJLVgoJYkSZJaMFBLkiRJLRioJUmSpBYM1JIkSVILBmpJkiSphdmDLkCSpI3ZMcccw/LlywddxlAYOw9LliwZcCWDt3DhQhYvXjzoMtQjA7UkSRoKc+bMGXQJ0joxUEuSNECOQkqjzznUkiRJUgsGakmSJKkFA7UkSZLUgoFakiRJasFALUmSJLVgoJYkSZJaMFBLkiRJLRioJUmSpBYM1JIkSVILPilR680xxxzD8uXLB13GUBg7D0uWLBlwJcNh4cKFPg1OkrTBGroR6iQvSXJ1kuVJjhh0PdK6mDNnDnPmzBl0GZIkaQYM1Qh1klnAR4AXAzcC309yRlVdOdjK1AtHICVJ0sZo2EaonwMsr6qfVNVq4GRg7wHXJEmSJE1q2AL1fOCGrvUbm7ZfS3J4kqVJlq5atWpGi5MkSZLGG7ZAnQna6mErVcdV1aKqWjR37twZKkuSJEma2LAF6huBHbvWdwBuGlAtkiRJ0loNW6D+PrBLkp2TbAYcCJwx4JokSZKkSQ3VXT6q6oEkfw6cDcwCTqiqKwZcliRJkjSpoQrUAFV1JnDmoOuQJEmSejFsUz4kSZKkkWKgliRJklowUEuSJEktGKglSZKkFgzUkiRJUgsGakmSJKmFVNXatxpSSVYBPx10HdIktgVuHXQRkjRi/N2pYfX4qpo7UcdIB2ppmCVZWlWLBl2HJI0Sf3dqFDnlQ5IkSWrBQC1JkiS1YKCW+ue4QRcgSSPI350aOc6hliRJklpwhFqSJElqwUAtTUOSSvLprvXZSVYl+cpa9ttzbdtI0ihLsibJZV1fC/p4rOuSbNuv95ema/agC5BGzD3A05LMqar7gBcDKwZckyQNg/uq6pmDLkIaBEeopen7GvAnzevXACeNdSR5TpL/TnJps3zS+J2TbJnkhCTfb7bbe4bqlqQZleTZSb6V5OIkZyeZ17Sfn+RDSb6dZFmS3ZKcluSaJP+na/8vNftekeTwSY5xUJKLmlHxY5PMmqnPJ40xUEvTdzJwYJLNgacDF3b1XQXsUVW7An8HvH+C/d8NfKOqdgP+EPhAki37XLMk9ducrukeX0yyKXAMsF9VPRs4ATiya/vVVbUH8HHgdOBtwNOAQ5I8ptnmjc2+i4C3d7UDkOQpwAHA7s3o+Brgdf37iNLEnPIhTVNVXd7MDXwNcOa47kcBJybZBShg0wne4o+AVyT562Z9c2AnYFl/KpakGfGwKR9JnkYnIJ+bBGAWsLJr+zOa5Q+BK6pqZbPfT4AdgZ/TCdGvbLbbEdilaR+zF/Bs4PvNMeYAt6zXTyX1wEAtrZszgH8G9gS6R0zeB3yzql7ZhO7zJ9g3wKuq6uo+1yhJgxQ6Qfl5k/Tf3ywf7Ho9tj47yZ7Ai4DnVdW9Sc6nMwAx/hgnVtU711fR0rpwyoe0bk4A/qGqfjiu/VE8dJHiIZPsezawOM1wSpJd+1KhJA3W1cDcJM8DSLJpkqdOY/9HAbc3YfrJwHMn2OY8YL8k2zXH2CbJ49sWLk2XgVpaB1V1Y1UdPUHX/wX+Mcl36fx7cyLvozMV5PIkP2rWJWmDUlWrgf2Af0ryA+Ay4PnTeIuz6IxUX07n9+QFExzjSuBvgXOa7c4F5rUsXZo2n5QoSZIkteAItSRJktSCgVqSJElqwUAtSZIktWCgliRJklowUEuSJEktGKglaYQk2T7J55L8JMnFSb7X9SS5Nu+7Z5KvrI8aJWljY6CWpBHRPAzoS8C3q+oJVfVs4EBghwHU4pN2JalhoJak0fFCYHVVfXysoap+WlXHJJmV5ANJvp/k8iRvhl+PPJ+f5PNJrkry2a6ndL6kafsOsO/YeybZMskJzXtdmmTvpv2QJKcm+TJwzox+ckkaYo4wSNLoeCpwySR9hwF3VtVuSR4BfDfJWOjdtdn3JuC7wO5JlgL/TiekLwf+s+u93g18o6remOS3gIuSfL3pex7w9Kq6bT1+LkkaaQZqSRpRST4CvABYDfwUeHqS/ZruRwG7NH0XVdWNzT6XAQuAXwDXVtU1TftngMObff8IeEWSv27WNwd2al6fa5iWpIczUEvS6LgCeNXYSlW9Lcm2wFLgemBxVZ3dvUOSPYH7u5rW8NDv/prkOAFeVVVXj3uv3wPuaVG/JG2QnEMtSaPjG8DmSf6sq22LZnk28GdJNgVI8sQkW07xXlcBOyf57Wb9NV19ZwOLu+Za77peqpekDZSBWpJGRFUVsA/wB0muTXIRcCLwDuATwJXAJUl+BBzLFP+FrKpf0pni8dXmosSfdnW/D9gUuLx5r/f14eNI0gYjnd/PkiRJktaFI9SSJElSCwZqSZIkqQUDtSRJktSCgVqSJElqwUAtSZIktWCgliRJklowUEuSJEktGKglSZKkFv4/YSWDAJQzreQ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data:image/png;base64,iVBORw0KGgoAAAANSUhEUgAAAtQAAAGDCAYAAAALTociAAAAOXRFWHRTb2Z0d2FyZQBNYXRwbG90bGliIHZlcnNpb24zLjUuMSwgaHR0cHM6Ly9tYXRwbG90bGliLm9yZy/YYfK9AAAACXBIWXMAAAsTAAALEwEAmpwYAAAkeElEQVR4nO3deZRlZX3u8e9DM4OohAZJQ9uYxhFRtDUKxqA4EM0FR8QpoBg0IZ2+JnoV5TpjzDXREBKjqERuJCoqCAoKiCJxAptRoCHUlakbhEYcEBCk/d0/9i45lNXdp2rXqVOn+X7WqrXPft89/M6uWrWeeus9e6eqkCRJkjQ9Gw27AEmSJGmUGaglSZKkDgzUkiRJUgcGakmSJKkDA7UkSZLUgYFakiRJ6sBALel+K0m1X48fYg0HtzWcPawa5ookZ7fX4uC19L+r7f/U7FYmSetmoJY0dEn+MMmJSW5KcneSG5OcmeRFw65tFlwOHAV8YZAnSfJfPX9A/MkgzzVA36e5VmcMuxBJ6rXxsAuQdP+W5KXAZ4B5wBXAV4AHAH8IvAI4cXjVrV+SjavqnunuX1XnAefNYEm/I8lDgb16ml4NfHWQ5xyEqvoa8LVh1yFJEzlCLWlokmwJfJQmTH8WeGxVHVJVBwAPA97Rs+1uSU5NcnOS1Um+mGRhT//46OtfJfnvJLcl+XSSTdv+JHlPu//KJK+erJ4kH0gyluT2JBckeUFP/6fac3ysHUG/G3jahGPMS/Lzdrv57Xl/muSeJFsn2TTJne36NhOnfCR5cJLPJ7klya+SXJ3kY/1eh7V4FRDgwnZ9/yQPmOR9fTTJl5PckeSS3qkwfVzf35mO0bPPonb9H5Nc076vO5J8P8ne66m999re5xw91+7bST6c5GdJViV5Zc8+WyZ5d5Ir2uu+Msmft32bJDm87bs9yYokb0yy0YTjX5zkQ0l+meTyJHskeW/7ff5Rkuf0nO/32p+Pa9pr9J0kf9Tve5Q0mgzUkoZpL2Db9vW7e0d6q2pNVV0OkOQhwDnAs4FvA+cCLwJOT7LZhGO+G/guzX/gXkkzGgtwMPC/aUa/z6QnrPf4JPAW4OfAF4GdgRMnCX2HApsAnwZ+0dtRVWvaGgGeCjwGeBDNHw1PAZ4AbA5cVFX32bf1t8BLgKuAfwdWAHtO4zr0Gg+YHwIuA7Zs95vo9cA9wNXAY4GjJ9lmbde3H7u0NX8S+CbNfyE+3xvup2mv9us84PeBjyXZpu37OM33enua/4RcADy87TsSeD/Nz8Rnge1ortFbJhz/sW2tK4BHtbW/hGYKyi7AsQBtED+Z5ufjOuAUYHfgjCSP6PgeJc1hBmpJw7R9z+trANoR4vGRzWr7Xg08GBijCSpjwGrgkcAzJhzzDVV1MHBCu75HuxwPle+vqtcwIVAmmQ8cCPyGJjDeShM+A7xhwjnOqaq9q+q1VXXBJO/rW+1yT5qgdwewimY0e68J20y0Sbs8lyZQHwA8vm2bynUYf19PpAmB9wCncu8UmldNsvlpVfVC4K/a9T0m2WZt17cfrwPOovmD5Sqa67IdTWDt4lbg6cDzgTXAVsDDk2xHM20IYJ/2+7Uf8LYkAf6y7XtFVR3S1gewdMLxbweeBby5XX8g8GKaUA2woP35eSLN9/c2muC+un2fmwOv6fgeJc1hzqGWNEw397zemSZ8fLt9/YqevkXt8lHtV6/FE9bHpzX8rF1u3S4XtMsr2+V/T9hv/BwbcW+gXNs5vsu6nd0u96QZMT0XuIkmbP1iwjYT/RPwOJqwt4wmIH4uzRSV8Rr7uQ7jxoPzt6rqp0lOohmpf2aS36+qG3q2nXjttprkeGu7vveRZN6E9d8DfgjsOMnm89dSe79WVNWv2vPcDmzT1rVL2393VY3XTVX9Osn23Pv+VrTLK9rljuNTWVrXVNWdSX7W03ZlVa1pcjm0x1rUvn4Azfeu19q+P5I2AI5QSxqm79CMLgIcniRV9RXggxO2u6ZdnlhVGf+iCWefnLDt+LSRmtC+ql2O/+v94RP6x89xNzC/5xybAi+csO1da39LQDM6eRuwBPhjmvf5HZopH3vRjIL/11r2vbWq9qUJZY+jGSV/RbvfeI39XIfxUHtgu7pPO+I/PqK+Eff9owXWfu362eb2djk+1WK3Cf1/1Na5GngIsBn3hvLQTe+HQnvrurpdbjphPvjGbR3jNT+yXY7/bNxYVXf3HGfNxBO2U3smuqZd3gBs3vP92ZLf/SNN0gbEQC1paKrqDuAwmoD5GuDC9gN4fzdh0+NpwteLkpzefujr68D1wA59nu4/2+Xbkvw7cNKEWlbTTGPYFDi3/YDe59tzHDLF93UPTYDeAljIvYF667bei6vqZ2vZ/a1Jzgc+RhPCFrXtP2fq1+FZNOH1Hpq5veNfF7f9U5n/vD7jI8DPS/KPNHOSe93ULucDH6aZCz7p6PZMqapbuPf7flaSTyY5ETiyqgr4t7bvP5N8AvhEu/4v0zzl+cD3aP4r8YP2Z+hLNAF732keU9IIMFBLGqqq+izNKO5XaKZ6vIZmTu3pwJ+329zQs83jaaYxLAD+Fbilz1N9iuZDaLfRhJu/n2SbQ4AP0AT8g2lGhb/H9G7VNj5H+jftMS5pz93bN5kLaALwC4A/owmif11Vl0zjOozPGz+pql4w/kUz4v4bYPckXecvA1BVXwf+GbizPf6/TOj/Hs31/ynNhyo/w73/NRikPwfeS3N9Xgk8mWbuOcDbaaa/3EEzWn8rzTzpyX421quqfgPsT3Pnmm1ofob2AE6j+QCjpA1Umj/SJUmSJE2HI9SSJElSBwZqSZIkqQMDtSRJktSBgVqSJEnqwEAtSZIkdTDST0rcbrvtatGiRcMuQ5IkSRu4888//5aqmvTJriMdqBctWsTy5cuHXYYkSZI2cEmuXVufUz4kSZKkDgzUkiRJUgcDC9RJjk1yc5JLJ+l7U5JKsl1P2+FJxpJcmeS5g6pLkiRJmkmDHKH+FLDvxMYkOwPPBq7raXs0cCDwmHafjySZN8DaJEmSpBkxsEBdVecAt07S9WHgfwHV07Y/8NmququqrgbGgCcPqjZJkiRppszqHOok+wGrquriCV0LgOt71le2bZMd49Aky5MsX7169YAqlSRJkvoza4E6yZbA24F3TNY9SVtN0kZVHVNVS6pqyfz5k94KUJIkSZo1s3kf6j8AdgEuTgKwE3BBkifTjEjv3LPtTsANs1ibJEmSNC2zNkJdVT+squ2ralFVLaIJ0U+oqh8DpwAHJtksyS7ArsB5s1WbNNPGxsZ4/vOfz9jY2LBLkSRJAzbI2+Z9Bvge8IgkK5McsrZtq+oy4ATgcuBrwGFVtWZQtUmD9r73vY/bb7+d973vfcMuRZIkDdjApnxU1cvX079owvqRwJGDqkeaLWNjY1xzzTUAXHPNNYyNjbF48eLhFiVJkgbGJyVKM2ziqLSj1JIkbdgM1NIMGx+dXtu6JEnasBiopRm2aNGida5LkqQNi4FammFHHHHEOtclSdKGxUAtzbDFixf/dlR60aJFfiBRkqQNnIFaGoAjjjiCrbbaytFpSZLuB2bzSYnS/cbixYs59dRTh12GJEmaBY5QS5IkSR0YqCVJkqQODNSSJElSBwZqSZIkqQMDtSRJktSBgVqSJEnqwEAtSZIkdWCgliRJkjowUEuSJEkdGKglSZKkDgzUkiRJUgcGakmSJKkDA7UkSZLUgYFakiRJ6sBALUmSJHVgoJYkSZI6MFBLkiRJHRioJUmSpA4M1JIkSVIHBmpJkiSpg42HXYA2HEcffTRjY2PDLmNOWLVqFQALFiwYciVzw+LFi1m6dOmwy5DmJH933svfnffy9+ZoMVBLA3DnnXcOuwRJGjn+7tSoSlUNu4ZpW7JkSS1fvnzYZUi/Y9myZQAcddRRQ65EkkaHvzs1lyU5v6qWTNbnHGpJkiSpAwO1JEmS1IGBWpIkSerAQC1JkiR1YKCWJEmSOjBQS5IkSR0YqCVJkqQODNSSJElSBwZqSZIkqYOBBeokxya5OcmlPW0fTHJFkkuSnJTkQT19hycZS3JlkucOqi5JkiRpJg1yhPpTwL4T2s4Edquq3YH/Bg4HSPJo4EDgMe0+H0kyb4C1SZIkSTNiYIG6qs4Bbp3QdkZV3dOufh/YqX29P/DZqrqrqq4GxoAnD6o2SZIkaaYMcw71a4Gvtq8XANf39K1s2yRJkqQ5bSiBOsnbgXuA48ebJtms1rLvoUmWJ1m+evXqQZUoSZIk9WXWA3WSg4A/BV5ZVeOheSWwc89mOwE3TLZ/VR1TVUuqasn8+fMHW6wkSZK0HrMaqJPsC7wF2K+q7ujpOgU4MMlmSXYBdgXOm83aJEmSpOnYeFAHTvIZYG9guyQrgXfS3NVjM+DMJADfr6o3VNVlSU4ALqeZCnJYVa0ZVG2SJEnSTBlYoK6ql0/S/Ml1bH8kcOSg6pEkSZIGwSclSpIkSR0YqCVJkqQODNSSJElSBwZqSZIkqQMDtSRJktSBgVqSJEnqwEAtSZIkdWCgliRJkjowUEuSJEkdGKglSZKkDgzUkiRJUgcGakmSJKkDA7UkSZLUgYFakiRJ6sBALUmSJHVgoJYkSZI6MFBLkiRJHRioJUmSpA4M1JIkSVIHBmpJkiSpAwO1JEmS1IGBWpIkSerAQC1JkiR1YKCWJEmSOjBQS5IkSR0YqCVJkqQODNSSJElSBwZqSZIkqQMDtSRJktSBgVqSJEnqwEAtSZIkdWCgliRJkjowUEuSJEkdGKglSZKkDgzUkiRJUgcGakmSJKkDA7UkSZLUgYFakiRJ6sBALUmSJHVgoJYkSZI6GFigTnJskpuTXNrTtm2SM5Nc1S4f3NN3eJKxJFcmee6g6pIkSZJm0iBHqD8F7Duh7a3AWVW1K3BWu06SRwMHAo9p9/lIknkDrE2SJEmaEQML1FV1DnDrhOb9gePa18cBL+hp/2xV3VVVVwNjwJMHVZskSZI0U2Z7DvUOVXUjQLvcvm1fAFzfs93Ktu13JDk0yfIky1evXj3QYiVJkqT1mSsfSswkbTXZhlV1TFUtqaol8+fPH3BZkiRJ0rrNdqC+KcmOAO3y5rZ9JbBzz3Y7ATfMcm2SJEnSlM12oD4FOKh9fRBwck/7gUk2S7ILsCtw3izXJkmSJE3ZxoM6cJLPAHsD2yVZCbwT+ABwQpJDgOuAlwJU1WVJTgAuB+4BDquqNYOqTZIkSZopAwvUVfXytXTts5btjwSOHFQ9kiRJ0iDMlQ8lSpIkSSPJQC1JkiR1YKCWJEmSOjBQS5IkSR0YqCVJkqQODNSSJElSB+u9bV6SpwKvAv4I2BG4E7gUOBX4dFX9fKAVSpIkSXPYOkeok3wVeB1wOrAvTaB+NHAEsDlwcpL9Bl2kJEmSNFetb4T61VV1y4S2XwIXtF//mGS7gVQmSZIkjYB1jlBPEqantY0kSZK0oVrvhxKTvCzJw9rXuycZS3JDkhcPvjxJkiRpbuvnLh9vBla1r98LLAOeCLxzUEVJkiRJo2Kdc6iTvBNYALwlyTzgacCFwBLggUneAZxdVecMvFJJkiRpDlpnoK6qdyd5JrAS2AE4vareBZBk36p6z+BLlCRJkuaufqZ8vAF4LvAo4G8Bkjya5j7UkiRJ0v3aeh/sUlUrkvxZVd3V03Z5kh8PtjRJkiRp7uv30eMnJvlt+E6yI3DmYEqSJEmSRke/gfpLwBeSzEuyiObJiYcPqihJkiRpVKx3ygdAVX08yaY0wXoR8Pqq+u4A65IkSZJGwvpum/c3vavAzsBFwFOSPKWqPjTA2iRJkqQ5b30j1A+YsH7SWtolSZKk+6X13od6tgqRJEmSRtE6P5SY5Jgku62lb6skr03yysGUJkmSJM1965vy8RHgHUkeC1wKrAY2B3YFtgGOBY4faIWSJEnSHLa+KR8XAQck2RpYAuwI3AmsqKorB1+eJEmSNLf1e9u8XwJnD7YUSZIkafT0+2AXSZIkSZMwUEuSJEkdTClQJ9lqUIVIkiRJo6ivQJ1kzySXAyva9ccl+chAK5MkSZJGQL8j1B8Gngv8BKCqLgaePqiiJEmSpFHR95SPqrp+QtOaGa5FkiRJGjl93TYPuD7JnkAl2RT4a9rpH5IkSdL9Wb8j1G8ADgMWACuBx7frkiRJ0v1avw92uQV45YBrkSRJkkZOX4E6yS7AUmBR7z5Vtd9gypIkSZJGQ79zqL8EfBL4MvCbgVUjSZIkjZh+A/WvquqfB1qJJEmSNIL6DdRHJXkncAZw13hjVV0wkKokSZKkEdFvoH4s8Grgmdw75aPadUmSJOl+q99A/ULgYVV190ycNMkbgdfRhPIfAq8BtgQ+R/PBx2uAA6rqpzNxPkmSJGlQ+r0P9cXAg2bihEkW0DwYZklV7QbMAw4E3gqcVVW7Ame165IkSdKc1u8I9Q7AFUl+wH3nUE/3tnkbA1sk+TXNyPQNwOHA3m3/ccDZwFumeXxJkiRpVvQbqN85UyesqlVJ/gG4DrgTOKOqzkiyQ1Xd2G5zY5LtJ9s/yaHAoQALFy6cqbIkSZKkaelrykdVfQu4AnhA+7WibZuyJA8G9gd2AX4f2CrJq/rdv6qOqaolVbVk/vz50ylBkiRJmjF9BeokBwDnAS8FDgDOTfKSaZ7zWcDVVbW6qn4NnAjsCdyUZMf2fDsCN0/z+JIkSdKs6XfKx9uBJ1XVzQBJ5gNfB74wjXNeBzwlyZY0Uz72AZYDtwMHAR9olydP49iSJEnSrOo3UG80HqZbP6H/O4TcR1Wdm+QLwAXAPcCFwDHA1sAJSQ6hCd0vnc7xZ9vRRx/N2NjYsMvQHDP+M7Fs2bIhV6K5ZvHixSxdunTYZUiSZlC/gfprSU4HPtOuvwz46nRPWlXv5Hc/6HgXzWj1SBkbG+OiS1ewZstth12K5pCN7i4Azv/RTUOuRHPJvDtuHXYJkqQB6CtQV9Wbk7wIeBoQ4JiqOmmglY2QNVtuy52PfN6wy5A0x21xxWnDLmHO8L97moz/3dNkRuE/e30F6iS7AKdV1Ynt+hZJFlXVNYMsTpK0YRobG+Oqyy5k4dZrhl2K5pBNf93MJr3r2uVDrkRzxXW/nDfsEvrS75SPz9PciWPcmrbtSTNekSTpfmHh1mt42xN+MewyJM1h779gm2GX0Jd+P1i4cVXdPb7Svt50MCVJkiRJo6PfQL06yW8fM55kf+CWwZQkSZIkjY5+p3y8ATg+yb/QfCjxeuDPBlaVJEmSNCL6vcvH/6N5GMvWQKrqtsGWJUmSJI2Gfu/ysRnwYmARsHESAKrqPQOrTJIkSRoB/U75OBn4OXA+zQNYJEmSJNF/oN6pqvYdaCWSJEnSCOr3Lh/fTfLYgVYiSZIkjaB+R6ifBhyc5GqaKR8Bqqp2H1hlkiRJ0gjoN1D/yUCrkCRJkkbUOgN1km3bl94mT5IkSZrE+kaozweKZorHRAU8bMYrkiRJkkbIOgN1Ve0yW4VIkiRJo6jfu3xIkiRJmoSBWpIkSerAQC1JkiR10O9dPiZVVbfObDmSJEnSaPEuH5IkSVIH3uVDkiRJ6qDfJyWS5MHArsDm421Vdc4gipIkSZJGRV+BOsnrgGXATsBFwFOA7wHPHFhlkiRJ0gjo9y4fy4AnAddW1TOAPYDVA6tKkiRJGhH9BupfVdWvAJJsVlVXAI8YXFmSJEnSaOh3DvXKJA8CvgScmeSnwA2DKkqSJEkaFX0F6qp6YfvyXUm+CTwQ+NrAqpIkSZJGRL8fSlzYs3p1u3wIcN2MVyRJkiSNkH6nfJzKvQ942RzYBbgSeMyA6pIkSZJGQr9TPh7bu57kCcDrB1KRJEmSNEL6vcvHfVTVBTS30ZMkSZLu1/qdQ/03PasbAU/A+1BLkiRJfc+hfkDP63to5lR/cebLkSRJkkZLv3Oo3z3oQiRJkqRR1O+Uj4cDbwIW9e5TVc8cTFmSJEnSaOh3ysfngY8CnwDWDK6c0bNq1Srm3fFztrjitGGXImmOm3fHT1i16p5hlyFJmmH9Bup7qurfBlqJJEmSNIL6DdRfTvKXwEnAXeONVXXrQKoaIQsWLODHd23MnY983rBLkTTHbXHFaSxYsMOwy5AkzbB+A/VB7fLNPW0FPGw6J03yIJrpI7u1x3ktzZMXP0czT/sa4ICq+ul0ji9JkiTNlr4e7FJVu0zyNa0w3ToK+FpVPRJ4HLACeCtwVlXtCpzVrkuSJElzWr8j1CTZk9+9y8f/neoJk2wDPB04uD3G3cDdSfYH9m43Ow44G3jLVI8vSZIkzaZ+b5v3H8AfABdx710+CphyoKaZJrIa+PckjwPOB5YBO1TVjQBVdWOS7adxbEnSCFi1ahW33zaP91+wzbBLkTSHXXvbPLZatWrYZaxXvyPUS4BHV1XN0DmfACytqnOTHMUUpnckORQ4FGDhwoUzUI4kSZI0ff0G6kuBhwA3zsA5VwIrq+rcdv0LNIH6piQ7tqPTOwI3T7ZzVR0DHAOwZMmSmQj4kqRZtmDBAu6650be9oRfDLsUSXPY+y/Yhs0WLBh2GevVb6DeDrg8yXnc97Z5+031hFX14yTXJ3lEVV0J7ANc3n4dBHygXZ481WNLkiRJs63fQP2uGT7vUuD4JJsCPwJeQ3PHkROSHAJcB7x0hs8pSZIkzbi+AnVVfat3PclewCuAb02+x3qPdxHNvOyJ9pnO8SRJkqRhmcpt8x5PE6IPAK4GvjigmiRJkqSRsc5AneThwIHAy4Gf0DzJMFX1jFmoTZIkSZrz1jdCfQXwX8D/qKoxgCRvHHhVkiRJ0ohY36PHXwz8GPhmko8n2QfI4MuSJEmSRsM6A3VVnVRVLwMeSfMo8DcCOyT5tyTPmYX6JEmSpDltfSPUAFTV7VV1fFX9KbATzSPI+366oSRJkrSh6itQ96qqW6vqY1X1zEEUJEmSJI2SKQdqSZIkSfcyUEuSJEkdGKglSZKkDgzUkiRJUgcGakmSJKkDA7UkSZLUgYFakiRJ6sBALUmSJHVgoJYkSZI6MFBLkiRJHRioJUmSpA4M1JIkSVIHBmpJkiSpAwO1JEmS1IGBWpIkSerAQC1JkiR1YKCWJEmSOjBQS5IkSR0YqCVJkqQODNSSJElSBwZqSZIkqQMDtSRJktTBxsMuYEMw745b2eKK04ZdhuaQjX71CwB+s/k2Q65Ec8m8O24Fdhh2GZKkGWag7mjx4sXDLkFz0NjYbQAsfpjhSb128HeGJG2ADNQdLV26dNglaA5atmwZAEcdddSQK5EkSYPmHGpJkiSpAwO1JEmS1IGBWpIkSerAQC1JkiR1YKCWJEmSOjBQS5IkSR0YqCVJkqQODNSSJElSB0ML1EnmJbkwyVfa9W2TnJnkqnb54GHVJkmSJPVrmCPUy4AVPetvBc6qql2Bs9p1SZIkaU4bSqBOshPwfOATPc37A8e1r48DXjDLZUmSJElTtvGQzvtPwP8CHtDTtkNV3QhQVTcm2X6yHZMcChwKsHDhwgGXKUkalOt+OY/3X7DNsMvQHHLTHc043w5b/mbIlWiuuO6X89h12EX0YdYDdZI/BW6uqvOT7D3V/avqGOAYgCVLltTMVidJmg2LFy8edgmag+4eGwNgs4f686HGrozG74thjFDvBeyX5HnA5sA2ST4N3JRkx3Z0ekfg5iHUJkmaBUuXLh12CZqDli1bBsBRRx015EqkqZn1OdRVdXhV7VRVi4ADgW9U1auAU4CD2s0OAk6e7dokSZKkqZpL96H+APDsJFcBz27XJUmSpDltWB9KBKCqzgbObl//BNhnmPVIkiRJUzWXRqglSZKkkWOgliRJkjowUEuSJEkdGKglSZKkDgzUkiRJUgcGakmSJKkDA7UkSZLUgYFakiRJ6sBALUmSJHVgoJYkSZI6MFBLkiRJHRioJUmSpA4M1JIkSVIHBmpJkiSpAwO1JEmS1IGBWpIkSerAQC1JkiR1YKCWJEmSOjBQS5IkSR0YqCVJkqQODNSSJElSBwZqSZIkqQMDtSRJktSBgVqSJEnqwEAtSZIkdWCgliRJkjowUEuSJEkdGKglSZKkDgzUkiRJUgcGakmSJKkDA7UkSZLUgYFakiRJ6sBALUmSJHVgoJYkSZI6MFBLkiRJHRioJUmSpA4M1JIkSVIHBmpJkiSpAwO1JEmS1MGsB+okOyf5ZpIVSS5Lsqxt3zbJmUmuapcPnu3aJEmSpKkaxgj1PcDfVtWjgKcAhyV5NPBW4Kyq2hU4q12XJEmS5rRZD9RVdWNVXdC+vg1YASwA9geOazc7DnjBbNcmSZIkTdVQ51AnWQTsAZwL7FBVN0ITuoHth1iaJEmS1JehBeokWwNfBP5nVf1iCvsdmmR5kuWrV68eXIGSJElSH4YSqJNsQhOmj6+qE9vmm5Ls2PbvCNw82b5VdUxVLamqJfPnz5+dgiVJkqS1GMZdPgJ8ElhRVR/q6ToFOKh9fRBw8mzXJkmSJE3VxkM4517Aq4EfJrmobXsb8AHghCSHANcBLx1CbZIkSdKUzHqgrqpvA1lL9z6zWYskSZLUlU9KlCRJkjowUEuSJEkdGKglSZKkDgzUkiRJUgfDuMuHJElqHX300YyNjQ27jDlh/DosW7ZsyJUM3+LFi1m6dOmwy1CfDNSSJGlO2GKLLYZdgjQtqaph1zBtS5YsqeXLlw+7DLUcZbnX+HVYvHjxkCuZGxxpkSSNuiTnV9WSyfocoZYGwFEWSZLuPwzUmjGOQEqSpPsj7/IhSZIkdWCgliRJkjowUEuSJEkdGKglSZKkDgzUkiRJUgcGakmSJKkDA7UkSZLUgYFakiRJ6sBALUmSJHVgoJYkSZI6MFBLkiRJHRioJUmSpA4M1JIkSVIHqaph1zBtSVYD1w67DmkttgNuGXYRkjRi/N2pueqhVTV/so6RDtTSXJZkeVUtGXYdkjRK/N2pUeSUD0mSJKkDA7UkSZLUgYFaGpxjhl2AJI0gf3dq5DiHWpIkSerAEWpJkiSpAwO1NAVJKsl/9KxvnGR1kq+sZ7+917eNJI2yJGuSXNTztWiA57omyXaDOr40VRsPuwBpxNwO7JZki6q6E3g2sGrINUnSXHBnVT1+2EVIw+AItTR1XwWe375+OfCZ8Y4kT07y3SQXtstHTNw5yVZJjk3yg3a7/WepbkmaVUmemORbSc5PcnqSHdv2s5N8OMk5SVYkeVKSE5NcleR9Pft/qd33siSHruUcr0pyXjsq/rEk82br/UnjDNTS1H0WODDJ5sDuwLk9fVcAT6+qPYB3AO+fZP+3A9+oqicBzwA+mGSrAdcsSYO2Rc90j5OSbAIcDbykqp4IHAsc2bP93VX1dOCjwMnAYcBuwMFJfq/d5rXtvkuAv+5pByDJo4CXAXu1o+NrgFcO7i1Kk3PKhzRFVXVJOzfw5cBpE7ofCByXZFeggE0mOcRzgP2SvKld3xxYCKwYTMWSNCvuM+UjyW40AfnMJADzgBt7tj+lXf4QuKyqbmz3+xGwM/ATmhD9wna7nYFd2/Zx+wBPBH7QnmML4OYZfVdSHwzU0vScAvwDsDfQO2LyXuCbVfXCNnSfPcm+AV5cVVcOuEZJGqbQBOWnrqX/rnb5m57X4+sbJ9kbeBbw1Kq6I8nZNAMQE89xXFUdPlNFS9PhlA9peo4F3lNVP5zQ/kDu/ZDiwWvZ93RgadrhlCR7DKRCSRquK4H5SZ4KkGSTJI+Zwv4PBH7ahulHAk+ZZJuzgJck2b49x7ZJHtq1cGmqDNTSNFTVyqo6apKu/wP8XZLv0Px7czLvpZkKckmSS9t1SdqgVNXdwEuAv09yMXARsOcUDvE1mpHqS2h+T35/knNcDhwBnNFudyawY8fSpSnzSYmSJElSB45QS5IkSR0YqCVJkqQODNSSJElSBwZqSZIkqQMDtSRJktSBgVqSRkiSHZL8Z5IfJTk/yfd6niTX5bh7J/nKTNQoSfc3BmpJGhHtw4C+BJxTVQ+rqicCBwI7DaEWn7QrSS0DtSSNjmcCd1fVR8cbquraqjo6ybwkH0zygySXJHk9/Hbk+ewkX0hyRZLje57SuW/b9m3gRePHTLJVkmPbY12YZP+2/eAkn0/yZeCMWX3nkjSHOcIgSaPjMcAFa+k7BPh5VT0pyWbAd5KMh9492n1vAL4D7JVkOfBxmpA+Bnyu51hvB75RVa9N8iDgvCRfb/ueCuxeVbfO4PuSpJFmoJakEZXkX4GnAXcD1wK7J3lJ2/1AYNe277yqWtnucxGwCPglcHVVXdW2fxo4tN33OcB+Sd7Urm8OLGxfn2mYlqT7MlBL0ui4DHjx+EpVHZZkO2A5cB2wtKpO790hyd7AXT1Na7j3d3+t5TwBXlxVV0441h8Ct3eoX5I2SM6hlqTR8Q1g8yR/0dO2Zbs8HfiLJJsAJHl4kq3WcawrgF2S/EG7/vKevtOBpT1zrfeYkeolaQNloJakEVFVBbwA+OMkVyc5DzgOeAvwCeBy4IIklwIfYx3/hayqX9FM8Ti1/VDitT3d7wU2AS5pj/XeAbwdSdpgpPn9LEmSJGk6HKGWJEmSOjBQS5IkSR0YqCVJkqQODNSSJElSBwZqSZIkqQMDtSRJktSBgVqSJEnqwEAtSZIkdfD/AcRrsIMVLR48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460375" y="1996709"/>
            <a:ext cx="5174121" cy="3341410"/>
          </a:xfrm>
          <a:prstGeom prst="rect">
            <a:avLst/>
          </a:prstGeom>
        </p:spPr>
      </p:pic>
      <p:sp>
        <p:nvSpPr>
          <p:cNvPr id="10" name="AutoShape 4" descr="data:image/png;base64,iVBORw0KGgoAAAANSUhEUgAAAtQAAAFzCAYAAAAe3J47AAAAOXRFWHRTb2Z0d2FyZQBNYXRwbG90bGliIHZlcnNpb24zLjUuMSwgaHR0cHM6Ly9tYXRwbG90bGliLm9yZy/YYfK9AAAACXBIWXMAAAsTAAALEwEAmpwYAACEgklEQVR4nOzddXyb19XA8d+1LZmZIY7tMJOThtqmKbcprCsztyussHVt17fjbh2876DroNvKzIxrm3IaZgYntmPHzCS47x+PE0eR7NixpEeSz/fz0Sd5rh9JJ5YVH93n3HOV1hohhBBCCCHEkQkzOwAhhBBCCCGCmSTUQgghhBBCDIIk1EIIIYQQQgyCJNRCCCGEEEIMgiTUQgghhBBCDIIk1EIIIYQQQgxChNkBDEZaWpouKCgwOwwhhBBCCBHiVqxYUaO1Tvf0taBOqAsKCli+fLnZYQghhBBCiBCnlNrd29ek5EMIIYQQQohBkIRaCCGEEEKIQZCEWgghhBBCiEEI6hpqIYQQQggxcDabjbKyMjo6OswOJeBERUWRl5eHxWLp930koRZCCCGEGGLKysqIj4+noKAApZTZ4QQMrTW1tbWUlZVRWFjY7/tJyYcQQgghxBDT0dFBamqqJNOHUEqRmpo64Jl7nyXUSqlHlVJVSqn1B42lKKU+Ukpt6/4z+aCv3auU2q6U2qKUOtlXcQkhhBBCCCSZ7sWRfF98OUP9OHDKIWP3AB9rrUcBH3cfo5QaD1wITOi+z9+UUuE+jE0IIYQQQnjBvn37uPjiiykqKmLGjBnMmTOH1157bdCPu3jxYhYtWuSFCH3PZwm11vpzoO6Q4bOAJ7r//gRw9kHjz2utO7XWu4DtwCxfxSaEEEIIIQZPa83ZZ5/NMcccw86dO1mxYgXPP/88ZWVlfo/Fbrf7/Tn383cNdabWugKg+8+M7vFcoPSg88q6x9wopa5XSi1XSi2vrq72abBCiAFoKIWdn0H5SuhqMTsaIYQQfvDJJ59gtVq58cYbD4wNHz6cW2+9FYfDwV133cXMmTOZPHky//znPwFj5nnBggWce+65jB07lksuuQStNQDvv/8+Y8eOZf78+bz66qsHHrO1tZWrr76amTNnMm3aNN544w0AHn/8cc477zzOOOMMTjrpJD/+y10FSpcPT8Uq2tOJWutHgEcAiouLPZ4jhPCz8lXw7HnQ2v0hd+Z1sOBeiE01Ny4hhBA+tWHDBqZPn+7xa//5z39ITExk2bJldHZ2Mm/evANJ76pVq9iwYQM5OTnMmzePr776iuLiYq677jo++eQTRo4cyQUXXHDgsR544AEWLlzIo48+SkNDA7NmzeKEE04A4JtvvmHt2rWkpKT4/h/cC38n1PuUUtla6wqlVDZQ1T1eBgw76Lw8YK+fYxNCHInOZvjwf3qSaYBl/4Ixp8LI482LSwghhN/dfPPNfPnll1itVoYPH87atWt5+eWXAWhsbGTbtm1YrVZmzZpFXl4eAFOnTqWkpIS4uDgKCwsZNWoUAJdeeimPPPIIAB9++CFvvvkmf/jDHwCjS8mePXsAOPHEE01NpsH/CfWbwBXAg91/vnHQ+LNKqf8DcoBRwFI/xyaEOBLtjVC5Fo66ASITICwCdnwCjeVmRyaEEMLHJkyYwCuvvHLg+OGHH6ampobi4mLy8/N56KGHOPlk1+ZtixcvJjIy8sBxeHj4gfrn3jpsaK155ZVXGDNmjMv4t99+S2xsrLf+OUfMl23zngO+AcYopcqUUtdgJNInKqW2ASd2H6O13gC8CGwE3gdu1lo7fBWbEMKLYpLh1N/Bxjfh89/D4t9AShGkjTQ7MiGEED62cOFCOjo6+Pvf/35grK2tDYCTTz6Zv//979hsNgC2bt1Ka2trr481duxYdu3axY4dOwB47rnnDnzt5JNP5qGHHjpQa71q1Sqv/1sGw2cz1Frri3r5ksdrwFrrB4AHfBWPEMJHtIY1z0JzRc/Ymudg4nfNi0kIIYRfKKV4/fXXueOOO/jd735Heno6sbGx/Pa3v+W8886jpKSE6dOno7UmPT2d119/vdfHioqK4pFHHuH0008nLS2N+fPns369sZ3J/fffz+23387kyZPRWlNQUMDbb7/tp3/l4an9mX4wKi4u1suXLzc7DBHkapo7KaltJdoaTlFaLNFW733O7LQ72FndSkuHnfzUGDITorz22AGjoRQemgYOm+v4GQ/BjMvNiUkIIUSfNm3axLhx48wOI2B5+v4opVZorYs9nR8oXT6EMMWWymZuemYFO6qNS1BXzB3O9xeOIjUu8jD3PLzGNhuPfLGDvy/egVNDblI0j1w+gwk5iYN+7IASkwLDj4adn7iOJw3zfL4QQggRYvzdh1qIgNFpd/Dw4u0HkmmAJ77ezZrSBq88/rryBh7+1EimAcob2vnNu5tp7TSv8bxPWGPhxJ9DorFaG6Vg/h2QPdXUsIQQQgh/kRlqMWQ1ttn4cluN2/j26hYWjssc9OOXN7S7jX27q5aGti5iI0PsrZc9Ga75L9Tvgsh4SB0FlhAsbxFCCCE8kBlqMWQlxliYXeTet7IoLc4rj5+TGO02Vjw8maRoq1ceP+AkZMPwuZA1SZJpIYQQQ4ok1GLIiowI59aFo8hL7kl8zy8extRhSV55/Il5iVw7v/DAcXp8JD8+bRyxUSE2Oy2EEEIMcfKbXQxp47ITeOV7cympaSXKGs6I9DjivFSOkRxj5c6TRnP2tFyaO+wUpMaQneQ+a+03TifU74T2BkjMhfhs82IJYg6npqS2leYOO3lJ0aTFD34BqxBCiOAmM9RiyMtMiOKoolSm5CV5LZneL8YawcTcROaMSDU3mbZ1wtrn4R9Hw7+Ph38dD2XScnKg2rvsPPPtbk778xec/fBXfPcfX7O+vNHssIQQIigppbjssssOHNvtdtLT01m0aFGf91u8ePFhz/E3SaiFGAqqN8EbN4HN2L2KpnJ47UZodV+UKXq3qbKZn7yxgU67E4DdtW3c//p6mtpth7mnEEKIQ8XGxrJ+/Xra241F/B999BG5ubkmR3VkJKEWnmkNtTtg72porTU7GjFYDXuM1/RgtdugZZ858QSp0ro2t7FVpQ3UtnSaEI0QQvjP66vKmffgJxTe8w7zHvyE11eVe+VxTz31VN555x3A2Gr8oot6NtpeunQpc+fOZdq0acydO5ctW7a43b+1tZWrr76amTNnMm3aNN544w2vxDVQklALd7Z2WPE4/GM+PHIsPH4aVK4zOyoxGPFZHsayISbV/7EEMU87XY5IjyUxxmJCNEII4R+vryrn3lfXUd7QjsZoC3vvq+u8klRfeOGFPP/883R0dLB27VqOOuqoA18bO3Ysn3/+OatWreIXv/gFP/7xj93u/8ADD7Bw4UKWLVvGp59+yl133UVra6vbeb4mCbVwV7kO3r69pzygejO8dzd0NpsalhiEjHGw4N6eY0s0nPWw50Rb9GpcdjzXHt3TuSXWGs6vvzOJlFhZmCiECF2//2AL7TaHy1i7zcHvP3CfMR6oyZMnU1JSwnPPPcdpp53m8rXGxkbOO+88Jk6cyB133MGGDRvc7v/hhx/y4IMPMnXqVBYsWEBHRwd79uwZdFwDJV0+hLv6Evex3V9BS5WxaYfwna42aNgNKgySiyCi75nPutZOKhs7iI+yMCwlpvcTI+Nh7vdh1MnQVgNJwyFtlJeDD32J0VZuP2E0iyZn09huJz8lhsK0WLPDEkIIn9rrYaOyvsYH6swzz+SHP/whixcvpra2p8z0/vvv57jjjuO1116jpKSEBQsWuN1Xa80rr7zCmDFjvBLLkZKEWriL87BLYOooiEr0fyxDScMe+PiXsP4lI6E+6kaYexvEe961cX15I7e/sIrtVa0kREfw67MncdKELKwRvVx4ssZA7jQf/gOGhrjICKYOSzY7DCGE8JucpGiPu//meKl71dVXX01iYiKTJk1i8eLFB8YbGxsPLFJ8/PHHPd735JNP5qGHHuKhhx5CKcWqVauYNs3/v+uk5EO4y5oMxdf0HFtiYNEfITbNvJiGgo1vwLoXjcWDTgd88zCUfOHx1Pq2Lu56eQ3bq4w6saZ2O99/fhXbqqQsRwghhHfddfIYoi3hLmPRlnDuOtk7s8J5eXncdtttbuM/+tGPuPfee5k3bx4Oh8PDPY1ZbJvNxuTJk5k4cSL333+/V2IaKKUPXfkfRIqLi/Xy5f7tpdvSYWNvYwfRlvC+L7EHu44mo3a6vR5Sig5bHtBld1BWb3x6HZYcg6W3WVLhma0DHjsF9q5yHZ98IZzzT7fTt1Q2c/KfPncb/9sl0zltUnBs2FLV1EFdaxdpcZGyOYoQQvjZpk2bGDduXL/Pf31VOb//YAt7G9rJSYrmrpPHcPa04Gxx1x+evj9KqRVa62JP50vJxwBsr2rhJ2+s5+sdtcRFRvA/p4/jzKk5xFhD8NsYlQDDZvXr1H1N7fzjs508+c1uFHDZnOHceGwRmQkmbmQSbCIiYdhs94Q6d7rH0xOiIkiPi6T6kHZt6XFWX0XoVd/sqOEHL65hb2MH+SnR/N/5UykuSDE7LCGEEL04e1puSCfQgyXTiP3UaXPwx4+28PUOo1i+pdPOPa+uY0N5k8mRmW/xlmoe+6oEh1Njd2oe+6qEz7bIhiEDohRMvxwSDvrPKmMCjDzB4+nZSdH85ruTiAhTB8aumV/ImOwEX0c6aLtrWrnuyRXsbewAYE9dOzc8tcJri1uEEEIIfwvBqVXfqGnp5MON7ptg7KppZWbh0J5Ze3tthYexvZw/c5gJ0QSxzPFw9QdGqU1YOKSPg4TeyzeOG5PBO98/mt21raTGWRmdEU98VOD3Qy5raKel0+4yVtvaRXlDm9cWuGDvhIZSCIuA5OHGB5Y+NLR1Ud3cSWK0hQwPvaaFEEKIvkhC3U9xkRGMyohnY4XrjHRafHBcYvelaflJfLGt5pAx6YJwRJKGGbd+CA9TjMmKZ0xWcLUyTI6xEqbAedDyDWt4GEnRXnovNeyBxQ/CmucgIsrovz39cohO8nj6+vJG7n5lLRv2NpGdGMXvvjuZ+aPSUIdJwoUQQoj9pOSjnxJjrPz0jPFEHrTY7sTxmUzMkVZyZ0zOIS+pZ1YvLymKRZODY2Gc8L8R6bHcfcpYl7H7F43zXj/nNS/A6mdAO43NiT66H0qXejy1tqWTW59byYa9xgflisYOrn1yOTuqW7wTixBCiCFBZqgH4KiiVN6+dT47q1uIj7YwJjOe1DjpTjAqM54XbpjLln3NKGB0Zjy5ybIgMdhprSlvaMfh1OQmRRMR3vfn7w6bg4rGDqIsYWQn9v76R1rCuWzOcI4qTKGisYPc5GhGZ8Yf9vH7pb0B1j7vPr77Sxh9ktvw3oZ2dtW0uYx12p3sqW1jZEZwzfwLIYQwjyTUAzQqM55RmfKL9lC5ydGSRIeQ+tYuXlheyp//uw2708mVcwu5Zn4hWYme64t31bTw+w+28N76SpK7r+acMiGLyEP6lu4XY41gan4yU70duCUGsiZB7XbX8VTPbR8Toi3EWsNp7XLtb5ocK6VcQgjha+Hh4UyaNOnA8euvv05BQYFPnqugoIDly5eTluabPTWk5EMI4ebbXXU8+N5m2m0ObA7Nv77YyYcbKz2e22V38PCnO3h3XSVaQ11rF7c9v5r1exv9HDUQYYV5t7nu6pkxHgrmezw9PyWGn5810WXsuqMLGSWz00II4XPR0dGsXr36wM1XybQ/yAy1CE2N5eC0G23owuXHfKA+2eze0eblFWVcUDzMbda5pqWLt9bsdTt/R1ULM4ab0AEnZxpc+4nRLSXcClkTXNsRHkQpxRmTsxmdEcee+jYy4qMYmxVHXJT8zAghhIu1L8LHv4DGMkjMg+N/ApPP9/rTrFixgjvvvJOWlhbS0tJ4/PHHyc7OZsGCBUybNo0VK1ZQXV3Nk08+yW9+8xvWrVvHBRdcwK9+9SsAzj77bEpLS+no6OC2227j+uuvd3uOp59+mr/85S90dXVx1FFH8be//Y3wcM9XVPtLfmuI0NLRBOtfhY9/Bl0tMPN6mHOT8eYX/eZphnZ8dgIWD3XOMdZwCtJi2VLpuu15cqyJ6wvSRhq3foi0hDN5WBKThyX5NiYhhAhWa1+Et74Ptu79AhpLjWMYVFLd3t7O1KlTASgsLOTFF1/k1ltv5Y033iA9PZ0XXniB++67j0cffRQAq9XK559/zp///GfOOussVqxYQUpKCiNGjOCOO+4gNTWVRx99lJSUFNrb25k5cybf/e53SU1NPfCcmzZt4oUXXuCrr77CYrFw00038cwzz3D55Zcf8b8DJKEWoaZsGbx9W8/xkochLgPm325aSMHouLHpPPH1LsoajM1XEqMtXDZ7OGFh7q3kkmKs/GTReK58bCk2h9ELb3ZRChNzA3+TGSGEEP3w8S96kun9bO3G+CAS6v0lH/utX7+e9evXc+KJJwLgcDjIzu7pGnbmmWcCMGnSJCZMmHDga0VFRZSWlpKamspf/vIXXnvtNQBKS0vZtm2bS0L98ccfs2LFCmbOnAkYSX1GRsYR/xv2k4RahJaSL9zHVj0FM67stQ/xgLVUQ2sVxKRBfKZ3HjPAjMyI5/kb5rBxbxMOp2ZMVjxF6XG9nj+nKJU3b5nP9qpmEqIsjMtJICM+eDZIaeuyU9faRXxUBIne6octhBChorFsYONHSGvNhAkT+Oabbzx+PTLSuPIZFhZ24O/7j+12O4sXL+a///0v33zzDTExMSxYsICOjg6357jiiiv4zW9+49XYZVGiCC3JBe5jaWPA4qUOJLu/hhcvg3/Mg+cugF2fe+dxA1BecgwnTcji1EnZfSbTAGFhinHZCZwxJZdjx2QEVTK9ubKJm59ZydG/+5SL//Uty0rqzA5JCCECS29lk14upxwzZgzV1dUHEmqbzcaGDRv6ff/GxkaSk5OJiYlh8+bNLFmyxO2c448/npdffpmqqioA6urq2L1796Bjl4RahJaC+ZBc1HNsiYGj74AIL9Tz1u6A126APd+A1rB3Fbx8FezbOPjHFqZoaOvizhfW8OmWarSGDXubuPLRpeyqaTU7NCGECBzH/8R9YsoSbYx7kdVq5eWXX+buu+9mypQpTJ06la+//rrf9z/llFOw2+1MnjyZ+++/n9mzZ7udM378eH71q19x0kknMXnyZE488UQqKioGHbvSWh/+rABVXFysly9fbnYYoautHmytEJsJERazo+m/+j1QuRbsHUbLtMzx3nncrR/Asx5qxc5/Esaf5Z3nGCh7p1F+Yk2AaNm1c6DWlzey6KEv3cYfvXImC8cOvqZOCCEC1aZNmxg3blz/7+CnLh+BwtP3Rym1Qmtd7Ol8qaEW7pxOKPkc3v8x1O+EiefB/Dsgtejw9w0EyfnGzduiEiEsHJyOQ8aTvP9c/VGzFT77PWx6E9LHwim/geFzzYklSMVGRhAZEUan3ekyniBt84QQwtXk80M6gR4sKfkQ7vZtgKe/C1UbjFW8q56ETx8wZkOHssxJMPsW17EZV0LmRI+n+1RnM7x7N6x70ZiJr1gNT30Hqjb7P5YgNjwlhntPHesydu6MPNkNVQghxIDINIxwV7PZ2BTlYBtehYX3QUqQzFL7QmQszL4Jhs0yenAm5EDODIhN7ft+7Q3GB5O4TAjz0mfYxjLY+QlkT4FhR0HDHtj+EdRug4yxh7+/AIzFlOcVD2N8TgK7a42NXSbmJpAYHUQlTkIIIUwnCbVwF+mhf3BMKkR4qVNGMEvIgoRF/TvXYYddn8GHP4Hmcph2Gcy6DpK8UI5iiYaF9xu14mueNzYxOekBiD5Mci/cxEZGMKswlVmF8r0TQgwtWmuUct9fYKg7kvWFUvIh3GVNhvw5rmOn/g4Ssj2fLzyrXAvPngdV66G9Hr7+Cyz5h3sN9pGITYfdX8HGN6CzCcpXGotFIvtubyeEEEIAREVFUVtbe0TJYyjTWlNbW0tU1MDav8oMtXCXkA3f/Y/RFq69DtJGQ/ZUs6MKPlWb3JPnFY96Zyv0hlLY8YnrmK0NGnZD9uTBPba/2DqgowGik73T1lAIIUS/5eXlUVZWRnV1tdmhBJyoqCjy8gb2e1oSauFZYq5xE0cu0sPCttgMiPDCpieWKLDGQVeL67g1SGaoK9fDZ7+D3V/CiOPh6DshYwDtm4QQQgyKxWKhsLDQ7DBChpR8COEr2VMh/aAkUSk4+TcQmzb4x04aDif83HWs6DhzOo4MVNNeeO5C2PQGtNUanUpevNLY0l0IIYQIQjJDLYSvJOfDxc9DeXfpTOZEyJnmncdWCqZcAOljoHozxGdB7gyIS/fO4/tS3U6jS8rBajZD/a7giF8IIYQ4hCTUQvhScoFx84XIeCg82rgFk0O3rwXjA4KncSGEECIISMmHEMK/UkfB1Etcx2bdCKkjzYlHCCGEGCSZoRZioJwO6Gg0ZojDD78BSIfNQafNQWKM1Q/BBYGoBDjhpzDuDKjZZpSt5M6QGWohhBBBSxJqIQaieiss+zds+wAKjjFa4PXSnUJrzfLd9Tz08XZK69u45Kh8Fk3OISvRC10+gl1cJow51bgJIYQQQU4SaiH6q7UWXr0OKlYbx/UlRtu3q96FePdNbzbubeKSf31Ll8MJwK/e2URTu43bTxhNWJjsTCWEEEKECqmhFqK/6nb2JNMHj9Xu8Hj65srmA8n0fv/5chf7mjt8FKAQQgghzCAJtRD91dtufuGex6Ms7m+v+CgLljB52wkhhBChRH6zC9FPzXEFtEy8zGWsdeQZNMYVeDx/Yk4iuUmu9dL3nDqWtHjZZlsIIYQIJVJDHeS6OtoICwsnwipJmq9tr3fwjuO7nHfsHFIaN9CQMIa36oczrz6Mo5Ldzx+eFstT1xzFkp21VDR2MKcolan5SX6PWwghhBC+JQl1kGptrEFv/4TolY/giEqmZdbNRBXNJcIirdl8xRoexr9XtfFYWDIpsQtpaOvC5mhlQXHvF3qK0uMoSo/zY5RCCCGE8Dcp+QhSeusHxL11HeHly7Du+JC4F86hvWS52WGFtIL0WM6bkYfDqalu7sTm0JwwLoOijFizQxNCCCGEiWSGOgi1tzQQt+yvroNOB2rXYhg115SYhoJYawQ/PHk0x4xOZ+XueibnJXJUUSpJ0XJVQAghhBjKTEmolVJ3ANcCGlgHXAXEAC8ABUAJcL7Wut6M+AKdCgvHbol1f/Fkpzmfy0yI5owp0ZwxJcfsUIQQQggRIPxe8qGUygW+DxRrrScC4cCFwD3Ax1rrUcDH3cfCg6iYeDpn3+k6aI1FFx5rTkBCCCGEEEOYWSUfEUC0UsqGMTO9F7gXWND99SeAxcDdZgQXDCwjF9By0RuEbX4HZ3QSetQpxBdMP+z9nE4tu/QJ33E6QfpsCyGEGGL8nlBrrcuVUn8A9gDtwIda6w+VUpla64rucyqUUhme7q+Uuh64HiA/P99fYQcca3QM1jELYMyCfp1fVt/GRxv38e66CuaMSOXMKbmMzJDuE8JLWmtgx6ew8glIGw3TL4ecqWZHJYQQQviF0lr79wmVSgZeAS4AGoCXgJeBv2qtkw46r15r7aG7b4/i4mK9fLl0tjicti47d7+8lrfWVhwYG5Eey7PXziYzMaqPewrRT9/8DT64t+c4Mh6u+RAyxpsXkxBCCOFFSqkVWutiT18z49rsCcAurXW11toGvArMBfYppbIBuv+sMiG2kLS7ts0lmQbYUd3KtqpmkyISIaWpAj7/netYZzNUrDMnHiGEEMLPzKih3gPMVkrFYJR8HA8sB1qBK4AHu/98w4TYQpZScOjFiDAltdQ+V7EW1r4ENVth6oVQeCzEpJgdlXcpBWHh7uNSSy2EEGKI8PtvPK31txglHisxWuaFAY9gJNInKqW2ASd2HwsvKEiN4dzpeS5j47MTpIba16o2wxOL4Ju/wLb34aUrYd2LZkflffFZcOy9rmPRyZA12Zx4hBBCCD8zpcuH1vqnwE8PGe7EmK0WXhZtjeDOk0ZTXJDCfzfuY1ZhCieMzyQjQeqnfapyHXQ0uo599lsYdxYkZJsTk69MOhfiM2Hdy5A6EiacDeljzI5KCCGE8AvZKXGIyE6M5oKZw7hg5rD+3aFqE2x8E/ZtMJKjwmMgNs3zuQ4blC2DNc8bx1MuhLyZEG7xSuwhpa9FwLZOKP0W1j4PlhiYdB7kFXsupwg00Ukw7gzjJoQQQgwxklALd3W74MmzoaXSON70Bhz/U5h/h1Eve6jSpUZpg3Yax6uegivehoJ5fgs5IGVNgqhE11nqY+/ufXZ6z9fw1Nk9xyseg6veh2EzfRqmEEIIIQZHVg0Jd/vW9yTT+33xB2gs9Xz+yid7kmkw/r7qKd/FFywyxsLlb8Gcm2HkCXDuYzD5As/nOuzwzcOuY0678WFGCCGEEAFNZqiHiqYKKPkctv0X8mbBqBMgpdDzuQcnx/s5Hb2XKzhs/RsbinKmGLfD0uD09H20ez2kkGdrN66abHgdYpJh7BmQO83sqIQQQoQwSaiHAlsHfPY7WPGocbzuRVgzHS5+AeI8bEiZMdHo0tBe3zM29/uQ2Ev99YwrYMMrrmPTL/dO7ENFuAVm3wQ7F/eMqTAYf5ZpIQWtXZ/Ds+f3HC/5m1E6Izs3CiGE8BFJqIeCuh2w8jHXsb0roXqz54Q6bYRRqrD6aaOP8tSLYdRJvfcVHjYbLnsdlv7LqLGeeZ0xJgam4Gi45GXj+2iJhlnXGYsSRf91tcHnf3Ads7XDzs8koRZCCOEzklAHksr1sO0jo3559CkwbBZYYwf/uNrpuVzD6ej9PtmTIPu34HQefoMOSySMOA6KFhjHQbRhTFuXnZW7G/jvpn1kxEdy3NgMxmUnmBOMNQZGnWjUW0NQfR8HrKHUmEkuWwr5c6FwPiTkDv5xtRNt78DtO+fo7PUu1c0dfLuzjq931DIxN5H5I9PIT40ZfCxCCCGGDEmoA0XVRnj8dOhoMI6//Qec/xSMP3Pwj51caNSRbn7roLGC/vUJHshud0GYAC7eUs1Nz6w8cPzPz3fy0o1zGJ0Zb15QQfh9HJD2BnjnB7DtA+N4xeMw8Tw4408QOcjNhiLjaJ91CzFvXt8zFhZOa97RePpo2ml38LfFO3jsq5IDY9Pzk3jksmLS4iMHF4sQQoghQ7p8BIrSZT3J9H6f/MpIPgYrMg5O/hWc8HPImW7UQ1/0PCTkDP6xg1hjWxf/+9EW17F2G6v21PdyD+EVNVt7kun91r8EtdsH/dDtNgd/LS1k+3F/xz5sHu0jT2ft8U/zVk2mx/P31LbxxNclLmMr9zSwrap50LEIIYQYOmSGOlB4uiRtazNap3lDcgHMvx1mfw/CraE/C9oPdqemo8u9o0mX3UOXkwDU0FDPsl01LNnVwKj0GOYUpTI8N8vssA6vtw4wXvhZdzqdLC7p4D/Vycwafh+tjU5Wvd3E7cd7fmy704nTQzWUzdHHBjxCCCHEIWSGOlDkFrvvLDjv9t53JzxSEZGSTHdLjYvkxmOLXMYs4Yqpw5LMCWgAHHY7T32zm+te2Mp/llZxzzslfO+FjVRWVZsd2uGljYKM8a5jebMgZcSgHzo20sL1x4yg0+7kix0NrCxtQgHzR6V7PD8/JZYTx7nOXuckRTEyY5ClJ0IIIYYUmaEOFNlTjc4aXz8ETeUw63oYfbLZUYW80ydnE20J5/FvSshJjOa6o4uYkJNodliHVbqvmr9+VeEytrGqnS2VjWRleE4eA0ZcBpz3uLH5z45PjAW4Uy42ekZ7wXFj0/nLhVN59KtdJMVYueGYIqbkeX5NYyMjuH/ROCblJfDuukpmFaRw8VH55CRFeyUWIYQQQ4PSvW3WEQSKi4v18uXLzQ7Du+w20HajbVpfHDYoXwklX0BkvNFyLXN83/cJEC0dNlbuaWBZSR3DUmI4qjCF4ale6GYyCB02B+FKYYnw8kWb8hWw+2torjC6WeTPhdgUj6c6nJq1ZQ18s6MWa0QYc0ak9prcb99Tzol/X+3WvOVf543kxBn9WGwaCLQ2yposMT65atJhcxCmwBoR3q/z27rsREWEExYmV3CEEEK4U0qt0Fp77GcrM9SBJsICWA57GiVfwtPf6WmHF5UEV70LmRN8GZ1XvLF6L/e9vv7A8cj0OJ64Zia5Sea1Kouy9C/pGpC9a+DFy6GxzDj+5mE4488w40qPp6/YXcfF//oWe3dRb4w1nBeun82kvCS3c3PSkjlrQgqvr687MJYYbaEww8TuJAOllHfaQvZioK9pjFX+OxRCCHFkpIY6GHW1wee/d+0t3dFg9PUNcHsb2vnt+5tdxrZXt7Bpbwh2Vahc05NM7/fZb6Ful9upDqfm0S93HUimAdq6HHy4cZ/Hh65u05w2Po3bj8lmRHoc35mYwt/OG01Np7R6E0IIIfxNEupg5LRDW637eHuj/2MZIJvDSVuX+4YyHbY+NpkJVnYPnVs6msDe5Tbs0E7qWt27X9S1up8L0OV0csNLW/l0ZxuXTE8jLMLKJU9uoLmzlw4avmZrh5Kv4Ms/wupnoHaHOXEIIYQQJpBrnMEoKgHm3Axv3tozphQUHWteTP2UkxjNRbOG8dSSPQfGoi3hjM4KolKF/kobbbQodByUFE+/HFLdu1lYw8O5fO5wlpbUuYyfNinb40PnJcVw+qRs3l5bwZoy44NUQlQEI83akGbrB/DSFT3HyQXGdvQphebEI4QQQviRJNTBasxpcCZGV5CoJFhwD+TOMDuqw7JEhHHjsSNIj4/i5RVljMqI45aFI83dmdBXHHb47r9h6SPQtBcmnGMkmu11RqeLQxw9Ko0/nj+Ff3+5k8iIcL63YCQzhid5fOhoazg/OnkMBamxvLGmnIk5iXxvwQgK00xY3NlSDR/e5zpWXwIVqyWhFkIIMSRIl49g19EIYRE+XdzlKw1tXURbwon0xYLAQLD6WeMqwqwbIDEHVj8H9bvg5mWQmOt+vtZQsQZH2QpUeARheTMP27lFa01Du40YaziR/exm4XWN5fDwLOhqcR0/++8w9WJzYhJCCCG8TLp8hLKowO+Z3JukGKvZIfhWxnijFGfJwz1j8+6AeM9lHJQtgycWEb6/9joqEa54G7In9/oUSimSzf4+xmfDrOuM+un9wi3um7cIIYQQIUoWJQrhK1mTjTri/HmQmAcL/wdmXQthHt52Tgcs+YfrQsaORtjynt/CPWJhYTDzOuPfl5hn9Nq+7HXj3y+EEEIMATJDLYSvhIVBwXy49CWjC0Zf28g7HdBY6j7eVO67+LwpMReOuQtmXAURURApW3cLIYQYOmSGWghfs8b2nUwDRFhh5rXu4+PO9E1MvhKbJsm0EEKIIUcSaiECxagT4fQ/QuIwSCmCcx+F/NlmRyWEEEKIw5CSDxFySmpaWV/eSKfdydjseMZnJ6CUMjusw4tJgZlXw7gzICzcOO5LVytUrDE2UYlNg5xpEJ/ln1iFEEIIcYAk1CKk7Khq4dL/fEtFYwcAkRFhPHPtURQXHCY5DSRx6f07b90r8NZBm/uMPhnOfLj/9xdCCCGEV0jJhwgpX++sOZBMA3TanTz86XY6Q21r8/rd8OGPXce2fgBVG82JRwghhBjC+j1DrZSKBTq01iGWmYhQUtnQ4Ta2p66NTrvT4wYyTqdmY0UT2/Y1E2ONYEJuAnnJMf4IdXBsbdDZ7D7e2eT/WIQQQoghrteEWikVBlwIXALMBDqBSKVUNfAu8IjWeptfohSin+aMSOXhxTtcxi4+Kp+EaIvH85eW1HHZf77F5jB2DB2dGce/L59JfmqAJ9WJeVC4AHYt7hmLiIK0USYFJIQQQgxdfZV8fAqMAO4FsrTWw7TWGcDRwBLgQaXUpX6IUYh+m5afzJ8umEpWQhRxkRHcfsIoFk3yvDNhS6eN372/+UAyDbB1XwurSuv9Fe6Ri4yH034PE8+FiEjIngKXvgrpY82OTAghhBhy+ir5OEFrbTt0UGtdB7wCvKKU8jztJ4RJYiMjOHtaLvNHpmFzOMlKjOq1w0d7l4PSuna38ZqWLl+H6R3po+Hsv0HLz4wEOzrJ7IiEEEKIIanXGer9ybRSKlMpNV0pNU0plenpHCECTVp8JNlJ0X22y0uLi+T8mXlu45NyE3wZmndFRELSMEmmhRBCCBP1VUM9Dfg7kAjs3/84TynVANyktV7p+/CE8B2lFBfNyqelw85zS0tJjLFw/6JxTM5LNDs0IYQQQgQRpbX2/AWlVgM3aK2/PWR8NvBPrfUU34fXt+LiYr18+XKzw/CaysZ2NlU009plZ1RGPGOy4s0OaUiwO5xUNnUQGRFGenyU2eEIIYQQIgAppVZorYs9fa2vGurYQ5NpAK31ku4WesKLyurbuOmZlawtawQgyhLG09cE2YYkQSoiPCw4WuUJIYQQIiD11eXjPaXUO0qpC5RSc7tvFyil3gHe91eAQ8WqPfUHkmmADpuTP3ywhbYuu4lRCSGEEEKIw+l1hlpr/X2l1KnAWUAuoIAy4GGt9bt+im/IOHh3v/12VLfS0mknxhoEO8TX7+7ZpS9jAiTnmxuPEEIIIYSf9Jmpaa3fA97zUyxD2sRc94VwZ0/LIS020oRoBqhqEzx1DjTvNY7jc+CyVyFjnLlxCSGEEEL4Qa8lH0qpCKXUDUqp95RSa5VSa7r/fqP0n/a+KXlJPHjOJBKiIwhT8J1pOVw2ezhhYb23fQsY61/pSabB+Pv6V82LRwghhBDCj/qaoX4KaAB+jlHqAZAHXAE8DVzg08iGmNjICC6clc8xo9PpsjvJTooiMiLc7LD6p3xF/8aEEEIIIUJQXwn1dK31mEPGyoAlSqmtPoxpSMtJijY7hIGb+F3Y8Yn7mBBCCCHEENBXl496pdR5SqkD5yilwpRSFwD1vg9NBI2RJ8Cc70O4xbjN/T6MPN7sqIQQQggh/KKvGeoLgd8Cf1NK7U+gk4BPu78mhCE+C074CRRfAShIGg7hQdCZJMg5nJrtVS3sqWslNTaS0ZlxxEXJ8gYhhBDC3/pqm1dCd520UioVY1fFGj/FJYJNuAVSR5odxZCyeEsVNz69ApvD2O302qMLuW3hKOKjJakWQggh/Kmvko8DtNa1ByfTSqkTfReSEOJwKhraueeVdQeSaYB/f7GLzfuaTYxKCCGEGJr6lVB78B+vRiGEGJCmDjvVLZ1u49XN7mNCCCGE8K1eSz6UUm/29iUg1TfhCCH6IyMhkrFZ8Wyu7JmRVgqGp8SYGJUQQggxNPW1cuxo4FKg5ZBxBczyWURCiMNKjrHy+3OncPsLq9hR3UpCdAQPnD2JUZnxZocmhBBCDDl9JdRLgDat9WeHfkEptcV3IQkxhDVXQPVWCIuA9DEQm9brqZPyEnnxhjlUNnaQEG1hmMmz03vq2iipaSUuKoJRGXHES8cRIYQQQ0RfXT5O7eNrx/gmHCGGsOot8PwlULvNOB42B77zD0gp6PUuqXGRpMZF+ie+PqwurefKx5bR0GYD4ILiYfzolDEBEZsQQgjhawNalKiUWuSrQIQY8lY/25NMA5R+474DZQBq6bDxq7c3HUimAV5YXsr68kYToxJCCCH8Z6BdPn7hjSdVSiUppV5WSm1WSm1SSs1RSqUopT5SSm3r/jPZG88lRFCwdcAut+oqKP3Wa0/RaXOwYW8jX26rZlfNoUsjPGirgz1LoOQraK7q9bTGDjtry9yT54rGjsGEK4QQLkrr2vhqew3ryhpp67KbHY4QLga6nZ3y0vP+GXhfa32uUsoKxAA/Bj7WWj+olLoHuAe420vPJ0Rgs0TB2EWwd5XreNECrzx8a6edJ78p4XcfbEFriLWG88jlxcwb2UuNdv0eeOtW2LnYOM4YD+c9Aemj3U5NibFy9Kg0Pt7smnSbXdMthAgdK3fXc9Xjy2hsN66E3XhsEd9bMILEaKvJkQlhGOgM9Q2DfUKlVAJwDN29rLXWXVrrBuAs4Inu054Azh7scwkRVCZ+F0YetGfS1Eug8FivPPTWfc389n0jmQZo7XJw10trqGrqZRZ55yc9yTRA1UZY8ywHHuAg0dZwfnTKGEZnxgFgCVfcdfJoJuUmeiV2IcTQ1tDWxf+8vv5AMg3wj892snFvk4lRCeFqQDPUWuulYOyUqLX+6AifswioBh5TSk0BVgC3AZla64ru56lQSmV4urNS6nrgeoD8/PwjDOHIVTS0s7u2jbioCEakxxJt7f1b6HBqdta0UN3cSVZCFIVpsSjlrUl+EXJSCuG8x6B2J4SFQ8oIsEZ75aErPZRf7G3soK6ti4yEKPc77PFQarLjUzj2HmM2/RBjshJ47rrZlNa3ExsZTkFqLJbwI903SggvqCuBxj0QnQKpo8ASogtku1qgZht0tRr/ZyRkmx2R1zW229hY4Z48S1mZ79nsTnbUtFDX2kVuUjTDU2PNDilgDbTkY7//AEeazUYA04FbtdbfKqX+jFHe0S9a60eARwCKi4vdp8t8aF1ZI9c8sYyq7t3orju6kJuPG0lSjPslJ7vDydtrK/jRy2vpcjiJsoTxlwuncdKELH+GLIJNZDzkTPH6w+Ymuyfmw1NjSOutC0fhMcaM9MHGnOYxmd4vUDqOCEHJ1/D8RdDRYHw4Pf5nMPMasIZYMtBSDYt/DcsfNY4T8+Gi5yBrorlxeVlKjJXp+Ums3NPgMp6XLGVlvtRhs/Pc0lJ+9c4mHE5NQlQE/7xsBnNG9N7OdSjrdQpJKfVmL7e3GNxOiWVAmdZ6/xTYyxgJ9j6lVHb3c2cDva+CMkFrh51fv7fxQDIN8K8vdvXayWBXTSt3vbyGLocTgA6bkztfXMPumla/xCvEwUZnxvPr70wkMsJ4y6fHRfK/503pO6GeeF7P8fD5MOlcP0QqxCC1VMEb3zOSaQCnAz66H6o2mRqWT+xd2ZNMgzEj/9lvjUXOISQ+2sLPz5xITqLxgT4iTHHPqWMZn5NgcmShbWtlCz9/ayMOpzF32dRh584X+ygVHOL8vlOi1rpSKVWqlBqjtd4CHA9s7L5dATzY/ecbR/ocvlDf3sWyXfVu43sbPP9gVTZ1YHO4TqC3dNqpbulkeFqIzZKIgBdlCeeCmfnMKkyloa2LnKRocpL6KCdJzIUz/gTzbgWHHVJHQHSSv8INbPYuo71hRyMkDTe+VyJwtNZAfYn7eGMZ5BX7PRyfqtnuPlbyBXTUg6WX0o/WGqjbAeFWoxQmMs63MXrJpLxEXr95Hnvq2kiItlCYJmVlvra3sd1trKKxg9rWXkoFhzizdkq8FXimu8PHTuAqjNnyF5VS1wB7gPP6uL/fJcdYmV2Uypfba1zGc5M9/1BlJURhDQ87MEMNEB8ZQVq8XBIX5ggPU4zMGMAvz8g4yPZ++UlQ62yGZf+BT35hzHzGZcKFz0HeDLMjE/vFpkNyIdTvch1PzDMnHl9KH+U+VnisUTfuSfVWeOVaqFxjHE++EE74WdDUXWckREki50eeJl1yEqNIjZXOKp70+vFOa32q1vrTXr42qJ0StdartdbFWuvJWuuztdb1WutarfXxWutR3X/WDeY5vC02MoJ7Txt74JKTUnDTghFMzEnyeH5Rehz/e/4UoizGtzjWGs4fL5hKgRT0CxG8KtfDf39qJNMALfvg7dugzf3qlTBJXDp85+8Q051UhkXAKQ8arR9DTc50OOrGnuOUIjj2RxDhYeLG6YQVj/ck0wBrn4c9X/s8TBGcRmfG88uzJmAJN5opJMVY+L8LpsqHml4o7aENFoBSSunevjiAc3ypuLhYL1++3K/Pua+xg911bcRHRVCYFkuUJbzXc51OTUltK9UtnWTGRzE8Nca7XT7a6o1LdxGR3R0hZIGGED619iV49Vr38VtWQtoI/8cjetdQCg17ICbZKG0It/R+rtMBtTugvQ4ShwVXGU9XG9RuB1ubMTMfn+n5vPZG+PdC49yDzb4ZTvm17+MUQcnmcFJS00pdWxc5idFDfn8BpdQKrbXH2rG+Sj4+VUq9Aryhtd5z0INZgfkYdc6fAo97MdaAl5kYRWZi/z6dhYUpitLjKEr3QY1azVZ47XtQ3v2BYsZVsODe3v8zFUIMXmKO+1jGBCNpE4ElaZhxOxxbB6x9Ed77Idg7IS4Dzn8a8o/yfYzeYI2B7MmHPy8yDkYc755Q50zzTVwiJFjCwxiVGW92GEGhr4r+UwAH8JxSaq9SaqNSaiewDbgI+KPW+nE/xCgO5XTAskd7kmmAFY9B6RLzYhJiKMicZHxw3X+lKSbFWLwZ00vNqgh81ZuMXUHt3R2cWqrgtRuMP0NJWDgUXw3p43rGxp8NBXNNC0mIUNLrDLXWugP4G/A3pZQFSAPau3c1FGbqaIJtH7iPl6+E8Wf5P54A02l3sKumFZvdSX5qLInRfVzqFWIgohJg3u0w9nRob4Dkgv7Nggq/q2rqYG9DOwnRFgpSYwkL66XcrqHUfax+l5FQx3ncXyx4ZYyFy9+Euu0QHglpIyEqhHc0rdsFbbUQnx1cZTyiV6V1bdS0dJIeHxlwfcj7tbGL1toGVPg4FtFfkXFGX+C6na7jWZPMiSeA1DR38rfF23n86xKcGo4qTOHBcyZR6IuyGzE0WaLkvRbgVpfWc9PTK9nb2EGUJYyfnzmRs6fmEOlpzUuChzKehByIHcx2CwEsPsO4hTKHHTa/DW/eYnTmicuAcx+DgvlmRyaOkNaaT7dUcccLa2hst5EUY+HPF0zl2DGB87MsTRyDUbgF5nzPWICy35jTIX+OeTEFiOW763j0KyOZBvh2Vx3PLt2D02na2lkhhB/VtXbxw5fWsLd7W+oOm5O7X1nLln3Nnu+QMQ5O+HlPGY81Fs7+uzGrKYJT7TZj8XBn92veUgUvXwWN5ebGJY5YSW0btzy7isZ2GwANbTZueXYVu2sDZ7O8I916XPRTeX07da2dpMVFkt3XRhoDlTEernrPWGASEQlpow+/8UZzJTRVGPWeycO9F4sflNa1Ud/WRdZh+pCuOmRrWoAPN+7jluNGkuhhi3gRmlo6bOypa8MSHsbw1BisEb134xGhpaa5k+1V7r9ky+rbmZyX5H4Ha6zRei5/trGVd2ohZIbW1t1DTkMZOGyuYy1Vxu9AKf3wLXuHUWrjdBglcV7aOKiisR1LeBhXzRtGbGQELR12Xl1VRmVjB8MDpB1xvxJqpdRwYJTW+r9KqWggQmvdy8d9AcblicVbqrnzxdXUt9lIj4/kLxdOZc6INO89SUJ2/xvy71kCL18NTeUQlQRnPmTUgYYFdqJhdzj5aNM+7n5lLU3tdrITo3joomkUF3heBDY223018uzCFGIi5bPjUFFS08pP3lzP51trCA9TXDO/kOuPLpJNlYaIpBgL2YlRVDS67mKbkdDL62/vgk1vwjt3GjOaSQVw3qOQK5v1BK34DOOKw8FdfaMSQ7eMJ1A074Mv/heW/Qu0E0afBqf8BlIKBv3QWQlR3Hr8SP726Q7qWrtIi7Ny+/GjyAig/9cPW/KhlLoOeBn4Z/dQHvC6D2MKCbtqWrnpmZXUtxmfkqubO/neMyspq2/zfzDNlcblrqbuy10dDfDK1UbrvQC3o7qVW59dRVO7HTC2Pb3l2VVUNXne8v2owlQWjE4/cJyTFMVV8wpli9ohQmvNC8tL+XyrsaOpw6l55POdrNwjG68MFRkJUfz+3MlEH1QvfevCkYzNTPB8h+rN8Nr1PeUBDSXw2o3GFt0iOKWNgZN/01PGE26FM/9qzJgK39n9JSz9p5FMA2x9F9a95LWH/+OHW6lr7QKgpqWLP/13W++LjU3Qn2m7m4FZwLcAWuttSqnAqQIPUHsb2rFEKL4/M4Hh0e1saYnm36taqWzs8P/K1Ka9xu1gDhs07DbqBwNYeX0b9kPqnyubOqhs6vBY+pGTFM0fL5zK9n0tdNodjEiP826pja91tUPDLlDhRo18hJSpDERTh43311e6jS/fXcdJE7JMiEiYYd7INN75/nz21LWREmtlZEYcMdZeft3V73adyQRjsqG5EmK9eEVR+I8lytibYfg8YzfTxGGQ5mGbduFdOz9zH9v4Osy5edAbz1U2ddDa5XAZa+qwB13JR6fWumv/Dn9KqQhAVngdRmZ8JC+d0MGYb26BlipOS8jl5FP/j5g4ExKkmBTjcldHo+t4XOBvApMW5345JyEqguQ+6qGTY6zMLAzCvsANe+DjX8L6l0CFGXWdc2+TzXoGIMYawYzhyeyqca2hHZvVy+ykCElKDWBTLU+t8eIypLd4sLNE9W/DG+E9OdNg5ROuY8PnQcTgtypPjbUSEaZcJtgiI8JINSOn6kV/roN/ppT6MRCtlDoReAl4y7dhBb+i8H2M+ex7PZsDNJUz/oubyA834dJzcoFRMx120OenE34O6WP9H8sARVnCuXJuwYHjiDDFLQtHEm0JwRKODa/DuheN2TKnA755GEq+MDuqoGIJD+Oa+YUudXWzi1KYFYwfsIR/ZI6HY+7qOd5fHuCpnZ4QondFx0HezJ7jxGEw40oIG/zv66L0OH5x1oQDVTxhCn5x1kQK0wKnJa7Sh17qOvQEY2r6WuAkQAEfAP/Wh7ujHxQXF+vly5cf/kQz7FwMT3rYZOXq981pb+ewG5cxG/YYsy/pYwd9CcYfPtm0jz9/vI2F4zKxOZxYwhQvryzj4Yune16xH6xsHfDYKbB3lev45AvhnH96vo/oVVl9GzurW7CGhzMqM45UD1c6RD90tRobn0RYjcV6XvjFGJA6W6B6C7RWGxMQaaND998qhC+1VBnvJUcXpI+BxDyvPXSnzcH2qhYqmzrISoxiVEac3zs4KaVWaK2LPX2tz5IPpVQYsFZrPRH4ly+CC1kxacZl+/3F+WC0t4s2aZVxeIQxE5M53pznP0Jp8ZGsKWtkTVlPuUp8ZARJobb7YUQkDJvtnlDnTjcnniCXlxwTcLtoBZ3aHfDBfbD1PbDEwHH3wbTLIDoEd9aLjIM86eohxKDFZfhsh9FISzgTchOZkBuY/wf1+RFca+0E1iil8v0UT+hIHQUn/arnWCk47X8hdYR5MQWhkRlx3Hni6APHYQp+fc4k8gNkEYLXKAXTL4eEg3qkZk6EkSeYF5MYupwOWPqIkUwD2Nrgw/tg70pz4xJCiADVn0WJ2cAGpdRS4MBKH631mT6LKhRYIqH4asifC83lkJhvtPIJ8L7PLhrLjEu+CTkQ6d7f+WB2h5Oy+nYA8pKjifBSm7oYawTXzi/kmFHp7GvuID8lhpEZgVMz5VWZ4+HqD4w2XmERkD4OEqQzhTBBay1seNV9vGItjDjO//EcifZGaK4wFmT3t1+/EEHIZndS1tCOUjAsOYZwb7eSa64w3k/x2aF5hcpL+pNQ/9znUYQqSzTkTgOmmR3JwNi7YPM78O4PoK0WCo6G0/4AGZ4XMVY1dfCfL3fx6Fe7ALh6fiHXzCvsc0fDgYiJjGBqfpJXHivgJQ0zbkKYKTIOMidBy8eu48lBcrFy33p46w4oW2pcfl70Jxh1slH6JkQIqWzs4B+f7eDpJbsJD1PccOwILp8z3GOHrAFzOmD7f+Gt7xttJHNmwJl/hqxJg3/sEHTYaUSt9WfAZiC++7ape0yEqn3r4ZWrjGQajE4TH/6PMVvtwWdbq/nn5zuxOTQ2h+afn+3k822yKYIQQcsaA8f92PXK1PD5kOtxLU5gaW+EN28zkmkwFkm9eJlx5UeIEPPRxkoe/7oEu1PTaXfyl4+3sWRHrXcevHozPH+xkUwD7F0Br38P2mSjLE/6s1Pi+cBS4DzgfOBbpdS5vg5MmKh2u/tGB9s/MrYV9eDNNXvdxt5aU+6LyPqvoRTqdoLdZm4cQgSrvGK47lO44Bm47HU477HguHrSvBfKD+n+5HQYiyyFz1U1d7CruoXWLrvZoQSUxvYudla3UNfa6bXHtDmcvLbK/XfthxvdN7c6InU7wXnI61i5rmfXZeGiP9e/7gNmaq2rAJRS6cB/MbYjF6EoxsPuYInDjMvAHkwdlsQXh8xIm9bSrr0J1j4Hn/wSbO3GQr/5dwZHIiBEoEkbFXw7zEUmGDscHrp1eKxJHZaGCJvDyeIt1dz32jqqmjs5dnQ6/7NoHKMy+l5/MxSsLWvgvtfWsa68iRHpsTx4zmSvbD5mCQ9jyrAkVu5pcBmfkOOlOucYD++Z6GTjPSbc9GflWNj+ZLpbbT/vJ4JV1iQYf3bPcVgELPpjr61wFk3OJjOhp14rKzGSM6aYtClC2bfw3o+gs9n4ZL38UVj7ojmxCCH8LzEXTv+j0bZ0v6mXQsYE82IaArZUNnPDU8upajZmYD/bWs2v3t405Geq9zV1cMNTK1hX3gTAjupWrn58GbtrPZdQDtT5xcNIje3ZLTA/JYbjx3mpbV3GeCi+pudYKTj9/4JnLYWf9WeG+n2l1AfAc93HFwDv+S6kENNWDx0Nxie9qCD5VBeXDqf/r9GlpL3eaPWX0Xv/6jFZCbx841y2VDaDgjGZ8QxLMakHcMmXEJ8FE75jbHe67UNY8wzMvAaik8yJSQhfaquDjkZjVvYw3XiGjDGnwvWLoXan8X3JnAgxyd59jsYycDqNBD6Yujf5yK6aFpyHVAp+trWafY0d/dsCPkSV1bdT0djhMtbcaae0ro3hXmj/Oi47gVdvMn7/hocpxmYlkJsc3fedulqNtQXWOOP3fW+ik+D4n8DEc6ClGlIK+8wFhrrDJtRa67uUUucA8zF2SnxEa/2azyMLBaVL4Z07jZqjvJlGp4ycqWZH1T+xaVB0bL9PH5YSY14SfbCcacaM+vL/QFcLTDwXsqcYHVeECDW7v4a374TqTcaiwVMflBX4AOEW432fPcX7j93eAGueg09/DY5OmH0zzLp+yLfmS4qxuo1lxEcSFzW0O6skREdgCVfYHK6fNhKj3b9fR2p4amz/k/OqzfDfn8LW943dTxf9n7FleG87g0YnQcF8b4Ua0vqzKLEQeFdrfafW+g6MGesCn0cW7Op3w7PnG8k0QNkyeOESo5+j8J1wK3zxB2Nm3WEzfvF1Nhs7EQoRSmq2wzPnGck0wO4v4eVr3GuHhXft/hrevwc6m8DeCV/+n9FmdIgbl53AqRN7+uaHKXjgOxPJiPdO+9RgVZgay72njnMZu/m4kYzMMGFzss5moyRy6/vGcUMJPHcBVG3yfywhqD8fHV8C5h507Ogem+mTiEJF/S4jqTtYY5mRaMf3PpNR3dxBl91JZkKU1zZHGVL2t8o62NoXjBkkKfkQoaR+l3EV5mA1W6Bhj3GFKcRorals7EApRVaiiUna/mTkYKuegmmXDOkrYWlxkfzy7IlcPCuf+vYuitLiGJNlcglSe2N3OVQqWM3ZXTciPIwLZw1jyrAkyurbyEqIYlx2AtFWE2buG8th1yFdjx02qN0GWbLGYLD684pGaK279h9orbuUUt67VhGqopLcx8Iieq2j7rDZ+WhjFb96ZyMNbTYuOSqfq+cXkpccAGUUwSS5wH0sbcyQ/kUnQlSUh5X8EVEhuQK/urmDF5aV8vfFO4gID+MHJ43mrCm5JMZY/B9M6kj3sYzxxtWxIS4tLpKjR/dRk+tPpd/Cu3dD5WooWggn/cKopTdBjDWCGcOTmTHcy3X8AxUZZ3TpOHSyL9rkuEJEf6ZAq5VSB7YZV0qdBcg1xcNJGw3zbncdW3g/pHhuQbWmtJFbn1vFvqZOOu1OHv2qhOeX7kEf2g9a9K1gPiQX9RxbYuDoO6TkQ4Se9LEw81rXsZN+BSlFns8PYp9sruIPH26ltctBY7uNn7yxgaW7vLR5xUCNPhkScnuOIxPgqOtlYWIgqdsJT58LFauMPRV2fCzlUACJecZaroONPxsyZXbaG/ozQ30j8IxS6q8YixJLgct9GlUgc9ihZZ8x4xnTRx9JawzMvwNGngBNe40+yFmTIMLzjMq68ka3sReWl3HF3ALSh3gN2oCkjoTLXzdq1+0dkDleViULr2ts66K1y0F6XCSWCJNKs6IS4Lj7YNwZxqZLycON/2N6W1wUpLocDp5fWuo2/v6GSk6ckOXhHt3sndBaDdZ4iPZSX16A9DFw5TvGjrIOm5GMpI/x3uOLwavdadS4H6x6c8iWQw3I2DPouuEbalpsxFkVCalZ3v+etFQZbWsTTGqfa5L+dPnYAcxWSsUBSmvd7PuwAlR9CXz9MKx+2vhBOfk3MOI4Y0W5J9FJUHh0vx46Lc59BnV4SgzRVpn1GLDk4cZNCC9zOjVf76zll29vZHdtK2dNyeF7C0ZSkGZOfSYxKVC0wJzn9pMIFcbozDhWlTa4jPfZiq1mG3z2e9j0hnG18JQHYfhco4+uN6QUGjcRmDyWQ0UabeKGuJ0NNh76vJN311UyMiOO+xflclSsRnnjvdHRBJvegk9+AbYOmH87TLkY4jMH/9hBoNepDKXUGUqpg7OSO4EvlVJvdnf+GFocdvj6r7DsEbC1GdtzP3dBTxePQZqWn8SojJ43uyVc8cOTxhAXaUKNoBDCo82VTVz12FK2VDbTYXPywvIy/vDhFjptDrNDC1lhYYpLZg8nLrJn/ictzsoJvW1e0dkC790D614wrlJVroWnz4HqLX6KWJgufQzMuNJ1bOFPjD0VhrDWLju/fHsjr63aS6fdyYa9TVzx6FK2VbUc/s79sWcJvHETNFca+2/892ewZehsW9LXDPUDwGwApdQi4FLgImAa8A/gZJ9HF0iaK42V3AfTTqPdTO70QT/88NRYHrtqJhvKG2ntcjAmK55xWaG3uMhvWmuNS06h/snYboO2amNDD9nUw+d2VLe69ZN9Z10FPzxpjHmz1MGsvQFs7RCX2WepyuS8JF67aS4bK5oID1NMyEmksLfvd1MZ7Piv65i9A2q2QsZY78Uu/M7h1FQ3dxBjjSAhuo/JpqgEY83SuLOMVrXJBZA9ecjXuVc0tPPplmqXsU67kx1VLYzO9MLvj20fuI+teBSmXDAkGgP0lVBrrXVb99/PAf6jtV4BrFBK3eT70AKMJcpod1e/y3Xci7sf5iXHSFePwepqM3ZH/PjnRg3dnFtC95JT7Xb48s+w8XXIGAcn/gLyZ5sdVUiL97BJRUqMlShLaNUt+5zTYbTv+vB+aCqHqZfBrOv63NJ4VGY8o/rzS98SYywUPLSGNlh2qhUe7a5t5fGvS3hlZRnDU2K497RxzC5MJSysl1KF2DQYudC/QQa4KEs4CVERNHW4bgfv6f+1I5Lk4f2bMgLChsaV9r5+CyilVJxSKgw4Hvj4oK8NvVVysWnGLmQH1xllTzVuInCUL4eXrjBWebfWGJecNr5udlTet/+y9qonjcSh9Ft46jtyWdvHxmUncFSh62Lkn54xnqzE0J998aqKtfDMucbCvvZ6+OYv8M1fjdK6wUrKh5N/7To28kTpZBDEuuwO/vrJdh77qoSmdjvryo1Shc2VTYe/szggLzmG+xe5LtI/dlQaY711NXzUSRB7UNtESzTMvgnCh8ZumX39K/8ErAaagE1a6+UASqlpwNDc7q9oIVz9kZG0RCca29omDevzLp02o81TUowFa8TQvtzkFzs/cx9b9m+YfKF3V/qbrbEMtn/kOmZrMy5rS8cBn8lMiOJPF0xlXXkj9W1djMyIY2JOCP1c+Uv1JmOW+mArH4e534ekvF7vVtfaSZhSHre5djHxHKNetna7MRmSPc31F70nXa3GB9WYVNMTgE67g8Y2G4kxFiL78Xujud1Gp91JWnxotgetbOzk1VXlLmM2h2brvhbGy/tvQBZNzmZ4aiy7qltIjYtkUm6C935uMsbBVe8ZH5gdXUbXoay+e39rralt6SLSEkZ8VHDPZPf6v4bW+lGl1AdABrDmoC9VAlf5OrCAFGGFYTONWz9s3NvEnz/eytJddRw7Op2bjhvpnTol0bt4D220EoeFXh9qS5SxYv3QnfJkFbvPZSdFk50kM9KD4unnNDaj1/dpfVsX762r4G+LdxARprjzxNEcPy6T2MhefoVZY42uHsPnev76ocqWw8e/hH3rYMJ3jFk1kxawbapo4qGPt/HNzlrmj0rjluNG9brjoM3h5KvtNfz+gy1UN3dy+ZzhnDtjmLk7SfpApCWM5BgLNS1dLuNeK1UYQqKtEcwqTGFWYR9tfwcjbZRx64e9De28uLyUZ77dQ3ZCFD86ZQxzRqQR3lsZT4Drs/BPa12utV6ltXYeNFahtd7j+9CCW0VjO9c8sYwPNuyjvs3G66v3csuzK6lt6TQ7tNBWeIyxwGm/cAsc8wMjAQ0lScPhhJ+7jhUdJ5e1RXDImebaH14pOOU3EOd5FvnzrdX8+LX1lNW3U1LbxvefX82ykjrvxFKzHZ46G3YthrZa44rWBz82Zqz9rLKpneueXM676yupb7Px1poKbnpmBTXNnn9vrCtv5OrHl7FhbxNVzZ384cOtvLTCvWd3sMtMiOInh5QqTM5LZHy21MUHK6dT88y3u/nTf7dR3dzJ2vJGrnhsGes97MkRLOTjnY+U1LRS0djhMrZ1Xwu7a9tI9dBzWnjJ/k0X9q40+mBmT4asKWZH5X1KwZQLjX9v9RZIyIKc6RDXSysxIQJJ0jC46HnjfdpWb3wQ7GU9is3h5Oklu93G31tXwYIxXvh5r9kKnYdsr7D1fWMTkIxxg3/8ASipaaOsvt1lbEd1K7vrWj1ell9f3ojzkM10n/x6NxfMHEZGiG0IdtKELF66YQ5b9jWREhvJlLxEuVIUxKqaO3nqG9f3tcOp2VzZxJRhSeYENUiSUPtItMW97k0pZKMWfxjAJaegFhlnbBzUz82DhAgo/dyAKVwpsj2UMHitrMHqobOSJQYi/J+Q9vp7w+L5V3WCh5KHtDgrUSG4XifKEs7MwhRm+qpUQfiVNSKMlDirW8eRuN7KuILAYXs9KaVSPNyCu3LcD0ZmxPHd6a6La66ZV9h771QhhBBuwsIUV84tJPKgLd7jIyM4qa9txwciLgPyDlkXM/tmo6bbz0akx3HBTNeF7lfOKaAo3XM71anDkslL6kn8lYIfnTq27x7NQgSAlFgr953megWoIDWGSbnBu8hUaa37PkGpEmAYUA8oIAmjy0cVcF13b2pTFBcX6+XLl5v19IdV3dzB6tJGdtW0MDIjnqnDEkmJlXIPIUSIcjqM7Ycj44z1C16itWbD3iZW72kgIlwxLT+JMd5q9bX5XaN3fXwWdDQaXT52fQ6n/tbvJR9g/N5YU9rIzpoWRmbEMSUvqc8ywZ3VLawubaCx3cbkvCQm5SZijZC+6CLwddocrCtvZG1ZI8mxVqYPS2J4gE86KqVWaK2LPX6tHwn1P4DXtNYfdB+fBJwCvAj8WWt9lJfj7bdAT6iFEGLIqN5qLOjb9gEUHG10ysgcf/j7mW3Hp8aiRBVm9M3tajX+vPFrSC0yOzohRADpK6Huz8fY4v3JNIDW+kPgGK31EkCmW4UQYqhrq4VXr4el/4T6Elj1FDx/ETQFwZYFmRMgfw5oZ09nj2PvMbarFkKIfupP9XedUupu4Pnu4wuAeqVUOODs/W5CCCGGhLpdULHKday+xNhYJSHblJD6LS4DzvkXlC41dljNnQa5xRB2mPkmWwdoh9HzWojD0droJmONhbDQWzR6sA6bA6fWxFiDd4HhkejPv/Zi4KfA6xg11F92j4UD5/ssMiGEEMGht42TgmVDpaRhh9319gBbJ5R8AV/8r7E76bzbYMQJEC09kUUvarbDqidhy3tQeCzMvMaU+nxf67Q5WLKzlr8t3kFrl50bjhnBsaPTSIg+zM6mIeKwNdSBTGqohRAiAHS1wQf3wYpHe8bGngFn/RWik0wLyyd2fQFPLHIdO+8JmHC2KeGIANfeAM+cD2Xf9oylFBlbdHva2TeILdlZy4WPLHEZ++vF01g0OcekiLyvrxrqw85QK6VGAz8ECg4+X2u90FsBikGwdYAKhwhpk+Q3WhszU5YYo0+Vt9k7jccN7+en+q42YyYwxC8jDpi8N/zHGgML7oERx8HeVZA1EfJnHz6ZdtjBaTMWAfZDl90BCqzh/fxZ98V7Y/Pb7mNL/gZjTg2eGXnhP3U7XJNpMEqLaraFXEL90cZ9bmP/+XIXJ47LJNJDj/VQ05+Sj5eAfwD/Bhy+DUf0W3sDbP8Yvv270eZpzq3GL7DwoVWz5He1O2DNc8aluxHHwbTLIX20dx67sxl2LoavHza2Sp/3fcifB5Zefkk3lMKG12Ddi5AzA2ZdA1mTvRNLMGtvgB0fw5K/Q3QKzL3VWHQm7w3fis+E8Wcat/4oW268RrXbYMaVMOZ04zE8aOm089X2Gv79xU4iLeFcf3QRRxWm9P5L2uW9MR1mXmvsmuoNkR5KO6KS6N8afzHkhPXygd6LbSUDhadNWRKjLYT5YuIpAPXnN4xda/13n0ciBmbr+/DaDT3H2z8yLiENM62LYehrq4c3boY93xjH+9YbH2ouewPivbAJxM7F8MKlBx1/Cle+bbQgO5S9ExY/CKufNo4r18Hmt+DajyGlcPCxBLNtH8Kr1/Ucb/8Irv4Ahs0yLybhat8GeOIM40oPwNt3QGsNHHOXx6s+3+yo5YanerY8+HJbDc9ddxRzRqS5P7a9Ez7/Pax8wjiuXGfMKnvrvTH2NPjmIbB1bxGuwmDuLXIlRHiWOtKYeFn1ZM/YqJMgbYx5MfnICeMyeOTznbTbjLnXMAXXH12EZYj0Re9PQv2WUuom4DWgc/+g1rrOZ1EFuC6HgwgVRliYSZ+6Opvhqz+7jjkdsPNz7ybUWoPDBhFDY0HBYdXt7Emm96vaaMywDTahdtjg23+4j29403NC3bAb1jzrOtZWC9Wbh3ZC3dkMX/3FdUw7jV7DklAHjn3re5Lp/b7+C0y7BBJyXYbtDiePfbXL7SHeWVvhOaFu2GO07TtYWy1UbfLOeyNnGlz1vvEzZWuFkSdC7vTBP64ITdYYWHgfjFwIe741fn6Gz4WYZLMj6zetNTaHE+thtrSflJfESzfO4fOt1bTbHBw7Op0pw5L8E2QA6E9CfUX3n3cdNKaBIdfxvqalk083V/Hc0j2MyIjj0qOGm/PDosLAGuc+bolyHztSe9fAisegci1MuxRGnwYJoVXvNWC9lQx45dKdAmu8+3BkLy25VDiERYCjy3U8bIiXNYSFe25j1s8aXeEnni6DR0SBcv/5VUoR66H9VmxULz/rYeHGe9Le6TruzUvsOVONmxD9EZ8FE75j3ILM5oomXlxeyord9Zw5NYdTJmSTm9z7/6cTcxOZGMTbhw/GYefhtdaFHm5DLpkGeHlFGXe9vJaVexp4aXkZF/9rCVsqm/0fiDXWuDR66Fjhsd55/Jpt8OSZRkJdvsK4HLv0n8Ys+FCWMgImH9IpcuRJkDZq8I8dHgFzbjI+LO0XEQljF3k+P7kA5t3uOpY+Ljh2pvMlSwwc80PXMWssFC0wJRzhWUPSeIhzrZdumnuvxxrq8DDF1fMLOPiCoDU8jFMn9tLfOmk4zL/TdSxtDGQM8feGEANUWtfGlY8v5dGvSlhT1sgv397En/67lU7bEM8FetFr2zyl1EKt9SdKqXM8fV1r/apPI+sHf7bNq2zs4KQ/fkZTh91l/E8XTOHsaXl+icGFrQPKlsHmd41LR6NPhuwp3nnsDa/DS1e4jkVEws3LIHm4d54j0Gjdv44djeVQ8iXs/gryZkHRsf3vX3s49i7jA8yWd43v95hTjQVVvcXVWmPEsf0TyJxoXFJMHeGdWIKZrQPKl0PFOuOqTc4038wmOp2H3/xDePTm6nIi6rYytXMZsS2llGccyz93ZXDvd2aSleg++2VzOFlT2sCHG/cRGRHGCeMymJyXhOrzvfG1scYhc0L3e2Okj/9VQoSWTzfv46rHXXMspeDD249hVKaHK6pDwJG2zTsW+AQ4w8PXNDCohLp7p8XlQLnWepFSKgV4AaM9Xwlwvta6fjDP4U1hCizh7r88w8z6hWqJgsKjjZu3eWoxFWZxnT0NFe0NxmLAFY9DYp7RbSDP43vFkJgLUy4wbt7mtBtbH7fVGS3zbB3GWG+XqmPTYPxZxk30cNqgowl2/BdiUowNFLyZ/Faug9XPQcVqmHqxUUPbS3cK4ZlSips+bCMpZipJ0TPZvbKN5JhO7uslQbaEh1FckEJxQUr/niA2bWAdR4QQbjzlN+FKDZmuHQPVa0Kttf5p959X+ei5bwM2Aft7EN0DfKy1flApdU/38d0+eu4By0iI4gcnjebHr60/MJYSa2ViTgjujpU5yVgY1FTeM3bs3UbCGWo2vQVv3tJzvO4luOZD7832D0TJl/DseT3HKx+HK98xFrCI/tv+sesVlvWvGl0++vqg1F+1241yqLbuNdm7v4KjfwjH/Vj6gA/AhJwEUmOt1LZ20dBmA+AHJ44mI8GL60CEEIMyJjOO0ZlxbN3XcmDsqnmF5KfEmBhV4Oo1oVZK3dnb1wC01v93pE+qlMoDTgceAPY/z1nAgu6/PwEsJoASaoBFk7NJj4/k/fWVFKTGcuKETIrSPSwODHYpBXDZq0av5arNMPZ0KJjvm01MzNRaC1/8wXXM3mH0x/V3Qu2wwZKHXce0Eza+KQn1QHS2wJd/dB1z2o2ODN5IqPdt7Emm9/vmIZh2mfG+Ef1SlB7Hs9cdxUcb97GrppVTJmZxVGE/Z5+FEH6RlRjNPy8r5pPNVawra+C4sRnMHZE6ZNrgDVRfJR/7C2TGADOBN7uPzwA+H+Tz/gn40UHPAZCpta4A0FpXKKU89iFTSl0PXA+Qn58/yDAGJiHayonjszhxfP+6XZTUtPLhxn18vrWaE8ZlcPy4TIYFyye79LHGLZQp5bmMRZkx06g8dz6QzUgGRinPnU681f3E04dKFdb7h017F5R+a/Sg1RqmX2G0tpRWlIzJSmBMVghe4RMihBSmxXLN/CHcinUAev2YobX+udb650AaMF1r/QOt9Q+AGcARX/tXSi0CqrTWKw57sue4HtFaF2uti9PT0480DJ+ra+3kzhdX8+t3N/Hl9hp+9tZGfvbmBpo7bGaHJvaLSYEF97qOWeO8M5M5UOERMPt7rmNhETBOakAHxBoLR//AdSwiEkYs8M7jZ06EuEM+UM//AST2sjC1bCk8eQasfdEoJ3ryDCPBFkIIEVL6M22TDxzc7LYLY+HgkZoHnKmUOg2IAhKUUk8D+5RS2d2z09lA1SCew3Tbq1pYuafBZezjzVXsqmllcl6SKTEJD0afAhe9YCQ8ibkw8buQNdGcWIbPgyvegjXPQ0S0sfAxd4Y5sQSzomPh0tdg7XPG1uOTzoPsqd557JRCuPx1oxRn33qYcDYUHtP7gseV3TPT+2ltLID1xWJiIYQQpulPQv0UsFQp9RpGd4/vAE/2fZfeaa3vBe4FUEotAH6otb5UKfV7jE1kHuz+840jfQ4h+i0qAcacYtzMZokykrPCY8yOJLhZY402aSMX+ubxM8YZtyPVS6tSIYQQwas/G7s8AFwN1AMNwFVa61/7IJYHgROVUtuAE7uPg9aI9DimHbKL4sKxGRSm9bLznRAi9Ey7zLW+Wiko9lXjJCGEEGbpdWMXl5OMntGZHDSjrbXe48O4+sWfG7sciZKaVj7YUMkX22o4flwGJwTTokQhxODtX5S48gljZnrGlbIoUQghglRfG7scNqFWSt0K/BTYBzgABWit9WRvBzpQgZ5QCyGEEEKI0HCkOyXudxswRmtd692whBBCCCGECH796c5dCjT6OhAhhBBCCCGCUX9mqHcCi5VS7wCd+wcHs1OiEEII0V/tXXa+3VXHx5ursIYrFo7NYE5RKmG9tSsUQgg/609Cvaf7Zu2+CSGEEH7z9Y5arntyOc7uJT9PL9nDf64oZv6owN3cSwgxtBw2oe7eLRGlVKzWutX3IQkhhBAGm93JU0t2H0imATrtTj7YuE8SaiFEwDhsQq2UmgP8B4gD8pVSU4AbtNY3+To4IURwaG1pZuWuar7YUUdOopV5I9IYlZ9jdlghr6y+jSU7a9m4t5nigmRmFaSQFh9pdlhe5dSaji6H23hbp/uY8LKWatjzjXHLnAAFR0PycLOjEgdzOqB8BWz/GMItMOJ4yJnq2v9e+EV/Sj7+BJwMvAmgtV6jlJKt3IQQB3y4vpw7Xt9x4DgzvpLnr1QU5mabGFVoq23p5IcvrWHJzjoAHv1qF9fML+RHp4whMiLc5Oi8J9ISzgUzh7FkV53L+CkTM02KaIiw2+Drvxi3/fLnwPlPQlyGeXEJV6XfwhOLjMQa4PPfw1XvQu4Mc+Magvq1okNrXXrIkEwNCCEAqKmt5cFPylzG9jXb2LC3yaSIhoZtVS0Hkun9HvtqF7tr20yKyHeOHpXO/50/hen5ScwuSuEfl05nTmGq2WGFtvqdsORh17E930D1ZnPiEe6cTvj2nz3JNIC9Aza8YV5MQ1h/ZqhLlVJzAa2UsgLfBzb5NiwR0jqaoGyZ8Z9z0nAYPg9Si8yOShwhm8Pp8fJ7p91pQjRDh83D99epjdcj1KTFR3LO9DxOGp9JmIKYSIvZIYU+h801UdvP3uX/WIRn2gnt9e7jHQ1+D0X0b4b6RuBmIBcoB6Z2HwtxZNa9DE+fY1yaevMWeO5CaDj0IogIFllpqVw32/Xye2REGOOy4k2KaGgYkRFHdmKUy9gxo9MYnhJjUkS+FxdlkWTaX5ILYPQprmPxWZA+2pRwhAfhETDrBvfxid/1fyyiX10+aoBL/BCLGAoay+Djn7mO1WyBynWQNMyUkMTgqLAwLizOJSEqnGdW1TE8KYLvzc9n3HBZlOhLOUnRPHblTB7/uoRlJXWcMjGb82bkERclCafwgsg4OOVByJoEG1+HYbPhqBsgKd/syMTBCo+G856Ar/4E4ZFw9J0wbJbZUQ1JSmvd9wlKFQF/BmYDGvgGuENrvdP34fWtuLhYL1++3OwwxEDU7YK/FoPT7jp+7mMw8RxzYhJe09zcjNVqITIy6vAnC6+wO5y0dTmIj4pAycp+4W1aG2V61lhjRlQEpq5WQIE1dK9QBQKl1AqtdbGnr/Wn5ONZ4EUgG8gBXgKe8154YkhJyIPpV7qOWWIgY5wp4Qjvio+Pl2TazyLCw0iItkgyLXxDKYhOlGQ60FljJZk2WX/eIUpr/dRBx08rpW7xVUAixEVYYP7tRi3e6mcgfSwc80NJqIUQQggRtPqTUH+qlLoHeB6j5OMC4B2lVAqA1rqurzsL4SZpGBx7F8y8FizRYJEZTXEYtduNzjAdTZAzDbKnQoTV7KhCm8MGe1cZt8gEyJsJaSPNjkoIIQJSfxLqC7r/PHQp6dUYCbb0OxNHJibZ7AhEMKjdDk+eDY3dnWCUgotfglEnmhpWyNv1OTxzrtGaCyAhFy5/U5JqIYTwoD9dPgr9EYgQQnhUtqwnmQZjkdR/fw55s4zaTuF9Hc3w8S96kmmApnIo+1YSaiGE8KDXhFopNRMo1VpXdh9fDnwX2A38TEo9hBB+0eFhx8XWKnB0+j8WgIYy2LsSWqshYzzkTDVKl0KJvcP4Hh+qrcHvoQghRDDoq8vHP4EuAKXUMcCDwJNAI/CI70MTQgiMmulDO1jMug7iMvwfS1MFvHwVvHgZvHMnPHYKbHzT/3H4Wly6+4YRSkGex25RQggx5PWVUIcfNAt9AfCI1voVrfX9gFzzE0L4R/ZUuPhlyJwEcZmw8H6YatJeU5XroGyp69gH90DTXnPi8aXJF8DxPzU68mROhIteND7cCCGEcNNXDXW4UipCa20Hjgeu7+f9hBDCeyKsMOoEo8uEo9Ocmen9uprdx9obwNbu91B8LiHb2HVt2qXGDmxSry6EEL3qKzF+DvhMKVUDtANfACilRmKUfQghhP8EQkKXPhbCreDo6hmbeC4k5pkXk6+Z+QFGCCGCRK8Jtdb6AaXUxxg7JH6oe/YoDwNu9UdwQggRUDLGw6Wvwkf3Q91OmHQ+zLkJIiLNjkwIIYSJ+izd0Fov8TC21XfhiIDRVAEVa6C9HtJGQdZk2UhDCKWg8GijH3NXC8RmyJbMok92h5NNFU1sq2ohLjKCibmJ5CSFWFcYIYTUQgsPmvfBazfCrsXGsVJw3pMw/kxTwxIiYEQlGDchDuOrHbVc/fgyHE7jIu/kvET+fsl0cpNjTI5MCOFNfXX5EENV5dqeZBqMjTTe/SE0V5oWkhBCBJuGti5++faGA8k0wNqyRtaVyzIkIUKNzFALdx0N7mOtVdDV5vdQhBAm0Rr2bYDqzWCJgaxJkDTM7Kj6x9YB+9ZD7Q6ITTNiN2FxZXuXg/L6Drfxxnab32MRQviWJNTCXepoCAsHp6NnbNxZRhstIcTQsOcbeOpssHfvSJk5ES58BpILzIyqfza/Ba9c23M84Ttw2v9CbKpfw0iPj+TcGbk8tWTPgTGlYGRGvF/jEEL4npR8CHdZE+HiFyGlyEisJ50Hx98fetsrCyE862yBj3/Vk0yDMeNbusy8mPqroRTevct1bMNrULXB76FEhIdx7dFFXDQrH0u4Iicxin9cMoNJuVJ/L0SokRlq4S4sHEaeANd8ZJR5xGdKWzDhXR1NRoLWVA6J+cbsZ2Ss2VGJ/WxtULfdfbw5CHaE7Go1uhMdytOYHwxPjeUXZ07gluNGEBkRTlq8/F8qRCiSGWrRu9g0SM6XZFp4l60dvnkYHjvVuCz/6Emw4lFwSF1pwIhNh6mXuo/nTPd/LAOVmAvD57uOhVsgdaQ58QCWiDByk2MkmRYihElCLYTwr5pt8PlvXcf++zOo9TAjKsyhFMy4EmZcBWEREJMKZ/8dcoMgoY6Mh9P/F0aeaBwnF8BFL0D6OFPDEkKENin5EEL4V3uD0UHiYE67MS4CR3I+nPp7mH87hEcG16LkjLFw/hPQUgXWOIhL7/P0hrYuNlc2U9vSSX5qDGMyE7BGyHyTEKL/JKEWQvhXYi5EJ7vWtMZnQWKeeTEJzyIswdHVwxNrLKQUHva0xnYbf/hgC09/a3TiUAr+etE0Tp+c4+sIhRAhRD6CCyH8y94Bx95tbGkPkDEe5t9hLIQTws+2VDYdSKbBuHhy3+vrKa9vNzEqIUSwkYRaCOFfrTVGzXTOdDjmh5AxDj68H9rqzI5MDEF1rV1uYw1tNpo6ZJGsEKL/pORDCOFfSd2dY9a+0DMWl2GMC+FnBamxRIQp7AdtDz4xJ4GcxCgToxJCBBuZoRZC+FdKIVz4XE9tbtpouOAZo7ZaCD8blRnPPy+bQXp3S7spwxL53XlTSIyxmhyZECKYKH3oavsgUlxcrJcvX252GEKII9FSZZR5xKYZNyFMVNnYTlOHncyEKBKjLWaH03+tNVC1CbpajA+nqSPMjkiIkKWUWqG1Lvb0NSn5EEKYIy7DuAkRALISo8lKNDuKAWraC2/eBts/NI6jEuHS1yBvhrlxCTEEScmHEEIIEYzKV/Qk0wAdjfDJL43t14UQfiUz1EIIz1qqoHozOOyQPkZqnIUINA2l7mMVq6GzyejDLYTwG0mohRDu6nbBK9cYM2AAScPh4heMFndCiMDg6f049gyIkTUJQviblHwIIdzt+KQnmQZo2A2rnnbfMlwIYZ6cGXDiL402lAAFR8O870N4EC2qFCJEyAy1EMJd2TL3sZIvwd4JFunPK0RAiE6AOTfD2NPA1mH0co9KMDsqIYYkmaEWQrgrPMZ9bOwiSaaFCDRh4ZA6ErImSjIthIkkoRZCuItMgInfBdX9X8SIhcbsl5R8CCGEEG4koRZCuNv8jlE3fcwP4dgfAQqW/M0o+RBCCCGEC6mhFkK4K1oAa56FsoN2Il14v5R8CCGEEB7IDLUQwl3hMTDtMlDKOB5xglECIoQQQgg3fp+hVkoNA54EsgAn8IjW+s9KqRTgBaAAKAHO11rX+zs+IQSQkA2n/g6OuhGcdkgdAZHxZkc1JJTXt7Gnrp2E6AhGpMcRZQn33oN3NEPNVnB0QMpIiM/03mMLIcQQZkbJhx34gdZ6pVIqHlihlPoIuBL4WGv9oFLqHuAe4G4T4hNCAFhjjM4Bwm9W7ann2ieWU9vahVJw68KRXDu/iIRoL/QVbqqAj+6HdS8Zx6mj4YKnIGPs4B9bCCGGOL+XfGitK7TWK7v/3gxsAnKBs4Anuk97Ajjb37EJIYRZGtq6uO+19dS2dgFGQ5W/fLydjRVN3nmC0iU9yTRA7Vb49h/G1vJCCCEGxdQaaqVUATAN+BbI1FpXgJF0Axm93Od6pdRypdTy6upqv8UqhBC+1NBm85g8VzR2eOcJ9q52H9u5GDqbvfP4QggxhJmWUCul4oBXgNu11v2egtFaP6K1LtZaF6enp/suQCGE8KPkWAuT89w35shJ8lJnlZxp7mMjT5DaeCGE8AJTEmqllAUjmX5Ga/1q9/A+pVR299ezgSozYhNCCDMkRlv55VmTyIiPBCA8TPHDk0YzIdtLu9/lz4apl/QcZ06AWddCuHRPFUKIwVLazzufKaUURo10ndb69oPGfw/UHrQoMUVr/aO+Hqu4uFgvX768r1OECGl7G9rZ29BOUoyVwrRYwsOU2SGJQdrb0E5ZvdHloygtFmuEF7t8dLVAzXZjg56UIoiTq3xCCNFfSqkVWutiT18zY2piHnAZsE4ptbp77MfAg8CLSqlrgD3AeSbEJkTQWLG7nhufXkF1cyeREWH85IzxfHd6nnfbrAm/y0mKJicp2jcPbo2DnKm+eWwhhBjC/J5Qa62/BHqbRjven7EIEaxqWzr5wUurqW42tgLvtDu577X1TMpJZPKwJHODE0IIIYYY2SlRiCBU09JFSU2b23hZQ7sJ0Yg+dbVCxVrj1tly+PNbqowt36u3gtNx2NNLaltZvaeevfLaCyGEaWQ1ihBBKDnGQnZilFtLtawEL3WEEN7RUAof/QQ2dK+9Hn8WnPQrSMr3fH7FGnjxCqjfBeFWOOmXMPUyiIx1O9XucPL+hkrufnktrV0O0uMi+evF0ziqKNWH/yAhhBCeyAy1EEEoIyGKP5w3hVirUS+tFNx18hjGZkkLtICy9YOeZBpg4xuw5QPP53Y0wTt3Gck0gKML3rsb9q3zePqO6lZuf341rV3GLHZ1Sye3PreKykaZqRZCCH+TGWohgtS8kWm88/2jKa1vIyXWyoj0OFmQGGi2vuc+tvktOOo69/HWGij71n28YY/R8u4Q5Q1t2J2uXZqqmjvZ19RJVqKPFjV6k73L+LDQ2QKpIyAxz+yIhBDiiElCLUQQK0iLpSDNvRxABIiCo2H7f13HihZ4Pjc6CdLHQvVm1/H4LI+nZ8RHoZSxRfl+CdERpMRajzhcv2mpghWPwxd/MFr4ZU6ARX+CYbPMjkwIIY6IlHwIIYSvjFsE2VN6jjMnwrgzPZ8bkwKL/ui6c+HsmyBzksfTR2bEcf/p41HdPZOs4WH8/twpDEuJ8VLwPlS+Aj59wEimAfZtgMW/hrZ6c+MSQogjJDPUQgjhK6kj4ZKXoWarMZWcNgbiM3o/f/hcuP4zqC+BqCRIHwORcR5PjbKEc8lR+RxVlEJ1cye5SdEUpXs+11+qmjqobukkJdZKdl9lJ/Ul7mO7PofmSohJ9ll8IrB0dnSwp6oWNORnpRIZKYuqRfCShFoIIXwpLsO49VfqCOPWD5GWcCbkJB5hYN61dFcttz2/morGDtLjIvnf86dw9Kg0lPKw7YCn70fGRIiWZHqoqKyq4qHFJTy3qhoNnD8llduOKyIncwDvFSECiJR8CCGEGJTy+nZufHrlgTaO1S2d3PDUCnbVtHq+Q850GH92z3FkApzwM0jwXC8uQs9nW2t4ZmU1Tm1cvHlhdS2fbK4yOywhjpjMUAshhBiUisZ26lq7XMbabQ7KG9o9l6GkFMLJD8LUS6CjAdJGe39L9LZ6aN5rJOtJw7z72IFEa6PVor0TEof1WiIUaN7f2ug29vbmJi49tvf7NLXbqGhsJ8YaERxrBULE3oZ2mtptZCZGkRwTBIueTSIJtRBCiEFJjrUSGRFGp915YCxMQWpsZO93Ssw2br5QuQ5evwkq13Yv9vwTjDkNwi2+eT6zdDTB6mfh45+DrQ1GngSn/AbSRpod2WEV50bz6VbXsVm5vddQb93XzL2vrGPFnnoSoiL42ZkTOH1SNpHSKtRn7A4nn26p4p5X1lHb2sW47Hh+f+4UJuYGRplZoJGSDyGEEINSmBrLr86eyMHl0vedPo4R6Sa0dGxvgDduNZJpgLY6eOlKqNrk/1h8be8qeP9uI5kG2P4hfPMwOOzmxtUPp0zIZERqTwI9PDmSM6d4Lvlp7bLzwDubWLHH6ALT1GHnzhfXsLGiyS+xDlXbqlq48emV1HZffdpU0cwPXlpD/SFXo4RBZqiFEEGhrL6NTpuTnKRooq3mzkrtbWintdNOdmIUcVEhNut5BMLCFGdNzWF8dgLlDe1kJUYxOjPOnNnD5gqoWOU6pp1QtxOyJ/s/HoCuVmgsB0u0d8tPqja6j218DRb8COJ9NPvvJSPysnn6igi2VTaitWZUVmKvCxJrmjv5bGu123hJTSvT8mUhq6/sqW3DccjmUVsqm6ls6iA5GPrd+5kk1EKIgNbSaef1VeU8+N5mWrvsnDoxix+dPNaUDW267E4+2ljJ/W9soK61i9mFKfzy7ImMypQt360R4UzITWSC2ZeDoxKNLiIthyxwG0inFW+q2Q4f/o+xa2ZUEpz8AEw4B6xeqAFOyHUfy5xk1I0HgeyMdLIz0g97XlxkBMNTY9hd2+YynhbfR0mRGLTUOPekOTnGQoJMIngkJR9CiIC2prSB/3l9PS2ddrSGd9dV8vjXJW4zJ/6wubKJW55bdWAB3pJddfzirY20dgb+JfYhIyHHqJkOO2h2vPhayJjg/1jsXcZukPu3oO9ogDduhorV3nn83BlQuKDn2BoHx/8ErKG1e2pqXCQPnD0Ja3hPynLWFOOKiPCd0ZnxXD2v4MBxmIJfnzOJ3OQ+eswPYTJDLUzR2mVnX2MHcZERZCRIM3/Ru00e6iTfXLOXmxaM8PvPzq6aVpetvgG+2F5DVXMnhZHy32nAGHUyXP+5UeYRmwYZ4yHahJnz1irY+Lr7eM12YxOfwUrMhe/+29hp0tZibByUNmrwjxuA5o1M5e3vz2dXdQuJMVbGZsWTJB0nfCoh2sLtJ4zm1EnZ1LR0MjwlRq7G9UF+Awi/217Vwq/e2cjiLdWkx0fyq7MmsnBcBpZwuWAi3GUnuifNozPiiIvy/39fqR7qBnMSo4iLlE4DASU8ArImGjczWeONloAVa1zH49K89xxx6RC3wHuPF6CUUozOjGe0JHR+lRBtYWZBitlhBAXJYIRftXXZ+XV3Mg1Q3dzJ955ZwWZZrS16MXVYMsXDexYeRVvCueuUMcRY/Z9Qj8tOYNHknsVe4WGKB86ZRHq8XGURHkQnwsm/hoiDan2LFkL2VNNCEkL4hsxQC7+qaurkky2uq7WdGnZWtzIpL8mcoERAy02O5uFLprOlspm2TjsjMuJMu+yYGhfJL86awMWz8qlv76IwNY4xWTJjJvowfB5cvxhqtkFkPGRONG+BZJDrsNnZ19RJjDVcPsSKgCMJtfCr2MhwshKiqGzqcBmXFjyiL5kJUWQGSK19Smwkc0dKdwHRT0oZNdwZ482OJKjtrG7h9x9s4f0NlWQlRPGLsyayYEy6lAqKgCE/icKv0uOj+NV3JhJ20AYQJ43PlNXaQgghPOqw2fn9B1t4b30lWkNFYwc3PLXc44JlIcwiM9Q+1txuo6HdRkqMlVgTFlEFogWj03nzlvnsqmkhKdrK+JwEUuNkxm+o2f/eSI6xyOYoQohe7Wvq5P0NlS5jRqlgC5OlVFAECMnwfGh1aT0/f3Mjq0obmFOUwv8sGs+EHJM3PQgAEeFhTMxNZKLZG0AI06wprefnb21k5Z4GjipM4f5F4+XnQQjhUYzVKBWsaHQtFZS2eSKQSMmHj5TVt3H148tZVdoAwDc767jhqRVUHVI7LMRQs/+9sXJPAwDf7pL3hhCid+nxUfzyLNdSwWNHpUmpoAgoMkPtI7tr2w7sprZfWX07e+raZCMTMaTtqWuj9pD3RnmDvDeGovrWLtptDjLiI4mQxWWiD8eOSeeNm+exo7qFxGgrE3IS5P8LEVAkofaReA/10uFhypTNKIQIJPGR7vXS8t4YWmwOJ19ur+GXb2+koqGD84rzuPboIvJTYswOTQQoS3gYk/KSpL2qCFgyJeAjI9PjuHZ+ocvY7SeMoigt1qSIhAgMIzJiue5o1/fG9xeOlPfGELJxbxPXPL6MndWttNscPPnNbh75bAc2h9Ps0IQQ4ojIlJCPxERGcMvCkRw3NoOKxnZyk2KYmJOANUK2KBbmaemw0dLpIDXWiiXCnM/TMdYIbj5uJAvG7H9vRDMhJ1HeG0PItqpmnNp17MXlZXxvwQhyk2WWWggRfCSh9qGkGCvzRqaZHYYQACwvqeM3725my75mTpuUxY3HjqAoPc6UWOS9MbQleGiTmJkYSbRFPlQJIYKTlHwIMQRsr2rm8keXsmJPPS2ddl5cXsYv3t5Ia6fd7NDEEDQxJ5GJuT0dGpSCny6aQIr0oxdCBCmZoRZiCNhZ3Upbl8NlbPGWasob2hmdGW9SVMIU7Q3gsEFcumkh5CRH889LZ7B+bxONbTZGZ8YxXnr0CyGCmCTUQgwBsZHub/VYazhRcol96LB1wI6P4eNfQGcTzL4ZJp8HcZmmhJObHCP10kKIkCElH0IMAWMy4zlmlGvN8j2njmVYcrRJEQm/K18Bz18M1ZuhaS98eB9sfMvsqIQQIiTIDHWg6WwBeyfEppodiQghafGR/O7cKawta2BfUwcjM+KYlJeEUurwdx6I1hqwRINVWuAFnF2fu48t/YcxSx0l5RZCCDEYklAHCocNSr6ATx6A1iqYdQNMOhfis8yOTISIrMQoshJ99PPUWA5rnoMVj0FiPiy8D/LnQphcBAsYsR66qsRlQ5jV/7EIIUSIkd92gWLvKnj6u1C+HBr2GJdj175odlRCHJ7TCcv+DZ/8EhrLYM/X8NTZULnW7MjEwQqPdk2qw8Lh2LvAKmU/QggxWDJD7WM2h5OWTjsJURbCw/q4vF6+ApSivfAUuqLSSCx5F779O0y5yNTV+EIcVnMFLH3Edcxhg6qNkDPVlJCEB+lj4cr3oGw52FogZ4b3Xx+nAzoaITIewt17TYshwN4JXW0Qk2x2JEL4lSTUPrSlsolHv9zFVztqWTgmg8vnDmdkhucWZfbYHJYe/yp/WRtGVZWTKyZdyGnqG9LD5XKsCHDhVohOgq4W13GLzHwGnPTRxs0XarbCt/+C7R9CwdEw+ybIHO+b5xKBqWw5fP4HY+HrlItg6kWQlG92VEL4hSTUPrKvqYPrnlzOnrp2AJ5csptVpfU8cfVRpMS6J8nrY2Zy2XOrcXTvx/vTz8B+8iKuiZbFQiLAxaXDSQ/AS1f0jCUXQPZUsyIS/tZWB69cDxWrjOP6EmNNyFXvQ0K2qaEJP6naDE+eCV2txvHiXxvdZE77A0TI1QoR+qSG2kd2VrceSKb3W1fexO7aVo/nr97XdSCZ3u/fSyqoben0WYxCeM3ok+HKd+D4n8JZf4NLX4WUQrOjEv5St7Mnmd6vvgRqt5sSTrBzODVN7Tach/xOCGjVm3qS6f1WPwWNpebEA9gdTprbbWgdRN9HEbRkhtpHIi2eP6tYIzyPx1jdN9hIjI4gIlw+84ggYImGgvnGTQw9Eb1sGd7buOjVtn3NPPPtHr7YVs1xYzK4aFY+IzLizA7r8CI8lHhZYk2rpd9S2cwTX5fw7a5aTpmQxXnFwyhIk3aewnckW/ORkelxnDrJtUXZxbPyKezlDT09P4nUQ0pBfnDSWBKj5VKZECLApYyA4mtcx8aeAWk+qtcOUdXNHdz07Eoe/7qEHdWt/PvLXdzxwmrqWrvMDu3wsiZA+jjXsePvh6Rhfg+loqGdqx5fyrNL97CjupWHF+/gf15fT3OHze+xiKFDZqh9JCHawk8XTeD0idlsqmhiUl4iM4YnE2P1/C0fmRHP89fP5pudtdS1djFnRCpT85L8G7QQQhwJawwsuBuKFhgtQLMmQf5sY7Gq6LddNa1s2+e6uHdteSMlNa0e194ElMRhcNFzUPIVNJQYr3/eLFNC2V7dwt6GDpexL7fXsLu2jYm5wbEuye5wYnNqoi3uV69FYJKE2oeyEqNYNCWHRVNy+nX+qMx4RmV67gIihBABLS4Txp9p3MQRsfRS4mfppVQw4KQUBsTaCauH72OYAku4l3eG9ZHVpQ08+uVOdlS3ctHMfE6akElGQpTZYYnDCJJ3qRBCCBHaRqTHccoE11LBc6blUpQutb8DMTIjjrkjUl3GLp9TEBQ11Fsqm7jokSW8uaaCDXub+J831vPcsj2ysDIIyAy1EEIIEQASoi389IzxnDIxi7VljUzLT2RmQQqxvZQKCs9S4yL53bmTWbKzlo17mykuSGZmQTKREYFfPrG5opl2m8Nl7J+f7eT8GcPITpLe/oFM3qVCCCFEgMhOiubsabmcPS3X7FCCWl5yDOfOiIEZZkcyMBEeylKiLOF977QsAoKUfAghhBBCBIDxOQlkJri2m7zr5NFSQx0EZIZaCNEnrTVKBcbsiNOpCZOZGiFEiCpMi+Ppa47is63V7K5t5bgxGcwsSDE7LNEPklALIdzYHE5W7K7nqW9202ZzcPns4RxVlNJr20dfW72nnueW7qGsoZ2LZuUzf2QaSTEB3kZMCCGOgHT8Ck6SUAsh3KwpbeDify1h/87Hn26u4tErilk4LtPvsWzY28iF/1pCh80JwFfba3nwnElcOCvf77EIIYQQnkgNtRDCzfvrKw8k0/v958tddDkcnu/gQ6tLGw4k0/v99dPt1LV2+j0WIYQQwpOAS6iVUqcopbYopbYrpe4xOx4hhiJPK8rDwxVK+79+OcxD/XaYUh7HhRBCCDMEVEKtlAoHHgZOBcYDFymlxpsblRBDzykTs4g4JKm+bn6RKTu2TRuWRKzVtX/sHSeMkhpqIYQQASPQaqhnAdu11jsBlFLPA2cBG02NSoghZkpeEi/cMJvXV5XT3uXgnOl5zBiebEosY7MTeP6GObyzdi/lDe2cNTWX2YWy6l0IIUTgCLSEOhcoPei4DDjq4BOUUtcD1wPk58uiJCF8ISxMMWN4CjOGB0biOik3kUm5iWaHIYQQQngUUCUfgKeiSJelUVrrR7TWxVrr4vT0dD+FJYQQQgghhGeBllCXAcMOOs4D9poUixBCCCGEEIcVaAn1MmCUUqpQKWUFLgTeNDkmIYQQQgghehVQNdRaa7tS6hbgAyAceFRrvcHksIQQQgghhOhVQCXUAFrrd4F3zY5DCCGEEEKI/gi0kg8hhBBCCCGCiiTUQgghhBBCDIIk1EIIIYQQQgyCJNRCCCGEEEIMgiTUQgghhBBCDIIk1EIIIYQQQgyC0lof/qwApZSqBnabHYcPpAE1ZgchvEpe09Ajr2nokdc09MhrGnrMfE2Ha63TPX0hqBPqUKWUWq61LjY7DuE98pqGHnlNQ4+8pqFHXtPQE6ivqZR8CCGEEEIIMQiSUAshhBBCCDEIklAHpkfMDkB4nbymoUde09Ajr2nokdc09ATkayo11EIIIYQQQgyCzFALIYQQQggxCJJQm0wpNUwp9alSapNSaoNS6rbu8RSl1EdKqW3dfyabHavoH6VUlFJqqVJqTfdr+vPucXlNg5hSKlwptUop9Xb3sbyeQU4pVaKUWqeUWq2UWt49Jq9rEFNKJSmlXlZKbe7+vTpHXtPgpZQa0/3+3H9rUkrdHoivqSTU5rMDP9BajwNmAzcrpcYD9wAfa61HAR93H4vg0Aks1FpPAaYCpyilZiOvabC7Ddh00LG8nqHhOK311IPacMnrGtz+DLyvtR4LTMF4z8prGqS01lu6359TgRlAG/AaAfiaSkJtMq11hdZ6ZfffmzHe/LnAWcAT3ac9AZxtSoBiwLShpfvQ0n3TyGsatJRSecDpwL8PGpbXMzTJ6xqklFIJwDHAfwC01l1a6wbkNQ0VxwM7tNa7CcDXVBLqAKKUKgCmAd8CmVrrCjCSbiDDxNDEAHWXB6wGqoCPtNbymga3PwE/ApwHjcnrGfw08KFSaoVS6vruMXldg1cRUA081l2e9W+lVCzymoaKC4Hnuv8ecK+pJNQBQikVB7wC3K61bjI7HjE4WmtH9yWqPGCWUmqiySGJI6SUWgRUaa1XmB2L8Lp5WuvpwKkY5XbHmB2QGJQIYDrwd631NKCVACgFEIOnlLICZwIvmR1LbyShDgBKKQtGMv2M1vrV7uF9Sqns7q9nY8x0iiDTfblxMXAK8poGq3nAmUqpEuB5YKFS6mnk9Qx6Wuu93X9WYdRlzkJe12BWBpR1XxEEeBkjwZbXNPidCqzUWu/rPg6411QSapMppRRGvdcmrfX/HfSlN4Eruv9+BfCGv2MTR0Ypla6USur+ezRwArAZeU2Dktb6Xq11nta6AOOS4yda60uR1zOoKaVilVLx+/8OnASsR17XoKW1rgRKlVJjuoeOBzYir2kouIiecg8IwNdUNnYxmVJqPvAFsI6e+swfY9RRvwjkA3uA87TWdaYEKQZEKTUZY5FEOMaH1he11r9QSqUir2lQU0otAH6otV4kr2dwU0oVYcxKg1Eq8KzW+gF5XYObUmoqxuJhK7ATuIru/4eR1zQoKaVigFKgSGvd2D0WcO9TSaiFEEIIIYQYBCn5EEIIIYQQYhAkoRZCCCGEEGIQJKEWQgghhBBiECShFkIIIYQQYhAkoRZCCCGEEGIQJKEWQogQpJT6jlJKK6XGmh2LEEKEOkmohRAiNF0EfImxGY0QQggfkoRaCCFCjFIqDmPL9GvoTqiVUmFKqb8ppTYopd5WSr2rlDq3+2szlFKfKaVWKKU+2L+lrxBCiP6RhFoIIULP2cD7WuutQJ1SajpwDlAATAKuBeYAKKUswEPAuVrrGcCjwAMmxCyEEEErwuwAhBBCeN1FwJ+6//5897EFeElr7QQqlVKfdn99DDAR+EgpBRAOVPg1WiGECHKSUAshRAhRSqUCC4GJSimNkSBr4LXe7gJs0FrP8VOIQggRcqTkQwghQsu5wJNa6+Fa6wKt9TBgF1ADfLe7ljoTWNB9/hYgXSl1oAREKTXBjMCFECJYSUIthBCh5SLcZ6NfAXKAMmA98E/+v107NiIoDKIwejcRCdRDeSL9aIKILqRvRiRZAR385r3BORXc8JudTU5Jpu5+5BXhh6q6Jrkk2c62FuAHVHcvvQGAGVTVurvv77eQc5Jdd9+W3gXw7fxQA/yPY1VtkqyS7MU0wGe4UAMAwAA/1AAAMEBQAwDAAEENAAADBDUAAAwQ1AAAMEBQAwDAgCfka0H247YQ+A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3"/>
          <a:stretch>
            <a:fillRect/>
          </a:stretch>
        </p:blipFill>
        <p:spPr>
          <a:xfrm>
            <a:off x="6144861" y="1996709"/>
            <a:ext cx="5413340" cy="3341410"/>
          </a:xfrm>
          <a:prstGeom prst="rect">
            <a:avLst/>
          </a:prstGeom>
        </p:spPr>
      </p:pic>
    </p:spTree>
    <p:extLst>
      <p:ext uri="{BB962C8B-B14F-4D97-AF65-F5344CB8AC3E}">
        <p14:creationId xmlns:p14="http://schemas.microsoft.com/office/powerpoint/2010/main" val="368509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281" y="510237"/>
            <a:ext cx="9404723" cy="1326768"/>
          </a:xfrm>
        </p:spPr>
        <p:txBody>
          <a:bodyPr>
            <a:normAutofit/>
          </a:bodyPr>
          <a:lstStyle/>
          <a:p>
            <a:r>
              <a:rPr lang="en-US" sz="3200" b="1" u="sng" dirty="0" smtClean="0">
                <a:solidFill>
                  <a:schemeClr val="tx1"/>
                </a:solidFill>
              </a:rPr>
              <a:t>EXPLORATORY DATA ANALYSIS</a:t>
            </a:r>
            <a:endParaRPr lang="en-US" sz="3200" b="1" u="sng" dirty="0">
              <a:solidFill>
                <a:schemeClr val="tx1"/>
              </a:solidFill>
            </a:endParaRPr>
          </a:p>
        </p:txBody>
      </p:sp>
      <p:sp>
        <p:nvSpPr>
          <p:cNvPr id="11" name="TextBox 10"/>
          <p:cNvSpPr txBox="1"/>
          <p:nvPr/>
        </p:nvSpPr>
        <p:spPr>
          <a:xfrm>
            <a:off x="553793" y="4726184"/>
            <a:ext cx="10779616" cy="1708160"/>
          </a:xfrm>
          <a:prstGeom prst="rect">
            <a:avLst/>
          </a:prstGeom>
        </p:spPr>
        <p:txBody>
          <a:bodyPr vert="horz" lIns="91440" tIns="45720" rIns="91440" bIns="45720" rtlCol="0">
            <a:noAutofit/>
          </a:bodyPr>
          <a:lstStyle>
            <a:defPPr>
              <a:defRPr lang="en-US"/>
            </a:defPPr>
            <a:lvl1pPr indent="0">
              <a:spcBef>
                <a:spcPts val="1000"/>
              </a:spcBef>
              <a:spcAft>
                <a:spcPts val="0"/>
              </a:spcAft>
              <a:buClr>
                <a:schemeClr val="bg2">
                  <a:lumMod val="40000"/>
                  <a:lumOff val="60000"/>
                </a:schemeClr>
              </a:buClr>
              <a:buSzPct val="80000"/>
              <a:buFont typeface="Wingdings 3" charset="2"/>
              <a:buNone/>
              <a:defRPr sz="2000" b="1" i="0">
                <a:latin typeface="+mj-lt"/>
                <a:ea typeface="+mj-ea"/>
                <a:cs typeface="+mj-cs"/>
              </a:defRPr>
            </a:lvl1pPr>
            <a:lvl2pPr marL="742950" indent="-285750">
              <a:spcBef>
                <a:spcPts val="1000"/>
              </a:spcBef>
              <a:spcAft>
                <a:spcPts val="0"/>
              </a:spcAft>
              <a:buClr>
                <a:schemeClr val="bg2">
                  <a:lumMod val="40000"/>
                  <a:lumOff val="60000"/>
                </a:schemeClr>
              </a:buClr>
              <a:buSzPct val="80000"/>
              <a:buFont typeface="Wingdings 3" charset="2"/>
              <a:buChar char=""/>
              <a:defRPr b="0" i="0">
                <a:latin typeface="+mj-lt"/>
                <a:ea typeface="+mj-ea"/>
                <a:cs typeface="+mj-cs"/>
              </a:defRPr>
            </a:lvl2pPr>
            <a:lvl3pPr marL="1143000" indent="-228600">
              <a:spcBef>
                <a:spcPts val="1000"/>
              </a:spcBef>
              <a:spcAft>
                <a:spcPts val="0"/>
              </a:spcAft>
              <a:buClr>
                <a:schemeClr val="bg2">
                  <a:lumMod val="40000"/>
                  <a:lumOff val="60000"/>
                </a:schemeClr>
              </a:buClr>
              <a:buSzPct val="80000"/>
              <a:buFont typeface="Wingdings 3" charset="2"/>
              <a:buChar char=""/>
              <a:defRPr sz="1600" b="0" i="0">
                <a:latin typeface="+mj-lt"/>
                <a:ea typeface="+mj-ea"/>
                <a:cs typeface="+mj-cs"/>
              </a:defRPr>
            </a:lvl3pPr>
            <a:lvl4pPr marL="16002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4pPr>
            <a:lvl5pPr marL="20574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5pPr>
            <a:lvl6pPr marL="25060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6pPr>
            <a:lvl7pPr marL="29718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7pPr>
            <a:lvl8pPr marL="34290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8pPr>
            <a:lvl9pPr marL="38862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9pPr>
          </a:lstStyle>
          <a:p>
            <a:r>
              <a:rPr lang="en-US" sz="1800" dirty="0"/>
              <a:t>Interpretation </a:t>
            </a:r>
            <a:r>
              <a:rPr lang="en-US" sz="1800" dirty="0" smtClean="0"/>
              <a:t>:</a:t>
            </a:r>
            <a:endParaRPr lang="en-US" sz="1800" dirty="0"/>
          </a:p>
          <a:p>
            <a:pPr marL="342900" indent="-342900">
              <a:buFont typeface="Wingdings" panose="05000000000000000000" pitchFamily="2" charset="2"/>
              <a:buChar char="§"/>
            </a:pPr>
            <a:r>
              <a:rPr lang="en-US" sz="1800" b="0" dirty="0"/>
              <a:t>Here we can see the cluster formation, but right now we cant distinguish between the type of clusters they are</a:t>
            </a:r>
            <a:r>
              <a:rPr lang="en-US" sz="1800" b="0" dirty="0" smtClean="0"/>
              <a:t>.</a:t>
            </a:r>
          </a:p>
          <a:p>
            <a:pPr marL="342900" indent="-342900">
              <a:buFont typeface="Wingdings" panose="05000000000000000000" pitchFamily="2" charset="2"/>
              <a:buChar char="§"/>
            </a:pPr>
            <a:r>
              <a:rPr lang="en-US" sz="1800" b="0" dirty="0" smtClean="0"/>
              <a:t>In the Second graph we can see that the clusters are formed and we can distinguish between the customers segmentation</a:t>
            </a:r>
            <a:endParaRPr lang="en-US" sz="1800" b="0" dirty="0"/>
          </a:p>
        </p:txBody>
      </p:sp>
      <p:sp>
        <p:nvSpPr>
          <p:cNvPr id="3" name="AutoShape 2" descr="data:image/png;base64,iVBORw0KGgoAAAANSUhEUgAAA3UAAAFPCAYAAADqcOfCAAAAOXRFWHRTb2Z0d2FyZQBNYXRwbG90bGliIHZlcnNpb24zLjUuMSwgaHR0cHM6Ly9tYXRwbG90bGliLm9yZy/YYfK9AAAACXBIWXMAAAsTAAALEwEAmpwYAACV50lEQVR4nOzdd3hUVfrA8e+ZSe89pCeUhJ7QQSyIFEUUxV6xl1VX19XVddddt7rVdfXn2lbE3kGxrIoiooD0XkIN6b33zMz5/XEHjBgghEzuTPJ+nmeemdzcufedgcyZ955z3qO01gghhBBCCCGE8EwWswMQQgghhBBCCNF1ktQJIYQQQgghhAeTpE4IIYQQQgghPJgkdUIIIYQQQgjhwSSpE0IIIYQQQggPJkmdEEIIIYQQQngwSeqER1FKhSulWpVS2nl73eyYukopNaXd67juOPsua7dvas9EKIQQwl0ppU5RSn2qlCpUSjU771copZ5QSlnNju9Y2rVpOe22LTjUzpkUk1JKXauUWqOUqlJKNSilDjrf4zvNiEmIE+FldgBCnKALAe92P5+nlPLXWjeZFZAQQgjRk5RS04FP+eHF+Tjn7RTgF4DdhNA82e+Ah4/Yluy8hQH/19MBCXEipKdOeJpLj/g5CJhlRiBCCCGESX6O8R0uBxgB+AFpGG3kh4ApvV0nQ2t9ndZaaa1VT59bKeUF/Mz544dAIhAADAPuBNb3cDw+Sin5ji5OiPyHER5DKRUJnOX88V2g2fn40iP2S203VPH3SqnfKqUKlFLVSqlFSqnodvs+0m7fM5RSH7QbcnH/Ecc9tN+Cdtuua7d9inNbtFLqDaXUbqVUrXO4aK5S6lmlVFQ3vh/th2/erpT6t1Kq3Hmbr5QKPGL/0Uqpd5VSJc6Y8pVSbx6xz3lKqa+dcTcrpbYqpe5rP5TniPdsqlJqqVKqUSm1USk1QSkVqZR6WylVr5Tao5S6poPYr1RKrXLu0+Qc7nJZd703QgjRy6U573drrbdprVu01jla63e01udrrVsO7aiUynF+Xi9TSl2slNrh/HzfqJQ6o/1BlVK+SqnfKKV2OvepVkp9rJQac8R+Rx5zu7MdWN3BvmOUUt85j7dDKXVBRy+oo+GXJ9hGByilnlNK1TjbwX8opW45so0+imiMi8QAq7TWBVrrJq31Dq31U1rrO444l49S6gGl1BZnG1arlFqrlDq33T6RznY5x9nmljnb4OFHHOvwdwul1M+VUrkY329CnL+foJRarJSqcB5nt1LqYaVU+1FLQoDWWm5y84gbcDPG1UcNXAR87HzcAAS02y+13X7V7R4fur3Zbt9HjrPv2e32PbRtQbtt17XbPsW5bXAHxzl0W93uuVPabb/uOK99Wbt9Uzt4fkex/6Xd86cDrR3F1G6f248R91tHec8qjtivBPjuiG0OYGi75//+GOe5z+z/Z3KTm9zk5u434Kt2n5trgT8AMwD/DvbNce5XiTEks/1nbhMwwLmfF7D0KJ/NzcDkDo5Z4/yMb79vLuDt3C8SqDri9zagzPk4p90xF3TQLrVvbzpq59q30S938PvCdo+nHOP99GrXRtowvl/cB4wD1BH7WoElR3mfHnHuEwpkH2WfBmBMu+Md2l55xH5hwEyO0nYDH5r9/1Bu7nWTnjrhSQ71yLUAn2EMkQBjiMTsozzHDzgHiAW2OrfNVR0Pa9gFJGB8iB5ycRfiLAUucB7LF+PD/RHn78YrpUZ34ZjHYwPGY1y9LXZuax/70xhzER3AbRiNRQrO+QNKqWDgr859C4BMjPdsqXPbpUe5yrkWo9H+u/PnGCAeGNju/AqY6zxPGvCQc/tTQAQQDrzh3PZ7pVR4J1+zEEL0VU+3ezwW+DVGu1islPrlUZ4TjjFsMxT4qXObH99/Jl8BnOl8PA/wx2hTdmK0Zf/s4JghznOHYyRlAEnABOfjn2G0N2Bc0AsF7gK6MmrlqG20UioduMq5bTPGPLiRnT2w1toG/Nf5oxVjWsffgTXA/vY9cMCVwDTn4+8whmgGY4wk2uDc/jMg3fn4rxivey5GGxxAx+9lOMa/RSgwBCP5ewqj7V6JccHan++Hic5WSp3d2dcoej9J6oRHUMaQyUONzVda63q+T+rgx3PtDvlAa/2p1roU+J9zmzdGwnKk32mtC7XWn2MkZmA0TieqCuPD/H8YVxZr+D6pg+8/6LvTC1rrtVrrHGC5c1sSHG7sBji3LdJaP6u1rtFa52qt/+jcfgpGowTwvNZ6i/M9+327c8zo4Lx/01pX8n3yB0ZP5j5++O9z6H2cjtFgAtyBcWWyCuPLBBgN1sROvWIhhOijtNZvYyQJR871CgH+fJTh7Hla68e11rVa6yeBPOf2yc77c9rt+xJGL94BjAQDjIuSAUccsxhjVEg18Ha77Yc+809x3jcBf3Ke+2mM3rwTdaw2eiLff6f9p9Y6T2u9FXjhBI5/F0ZSdWRsqcA76vvK0+3fp5u1MUSzXmu9VGu92Ln9UOLZDPzW+boX8X37fKpSyv+I82zXWj/q3HcXRkJ9qO0+BaN3tAn4V7vnnIkQTpLUCU9xEd8nA5udY9LDgb3ObbOUUkEdPG9Pu8fN7R77dnLfjvZrr6Oy0T8D/oZxlfDID20wrox2t45i93HeR7f7XfZRnt/+qmleu8f57R63P84hhxq/5iO3aa1b22079D52dIwjRXRiHyGE6NO01ou01mMxeqWux+g1OmROB0/JP+LnAud9gvP+eJ/PCqPdbW+f1trhfNxRGxvnvC8/ok0oPM65OnKsNjqu3e8K2j0+8jUfldbarrV+FCOJy8QYfnmoPfTn+wubJ9Kmlul28xvbxWPlx23dtiN+lvZSnBBJ6oSnaN8T9wDGUMqtGMP8wPjAPa+D59naPdbHOcfx9j3UILVPylI72O8S530xxhVOy1Fi607Hir2s3eOMozy/vN3jxKM8br9PR+c91raOjnGBdlY6099XPLNorV87xvOFEKLPcw6ZB8DZK7WAH46m6OjLfuIRPx9K5g4lQYc+nx1AxFE+nwuOOMbx2s0i532UUsqn3fb4DvY9nmOdq32S2D7B69RoG2UIBGNCn3O0yj8xRpQccug9PZE2NVop1f7i8KF/AwfGKJX2mo/4uX17+fiR/x7Of5NbjvGyRB8jSZ1we0qpWOCMTux6tCGY3eXQFbZJSqlgpVQiRqGUIx1quOxAHUbD+YCLYzsqrfVuvu/RvFApdbNSKkQpldhu7sUqoN75+Gal1AjnkNdftzvU590QzhKMxgzgj0qpkc4qYqlKqZ8BX3fDOYQQorf70FnpcYqzPQrg+zll0HEPUpJS6i7n/nfyfcKzwnn/qfPeAjyjlEpwVsPMVEr9C3iiC3EeOrY/8Ctn23M7Ru9id/qO79uWu5VS8UqpEcANnXy+L8bcuUecr9dPGRW3L2y3z6H39JN2255VSg1RSgUqpU5XSp3v3H6ovfQDfut83XOA053bv9VaNx4npt0Yw18BblJKneOMK1opdblSag3G3HghAEnqhGe4mO//r97dwZWqLc7fnaOUCnFhHO8675MxqjzmYBQJOdLHzvsEjEQwjx9eOTTDT4A2jPfxOYx5fnnAnwG01rXAoQQvEeM9LeX7yeDvaq2/OtkgtNb7+b4gy3CMCe0tGA3XY3R/Qy+EEL2RH0ZF6K+AWoyiGoeKpzQA/+ngOeUY87FqgSed25pxtgPA63w/5+tSjParGdgE3MP3865PxOMYc8sBfoPR9jzVblu30FrvAQ6N8hiH0fu4BWPI6OHdjnOYGOC3GK+3CeP9ut75u51837a/AXzhfHwKsAPjoujXwKFCaP/i+4upv8R43e9jtMFNGEM7j/eaNMYaeTaM5RY+cT631BnDuOMdQ/QtktQJT3CoB84OvNXB7w9VTvQFzu/g993l98B8jDL+TRjJ0S862O/PwP9hNAg1GBO173ZhXMeltV6CMZF8IcbQkTaMRu/tdvv8H8ZVyW8wGqgWjMbqAb4vZNIdsTwEXI1Rzase473cC7yKkXwKIYQ4tl8Dz2BMQyjn+2UC3gdO11p31FO3HaO4yg6M6QSbgHOcha3QWrdhFPj4LUYS04LRhm3FSM4eO9EgtdYVGAWy1jjPuRu4HOOCXne7DXgeI2mtBP7ND3sXjxzu2F4LcCPGd4w9zmO0AQcx3ucph+YEaq3twLnAgxjvTTNGW7YeoyI0zsIxkzAS2FyMf58KYBEwUWu9tjMvSGv9CXAasNj5/FaMC7L/wxh62ZW5iaKXUsaFACGEEEII0dsopXIwhul9rbWeYm40ruMcblmjtc51/pyMsczDYIyEN86ZkAnRK0lPnRBCCCGE8HRzgINKqQqlVCHGsP7BGMMu75GETvR2ktQJIYQQQghP9x3GnECNsRxAJcZ6qWdqrV83MzAheoIMvxRCCCGEEEIIDyY9dUIIIYQQQgjhwSSpE0IIIYQQQggP5mV2AJ0RFRWlU1NTzQ5DCCGEi61fv75cax1tdhyeQtpHIYToO47VRnpEUpeamsq6devMDkMIIYSLKaUOmh2DJ5H2UQgh+o5jtZEy/FIIIYQQQgghPJgkdUIIIYQQQgjhwSSpE0IIIYQQQggP5hFz6oQQwhO1tbWRn59Pc3Oz2aG4HT8/PxITE/H29jY7FCGEECaQNvLoutJGSlInhBAukp+fT3BwMKmpqSilzA7HbWitqaioID8/n7S0NLPDEUIIYQJpIzvW1TZShl8KIYSLNDc3ExkZKY3VEZRSREZGytVZIYTow6SN7FhX20hJ6oQQwoWkseqYvC9CCCGkLehYV94XSeqEEMIDlJSUcOWVV9K/f3/GjBnDpEmTWLRo0Ukfd9myZcyePbsbIhRCCCHMIW2kJHVCCOH2tNZccMEFnH766ezfv5/169fz5ptvkp+f3+Ox2Gy2Hj+nEEIIcTTSRhokqRNCCDe3dOlSfHx8uO222w5vS0lJ4a677sJut3P//fczbtw4Ro4cybPPPgsYVxenTJnCxRdfzODBg7nqqqvQWgPw6aefMnjwYE499VQWLlx4+JgNDQ3ccMMNjBs3jlGjRvHBBx8AsGDBAi655BLOO+88ZsyY0YOvXAghhDg2aSMNUv1SCCHc3Pbt2xk9enSHv3vhhRcIDQ1l7dq1tLS0MHny5MONysaNG9m+fTvx8fFMnjyZFStWMHbsWG6++WaWLl3KwIEDueyyyw4f609/+hNTp05l/vz5VFdXM378eKZNmwbAqlWr2LJlCxEREa5/wUIIIUQnSRtpkKROuIWk5BTy83LNDgOAxKRk8nIPmh2GEEd1xx138O233+Lj40NKSgpbtmzh3XffBaCmpoY9e/bg4+PD+PHjSUxMBCArK4ucnByCgoJIS0tj0KBBAFx99dU899xzAHz++ecsXryYf/zjH4BRmSw31/i7nD59uiR0QoiT4k5tfXvS7vcufbWNlKROuIX8vFwe+zzb7DAAuHdGhtkhCPEDw4YN47333jv881NPPUV5eTljx44lOTmZJ598kpkzZ/7gOcuWLcPX1/fwz1ar9fBY/6NV1dJa895775GR8cO/gdWrVxMYGNhdL0cI0Ue5U1vfnrT7nk3aSIPMqRNCCDc3depUmpubefrppw9va2xsBGDmzJk8/fTTtLW1AbB7924aGhqOeqzBgwdz4MAB9u3bB8Abb7xx+HczZ87kySefPDyvYOPGjd3+WoQQQojuJG2kQZI6IYRwc0op3n//fb7++mvS0tIYP3488+bN469//Ss33XQTQ4cOZfTo0QwfPpxbb731mNW3/Pz8eO655zj33HM59dRTSUlJOfy7hx9+mLa2NkaOHMnw4cN5+OGHe+LlCSGEEF0mbaRBHco23dnYsWP1unXrzA5DuJBSym2GZNw7IwNP+LsQ7m/nzp0MGTLE7DDcVkfvj1JqvdZ6rEkheRxpH4Uncae2vj1p980hbeSxnWgbKT11QgghhBBCCOHBJKkTQgghhBBCCA8mSZ0QQgghhBBCeDBJ6oQQQgghhBDCg0lSJ4QQQgghhBAeTJI6IYQQQgghhPBgktQJIUQvppTimmuuOfyzzWYjOjqa2bNnH/N5y5YtO+4+QgghhCfrTW2kJHVCCNFDkpJTUEp12y0pOeW45wwMDGTbtm00NTUBsGTJEhISElz9UoUQQogTIm3kyfEyOwAhhOgr8vNyu3Xh3XtnZHRqv3POOYePP/6Yiy++mDfeeIMrrriCb775BoA1a9Zwzz330NTUhL+/Py+++CIZGT88bkNDA3fddRdbt27FZrPxyCOPMGfOnG57HUIIIYS0kSdHeuqEcFPdfcXK1Ve7hPu6/PLLefPNN2lubmbLli1MmDDh8O8GDx7M8uXL2bhxI7///e956KGHfvT8P/3pT0ydOpW1a9fy1Vdfcf/999PQ0NCTL6FXUkpZlVIblVIfOX+OUEotUUrtcd6Hmx2jEEL0dr2ljZSeOiHcVHdfsToZnb3aJdzTyJEjycnJ4Y033mDWrFk/+F1NTQ3z5s1jz549KKVoa2v70fM///xzFi9ezD/+8Q8Ampubyc3NZciQIT0Sfy92N7ATCHH+/CDwpdb6L0qpB50/P2BWcEII0Rf0ljZSkjohhOgDzj//fO677z6WLVtGRUXF4e0PP/wwZ555JosWLSInJ4cpU6b86Llaa957770fDTkRXaeUSgTOBf4E3OvcPAeY4nz8ErAMSeqEEMLlekMb6bLhl0opP6XUGqXUZqXUdqXU75zbH1FKFSilNjlvs453LCGEECfnhhtu4De/+Q0jRoz4wfaamprDk8IXLFjQ4XNnzpzJk08+idYagI0bN7o01j7iceAXgKPdtlitdRGA8z7GhLiEEKLP6Q1tpCvn1LUAU7XWmUAWcLZSaqLzd//SWmc5b5+4MAYhhBBAYmIid99994+2/+IXv+CXv/wlkydPxm63d/jchx9+mLa2NkaOHMnw4cN5+OGHXR1ur6aUmg2Uaq3Xd/H5tyil1iml1pWVlXVzdEII0ff0hjZSHcoqXXoSpQKAb4HbgXOAeq31Pzr7/LFjx+p169a5KjzhBpRSbjV/rCf+Lo5H3hPPt3Pnzh+MqU9KTiE/L7fbjp+YlExe7sFuO15PO/L9AVBKrddajzUppB6hlHoUuAawAX4Yc+oWAuOAKVrrIqVUHLBMa33M8TzSPgpP4k7tWnvSxplD2shjO9E20qXVL52VvTYBpcASrfVq56/uVEptUUrNP1p1L7kSKYTobfJyD6K17rabJzdWfZnW+pda60StdSpwObBUa301sBiY59xtHvCBSSEKIUSPkzby5Lg0qdNa27XWWUAiMF4pNRx4GhiAMSSzCPjnUZ77nNZ6rNZ6bHR0tCvDFEIIIdzBX4DpSqk9wHTnz0IIIcRx9Uj1S611tVJqGXB2+2GXSqnngY96IgYhhBDC3Witl2FUuURrXQGcZWY8QgghPJPLkjqlVDTQ5kzo/IFpwF+VUnGHqnsBFwLbXBWDECei1eagvL6FoMyZ/OOzbKoaW2lqs+NtsRDo60V8mB8pkYGMTAwlNsTP7HCFEEIIIYQAXNtTFwe8pJSyYgzzfFtr/ZFS6hWlVBaggRzgVhfGIMRRaa0pr29lb2k9BysbKK1tQQORZ9/F01/vI8zfGz9vKzaHg/pmGw2t31c9SokMYOrgGM7LjGdUUhhKKfNeiBBCCCGE6NNcltRprbcAozrYfo2rzilEZ9jsDnaV1LE5r5ry+lYU0C/Uj3GpEcSG+vL0bWfTXFmMl/X7Kadaa2qbbOwtq2NTXg0r9pbz+upcXlyRQ3psEDed1p8LshLw8XLpNFUhhBBCCCF+pEfm1AnhDprb7GzIrWJrQQ3NbQ4ig3w4MyOagTFBBPh8/6dgry37QUIHRhnm0ABvxqREMCYlghtPTaO+xcZHmwt5edVBfvHuFp74cg8PnjOYc0fESc+dcBtWq/UHi6m+//77pKamuuRcqamprFu3jqioKJccXwghhOhOvamNlKRO9Ho2h4Mt+TWsOVBJi83BgOhAspLCSAjzP6nkK8jXi8vHJ3PZuCSWZZfxt8+yufP1jbzWP5e/XjSS5MiAbnwVojdITU7kYF5Btx0vJSmBnNz8Y+7j7+/Ppk2buu2cQgghhCtIG3lyJKkTvdq+snqW7y6jttlGSkQAkwdGER3s263nUEpx5uAYTk+P5s21ufzlk13MfHw5vzt/GJeOS+rWcwnPdjCvAL30z912PDX1oS49b/369dx7773U19cTFRXFggULiIuLY8qUKYwaNYr169dTVlbGyy+/zKOPPsrWrVu57LLL+OMf/wjABRdcQF5eHs3Nzdx9993ccsstPzrHq6++yhNPPEFraysTJkzgP//5D1ar9aRerxBCiN5L2siTayNlApDolRpbbXyytYiPthTh7WXhgqx4LhiV0O0JXXtWi+KqCSl89rPTGZUcxi/e28LP395Mc5v9+E8WwkWamprIysoiKyuLCy+8kLa2Nu666y7effdd1q9fzw033MCvfvWrw/v7+PiwfPlybrvtNubMmcNTTz3Ftm3bWLBgARUVFQDMnz+f9evXs27dOp544onD2w/ZuXMnb731FitWrGDTpk1YrVZee+21Hn3dQgghxPH0pjZSeupEr7O7pI5l2WW02OxM6h/JmJRwrJaem+MWH+bPKzdO4Ikv9/DvL/ewv7ye568dS1SQ6xJKIY7myKEl27ZtY9u2bUyfPh0Au91OXFzc4d+ff/75AIwYMYJhw4Yd/l3//v3Jy8sjMjKSJ554gkWLFgGQl5fHnj17iIyMPHyML7/8kvXr1zNu3DjAaDRjYmJc+jqFEEKIE9Wb2khJ6kSv0WZ3sCy7jB1FtcSG+DJ9SAKRJiVSVoviZ9PTGRIXzD1vbeLC/6zg9ZsmkhQh8+yEubTWDBs2jFWrVnX4e19f42/GYrEcfnzoZ5vNxrJly/jiiy9YtWoVAQEBTJkyhebm5h+dY968eTz66KOueyFCCCFEN/PkNlKGX4peobKhlbfW5rGjqJbxqRFcOibJtISuvbOHx/HGzROpbbJx8TMr2Vtab3ZIoo/LyMigrKzscIPV1tbG9u3bO/38mpoawsPDCQgIYNeuXXz33Xc/2uess87i3XffpbS0FIDKykoOHjzYPS9ACCGEcBFPbiMlqRMeb3dJHW+uzaWx1c4FWfFMGhCJpQeHWx7PqORw3rp1InYHXPn8d+SUN5gdkujDfHx8ePfdd3nggQfIzMwkKyuLlStXdvr5Z599NjabjZEjR/Lwww8zceLEH+0zdOhQ/vjHPzJjxgxGjhzJ9OnTKSoq6s6XIYQQQnQ7T24jldb6pA/iamPHjtXr1q0zOwzhQkopHvs8+4Seo7Xmu/2VrMmpJC7Uj1nD4wjyO/kRxffOyMAVfxe7S+q47NlVBPh48c5tk4gP8z/m/l15T1zFVe9Jb7dz506GDBly+GczyjW7syPfHwCl1Hqt9ViTQvI40j4KT+JO7Vp70saZQ9rIYzvRNlJ66oRHarM7+GRrMWtyKhkaF8JFoxO7JaFzpfTYYF65cQI1TW3c+NI6GlpsZockelhObj5a6267eXJjJYQQQrQnbeTJkaROeJyGFhvvrs9nX1k9pw2KYtqQmB6tbnkyhieE8n9XjiK7uJa739yE3SFXBoUQQgghxMmRpE54lOrGVt5Zn09VYyvnZcYzOjkcpTwjoTtkSkYMvz1vGF/sLOFvn+4yOxwhhBBCCOHh3Hu8mhDtlNW18P6mAhxaM3dUIv1C/cwOqcvmnZLK3tJ6nl2+nwHRQVw6LsnskISLaK097sJDT5D5K0IIIaSN7FhX2kjpqRMeIb+qkXfX52NRikvGJHl0QnfIb88bymmDovj1B9vYUVhrdjjCBfz8/KioqJAE5ghaayoqKvDz8/y/YyGEEF0jbWTHutpGSk+dcHt7S+v5dHsxoX7eXDAqnmA/b7ND6hZeVguPX5bF2f/+hrve2MCHd51KgI/8SfYmiYmJ5OfnU1ZWZnYobsfPz4/ExESzwxBCCGESaSOPrittpHyDFG5tZ1EtS3aUEBvix/lZ8fh7W80OqVtFBvny+GVZXP3Cav7w0Q4enTvS7JBEN/L29iYtLc3sMIQQQgi3I21k95Lhl8Jt7Sis5fMdJSSE+zN3dEKvS+gOmTwwitvOGMAba/L4eIss0CyEEEIIIU6MJHXCLW0rrGHJzhKSIwKYkxmPt7V3/1e9d3o6mUlhPLhwCwXVTWaHI4QQQgghPEjv/qYsPNLWghq+3FlKSmQA542Mw6uXJ3QA3lYLT14+CrtD89DCrTJpWAghhBBCdFrv/7YsPMqW/GqW7iolNTKA2SP6RkJ3SHJkAPfPzODr3WW8v6nA7HCEEEIIIYSH6DvfmIXb25JfzVfZZaRFBXJuH+mhO9K1k1IZlRzG7z/cgcU/xOxwhBBCCCGEB+h735qFWwocftb3Cd2IOLwsffO/ptWi+OtFI6lvsREx7RazwxFCCCGEEB6gb35zFm7lw82FRJ7zU5IjApg1vB9WizI7JFOlxwZzx5kDCRw6hQPlDWaHI4QQQggh3JwkdcJUX+wo4WdvbaKlYCez++iQy478ZMpAWssO8lV2KTa7w+xwhBBCCCGEG5Nv0MI03+wp4yevbWBYQiil7/6u1y9bcCJ8vCxULnmaumYb6w9WmR2OEEIIIYRwYy77Fq2U8lNKrVFKbVZKbVdK/c65PUIptUQptcd5H+6qGIT7Wr2/gptfXkf/6EBeun4culXWZjtSS942BsUEse5gFXXNbWaHI4QQQggh3JQru0ZagKla60wgCzhbKTUReBD4Ums9CPjS+bPoQzblVXPDgrUkhPnz6k0TCAvwMTskt3XqwCg08O3ecrNDEUIIIYQQbsplSZ021Dt/9HbeNDAHeMm5/SXgAlfFINzPzqJarn1hNZFBvrx200SignzNDsmthfh7MyYlnN0l9RRUSW+mEEIIIYT4MZdOYlJKWZVSm4BSYInWejUQq7UuAnDexxzlubcopdYppdaVlZW5MkzRQ3IrGrl2/hoCfLx47aYJ9Av1MzukjikLSinTb4eMTQknyNeLr/eU4dDaxDdGCCGEEEK4Iy9XHlxrbQeylFJhwCKl1PATeO5zwHMAY8eOlW+yHq68voVr56+mze7g9VsnkRQRYHZIR6cdPPZ5ttlRcO+MDAC8rRZOHRjFp9uL2VVUx9B4WZRcCCGEEEJ8r0fKDWqtq4FlwNlAiVIqDsB5X9oTMQjz1DW3cd2LayiubeaFeeMYFBtsdkgeJz02iNgQX1btr5AlDoQQQgghxA+4svpltLOHDqWUPzAN2AUsBuY5d5sHfOCqGIT5Wmx2bn1lPTuL6vjPVaMZkyLFTrtCKcXkAVHUt9jYUlBjdjhCCCGEEMKNuHL4ZRzwklLKipE8vq21/kgptQp4Wyl1I5ALXOLCGISJ7A7NvW9tZuW+Cv55SSZTB8eaHZJHS4oIIDkigLU5lQyLD8HXy2p2SEIIIYQQwg24LKnTWm8BRnWwvQI4y1XnFe5Ba80ji7fz8dYiHpo1mIvGJJodUq8weUAkb6zNY8PBaiYNiDQ7HCGEEEII4QZ6ZE6d6Hue+HIvr3x3kFtO788tpw8wO5xeIybEj/SYIDbkVtHQYjM7HCGEEEII4QZcWv1S9E2vrT7Iv77YzdzRCTx49mCzw+l1Jg2IZG9ZPWtyKjkzo8MVQYQQQgiPVdfcRkVDK7VNbbTaHTg0+HpZCPL1IjLQh1B/7x8s/SOEkKROdLNPtxXx8PvbmDo4hr9eNBKLRT50u1tYgA9D40PYXlDL2JRwgv28zQ5JCCGE6DKtNYU1zewuruNARQN1zcceieLvbSU5IoD02CBSIwPlu4YQSFInutGqfRX89I1NZCWF8dSVo/G2yuheVxmXEsGOwlrW5VRx5mDprRNCCOF5HA5Ndkkd63OrqKhvxcuiSIkMYHRyONFBvoQGeOPrZUEBLTYHdS02yutbKKhq4mBFI9kldQT6WMlKCmNEYqgUEBN9miR1oltsL6zhlpfXkRIZwPzrxuHvIx+srhTi72301hXWMjZVeuuEEEJ4loMVDXyzp5yKhlYiA32YNiSGQTHB+Hh1fEHYy2oh0NeLfiF+DI8Pxe7QHKxoYFN+NSv2VbAht5oJ/SMYER8qPXeiT5KkTpy0gxUNzJu/lmA/L16+cTxhAT5mh9QnHO6tO1glc+uEEEJ4hKY2O8t3l7GruI5Qf29mjejHwOigE54jZ7Uo+kcH0T86iOLaZlbsKWdZdhnbC2uZPiSW6GBfF70CIdyTjI8TJ6WsroVr56/B5nDw8o3jiQv1NzukPiPE35uhccbcurrmNrPDEUIIIY7JN3EYr6/OZXdJHePTIrh6YjKDYoJPuuhJvxA/5o5OYNbwftQ323hzbS7rD1ahte6myIVwf5LUiS6ra27juhfXUFrbwovXjWNgTLDZIfU541Ij0GjWHawyOxQhhBCiQ1pr5n97gNgr/ozVorhsbBKT+kfiZem+r6FKKQbFBnPNpBT6RwXx7d5yFm8upMVm77ZzCOHOJKnrw5KSU1BKde3m5cOg6//OtrxKcl77FaNTIrp+LClL3GXte+vqj1MtTAghhOhpNruDhxZt4/cf7aBp7xquGJ9ETIify87n721l1oh+TEmPJreykXfW58toFtEnyJy6Piw/L5fHPs8+4ec5tOZ/W4vZW1bPzGGxDJ7xxknHcu+MjJM+Rl81NjWC7UW1bMyr4rRB0WaHI4QQQgDQanNwz1sb+WRrMXecOYBf/PU8fG+/1uXnVUqRmRRGeKAPH28p4q11eZyfGU9MsOuSSSHMJj114oRorVmWXcbesnpOGxTF4H4hZofU54X6e5MeG8zWghqa22SYiRBCCPM1t9m5/dX1fLK1mF+fO4T7Zw4GenaOW3JEAJeMTUSheHd9PgcrGnr0/EL0JEnqxAlZfaCSrQU1jEkJZ3RyuNnhCKexKeG02TVb8mvMDkUIIUQf19hq46aX1vHlrlL+cMFwbjqtv2mxRAX5cvm4JEL9vflwS5EkdqLXkqROdNqW/GpWH6hkaFwIkwdEmh2OaCcqyJfUyAA25VXTZneYHY4QQog+qs3u4LZXN7ByXzn/uCSTayammB0Sgb5ezB2dSHiAkdjlVjaaHZIQ3U6SOtEpe0rq+Cq7jLSoQM4aHCPFTdzQ2NQImtrs7CisNTsUIYQQfZDWmgfe28Ly3WX8+cIRXDwm0eyQDvP3tjJ3VCJhAd4s3lwoiZ3odSSpE8eVV9nIZ9tLiAv145zh/bBYJKFzRwlh/sSF+rE+twq7Q9bmEcJdKaX8lFJrlFKblVLblVK/c26PUEotUUrtcd7LGHfhUf72WTYLNxTws2npXD4+2exwfsTfx8rcUQmE+Xvz4eZCimuazQ5JiG4jSZ04ptLaZj7cUkhYgDfnZ8bjbZX/Mu5sbEo4dc029pTWmR2KEOLoWoCpWutMIAs4Wyk1EXgQ+FJrPQj40vmzEB7hpZU5PL1sH1eMT+anZw00O5yjCvDx4sJRCQT4WFm8uZDqxlazQxKiW8g3dHFU1Y2tvL+pED9vKxdkJeDnbTU7JHEcaVGBRAb6sO5gFVpLb50Q7kgb6p0/ejtvGpgDvOTc/hJwQc9HJ8SJW767jN99uJ1pQ2L5w5xhbj9FI9DXiwtGJaDRvL+pEEtAqNkhCXHSJKkTHWposfH+pkIALsxKIMhPljT0BEopxqSEU1HfSk6FzBcQwl0ppaxKqU1AKbBEa70aiNVaFwE472NMDFGITsmtaOSuNzaSHhvME1dk4eUhI3rCA3w4PzOehhYbMRf9lsZWm9khCXFSPOMvT/SoFpud9zcV0Nhq4/yseMIDfcwOSZyA9Nhggv28WHew0uxQhBBHobW2a62zgERgvFJqeGefq5S6RSm1Tim1rqyszGUxCs+UlJyCUqpHbhYfPybeP5/Kykq+/N1lBPp6H3N/dxMX6s85w/vh028A97y5CYfMRxceTLpfxA/Y7A4+3FxEZUMr52fG0y/Ez+yQxAmyWhSjk8P5encZhdVNxIf5mx2SEOIotNbVSqllwNlAiVIqTmtdpJSKw+jF6+g5zwHPAYwdO1a+hYofyM/L5bHPs11+Hq01n24rZk9pPXOy4kmZ/fVxn3PvjAyXx3Wi+kcHUfXVC3xuuYXHv9zDvdPTzQ5JiC6RnjpxmMOh+XR7MQXVTcwY2o+UyECzQxJdNCw+BD8vCxtyq8wORQhxBKVUtFIqzPnYH5gG7AIWA/Ocu80DPjAlQCE6YVNeNbtL6zllQKTHf1+oW7eYi8ck8sSXe/hka5HZ4QjRJdJTJwDjitvS7FL2lTVwRno0Gf2CzQ5JnARvq4URiaGszamiurGVsAAZQiuEG4kDXlJKWTEurr6ttf5IKbUKeFspdSOQC1xiZpBCHE1JbTPf7i2nf1QgY1J6x8obf7pwOPvL6vn525tJiQxgWLwUTxGeRXrqBAAr91WwvbCW8akRZCWFmR2O6AYjE8OwKNicV2N2KEKIdrTWW7TWo7TWI7XWw7XWv3dur9Ban6W1HuS8l4mxwu202Oz8b1sxAT5eTB8a65Zz5brC18vKM9eMISzAm1teXk9Vgyx1IDyLJHWCDQerWHewihEJoUzsH2F2OKKbBPl6kREbzPaiGlra7GaHI4QQwsNprflqVxm1TW2cPbxfr1vqKCbYj2euHkNZXQt3v7UJuxROER5Ekro+bkdRLd/sLWdQTBBTMqJ7zRU3YRiVHE6bXbOtsNbsUIQQQni4nUV1ZJfUMbF/JAm9tAhXZlIYvz1/KMt3l/Hk0j1mhyNEp7ksqVNKJSmlvlJK7VRKbVdK3e3c/ohSqkAptcl5m+WqGMSx+Q8Yzxc7S0iK8GfGsFgsktD1OtHBviSG+7Mpr1quOAohhOiy6sZWlu0uJTHMn7GpvWMe3dFcOT6ZuaMT+PeXe1iW3WERWiHcjit76mzAz7XWQ4CJwB1KqaHO3/1La53lvH3iwhjEUazeX0HUnAeICfZl9oh4vCzSadtbjUoKo77Fxt7SerNDEUII4YEcWvP5jhKUUn3iIrBSij9dMIKM2GDueWsT+VWNZockxHG57Ju81rpIa73B+bgO2AkkuOp8ovO2F9Zw00vrsNeWMiczAR8vSeh6s7SoQML8vdmQW4XW0lsnhBDixKw/WEVRTTNnZkQT7Odtdjg9wt/HytNXj8Fu19zx2gZabDI3Xbi3Hvk2r5RKBUYBq52b7lRKbVFKzVdKddiHr5S6RSm1Tim1rqysrCfC7BNyyhuYN38twX5elLz1MP4+vWuSs/gxpRSjksMorWuhsKbZ7HCEEEJ4kLK6Fr7bX8HAmCAyYvvWckdpUYH849JMNufX8IePdpgdjhDH5PKkTikVBLwH3KO1rgWeBgYAWUAR8M+Onqe1fk5rPVZrPTY6OtrVYfYJpbXNXDN/NXaHg5dvnIC9rtzskEQPGRIXgq+XhY2yGLkQQohOsjkcfLajGD9vK1MzYvpkMbWZw/px6xn9efW7XBZtzDc7HCGOyqVJnVLKGyOhe01rvRBAa12itbZrrR3A88B4V8YgDJUNrVz9wmoq61tZcP14BsYEmR2S6EHeVgsjEkLZV9ZAdaOsvSOEEOL41hyopKK+lWlDYvv0yJ77Z2QwPjWChxZuY09JndnhCNEhV1a/VMALwE6t9WPttse12+1CYJurYhCGmqY2rp2/moMVjfx33jgyZXHxPikzSRYjF0II0TlldS2sO1jFkLhg0qICzQ7HVF5WC09eOYpAXyu3v7aBxlab2SEJ8SOu7KmbDFwDTD1i+YK/KaW2KqW2AGcCP3NhDH1eQ4uNGxasJbu4jmeuGcOkAZFmhyRMEuTrRbosRi6EEOI4HA7Nkp0l+HtbOX2QTIEBiA3x49+Xj2JfWT2/WrRNCo8Jt+PlqgNrrb8FOhp8LUsY9JDmNjs3v7yOTXnVPHXlKM7MiDE7JGGyUUlh7CquY1thLWNSevc6Q0IIIbpmQ24VZXUtzBrRDz/vvjvs8kiTB0bxs2npPLZkN+NSI7hyQrLZIQlxmNSy76VabQ5+8toGVu2v4B+XjOTs4XHHf5Lo9WJC/EgIk8XIhRBCdKyqoZXvDlQyIDqQQTF9q9plZ9x55kBOGxTFIx9uZ1uBTGcQ7qPPJHVJySkopdzilpSc4tLXandofvbWJpbuKuWPFwznwlGJLj2f8Cyjk2UxciGEED+mteaLnSV4WZSM7jkKi0Xx+GVZRAT4cMfrG6htbjM7JCEAFw6/dDf5ebk89nm22WEAcO+MDJcd2+HQPPDeFj7eWsSvZg3hqgmuTSCF50mLCiTU35uNeVWkxwb1yRLVQgghfmxLQQ2FNc1MHxJLoG+f+Yp4wiKDfHnqqlFc9ux33P/OZp65eoy0pcJ0faanri9wODS/en8b767P555pg7j59P5mhyTckFKKUUlhlNS2UFwri5ELIYSA2uY2VuwtJzkigCFxMuzyeMakRPDA2YP5bHsJ81fkmB2OEJLU9RYOh+bBhVt4Y00uP5kygLvPGmR2SMKNfb8YebXZoQghhDCZ1pqlu0oBOGtw31xkvCtuOi2N6UNjefSTnaw/WGV2OKKPk6SuF7A7NPe/u4W31+Xz07MGcf/MDPlAFsfk42VheHwoe0vrqW2S+QBCCNGXZRfXcbCikVMGRBHi7212OB5DKcU/LskkLsyPO1/fQGVDq9khiT5MkjoPZ3do7ntnM+9tyOdn09K5d3q6JHSiU0YmhYKCzfnVZocihBDCJI2tNr7eXUZcqB8jE0PNDsfjhPp7858rx1BR38o9b23CIZWlhUkkqfNgNruDn721iUUbC7hvRjp3T5Mhl6LzQvy8GRgdxLbCWlptDrPDEUIIYYKvs8tos2vOGhyDRS4Kd8mIxFB+c95Qlu8u4z/L9podjuijJKnzUG12B3e/uYnFmwt54OzB3DlVEjpx4kYlh9Fqc7CjqNbsUIQQQvSwfWX17C6tZ3xaBJFBvmaH49GumpDM+ZnxPLZkNyv3lpsdjuiDJKnzQK02B3e9vvHwsgW3TxlgdkjCQ8WF+tMvxI9NedU4tAwZEUKIvqKlzc5X2aVEBfkwJiXc7HA8nlKKR+eOoH90EHe8voG8ykazQxJ9jCR1HqbV5uCO1zfw6fZifjN7qCxbIE7aqOQwapraOFDeYHYoQgghesg3e8tpbLEzbUgsVosMu+wOgb5ePH/tWOwOzc0vr6OhxWZ2SKIPkaTOg7TY7Nz+6nqW7Cjhd+cP44ZT08wOSfQCA6ODCPL1kuUNhBCij8itbGR7YS2jU8KJDfEzO5xeJS0qkP+7cjS7S+r4+dubpXCK6DGS1HmI5jY7t76yni93lfKHC4Yz75RUs0MSvYTFoshKCqOguonSOlmMXAgherM2u4Olu0oJ9fdmYlqE2eH0SqenR/PQrCF8ur2YJ5buMTsc0UdIUucBmtvs3PLKepZll/Ho3BFcMzHF7JBELzM8PgRvq2KT9NYJIUSvtmp/BTVNbUwbEoOXVb4GusqNp6Zx0ehEHv9iD59uKzI7HNEHyF+zm2tqtXPTS+v4Zk8Zf7toJFeMTzY7JNEL+XpbGRoXQnZJncwBEEKIXqq4pplNudWMSAglMTzA7HB6NaUUf7pwOFlJYfzsrc3slCrTwsUkqTODsqCUOu7N4uNH2ry/8s2eUso+fIzLxid36nmdvQnRXlZSGA4NW/JrzA5FCCFEN7M5HCzZWUKgrxeTB0aaHU6f4Odt5blrxhDi78VNL62jpFamOAjX8erMTkqpyVrrFcfbJjpJO3js8+xj7tJqc7B4cyGF1U3MGBbL4GlPd3sY987I6PZjCs8VFuBD/6hAthbUMC41XIblCNEJ0j4KT7H2QBWVDa2cnxmPr5fV7HD6jJgQP16YN47Lnl3FdS+u5e1bJxLs5212WKIX6uy3tic7uU10g1abg/c3FVBY08TMYf0Y3C/E7JBEHzEqOYymNju7iuvMDkUITyHto3B7pXXNrD1YyZB+waRFBZodTp8zPCGU/1w9hj0lddz+6gZabQ6zQxK90DF76pRSk4BTgGil1L3tfhUCyGUeF2ix2flgUyHFtc2cM6wfg2KDzQ5J9CEJYf5EBfmwKa+aYfEhMkxXiKOQ9lF4CrtDs2RHCf7eVk5PjzY7nD7rjPRoHp07gvvf3cID723hsUszpY0V3ep4PXU+QBBG8hfc7lYLXOza0PqeljY7728spKS2mVnD4yShEz1OKcWo5HAqGlrJrWw0Oxwh3Jm0j8IjrDtYSXl9K1MHx+DnLdcbzHTJ2CR+Pj2dRRsL+P1HO9Ba1rAT3eeYPXVa66+Br5VSC7TWB3sopj6puc3Ooo0FlNe3MGtEHAOig8wOSfRR6bFBrNhbzsa8alIiZZiOEB2R9lF4gvL6FtYcqCQ9Nsg9vlcoi1vO57d69dwctzunDqSqsY35Kw7g62XlgbMzjtpjl5ScQn5ebo/FdiISk5LJy5WPPnfSqUIpgK9S6jkgtf1ztNZTXRFUX9PcZmfhxgIq61s5d2Qc/aPc4INX9FleFgsjE0P5bn8llQ2tRAT6mB2SEO5M2kfhlhzOYZe+XlbOcJdhl9qBXvpns6P4ETX1oZ47l1I8PHsILTY7z3y9Dz9vC/dMS+9w3/y83OMW1jOLOybnfV1nk7p3gGeA/wJ214XT9xxO6BpamT0yjlSZwCzcwIiEUNbmVLExr4qzBseaHY4Q7kzaR+GWNuRWUVrXwjnD+xHg09mve6InKKX4w5zhtNgcPP7FHrytFu44c6DZYQkP19m/cpvWuvtr6vdxP0roZKibcBMBPl4M7hfMrqI6ThkQZXY4QrgzaR+F2ymra+G7/ZUMiA5kUIyM/nFHFovirxeNxGZ38PfPsqlvsfGLmUcfiinE8XQ2qftQKfUTYBHQcmij1rrSJVH1AYfm0FXWtzI7UxI64X6yksLYXljL1gJZjFyIY5D2UbgXqxef7SjG19vC1MExkiS4MatF8c9Lswjw9eLpZfuobWrjD3OGY7HIv5k4cZ1N6uY57+9vt00D/Y/2BKVUEvAy0A9wAM9prf+tlIoA3sKYf5ADXKq1rjqxsD2b8g1k0cYCKpxz6CShE+4oKsiX5IgAtuRVg1WG7ghxFCfcPgrhSmGnXUNFvbHIuAy7dH9Wi+JPFwwn1N+bp5fto67Zxj8uycTHq7NLSQth6NRfu9Y6rQvHtgE/11pvUEoFA+uVUkuA64AvtdZ/UUo9CDwIPNCF43ukljY7sZf94XBCJ4uACnc2OjmM9zcVEjj0TLNDEcItdbF9FMIlVu2rIGT8hYxICJXvFx5EKcUDZw8mxM+bv366i+KaZp6+erTZYQkP06mkTil1bUfbtdYvH+05WusioMj5uE4ptRNIAOYAU5y7vQQso48kda02B+9vKsQnJo1ZI/vJB65we8kRAUQH+dI2YS4Oh5YhIUIcoSvtoxCuUNvcxn3vbMZWVcRpZw4yOxzRBbdPGUB8mB+/eHcLc55agXdUitkhCQ/S2b7dce1upwGPAOd39iRKqVRgFLAaiHUmfIcSv5jOh+u5bA4HH20tpKSumbIP/irLFgiPoJRiTEo43pFJLN1VanY4Qrijk2ofheguj3ywneLaZso/+ifeVhm656nmZCXw9q2TaLU56Hf139lbWm92SMJDdOqvXmt9V7vbzRgJWqcWr1JKBQHvAfdorWs7G5hS6hal1Dql1LqysrLOPs0tObTms20l5FU2MW1ILE17vjM7JCE6bVBMELaaEp5dvs/sUIRwOyfTPgrRXT7eUsTCjQXceeZAWot2mx2OOEmZSWEsvvNU2iry+XhrEV/tKsVmd5gdlnBzXb2U0wgct29fKeWNkdC9prVe6NxcopSKc/4+Dujw8r/W+jmt9Vit9djoaDdZNLMLtNYs3VXK3rJ6Th8UxdC4ELNDEuKEWCyK2rXvszanivUHpaCfEMfRqfZRiO5SWN3Er97fSmZSGHdOlbXOeot+oX4Uv/4LRiWHsaWghjfX5lFR33L8J4o+q1NJnVLqQ6XUYuftYyAb+OA4z1HAC8BOrfVj7X61mO+rhc073nE8mdaab/eWs72wlvGpEYxKDjc7JCG6pH7L54QFePPs1/vNDkUIt9KV9lGI7tJmd3DXGxux2TWPX5Ylwy57G7uN0wdFMycrnsZWO2+szWNtTiV2hzY7MuGGOlvr9h/tHtuAg1rr/OM8ZzJwDbBVKbXJue0h4C/A20qpG4Fc4JLOh+tZ1h2sYkNuNSMTQ5nYP8LscIToMt3WwrUTU3jyq73sLa1noCxmK8QhXWkfhegW//g8m/UHq3jyilFSfK0XS40M5KoJyXyVXcrKfRVkF9cxdXAM8WH+Zocm3Ehn59R9DewCgoFwoLUTz/lWa6201iO11lnO2yda6wqt9Vla60HO+145nmtXcS0r91WQHhvElPRoWfxTeLxrT0nFx2rhv99Ib50Qh3SlfRSiO3y1q5Rnv97PlROSOS8z3uxwhIsF+noxe2Q8542Mo9Xu4J31+Xy+o5i65jazQxNuorPDLy8F1mD0ql0KrFZKXezKwDxZQVUTX+woJSHMnxlD+0lCJ3qFqCBfLhmbyMINBZTWNZsdjhBuQdpHYYaimibufXsTQ+JC+M3soWaHI3pQ/+ggrp6QwpjkcHYX1/PSqoN8s6eMpja72aEJk3V2+OWvgHFa61IApVQ08AXwrqsC81RVja18tLWQYH8vZo+MwyrrenWOsnDvjAyXnyY2UDEsxkJ6pIX4YAvxwYr4IAuBPuBjBR+rYsMtgURtvY1mr2BavIKp9Y2jMiCNSv9Uqv2TsVv6bmG7m07tz+urc1mwIodfnD3Y7HCEcAfSPooe1dxm57ZXN9Bqc/DUlaPw87aaHZLoYT5eFk4dFMXIpFBW769kY2412wpqGZ4QQlZSGMF+3maHKEzQ2aTOcqjBcqqg65Uze63mNjuLNxUCMCczXj5oT4R2oJf+uXuPaWuG2kKoyYfaAqgvBVtTux0U+ASCTxB4+YCygsXKhyt3Eo2D8OY8/NpqCGor//6QyofCkJHkho4nL2wsJUFD0arv/DunRgVy9vB+vPLdQW6fMkAaDiGkfRQ9SGvNr9/fxua8ap65egz9o2V+c18W4ufN9KGxjE4OY01OJRvzqtmUV016bDCZSWHEBvvKaLE+pLNJ3adKqc+AN5w/XwZ84pqQPJPDoflkWxF1zTYuHJ1AWEDf7c0xjdZQVwyV+6ByP9QVOn+hICgGotIhMAoCoyEg0kjo1I+/e53/04d47IbnDv/sZW8ivCmXiKYDxNbvJLl6Lafm/gdyoc4nhp0xs9gRfS5VAak98zpNdvsZA/lkazEvrzrIHWdK+WzR50n7KHrMSytzeHd9Pj89axBnD+9ndjjCTUQG+XLO8DgmN7WxMa+a7YU17CquIzLIh2FxIQyOC8FfOhp6vWMmdUqpgUCs1vp+pdRc4FRAAauA13ogPo+xcn8FeZVNnDUkhgSpRtRz7G1GAlexGyoPQFujsT04HlImQ2gShMSDtetJts3qT1lQBmVBGWRHnw2Af2slKdWrySj/jLH5rzA+fwGFwSNYmzCP/RGndZgs9hYjEkOZkhHNC98e4PrJqQT4dPbakBC9h7SPoqet2lfBHz7eybQhMdxzliyF2K2UpVf0aIX4e3NGejQT+0ewu7iebYU1LN9Tzrd7y0mKCGBgTBADooLw95EErzc63rexxzGWIcC5ePhCAKXUWOfvznNhbB5jT0kd6w9WMSIhlOHxoWaH0/s5bEYiV7YLKvaCvRW8/CCiP0QMgIg08A5waQhNPhHsijmHXTHnENBazuCyz8gsfoc5u+6jPGAAaxKvY3fU9F47NPOuqYO46OmVvL46l5tO6292OEKY4XGkfRQ95EB5Az95bT2pkQH867IsLDJfv3tpB499nm12FD/S1VoDvl5WRiSGMiIxlLK6FnYV17K3tJ4vd5ayVJWSGObPwJggUqMCCZFpFL3G8ZK6VK31liM3aq3XKaVSXROSZymvb2HJzhLiQv04Iz3a7HB6L62hJheKt0L5HrC3GIlczBCIHgJhyab1jjX6RLEh4So2xl9GRtkSxue/yKzdDzOm4FW+6n8/RSGZpsTlSmNSwjllQCTPLt/P1RNTZP6o6IukfRQ9ory+heteXAPAf+eNk7nM4oREB/sSHRzNqQOjKKtvYW9pPXtL6/kquwyyy4gI9CElIoCUyAASwvzxkgXsPdbxkjq/Y/yuz48xbLU5+HhLEd5WC7NGSKVLl2iqhpKtULINmmuMYZTRGc5ELgUs7pNMaOVl9N5FzyS9/AtOz/k3l2+9iR3Rs/g29S4afKLMDrFb3Tl1IFc+v5p31uVxzaRUs8MRoqd1uX1USiUBLwP9AAfwnNb630qpCOAtIBXIAS7VWld1S7TCIzW12rnxpXUU1zTzxi0TZYFx0WVKKWKC/YgJ9mNS/0iqGtvIqWjgYEUjWwpq2JhXjZdFkRDuT0pEAKmRgYQFePeKYal9xfGSurVKqZu11s+336iUuhFY77qwPMNX2aXUNLVx0ehEgnxlXlG3sbdCWbbRK1eTa2wLS4XU041iJ1Y3v0qpLOyOnsGBiFMZn/8iowteo3/lN3w54EF2R884oeP0xDIPnWH1+vF7Pql/JGNTwnl62T4uG5eMj5dc3RN9ysm0jzbg51rrDUqpYGC9UmoJcB3wpdb6L0qpB4EHgQdcELvwAHaH5qdvbmRLfjVPXzWG0cnhZockegmlFBGBPkQE+jA6OZw2u4OCqiYOVjRysLKB5XvKWb6nnBA/L1KjAkmLDCQxXHrx3N3xMpF7gEVKqav4vpEaC/gAF7owLre3s6iWXcV1TEyLICG8z3danjQFUO0cXlm2Cxxt4B9uJHKxw8DP8+YqtlkDWJFyB9tjZnP27kc4d/evSKtawVf976fVqxNlqF2xzEMXqakP/XibUtw5dSDXvbiWRRvzuWxcsgmRCWGae+hi+6i1LgKKnI/rlFI7gQRgDjDFudtLwDIkqeuTHA7NQwu3smRHCY+cN7RvVLp02EE7F9C2eIP0EPUYb6uF1KhAUqMCgWhqmto4WNFATkUjOwpr2ZJfg5dFkRjuT9rh/YS7OWZSp7UuAU5RSp0JDHdu/lhrvdTlkbmxqsZWvsouJSHMn3FpEWaH49FCmgsZUvoxe+4Kgs2vG8MrY4ZAv5EQktArPtSr/VN4e8TzTMh/gfF580mo3cTHGY9SEjzU7NBO2hnp0YxMDOU/y/Zx0ehEuYon+ozuah+d8+9GAasxqmkeSvaKlFIxR3nOLcAtAMnJvftiSlJyCvl5uWaH0aHEpGTycg92+3G11vxm8TbeWpfHXVMHct3ktBN6vtXL221GefyIshjFzg6tIVtfAo0V0FJnzJVvzzvQuKAbGAXBccaUC//wXvG9wN2F+nszMjGMkYlh2OwO8qubyCk3krwc51y8uOuf5Kmv9jJ7ZBwpkZLkuYNOjRnUWn8FfOXiWDyCzeHgf1uLsVoUM4fFYpEPlxPmZW9mUMVShpZ+SHLNOgC+qHYw4JTzncMre98afw6LF6uSbyUnbCKzdv+aS7fdwucDHyY7eqbZoZ0UpRR3njmQW15Zz4dbCrlwVKLZIQnRo06mfVRKBQHvAfdorWs7O3dFa/0c8BzA2LFjdVfO7Sny83LdsiohdL0y4bForfnDRzt59btcbj29P/dOTz/hY9htbW4zyuMw7YDK/bzz1huw8gljmgUYSVpAJISnGFWrLV5GYTR7K7Q2QHO1URyt2FmTyC8UogdD7Agj2RMu52W1kBoZSGpkIFprYy5eeQNL8rfz98+y+ftn2WQmhnJeZjznjowjLlRGr5lFJoKdoFX7Kiirb+G8kXFSgeoExdTvYnjJ+2SUfYafvZ5qvwRWJt/Kjuhzufl3U9DXDz/uMTxdUUgmr2e+zOxdDzBr96+JatzLiuTbPXpdu2lDYhncL5j/W7qXOZkJUmpbiE5QSnljJHSvOZdEAChRSsU5e+nigFLzIhQ9TWvNXz7dxfwVxhqgD54z2POLVLTWQ9Fm49ZSy+kpVogZaiw/FJoI3p1IALQ2kruqHKjYA/lrIW81hKdBwlhjOSNPf588RPu5eK++9gD5VY18tLmQD7cU8sePd/KnT3Zy+qBorhifxFlDYvGW0Ts9SpK6E1BY3cSG3GqGx4fQP7oTc6IEvrZaBpd9yvCSD4hp2I3N4sueyKlsi51Dfsgoj05muqrJO5z3hj3Fmfv/zvj8BUQ0HuCT9D9itx6rmJ77sliMuXV3vr6Rj7YWcX5mvNkhCeHWlPFN/QVgp9b6sXa/WgzMA/7ivP/AhPCECewOza/f38Yba3K5emIyv5k91LMTurZmyPsOCtYZwy3DUmHAVBKveJm2L84+sWMpZfTo+YdD/ChoazSSxIL1sO0do6cv7QyIHCTJXQ9LCPPn1jMGcOsZAzhQ3sCiDfm8vS6f217dQFSQL1eOT+LqSSnEBHvm9xtPI0ldJ7XZHXy+o4QQPy9OGyTr0R2TdpBYs4HhpR8wqOIrvBwtlARm8GX/X5AdfTYtXsFmR2g6h8WbLwf8koqAAUw58E/m7vgpHwx5rHMFVNzQrOFxZMTu5fElu5k1vJ/MrRPi2CYD1wBblVKbnNsewkjm3nZW0MwFLjEnPNGTmtvs3PPmJj7dXswdZw7gvhkZnpvQOWxGT1rud8YcuZhhkDIZAoz6AzZHN5zDOwCSJ0HieKOwWu5K2L7QWK92wFkQFNsNJxEnKi0qkHtnZPDTswaxLLuMN9bk8uRXe3nm6/3MyYrnxtPSGNwvxOwwezVJ6jppxd5yapramDsqofeUbu/mkvlxQYrrsry5YZQPAyMsVDdrnt3axgsbWtlYvBZYC/z6qLG4jR5eSuCyYV68cuEGJr1/Ome/2khZoz4ch6ewWBT3zkjn1lfWs3BjAZeOTTI7JCHcltb6W5xFfztwVk/GIsxV29zGLS+v47v9lfxm9lBuOPXEiqK4lepc2P0pNFVC5ECjenVQh7V+uofFalTHjh4MRZsg51tY/yLEj4b+U3rl/HxP4GW1MG1oLNOGxnKgvIH53x7gnfV5vLM+n5nDYvnpWYMYFu95Fc09gSR1nZBX2cjm/BoyE0NJiggwO5zu0x0l87WGqgNQuAEq9gEaQpMhbiRhURncMdObOzpxmI5K5pvGjKUEKvYxesciSn8TDZmXg2+Ie70nnTBjaCyZiaH8+4s9zMmKx9fLfRaGF0IId7O3tI5bXl5PbmUjj1+WxQWjEswOqWtszbD/K2NIpF8ojLgMInowObVYIWGMkeDlfGMMy6zcD4NnG/P2hGnSogL5wwXD+fmMdF5ckcP8FQf4bHsJM4bGcu+MdOm562ae0xVgkja7gy92lhDq783kgVJp6bC2JmOi8ppnYevbRnnipAkw/lbIuhJih7v/IuHuJHIAjLzcqPa1+Q1oqTc7ohOmlOLnMzIoqG7irbV5ZocjhBBua8mOEi54aiW1zW28dtMEz03oavJh3Xwo2mIMhxx7Y88mdO15+cHA6ZB5JaBh06tGsumwmxOPOCwswIefTU/n2wemcs+0QazaX8Gsf3/Dg+9tobS22ezweg3pqTuO1QcqqW22cfHoRKniA1BbZPTKle00xs6HJkLa6RCVYVwtE10XmggjLoEtb8GWN4gO8Lw5FacNimJ8WgRPLt3LJWOS8PeR/xNCCHFIm93BE1/u4cmlexmZGMozV48hPswDS8BrhzFvLucbo3du1DUQ4iZFssKSYcwNRkKXtxpqCmDoHPCV+fxmC/X35p5p6Vx3SipPLt3Ly6tyWLy5kNvOGMAtp/fHz1u+M5wMyVKOoayuhQ25VQyLDyEh3AM/dLuLdkDpTtjwEmx8Ccqzod8I40Mz62qjPLEkdN3jUGLXXMMX1wYYPaIeRCnFfTMyKKtr4ZXvcswORwgh3Ma+snoufnql86JXIm/fOskzE7rWRuPiY85yYz7bmOvdJ6E7xMsX0s+GIecbC5yvX2DM+RNuISzAh4dnD2XJz87gjPRoHluym7MfX87y3WVmh+bRJKk7CofWLN1Vip+XlVP76rBLW4tRxWr1M7DzA2Pc/MDpMPEOGDTTtROg+7KwZBh+MemRFqPhPLRIq4cYnxbB6enRPL1sH3XNbWaHI4QQpnI4NC+tzOHcJ77hYGUj/7lqNH+/JNMzeyXqS2DDAqgtgPRzjKTJy9fsqI4uZiiMvtaIcfMbxhILwm2kRgXy9NVjePXGCSiluHb+Gu56YyOldTIksyskqTuKrQU1FNc2c3p6lGd+8J6M1gbYvwy++w/s+xJ8Q2DYXBh3szEZ2Z0/wHuL8FQufrvJaEC3L/K4OQH3zUinqrGN+d/mmB2KEEKYZnNeNXOfXslvF29nYv9IPr/ndGaNiDM7rK4p2wUbXzUKpGVdBXGZnrEuXGA0jJ5nVOTc+wXsXWKMQBJu49RBUfzv7tO4Z9ogPttWzIx/LeejLYVmh+VxZE5dB+pbbKzcW0FShD8ZsX1oDHZLvTH+vGijkUREpRvFT9xtWEUf8fEemzF8ZPf/jFvGuZ7RgAIjE8OYOSyW/36zn3mnpBAWIKWlhRB9R3l9C3//NJu31+cRGejLPy7J5KLRCZ65/pzWxlpwOd9AcLxxkdfXw9ZU9fKFYRca8+zy10JzjdHLKMseuA0/byv3TEtn9sg4fv72Zu58fSOfbivmD3OGEx4o/06dIUldB1bsLceuNVMzYjzzA/hEtdQayVzhJuPqVewwY2HPgEizIxNxmdBSBwe/NXpM0043O6JO+/mMDD7fsZynl+3jl7OGmB2OEEK4XHl9C89/s59XVh2k1ebg5tP6c9fUgQT7eWg1aO2APZ8b68DFDjOGXFo89KujshiLk/uFG711m16DEZeCT6DZkYl2BsYE897tp/Ds8v08/sVuVh+o5N+XZXFKX50KdQI89C/TdQqrm9hVXMe41PBe37sQ6a9g75dGNUu0sQxB8iTwDzc7NNFeymRorTOulPqFGomeB0iPDWbuqEReXJnDNZNSSAzvRWs8CiFEO3mVjby0ModXVxvJ3PmZ8dx11iAGRHtYj1Z79jZjPn3FXuO7QerpHjNa5JgSRhtt6Y5FRmI38jKzIxJH8LJauOPMgZyZEcNdb2zgqhdWc9eZA/npWYPwkkr0R+Wyd0YpNV8pVaqU2tZu2yNKqQKl1CbnbZarzt8VDq35encZQb5ejEuNMDscl/GyNzE+bz77fhpkTBqOHQrjboGMWZLQuSOljMI04Wmw5zOoPmh2RJ1238x0FPCPz7LNDkUIIbqXsvDVrlJuXLCW0//+FfNXHGDWiDiW3HsGj18+yrMTurYm2PKmkdANnA5pZ/SOhO6Q9mvDbnqVjEhJFNzR0PgQPrzrVC4ancgTS/dy5X9XUyLr2h2VK/8XLwDO7mD7v7TWWc7bJy48/wnbUVhLaV0Lpw6M6pVr0lkcNkYUL+SG9RcyOfdpvsqxwdgbjLla/mFmhyeORVmMdXb8w43CKU1VZkfUKXGh/tx0WhrvbypkS3612eEIIcRJ0VpTXNPM8t1lJNz2AtcvWMuWghruPHMg3zwwlccuzfLsZA6M+WabXoW6Yhh6gVEgrTcKTYSsK8Fh55vrA4ip32V2RKIDAT5e/OOSTB67NJNtBTXMfvJb1uVUmh2WW3JZ5qK1Xg54zLve0mZn5b4K4sP8SI/18A/kDiRXr+bqTVcybd+jVPsl8taI/3LhW01GVSjhGbz8YPjFxuNt7xpLTHiA284YQGSgD3/+ZCdaa7PDEUKIE9Jis7OvrJ6lu0p5cWUOb63LY0t+Da0l+3jqytGsfHAqP5+RQYInrjl3pMZKo8JlS70xLDF6sNkRuVZQLGRdTUMbXLztNhJqNpgdkTiKuaMTef+OyQT6WLni+e94bbXnjFrqKWZ0R92plNriHJ7pNmP9vjtQSXObnSnpvas4SmhzPuftvI+Ltt+JVbeyePDfeXvE8xSGeMa8LHEE/3CjgldTFexY7BFlmYP9vLl72iC+21/J0l2lZocjhOhAUnIKSim3u5mhze4gv6qR1QcqeGddHs8u389HW4rYVVxLVJAv04fGcvNpaZQt/CPnjozrPSN7GsqMOWbabixZEJZsdkQ9IyCCU+c3UO8Tw9wdPyW1aoXZEYmjSI8N5oM7TuWUAVH8atE2frlwK232H34PctfPMqUUSckpLn1/erpQytPAHwDtvP8ncENHOyqlbgFuAUhOdu0HS1VjK1vyqxkWH0J0cA+swaYs3Dsjw6WnCPSGX57my+2TfLA54JfftPCvVTtpsd/6gziEBwpLMeY47PkMcr71iIqYV4xPZsGKHP78yU5OT4/uPV+ChOgl8vNyeexz95v76uq2UmtNXbONoppmimqaKKpppry+BYdzUEFMsC9jU8JJjgggLtQfq6X3XPT9gfoSYw6dssLIKyCwb1UaLKjTvD3iOeZuv5Pzd97Hxxl/Zl/kmWaHJToQGuDN/OvG8ffPsnnm633kVzXy1FWjCXFWmHXXzzJw/edZjyZ1WuuSQ4+VUs8DHx1j3+eA5wDGjh3r0jFbK/aWY7UoJvbvoRL+2oFe+mfXHb98j1Gut6UWYoZB/yk8Oj2YR4/YTU19yHUxCNeKy4K6IqMiZnAcRA0yO6Jj8rZa+OWsIdz88jpeXnWQG09NMzskIUQfZHM4KKtrMZK46maKaptoaLED4GVR9Av1Y0xKOP1C/YgL9cff22pyxD2grgi2vAVWbyOhC+i9heKOpdk7jPeGP80FO+5m9q5f8mn678iOnml2WKIDVoviwXMG0z86kIcWbuWSp1cx//pxvWMI9Eno0aROKRWntS5y/nghsO1Y+/eEwuom9pU1MLF/BIG+Hr7CQ0st7P0Cyncbc+WGXG1MBBa9j1IwaAbUl8Kuj2D0PLdviKcNieH09GgeX7KbOVnxRAX1QK+4EKJPa26zk1/VdLgXrrSuBbuzGy7Ez4vEsADiQv2IC/MjKtAXS2/tiTuamgLY+jZ4+xkJXR8vmtbiFczCoU8yZ+e9nLP7YbwcLWyPPd/ssMRRXDo2iYQwf257ZT0XPLWCF68bZ3ZIpnJZFqOUegOYAkQppfKB3wJTlFJZGMMvc4Bbj/b8nqC15tu95QT6WBmd7DbT+06cdkDBBshZbjxOmwKJ48DSB64w9mUWL2N+3foFsH0hjL4WrO67tqJSit+eN5SZ/1rO3z/N5q8XjzQ7JCFEL+NwaIprmzlY2UhuRSMltc1owKoUMSG+ZCaGEhfqT1yon+dfyD1Z1blG0S2fQCOh8wsxOyK30OYVyPtD/815u+5nxt4/4OVoZnPcpWaHJY5i8sAo3vvJKVz/4louf+47fJOGmx2SaVz2iaa1vqKDzS+46nxdsbe0nqKaZs4aEuO5c3zqimHPp8Z9eJqxnlkfv9LWp/iFGksdbHkLsj+BIXPcei2hAdFB3HBqGs9/s58rJySTmRRmdkhCCA9nszs4WNnInpJ6DlQ00GpzoIDYED/GpUWQHBFAbIgvXhYPbeddoSoHtr1nJHIjLwffYLMjcis2qx+Lh/yTc7N/ydT9f8fqaGVDwtVmhyWOIj02mHdvn8Q1L6yh7tLfs7+snv6evrRIF/TZy1R2h2bFvgoiA30YGueBV6fsbZDzDeSvBe8AGHI+RA9x6y/0wkXCU42FYQ8sM+bXJU0wO6JjumvqQBZuKOC3i7ez8PZT+t5wJyHESdNaU1jdzPbCGvaVNdBqd+DnbWFgdBCpkQEkRQTg1xfmw3VF5X5jdId/uJHQ+QSaHZFbslt8+Cjjr5yz+2HOyPk33o5mVifeKN+zDlEWt6sWb/ELJuaSR/hoqw/ThsR65vf7k9Bnk7pthTXUNLUxJzMei5v9pzyumnyjV6apEuIyIe1MYzy86LuSJhiT3fcvMxI7Ny5FHeznzYPnDOa+dzazcGMBF4+ReZ9CiM5pbrOzo6iWbQU1VDW24WO1MCg2iEExQSSGB/Te6pTdpXwP7HjfqG458nLw7tuFJY7HYfHik4w/YNvjyym5z+LlaGFF8k8ksQPQDresMvnzczOZ/MePWbKjBIdDMzwh1OyQekyfTOra7A7WHKgkIcyflMgAs8PpPHsbHPgaCtaBr3PIRHiq2VEJd6AUZMwy1hna+QGMvh583XfowdxRCby2+iB/+d8uZg6LJdhZilgIITpS32xjY14VWwtqaLNr4kL9mD4kgkGxQZ47faKnle2CnYuNBbdHXgZecjG4M7Ty4rNBv8Fm8WV8/gK87M18nXavJHZuSrc1c/7IeD7aWsSXu0rRwIg+ktj1yU/CLfk1NLbamTQg0u26jo+qOhfWvWAkdPGjYeyNktCJH/LyNQqn2FqNxM6NFya3WBSPnDeMioYWnly61+xwhBBuyhocyRc7S3hx5QE25lXTPyqIK8cnc+nYJIbGh0hC11kl22HHBxAcb1wQloTuxCgLXw54kA1xlzO66E3O2veoW7exfZ2X1cLsEXGkRgawdFcpW/NrzA6pR/S5nroWm511OZWkRAZ4xnoW9lZn79x6oyhG5hXG4tNCdCQwGtJnGsscHPga+rvv4qmZSWFcOiaJ+d8e4JIxiQyKlYn6QghDS5udtQeriL/5OXYV1TE8PpTRKeGE+kuv/gkr3mJM2QhLhuEXu3WVZLemFF+n3YvN6mf02Dla+HzQw2jV575KewQvq4VzR8bx8ZYilmaXotGMTAwzOyyX6nP/EzfmVtNsczCppxYaPxm1BcaX86YqSBhjFMOQD2NxPLHDjbWH8lZDSAJEpZsd0VH94uwMPttRzC8XbuXtWydJ0RQh+jitNVsLali1r4Jmm4PG7BXcdcsNhEgy1zWFG2HPZ0Z17GFzjQXGRdcpxYqUO2iz+DE59xm8HK38L/0POCx97uu0R/CyGIndJ1uL+Sq7DA1k9uLErk+NW2hqs7Mxt5oB0YHEhrjx0AOHHQ4sh42vGo8zr4SB0yWhE5038CwI7ge7PjYuCripyCBffjVrCOsOVvHG2lyzwxFCmKi8voW31+XzVXYZUcG+XDE+iYqPH5OErqvy1xkJXcQAGH6RJHTdaE3SjXydejfpFV8we9cvsDpazA5JHIWXxcKsEf1IiwpkWXYZ2wt771DMPnVpYX1OFa12N++layg3eufqi40el4HTjblSQpwIixcMvcC5MPkiGHWN2zboF49JZOGGAv7yv11MHxJLjDtfcBFCdDubw8Hq/ZVsyK3C18vKzKGxZPQL9pw57+4obzXs/8oYqTFkDlhkeYfutiHhamwWX87a/zfm7Pw5Hw7+G23Wbi6+pyzcOyOje4/ZB3lZLJw7Io7Fmwv5cmcpPl4WBsX0vikffSap8w6NYe2+IhqzV/Knvz5mbjCqgw5SraFwvVGS3uJtfCGPHtzTkYnexC8MBs+Gbe/C3iVGdUw3pJTiz3NHMPPx5fzuwx08ddVos0MSQvSQivoWPt1eTHl9K0PjQjh1UBT+sr7cSfn16T5GQhc9xGgDJKFzmS1xl2Cz+DJ975+4ZOutfDD0XzT4RHXfCbQDvfTP3Xe8bqSmPmR2CCfEalHMHhnHoo0FfLatBJ9MCymRvWuNxj6T1AWNm4uPjy/f3B5Pys/N/QP50R9CSx1kfwxVOcYwifRz3LocvfAgkQMh+RTIXWnMr4vLNDuiDqVFBfLTqQP5x+e7uXBHCdOGxpodkhDChbTWbM6v4du95fhYLZyXGUf/KGn3TorWsPSP/OFMP2OkT8asji8ii261I/Z8mrwjmJX9EJdtuYH3hz5OZUB/s8MSHfC2Wjg/M573NuTz0ZYi5o5OIC7UA4omdlKf+GvPq2wkOGsmlyRUkhLQanY4P1S601iqoKYABs00KlNJQie6U+qpRsXUvUugvsTsaI7qltMHkB4bxG8+2EZDi83scIQQLtJis/Px1iK+3l1GUrg/V01IloTuZDkc8L8H4Jt/8PyGVsg4VxK6HnQg4lTeGWEsTn7ZlptIrF5ndkjiKPy8rVyQlUCgrxcfbCqkvL73zIfsE3/xL3x7ALTmpwNKzQ7le/ZWY+7czg/APwLGXA/xo2QxS9H9lAWGnA9e/sb8Oluz2RF1yMfLwqNzR1JU28w/P99tdjhCCBeoqG/hrbV57C9v4LRBUZyfGU+gb58ZNOQa9jZYdCuseRYm3sGtHzbLdwkTlAYN4c2RL9LgE8VF2+8kq/Ato/dUuJ1AXy/mjkrA22ph0cYCaprazA6pW/SJpO6BswdT8s5vifNzj3+0kbEWo4BFyTZjaNyoqyEgwuywRG/mEwhD50BLrVER000bmjEp4Vw1IZkFKw+wKa/a7HCEEN1oT2kdb63Lo7nNwdxRCYxODpdiKCertRHevAq2vg1TH4aZf8I9P937hlq/eN4cOZ8DEZM588A/mLH391IZ002F+Htz4agEHA7N+5sKaGqzmx3SSesTSZ2/j5WW3K1mh2F8kS7YwOqbAsHeAiMvh7TTZYiE6BmhicZi5BV7IH+N2dEc1S/OHkxsiB/3vbOZ5l7wIStEX6e1Zl1OJZ9sLSYy0JcrxyeTGN7NVQL7oqZqeHUu7PkcZv8LTr9PeujcQKtXEIsH/53vkm5iWOlHXLr1FkKaC8wOS3QgItCH8zLjqWu28eHmQmx2h9khnRTJJnqKrRl2vA97P+erA3YYcwOEp5odlehrEsYaVVX3L4Nq91wXLsTPm79eNJK9pfU8tkSGYQrhyewOzdJdpazYV0F6bBAXjU4gyE+GW560uhJYMNtYi+7i+TD2BrMjEu0pC6uSb2Xx4L8R3nSQqzddRUbZZ2ZHJToQH+bPzGGxFNU089n2EhxuOpKpMySp6wm1BbBuvtFD0v9Mzn290RgOJ0RPU8qoruofbsznbKk3O6IOnZ4ezZUTknn+m/2szak0OxwhRBe02hx8uLmQbYW1jEsN5+xh/fCyyteOk1a6E/47DSr3wZVvwvC5ZkckjmJf5Jm8mvU6FQH9mbX718zY8zu87Y1mhyWOMCgmmNMGRbG3rJ5v95SbHU6XyaerK2kN+Wth02vGl+msqyFpgox3F+by8oVhF4Kt1UjstHsON3ho1hASw/25753NNLZKNUwhPElTm533NuSTW9XIWYNjOGVAlMyf6w77voIXZhpTOK7/BAZOMzsicRy1fvG8PeI5vku8gaGlH3PtxstIrVxhdljiCKOTw8lKCmNjXjUbc6vMDqdLJKlzFXsr7PoQ9n1prD035noIiTc7KiEMgdGQPhNq8uDA12ZH06EgXy/+fnEmuZWN/OV/u8wORwjRSfUtNt5dn09FQyuzR8QxPCHU7JB6hw2vwGsXQ2gC3PSlUTFbeAStvFiVcjtvj3ieNos/F+68h1nZDxHQ6rm9Qr3RaYOiGBAdyPI95ewtdc+RTMciSZ0rNFXBxlegdAekng7D5oKXn9lRCfFDscMhbhTkrYZy95y7NrF/JNefksbLqw6yYq80fkK4u5qmNt5Zl0ddcxtzMuPpHy3rz500hwO++B0svtMornbDZxCWZHZUogsKQzJ5LetVVibfyoCKZVy34WLG5b2Il73J7NAEYFGKs4f1o1+IH59tL6a0zj2XgDoaSeq6W8VeY7mCljoYcSmknCLVqIT7GngWBPUzljlocs/hBr84O4P+0YH84t0t1Da7x7IkQogfq25s5d31+bTYHMwdlUhShFS4PGktdfDudfDtYzB6Hlz5NviFmB2VOAl2iw+rk27i1azXyQ8dw6m5/+H69XMZUbwQi0OmGpjNy2ph9sg4/LytfLi5iIYWz/k3kaSuu2gNB1fCtnfBPxRGXwcR/c2OSohjs3jBsAuMCw/bFxmL2LoZP28r/7wkk6KaJh5ZvN3scIQQHahtamPhxgJsdgcXjU6kX6iMTjlp5Xvg+bNg54cw449w3r/B6m12VKKbVAWksnjIP3lrxPPU+CUwbd+j3LB+DuPyF+DbVmN2eH1aoK8X52fG09xm56MtRR6z1IEkdd3BYYPsjyFnOcQMhaxrwD/M7KiE6By/MBg8GxpKYc9nbrkw+ajkcO6cOoiFGwp4f6Os9yOEO6ltbuO9Dfm02hxcOCqB6GBfs0PyfDs/gufOhMZyuOZ9OOUuGfXTSxWGZPH2iOdZNPRxKv1TOfXgU9y87lym7f0jZ6RY3baYWW8XHezLzGH9KK5t5oudpWg3/G50JFks5mS1NcH2hUbBiZRTIWWyfPAKzxM50Pj/e/BbCIiC5IlmR/QjP506kJV7y/n1+9sYlRxGSqQsCyKE2eqbbSzcUECzzcHcUQnEhEgP3Ulx2GHpH43hlvGj4dKXZf5cX6AUOeGTyQmfTGTDXkYXvsHgss9Ydl0gfPcfY33ZiAEQmii9tT1oYEwQkwZEsmpfBRGBPoxPizA7pGOSnrqT0VgJG1+G2kIYfB6knioJnfBcKZMheggcWGYM+3EzXlYLj1+ehUXBT9/YSKtNrl4KYaaGFhvvbcinqdXOhVkJxEpCd3LqSuDVuc75c9fC9f+ThK4PqggcyJJBD/PM+M+59J1Go3J64UbY+has+BdsehX2f22sV9hQLj15LjYuJZyMfsGs2l/h9hUxpaeuq6pzjR46ZYHMK4yrJ0J4MqUgYxY0V8POxTDqGgiKMTuqH0gMD+AvF43kJ69t4LElu3nwnMFmhyREn9TUamfhhgIaWm1ckJUgc+hO1u7P4P2fQGsDnPcEjJlndkTCZDarP+/ssBkV1O2tUJMP1QeNW953cGjVY2U1iuf4BINvMPgEgtXH6NGz+oKXjzF/nmN0OhytQ0JZwOLtPJa38djLxzhuH6GUYtrgGGoa2/hsezEh/onEBLvn553Lkjql1HxgNlCqtR7u3BYBvAWkAjnApVpr9yy5dyzlu2HHB8a8ueGXyPw50XtYvY0GZMPLRtGfUdeCr3uVJJ81Io4rxifzzNf7mDwwktMGRZsdkhB9SqvNwQebC6hpbuOCrHjiw/zNDskcynLSC6r7WuGv0325e4Ivm4vtXPFeEzsfvg647qTiEr2M1ccovneoAJ/DBo0V0FBm3JprjUqpNXnQ1mj83pWUhdx7gvDZdC21vrHU+CVS45dIlX8SZYHpNHuHufb8PexQRcw31+bx4eYiLh+XRKCv+/WLuTKiBcD/AS+32/Yg8KXW+i9KqQedPz/gwhi6X/FWyP4EguNgxCXg3UcbM9F7+QbD8Itg02uw7W3IvMrsiH7kN7OHsjanknvf3sz/7j6NqKC+c9VQCDPZHZqPtxZRWtvC7JFxJIb34WULtIPHPs/u8tP71W1jxp7fEdmUw8a4y/hm0l3cfNHJf5bdOyPjpI8h3JzFC4JijVtHtMPo3bO3fX9/VLrDh8bPdiNBPHQMRxvYWqCtkS83fsOUlFAimg6SVrUSL916+Gl1PjGUBaZTFDyCgpBRFAcPw27x6fLLdQeBvl6clxnHO+vy+XhrEReNTsRqca8pVy5L6rTWy5VSqUdsngNMcT5+CViGJyV1+Wtg31IIS4Xhc40rJ0L0RsH9YOgFRm/djkV4u9mFX38fK09eMYo5T63g529v5sXrxmFxsw9XIXobrTWf7ygmt7KRaUNiZGHxLrI6WpiU+xxjCl6l3iea94Y+SW64+xWnEh5MWcDLz7i5yPUfLOGxO540ftAOglpLiWg6SFTDHmIasompz6Z/1bcA2JQPhSEjORA+mf0Rp1Htn+KyuFwpJtiP6UNj+d+2YpbtLuWswUdJqk3S032HsVrrIgCtdZFSyr0m7ByN1pDzDeSuhKgMGHKec3yyEL1Y5ADIOAeyP+G/5/sZfwduVAhoSFwIv5k9lF+/v40nlu7hnmnpZockRK+ltWb5nnJ2l9RzyoBIhsWHmh2SR0qqXsvUfX8hojmXrbFzWJ56D61ekhwLD6cs1Pv2o963H7lhEw5v9m2rIaF2E4m1G0iuXsMZOf/mjJx/U+mXzJ6os9gVfTaVAZ61pnN6bDBldS2sO1hFTJAfIxLd57PQbTMTpdQtwC0AycnJ5gWiNexdAoUboF8mpM+U8eqi7+g3ElrquJZvYMlvYPrv3Sqxu2pCMhsOVvHvL/eQlRTGlAzPuE4khKdZd7CKTXnVZCWFMTYl3OxwPE5AawWn5/ybIWX/o9ovQXrnRJ/Q4h3K/sgz2B95BgAhzYWkVX3LgIqvGZf/EhPyX6Q0MJ2d0bPYEXOux8zFmzQgkrL6FpbtLiUyyMdt5hX3dHZSopSKA3Delx5tR631c1rrsVrrsdHRJhVC0Br2fm4kdInjIf1sSehE35N8Ck+tbYWVT8DXfzM7mh9QSvGnC0eQERvM3W9uIq+y0eyQhOh1dhTVsnJfBRn9gjl9UNRJFwfpSyyONkYVvs68DZeQXr6E7xJv5OWsNyWhE31SrV88m+MuZeHwp3h+3Cd8lfZz7MqbM3Ie5+a15zJz9yP0q9tqfP92YxalOHtYP4L9vPl4axH1zS4uTNNJPd1TtxiYB/zFef9BD5+/8w730G2EpAmQNsWteiiE6DFKcdcnzdxx03Ww7M/gEwCn3GV2VIf5+1h59poxzH7yW37y2gbeuW0Sft5Ws8MSolfIq2zky50lJIX7M31IrCR0naU1gyqWcurBJwlrLiAnbCLL0n5OVUCq2ZEJ0T2UpduK8gyLtnD7OB+uGfkRQ8s+ZnW+nb+saOGDXbYf1W5xF37eVmaPjOPtdXlG4ZQxCXhZzO34ceWSBm9gFEWJUkrlA7/FSObeVkrdCOQCl7jq/CdFa9j3xfc9dGlTJKETfZoGmPN/YGuCz39tTL4ef7PZYR2WEhnIvy7N4qaX1/HI4u385aKRZockhMerbGjl461FhAX4cO6IOLer9Oau4mq3cHrO48TXbaUsYCALhz7BwfBJZoclRPfSDvTSP3fvMW0tULKdCX5rWJRYDf4RRsdK7HCwdO5irZr6UPfGdAxRQb7MGNqPj7cW8dWuMqYNiTH1wpcrq19ecZRfneWqc3YLrWHfl1CwHhLGQv8zJaETAowP1LnPQ1szfHKf8bcy4Razozps2tBY7jhzAE99tY/RyeFcOi7J7JCEOCp3X8u1sdXGB5sKsFoUczLj8ZXe7+OKqd/FhLwXGFi5jAbvSD4f+Gt2xMxGK3nvhOgUL19IGA3xWVCWbSyyvvt/kLsKUk+FmKFuNw1qYEwQ41MjWJNTSUyIL5mJYabF4l7vjNm0hv1fQcE6SBgDA86ShE6I9qzecOlLMHg2/O9++PZfZkf0A/dOz+DUgVH8+oNtbMg15buwEJ21ADj7iG2H1nIdBHzp/LnH2ewOPtxcRGOrnfNGxhPi721GGB4jtm47c3b8jKs2X0NizXpWJt/Ki2MWsj12jiR0QnSFskDMEBh9HQy/GLx8YNdHsO4FKN/tdnPuJvaPIDUygOW7yyioajItDknq2stdaaxFFz8aBkyThE6Ijnj5wiULjAXKv3gElv7JbT5grRbFk1eMIi7Uj1teXk9BtXkfrkIci9Z6OVB5xOY5GGu44ry/oCdjAmPpgs92lFBc28zMYf3oF+q6da48mtackmTlgu0/5cot1xFXt5UVybfzwtjFrE66iTZrH16UXYjuohREDoTR1xtr5wJsXwhb3oT6o9Za7HHKWTglxN8onFLXfKzF3l1HkrpDCjcaa9HFDoeB0yWhE+JYrN7GUMxRV8Pyv8H/fgEOu9lRARAe6MML88bSYrNz00vraGhxj6pUQnTCD9ZyBXp8jY4V+yrYW1rPaYOiGBgj66cdSWkb6eVLuHzLDay4IZB+9Tv4NuUOXhjzAWuSbpA154RwBaUgejCMvdH4jl5fAutfhN2fQat7VL329bZy3sh47A7NR1uKsNkdPR6D265T16PKdsGezyBiAKSfIwmdEJ1hscJ5T4JfGKz6P6jJh4v+Cz6BZkfGwJhgnrpyNNcvWMvdb27iuWvGYJEiD6KXcNU6rlsLalh/sIoRCaGMSgrrtuOelG6ssHcyQnzhxlE+3D3Bh5QwC3sq7Nyx2sZLm/JoaHsUeNTsEL/nZnOOPIKb/D/7Efm3/CFlMaZHxQyFg99CwQYo3QGppxlz8Ux+vyICfZg5LJYPtxSxNLu0xysGS1JXlQM7P4SQRKNrt5PVdYQQgMUCM/8EYSnw6QOwYDZc+RYEmb8I+Onp0fxm9lB+u3g7f/ssmwfPGWx2SEIcT4lSKk5rXXSstVy11s8BzwGMHTu2W8Y++6WN5qvsUlIiA5iSHu0+Sxe4osLeiagrhqJNxhdHeyuEJkHiOAZFDuQ///drc2M7ip6s/tdrmP3/7Cjk3/IovP2NHru4UUZxw31fQOl2o2PGZP2jg5iQFsHqA5XEBPuR1YMXyPp2UldXbIzNDYgwJmJaZTK4EF0y4RYITYR3b4Dnz4LLX4W4TLOj4tpJKewpreOZr/cxIDqQS8ZKRUzh1kxZy3VXcS3Rcx4kMtCHWcPjpFfb3gqlO41krq4ILF7G0K+EMRAcZ3Z0QohDAqNgxKVQthP2fgEbFvCnqb5Y7c3YrebNB56QFkFZXQvL95QRFeRDYnjPzLHtu/26jZWw9W1jva0Rl4K3TAYX4qQMngXXfwIOG7wwAza/ZXZEKKX47XnDOHVgFA8t2sqqfRVmhyQEcHgt11VAhlIq37l+61+A6UqpPcB0588uVdXQyg0vrsXR2sT5mfH4ePXdrwXUl8Kez2HVU0YZdXubUTRt4p1GxV9J6IRwP0oZwzHH3Qwxw3joNF+u2XQliTXrTQxJMWNYLGH+3nyytZjapp4pnNI3P73bmmDbO4CGkZeDb7DZEQnROySMhlu/NtZ4XHQLfPIL44uRibytFp66cjSpkYHc8vI6dhbVmhqPEGCs5aq1jtNae2utE7XWL2itK7TWZ2mtBznvj6yO2e3CAry5Ynwype/+jmC/Pjhaxd4GxVth4yuwfj4UbTaq7WVdZRRlSBwrF32F8ATe/jD4XM56uQGF5pJtt3HG/n9itTebEo6vl5XzMp2FU7YW0dYDhVP6XlLnsMG296C5FoZdZAy9FEIcm7KglOrcLTgWrxs/4Z+rWmDNs6y5LZyBESfw/GPckpJTuhR+aIA3L90wnkBfL+bNX0N+lXtUyxLCbEop7jprEG2l+80OpWc1lBvDtb57CrI/Ni729p8Kk+6EIecZc+fcZV6hEKLTlh6w80rWG2yMu4zRRW9y1eZriK3bbkos4QE+nD28H2V1LXy50/VLMPStOXVaQ/YnUJsPQ+YYc4CEEMenHTz2efYJP+3D8qVM9/oTO+4J4qv+97Ej5ryT+qJ0MtXJ4sP8eemG8VzyzEqunb+G9247hfBAny4fTwjhYRw2Y+Hiwo1Qk2dUyovKgPgsCE2WJE6IXsJm9WNZ//vYH3EaM/b8nsu33MjqpBtYk3gDDkvPpj5pUYFMGhDJqn0VBI+e7dJz9a2eupxvjApWaWcYK9ULIVxqb9RUXsl6jZKgoczc+wdmZz+If6vLR5QdVUa/YJ6/diz5VU1ct2At9bKGnRC9X1M17F8G3/0Hdi6GljpImwIT74Chc4zqvZLQCdHr5IZN4JVRb5IdPYNJec9z2dYbCGvK7fE4xqWEMyEtgsbsFS49T59J6q7P8obcldAvE5Immh2OEH1GvW8/3hv+FN+k3Ela5TfM23gpg0v/Z/Scm2BC/0j+74pRbCuo4cYFa2lqdY9F04UQ3Ug7oHyPURBtzTOQt9oYnTPiMhh/KyRPdIs1NYUQrtXiFcyn6b/no4y/ENZcwFWbriGj7NMejUEpxcT+kdgbqlx6nr6R1O1fxrOz/SA8DQbNkCtyQvQwraysS5zHa1mvUuWfzDl7fsOcnfcS3FxkSjwzhvXjsUszWZNTyW2vrqfFJomdEL1Caz0cXAmrn4Ht7xkVLVMmw8TbYdhciEiT7wBC9EF7os7i1azXKAscxKzdDzN9zx/wsjeZHVa36htJXcVetpc5jGEWsri4EKapDOjP2yOeZ1navSTVrGPexkuYkPu8KdWp5mQl8Je5I/h6dxl3v7GpRypTCSFcpK7YGFr53X8gZzn4R8DQC2HC7ZB6GviGmB2hEMJkdb79eGfEM6xOvJ5hpR9y5eZ5RDbsNTusbtM3krpxNzH++QZjTTohhKm0srIx/goWjH6H/eGncUrec8zbeBkDKpb1+JDMy8Yl85vZQ/l0ezE/fWMjrTZJ7ITwGFobQyw3vQ4bFkDFXogfDeNugczLITpDLuQKIX5AKy9WpvyEhcOexM9Ww5VbrmNE8ULTpoR0p76R1AFt8l1NCLdS79uPTwY/yjvDnqbN6sf5u+7nwh0/JaKxZ0ur33BqGg/PHsr/thXzk9c2yFBMIdydvc2oYLn2eWOIZXM19D8TJv4EBk6TpYqEEMeVGzaBV7NepyAki2n7HmXW7l/hbWswO6yT0meSOiGEe8oPG8trma+xLO1e+tVt45qNVzBtzx8JainpsRhuPDWN388Zxhc7S7j1lfU0t0liJ4TbsTXDwRWw+j+w5zOw+sCQ843CJ0kTZDSOEOKENPpEsnDoE3ybcgeDypdyxZbriGg8YHZYXSZJnRDCdA6LlzEkc8xCNsVdxtCyj7l+w0WcmvMkvrbaHonh2kmpPOqcY3fDgrXUNbf1yHmFEMfR1gQHlsN3TxtLEwXHQ+aVMHoexAyVIZZCiK5TFtYmXsd7w5/Cz1bLFZvnkV6+xOyoukSSOiGE22jyDufr/veyYPR77I48i7EFr3DDugsYm/9yjxRTuWJ8slEV80Allz/3HWV1LS4/pxCiY/6tlfx1mq9R/CR3JYSnwpjrYcQlECaLhQshuk9+6Bhey3yF8sCBnJv9EGfsfwyLw7PWsu3ZZdWFEKITav3i+Sz9d6xPuJrJB5/itINPklX0FltHexvzaazeLjv3haMSCQvw4SevbuDiZ1by8g3jSYmU9ayE6Ck+tnrGFLzC6MI3sE7ygahBkDwJAqPNDk0I0Ys1+MbwzvBnOT3n34wueoPYhp18nPEoDT5RZofWKdJTJ4RwW+WBg/hg6OO8PfwZ6nxjef48f/i/sUa1O7vrrqCdmRHD6zdPoLapjYueXsmGXNcuGCqEAKujhdEFr3LD+guYmD+fA+GTGfqfBmPenCR0Qoge4LB4s6z/fXyS/gdi6ndx1aarSajZaHZYnSI9dUIIt1cQOoa3RrzAF3cO5+N7Q+D92+Gbx2DKg8aCwpbuvz41Kjmcd247hRsWrOXy577jrxeN4MJRid1+HiH6OqVtDC39hEm5zxLcWkpO2ERWpPyE0qAh7K5YaHZ4QghPoizcOyOjWw41LNrCwssamNtyM/cvaeHx71pP6nhWL9eNMgJJ6oQQnkIpPtnrQN3+LRcO9uL3Z+5ieMWNbPnPdfx2WQvv73JNz53FL5joC37Jz95ycMM9v6Z6+cuAJjEpmbzcgy45pxB9gtb0r1zOqQf/j8imHIqChvHZoEfICxtndmRCCE+lHeilf+6+49maYdfH/GvmHv51dRZkzDIq73aBmvpQ98XVAUnqhBCeQzt47PNsAL7QdnLLv2Ci33MsuiyXksDBrEy+jZzwU7q9gILdoVm2u5Rtky4hc/Y8Zgzrx6/OHdqt5xCiL4ls2MuUA/8kuWYdFf6pLB78N/ZFTJHiJ0II9+LlZ4wIylsNB76GhnIYdiEERJod2Y9IUieE8EhaWcmOnsnuqLMYUvYpE3Of58Kd91AYPIJVybeSGzq+274gWi2KqRkxRAf5snx3Oa+vzsUnvnuGdwjRl/i1VXNK7jOMKF5Ei1cwS/vfz5Z+c9FKvo4IIdyUUpA8EYL7wc4PYMNLMHg2RKWbHdkPmPIpqpTKAeoAO2DTWo81Iw4hhOfTyosdMbPZFTWTYaUfMiHvBS7afid5IaNZlXwbBaGjuuU8SilGJoYRG+LHJ1uL6HflX/nvN/u5YXIaFov0LghxLBaHjczid5iY+zw+9kY2x13CqqSbafEONTs0IYTonPBUGH0d7FgE2xdC0iRIOw2Ue9SdNPPS2Jla63ITzy+E6EUcFm+29pvLjphzGVH8PuPzX+TSbbeQEzaRlcm3URI8rFvOExvix5Xjk3nsv6/xx4+9+Cq7lL9dnElCmH+3HF+I3ia5ejVT9v+DyKYccsIm8nXaz6gM6G92WEIIceL8QiHrati7BPJWQX2RUaHXO8DsyGRJAyFE72K3+LIp/jLmj3mf5ak/JaZ+F1duuY7zd9xLdH12t5zD19tK2aI/8ecLR7Axt5qz/7Wcd9blobXuluML0RsEtpZzTvavuGj7nVi0g/eHPMaioU9IQieE8GwWL0g/x7hV58H6BVBXbHZUpiV1GvhcKbVeKXWLSTEIIXoxm9WP9QnXMH/M+6xIvp2E2k1cvflqzt31IBGN+7vlHFdOSObTu09nSFwI97+7heteXMvBioZuObYQnkppOyOL3mHehosZWLGMlcm38sqoNzgQcZoUQhFC9B5xmTDqauPxxlegaLOp4Zg1/HKy1rpQKRUDLFFK7dJaL2+/gzPZuwUgOTnZjBiFEO7mJNafCfWFeyf5cs/EL7im/Ate39rG775uZW+lo0vHO7TeTHJkAG/cMpEFK3N47PNsZvxrOXeeOZBbzuiPr5e1S8cWwlPF1O/irH2P0q9+BwdDx7N0wANU+0sbLoTopYLjYMx1sGMx7P4f1BXCwOlGb14PMyWp01oXOu9LlVKLgPHA8iP2eQ54DmDs2LEypkkI0T3rz7Q1Qd5qrrau5+qRvtBvOKRMBr+wEzpM+/VmrBbFjaemce6IOP7w0Q7+uWQ3CzcW8OA5g5kxNBYlvROil/O2NXBK7rNkFb1Fk3cYn6T/keyoGdIzJ4To/bwDYOSlcOAb5zy7Uhh6IfiF9GgYPT78UikVqJQKPvQYmAFs6+k4hBB9lLc/9J8CE26DhDFQsgPWPAe7P4OW2pM6dL9QP566ajQLrh+HRcGtr6znkmdWsf5gVffELoS70ZqB5UuZt/FSRhW9yZZ+c3lp9LtkR8+UhE4I0XcoC/Q/w1jDrrECNrwIVTk9GoIZPXWxwCLnlWsv4HWt9acmxCGE6Mt8AmHgNEgaD7mrjLHwxVsgfpSxHo1PUJcPPSUjhlMHRvH2unweW7Kbi55eybQhMdw1dRCZSWHd9xqEMFFIcwFn7v87/atWUBqYzkeD/0px8HCzwxJCCPNEZcDoKNi+CLa8BWlnQNKEHrnI1eNJndZ6P5DZ0+cVQogO+YbAoJnGh+7BlVCwHoo2Qb+RkDSxy8MnvKwWrpyQzJyseOZ/e4D/fnuAOU+t4Iz0aO6cOpCxKeEyLFO4DauXd6fnq3pb4N5JPtx6hi92B9zzVQv/t2Yddn1R9wfmJus/CSFEpwVEwuhrIfsTOLDMmGeXMcvlpzVznTohhHAffmHGh27yJGfP3SbjFjvC6LnzD+/SYQN9vbjrrEFcNzmVV747yH+/OcAlz6xiREIo805JZfbIOPy8paCKMJfd1ta5+arVebDnM2gsh6h0GDiNx2eE8LiL4mo/d1UIITyG1QeGzIHgeCOxW7+AUf1ce5FKkjohhGjPP9xI7lImQ97q74dlxgw1Er7AqC4dNtjPm59MGch1p6Ty3oYCXlqZw33vbObRT3ZyxfhkrpqYTFyoLGAu3FRbI+xfZvwt+IbA8IshcqDZUQkhhPtSypjiERIPOxeTFi5JnRDCbCexlEB3x9Fj/EJh0AxIPgXy10DhRijdDpGDIHEcKMtJD5/0S8mkccx5PFk/nie/zKbpwAYati2lae9qtK2108exenljt7WdVCzdITEpmbzcg2aHIbqT1lCyFfZ9BfYWY0hyyinGVWghhBDHF5oI425m4UO/delpJKkTQhxfdywl0A1MGYrlGwQDphq9dPlrjeSuYg/rb/an5PQ/sjtqOg6L90mdoqapjW0FNezyn0T9gHH4WC0Mig1iSL8Q4sP8jps83jsjg8c+zz6pGLqDWyT+ovs0lBlVYWvzISTRuMgRFGN2VEII4XmsJ/c9oTMkqRNCiM7w9oe0043krmQ7fmUfc86e33JazpNsiruUrf0upNk7rEuHDvX3ZvLAKE4ZEEl+VRM7i2vZXVLH9sJaAn2tDIgKYkBMEAlh/lgtUlxFuJi9FXJWQMFasPpC+jlG4SAp7COEEG5LkjohhDgRVm+Iz2L4f97m3bdeZEzh65ya+x8m5L/Arqiz2dbvAoqDhnXpC7BSiqSIAJIiAjgzw8G+snr2lTawo6iWLQU1+HlZSIsOZGB0EMkRAXhZpTKg6EZaQ8Ue2PuFsWZjv5HGmo7eAWZHJoQQ4jgkqRNCiC7QwMHwUzgYfgqRDXsZVfQmg8s+Y0TpB5QFDGJrvwvYFX0OLV7BXTq+t9XC4H4hDO4XQpvdQW5lI3tL69lX1sDOojq8rYqk8ABSowKxBneteIsQh6SEKtj2LlTug8BoGHK1MQ9ECCGER5CkTgghTlJF4EC+GPhrlqfeQ0b554woXsTU/X/ntJwn2BM5ja39LqQwuOvD17ytFgZEBzEgOgi7Q5Nf1ci+sgZyKhrYX95A4k8W8Op3B0mNCiQ1MoC4UBmmKTrJ1gqrnmTHHUFQnQv9z4SEsfD/7d15lB1lmcfx7687SWffOgkJ2YEQDApJ2FcRGZYZEWQZQGTwMAPoiCDqUZEzisuZowcP6igyIio4g6CyGUFjEMTAEEgkhCRsIWQnCUnohJCFrM/8UW+TS+d203270ze3+vc5p07fequ66n2qk/u+T9VbVVV+zYaZWSVxUmdmVor3eCLoxCFVXD5xKx//wIOMW/0Q897Ywa/nbOfOOduYX7ezzarRecAIuu13GMPOuYpnl6zlmcVr6VJdxfD+3RhV24ORtd3p1XXP36BtFWrHVpjxcybP3845n/wMdO1d7hqZmVkJnNSZmZWiuU8E3bEVVr3Igaue54baJdxwUg30GpK9927Q+6BLz1ZXRSd/lXO//R22bt/J0rWbWLRmI4veyK7mAfTr3pmR/XswvLYbw/p2p0sn34tnSU1PuHIq535hIPEpJ3RmZpXKSZ2Z2Z5U3QWGHJpNW96CVS9k06uPwKuPQr+RMPB9MGBMqx9I0aXTrmGaEUHdxq0sqdvE4rpNzF3+JrOWraNKMKRPN0bUdmdk/+4M7FVDlZ9q2LH18D2ZZmaVzkmdmVl7qekFw4/Kpo1rUoL3PMz7E8ybDH1HwICxWYJXU9oDVupJorZnDbU9a5gwoh/bd+5kxbq3WVy3iaV1m5j26htMe/UNunaqYnj/7oyo7c6I/t3p7aGaZmZmFcdJnZlZOfQYkL33btQJsOF1WPMyrH4Z5k/Jpt5DswRv4Fjo2qfVu+tUVfXO6xIANm3dztK6zSyu28iSuk28smoDkA3VHJGSPA/VNDMzqwxO6szMykmCXoOzafQHsyt49Qnegkezqefg7Opd7QHQY1CbvAS6e5dOjB3ci7GDe+02VPP55et5btmbu4ZqpiRvkIdqmpmZ7ZWc1JmZ7U16DMimkcfB5rVZcrdmHix6PJtqemfJXe0B2XDNqtZ/jTc2VHNJ3SaW1G1i2oI3mLagYKhmSvI8VNPMzGzv4KTOzGxv1a0fjDg6m7ZuhDfmZ9PKObB8ZvYQln6jueSQznTdto63O/dtk90WDtU8jncP1Vxat3n3oZr9uzOsX+se8mJmZmalc1JnZlYJuvTY9RTNHdtg3eJ3krxffawbO6efxoreh7Cg3wm82v9E1nYb2SbDNKH5QzUHXfAtIgJ5iKaZmVm7clJnZlZpqjvvGoIZwWGf+A9u/tbnGF33OCcs/hEnLP4Rb9bsy8J+x7Go37Es7XM426u7tsmumxqq+eiMpU7ozMzMysBJnZlZJZOYuWIn00ZcybQRV9Jzy0r2q3uCUWuf5OBVf2D8yt+xXV1Y1mcii/ody8J+x7Ku64g2u4pXOFTz3kduBX7aJts1MzOz5nNSZ2aWIxtqBjN7yHnMHnIe1Tu3MHT9LEatfZJRa5/kpIU3cdLCm1jXdSiL+h7b5lfxzMzMrDyc1JmZ5dSOqhqW9D2KJX2PYuroa+n99muMWvsko9c+ycGrJjF+5e/YoU6s6PUBlvQ5gqV9j2Blz4PZWeWnWpqZmVUSJ3VmZh3E+q5DmT3kfGYPOT+7ivfms4x8czrD183gmKU/49ilt7K1qhuv9R7P0r5HsLTPEazuMYZQdbmrbmZmZk1wUmdmVulUxedPHduqTfTrCieN6sTJo7dy8ugnOHHgNADqNgf/t2Q705bt4MmlO5ixfAebthXfRnUnX+EzMzMrByd1ZmaVLnYSj/5n225zy1uwbgn91y3mzNrXOHPsG2mBoOcg6D00m3oNyd6nJ6GTv9q2dTAzM7NmcVJnZma7q+kF+xycTQDbNsP65bD+tWyqfwE6ZC9B7zmI755SU776mpmZdWBlSeoknQ78EKgGbouI75SjHmZm1kydu0Ht/tkEEDth42rY8Dq8tRI2vM7Rw3zvXVtwG2lmZi1V1d47lFQN3AycAYwDLpI0rr3rYWZmraAq6LkPDD4ExpwKEy7hg7dvKnetKp7bSDMzK0W7J3XAkcD8iFgQEVuBu4GzylAPMzOzvY3bSDMza7FyJHVDgaUF88tSmZmZWUfnNtLMzFpMEdG+O5TOB06LiH9L85cAR0bEZxusdwVwRZodC7zcrhXdZQCwpkz7bi+OMR/yHmPe4wPHCDAyIga2V2X2Ns1pI9uofewI/9ZK5WNTnI9L43xsGudjU1ypx6XRNrIcD0pZBgwvmB8GLG+4UkTcCtzaXpVqjKS/R8Th5a7HnuQY8yHvMeY9PnCMBjSjjWyL9tF/h8b52BTn49I4H5vG+dgUtyeOSzmGX84AxkgaLakLcCEwqQz1MDMz29u4jTQzsxZr9yt1EbFd0lXAn8ke1/yLiHi+vethZma2t3EbaWZmpSjLe+oi4o/AH8ux7xKUfQhoO3CM+ZD3GPMeHzhGo93aSP8dGudjU5yPS+N8bBrnY1Ncmx+Xdn9QipmZmZmZmbWdctxTZ2ZmZmZmZm3ESV0BScMl/VXSi5Kel3RNKu8v6WFJr6Sf/cpd19aQVC3pWUkPpvm8xddX0j2SXkp/y2NyGOO16d/oXEl3Sepa6TFK+oWkVZLmFpQ1GpOk6yTNl/SypNPKU+vmayS+G9O/09mS7pfUt2BZRcUHxWMsWPZFSSFpQEFZxcWYB5JOT8d8vqSvlLs+5dJR2vxS5b2vUKqO0McoVR77JqUqR5/GSd27bQe+EBHvA44GPiNpHPAV4JGIGAM8kuYr2TXAiwXzeYvvh8DkiDgIOJQs1tzEKGkocDVweES8n+xhChdS+THeDpzeoKxoTOn/5YXAwel3fiKpuv2qWpLb2T2+h4H3R8QhwDzgOqjY+KB4jEgaDvwDsKSgrFJjrGjpGN8MnAGMAy5Kf4uOqKO0+aXKe1+hVLnuY5Qqx32TUt1OO/dpnNQViIgVETEzfX6L7D/qUOAs4I602h3A2WWpYBuQNAz4J+C2guI8xdcbOBH4OUBEbI2IdeQoxqQT0E1SJ6A72XusKjrGiJgK1DUobiyms4C7I2JLRCwE5gNHtkc9S1UsvoiYEhHb0+xTZO8kgwqMDxr9GwJ8H/gSUHgTd0XGmANHAvMjYkFEbAXuJvtbdDgdoc0vVd77CqXqQH2MUuWub1KqcvRpnNQ1QtIoYALwNLBPRKyArBEABpWxaq31A7LO1c6CsjzFtx+wGvhlGjZym6Qe5CjGiHgN+B7ZVY8VwJsRMYUcxVigsZiGAksL1luWyirZZcCf0ufcxCfpo8BrEfFcg0W5ibHC+LgXkeM2v1Q/IN99hVLlvo9Rqg7WNynVHu3TOKkrQlJP4F7gcxGxvtz1aSuSPgKsiohnyl2XPagTMBG4JSImABvJ2aX+NAb7LGA0sC/QQ9InylurdqciZRX7KF9J15MNBbuzvqjIahUXn6TuwPXA14otLlJWcTFWIB/3BvLa5peqg/QVSpX7Pkap3DdplTb5XnZS14CkzmRf7ndGxH2p+HVJQ9LyIcCqctWvlY4DPippEdmQm5Ml/S/5iQ+ysxvLIuLpNH8P2RdwnmI8BVgYEasjYhtwH3As+YqxXmMxLQOGF6w3jGyYR8WRdCnwEeDi2PWOmbzEtz9ZA/9c+t4ZBsyUNJj8xFhpfNwL5LzNL1VH6CuUqiP0MUrVkfompdqjfRondQUkiWyc9IsRcVPBoknApenzpcDv27tubSEirouIYRExiuyGzEcj4hPkJD6AiFgJLJU0NhV9GHiBHMVINrThaEnd07/ZD5PdC5KnGOs1FtMk4EJJNZJGA2OA6WWoX6tIOh34MvDRiNhUsCgX8UXEnIgYFBGj0vfOMmBi+n+aixgr0AxgjKTRkrqQtQWTylynssh7m1+qjtBXKFUH6WOUqiP1TUq1Z/s0EeEpTcDxZJc7ZwOz0vSPQC3ZU2peST/7l7uubRDrScCD6XOu4gPGA39Pf8cHgH45jPEbwEvAXOB/gJpKjxG4i2wc/jayzv+/NhUT2bC+V4GXgTPKXf8S45tPNo6+/vvmvys1vsZibLB8ETCgkmPMw5TatXnp2F9f7vqU8Th0mDa/Fccot32FVhyT3PcxWnFsctc3acWxaPc+jdKGzMzMzMzMrAJ5+KWZmZmZmVkFc1JnZmZmZmZWwZzUmZmZmZmZVTAndWZmZmZmZhXMSZ2ZmZmZmVkFc1JnuSbpY5JC0kFl2PciSQOaW763kDRB0m3p8w2SvtjEujc0mB8oafIerqKZmTVC0vWSnpc0W9IsSUft4f29005I+qakU9pou5dJmpPimCvprLbYbjP33U3S3yRVp/nJktZJevA9fq/oeum9kE9LekXSb9I7IlHmvyTNT3FOTOVdJE2V1GlPxWj546TO8u4i4AmyF6ha83wV+FFTK0gaJ2kq8GlJMyVdBBARq4EVko5rh3qamVkBSccAHwEmRsQhwClk78JsFxHxtYj4S2u3I2kY2Xu7jk9xHE32XrjWbLO6BatfBtwXETvS/I3AJc34vcbW+y7w/YgYA6wle2cZwBlkL5oeA1wB3AIQEVvJ3mN2QQvqbB2ckzrLLUk9gePIvjwvLCg/SdJjku6R9JKkOyUpLVsk6RspUZlTf4Wv4RWrdNZwVPr8gKRn0pnRK1pQv1GSXpT0s/S7UyR1S8sOkPQXSc+luuyfzujdmPY9R9IFBfH8TdJvJc2T9B1JF0uantbbP603UNK9kmakabfES1Iv4JCIeK7Isssl/SnV8QbgV2QN0HHAjIJVHwAubu5xMDOzNjMEWBMRWwAiYk1ELId32rfvprZhuqQDUnnRtiG1e79I7eUCSVfX7yRdDXxZ0l+AsQXlt0s6r2B/xdrTgZIeTuU/lbRYu49eGQS8BWxIcWyIiIXp91vaPv5V0q+BOZKq03oz0pWxKxs5jhcDv6+fiYhHUn2aVGy91L84GbgnFd0BnJ0+nwX8KjJPAX0lDUnLHsBtqbWAkzrLs7OByRExD6hTGtaQTAA+B4wD9iNLTOqtiYiJZAlLo0MPC1wWEYcBhwNXS6ptQR3HADdHxMHAOuDcVH5nKj8UOBZYAZwDjAcOJTv7emPBl/+hwDXAB8jOEh4YEUcCtwGfTev8kOxM4RFpP7cVqc/hwNyGhZKuAs4Ezo6IzcBWska3KiI2R8T8gtX/DpzQgmNgZmZtYwowPJ3g+4mkDzZYvj61DT8GfpDKmmobDgJOA44Evi6ps6TDyE6UTiBrl45ooj7F2tOvA4+m8vuBEUV+7zngdWChpF9KOrNgWUvbxyOB6yNiHNlJ3jdTrEcAl0saXbhjZUMj94uIRU3E1RK1wLqI2J7mlwFD0+ehvPtKauGyuTR9bM3exUmd5dlFwN3p891pvt70iFgWETuBWcCogmX3pZ/PNChvzNWSngOeAoaTJWrNtTAiZhXuL10tGxoR9wNExNsRsQk4HrgrInZExOvA39j1hT8jIlaks7OvkjXsAHMKYjgF+LGkWcAkoHfaV6EhwOoGZZeQDRE5t/7sL/BlsgTyKkl/kHRowfqrgH1bcAzMzKwNRMQG4DCyoXyrgd9I+mTBKncV/DwmfW6qbXgoIrZExBqy7/Z9yE7a3R8RmyJiffqdxhRrT48ntc0RMZlsOGLDOHYApwPnAfOA76crh6W0j9Prr/IBpwL/kmJ9mizhathmDyA7ydpWVKQs3mtZOgZbi7TTZkX5BkzLpXS17GTg/ZICqAZC0pfSKlsKVt/Bu/8vbClSvp13nwTpmvZzElmDeExEbJL0WP2yZmpYj24U/5KnifKG29lZML+TXTFUpXpubmI7m9m9/nPJzoAOAxYCRMRrwEWSvkk29PI+YP+0fte0HTMza2cpGXgMeEzSHOBS4Pb6xYWrpp9F24Zs1GCjbWXhdppSrD1tqi3bVbmIAKYD0yU9DPwSuKmR1Zva5sYG6302Iv7cxPrF2sHdd5g9gOanafZrEdFYcruGbFhlp3S1bhiwPC1bRnYyuF7hMoAa4O33qosZ+Eqd5dd5ZOPUR0bEqIgYTpaQHF/i9hYB9U+lmgjUD9foA6xNCd1BZDdzt0o687lM0tlpfzWSugNTgQvSPQEDgRPJGrzmmgJcVT8jaXyRdV4EDmhQ9ixwJTBJ0r7pdw9Oy3aSnYHtUbD+gRQZwmlmZnuWpLGSCq88jQcWF8xfUPBzWvrcnLah0FTgY8qeENmLbGh+SzwB/HPa16lAv4YrSNq3wS0T44HFbdA+/pnsAV+d0+8fKKmw/SIi1gLVkppM7CLi6YgYn6ZGr1am5PSvZP0SyJLs+vv1JpFdOZSko8mGhq5IdasFVkfEtqbqYVbPSZ3l1UVkY/UL3Qt8vMTt3Qv0T0M2Pk02HARgMtBJ0mzgW2RDMNvCJWTDOmcDTwKDyeKZTXavwaPAlyJiZQu2eTVweLo5/AXgUw1XiIiXgD4Nh3tExBNk90M8lG5oP0fSU2RPCJuStl3vQ8BDLaiXmZm1jZ7AHZJeSO3HOLIHW9WrkfQ02T3Y16ay92wbCkXETOA3ZLcu3As83sI6fgM4VdJMsqH9K9j9ISSdge8pe5jZLLIk9Jq0rDXt423AC8BMSXPJrrQVG7U2hYKTwJIeB34HfFjSMkmnFQusifW+DHxe0nyyIZ8/T+V/BBYA84GfAf9esLkPpeVmzaLsBIKZWUbStcBbEVHsQSoN170hIm5oUDYVOCud7TQzs72ApEXA4en+uHLWowbYERHblb2C4ZaIGF/OOjUkaQLw+YhozmsM9lQd7gOui4iXy1UHqyy+p87MGroFOL+Z6z5WOJOGvdzkhM7MzBoxAvitpCqyJylfXub67CYink2vQqgueFddu0lP4HzACZ21hK/UmZmZmZmZVTDfU2dmZmZmZlbBnNSZmZmZmZlVMCd1ZmZmZmZmFcxJnZmZmZmZWQVzUmdmZmZmZlbBnNSZmZmZmZlVsP8HtMuSSpXBC3M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 name="Picture 5"/>
          <p:cNvPicPr>
            <a:picLocks noChangeAspect="1"/>
          </p:cNvPicPr>
          <p:nvPr/>
        </p:nvPicPr>
        <p:blipFill>
          <a:blip r:embed="rId2"/>
          <a:stretch>
            <a:fillRect/>
          </a:stretch>
        </p:blipFill>
        <p:spPr>
          <a:xfrm>
            <a:off x="1015282" y="1421028"/>
            <a:ext cx="4752454" cy="3200400"/>
          </a:xfrm>
          <a:prstGeom prst="rect">
            <a:avLst/>
          </a:prstGeom>
        </p:spPr>
      </p:pic>
      <p:pic>
        <p:nvPicPr>
          <p:cNvPr id="4" name="Picture 3"/>
          <p:cNvPicPr>
            <a:picLocks noChangeAspect="1"/>
          </p:cNvPicPr>
          <p:nvPr/>
        </p:nvPicPr>
        <p:blipFill rotWithShape="1">
          <a:blip r:embed="rId3"/>
          <a:srcRect l="-36306" t="-699" r="46397" b="-699"/>
          <a:stretch/>
        </p:blipFill>
        <p:spPr>
          <a:xfrm>
            <a:off x="2372290" y="1246639"/>
            <a:ext cx="8961120" cy="3549178"/>
          </a:xfrm>
          <a:prstGeom prst="rect">
            <a:avLst/>
          </a:prstGeom>
        </p:spPr>
      </p:pic>
    </p:spTree>
    <p:extLst>
      <p:ext uri="{BB962C8B-B14F-4D97-AF65-F5344CB8AC3E}">
        <p14:creationId xmlns:p14="http://schemas.microsoft.com/office/powerpoint/2010/main" val="653557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32718" y="570963"/>
            <a:ext cx="9146380" cy="1205249"/>
          </a:xfrm>
        </p:spPr>
        <p:txBody>
          <a:bodyPr>
            <a:noAutofit/>
          </a:bodyPr>
          <a:lstStyle/>
          <a:p>
            <a:r>
              <a:rPr lang="en-US" sz="2800" b="1" u="sng" dirty="0">
                <a:solidFill>
                  <a:schemeClr val="tx1"/>
                </a:solidFill>
              </a:rPr>
              <a:t>Model </a:t>
            </a:r>
            <a:r>
              <a:rPr lang="en-US" sz="2800" b="1" u="sng" dirty="0" smtClean="0">
                <a:solidFill>
                  <a:schemeClr val="tx1"/>
                </a:solidFill>
              </a:rPr>
              <a:t>Building</a:t>
            </a:r>
            <a:endParaRPr lang="en-US" sz="2800" u="sng" dirty="0">
              <a:solidFill>
                <a:schemeClr val="tx1"/>
              </a:solidFill>
            </a:endParaRPr>
          </a:p>
        </p:txBody>
      </p:sp>
      <p:sp>
        <p:nvSpPr>
          <p:cNvPr id="3" name="Content Placeholder 2"/>
          <p:cNvSpPr>
            <a:spLocks noGrp="1"/>
          </p:cNvSpPr>
          <p:nvPr>
            <p:ph idx="1"/>
          </p:nvPr>
        </p:nvSpPr>
        <p:spPr>
          <a:xfrm>
            <a:off x="711442" y="1776212"/>
            <a:ext cx="10737876" cy="2783431"/>
          </a:xfrm>
        </p:spPr>
        <p:txBody>
          <a:bodyPr>
            <a:noAutofit/>
          </a:bodyPr>
          <a:lstStyle/>
          <a:p>
            <a:r>
              <a:rPr lang="en-US" sz="1800" b="1" dirty="0" smtClean="0"/>
              <a:t>There were total 2 models used to get the best model which can give the best performance and cluster formation. Following are the models</a:t>
            </a:r>
          </a:p>
          <a:p>
            <a:pPr marL="0" indent="0">
              <a:buNone/>
            </a:pPr>
            <a:endParaRPr lang="en-US" sz="1800" b="1" dirty="0" smtClean="0"/>
          </a:p>
        </p:txBody>
      </p:sp>
      <p:sp>
        <p:nvSpPr>
          <p:cNvPr id="4" name="Rounded Rectangle 3"/>
          <p:cNvSpPr/>
          <p:nvPr/>
        </p:nvSpPr>
        <p:spPr>
          <a:xfrm>
            <a:off x="2236571" y="2758195"/>
            <a:ext cx="2458995" cy="1248032"/>
          </a:xfrm>
          <a:prstGeom prst="roundRect">
            <a:avLst/>
          </a:prstGeom>
          <a:solidFill>
            <a:srgbClr val="3E7A6F"/>
          </a:solidFill>
          <a:ln>
            <a:solidFill>
              <a:schemeClr val="bg1"/>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2800" b="1" dirty="0"/>
              <a:t>KMeans Model </a:t>
            </a:r>
            <a:r>
              <a:rPr lang="en-US" sz="2800" b="1" dirty="0" smtClean="0"/>
              <a:t> </a:t>
            </a:r>
            <a:endParaRPr lang="en-US" sz="2800" dirty="0"/>
          </a:p>
        </p:txBody>
      </p:sp>
      <p:sp>
        <p:nvSpPr>
          <p:cNvPr id="5" name="Rounded Rectangle 4"/>
          <p:cNvSpPr/>
          <p:nvPr/>
        </p:nvSpPr>
        <p:spPr>
          <a:xfrm>
            <a:off x="6842944" y="2743200"/>
            <a:ext cx="2458995" cy="1248032"/>
          </a:xfrm>
          <a:prstGeom prst="roundRect">
            <a:avLst/>
          </a:prstGeom>
          <a:solidFill>
            <a:srgbClr val="3E7A6F"/>
          </a:solidFill>
          <a:ln>
            <a:solidFill>
              <a:schemeClr val="bg1"/>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2600" b="1" dirty="0" smtClean="0"/>
              <a:t>Hierarchical Clustering</a:t>
            </a:r>
            <a:r>
              <a:rPr lang="en-US" sz="2600" dirty="0"/>
              <a:t> </a:t>
            </a:r>
            <a:endParaRPr lang="en-US" sz="2600" b="1" dirty="0"/>
          </a:p>
        </p:txBody>
      </p:sp>
      <p:sp>
        <p:nvSpPr>
          <p:cNvPr id="6" name="Rounded Rectangle 5"/>
          <p:cNvSpPr/>
          <p:nvPr/>
        </p:nvSpPr>
        <p:spPr>
          <a:xfrm>
            <a:off x="2236570" y="4721788"/>
            <a:ext cx="2458995" cy="1036461"/>
          </a:xfrm>
          <a:prstGeom prst="roundRect">
            <a:avLst>
              <a:gd name="adj" fmla="val 38161"/>
            </a:avLst>
          </a:prstGeom>
          <a:solidFill>
            <a:srgbClr val="3E7A6F"/>
          </a:solidFill>
          <a:ln>
            <a:solidFill>
              <a:schemeClr val="bg1"/>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sz="2000" b="1" dirty="0" smtClean="0"/>
          </a:p>
          <a:p>
            <a:pPr algn="ctr"/>
            <a:r>
              <a:rPr lang="en-US" sz="2000" b="1" dirty="0" smtClean="0"/>
              <a:t>Performance</a:t>
            </a:r>
            <a:r>
              <a:rPr lang="en-US" sz="2000" b="1" dirty="0">
                <a:sym typeface="Wingdings" panose="05000000000000000000" pitchFamily="2" charset="2"/>
              </a:rPr>
              <a:t> </a:t>
            </a:r>
            <a:r>
              <a:rPr lang="en-US" sz="2000" b="1" dirty="0" smtClean="0">
                <a:sym typeface="Wingdings" panose="05000000000000000000" pitchFamily="2" charset="2"/>
              </a:rPr>
              <a:t>0.555</a:t>
            </a:r>
            <a:endParaRPr lang="en-US" sz="2000" b="1" dirty="0"/>
          </a:p>
          <a:p>
            <a:pPr algn="ctr"/>
            <a:endParaRPr lang="en-US" dirty="0"/>
          </a:p>
        </p:txBody>
      </p:sp>
      <p:sp>
        <p:nvSpPr>
          <p:cNvPr id="8" name="Rounded Rectangle 7"/>
          <p:cNvSpPr/>
          <p:nvPr/>
        </p:nvSpPr>
        <p:spPr>
          <a:xfrm>
            <a:off x="6842942" y="4721785"/>
            <a:ext cx="2458995" cy="1036461"/>
          </a:xfrm>
          <a:prstGeom prst="roundRect">
            <a:avLst>
              <a:gd name="adj" fmla="val 38161"/>
            </a:avLst>
          </a:prstGeom>
          <a:solidFill>
            <a:srgbClr val="3E7A6F"/>
          </a:solidFill>
          <a:ln>
            <a:solidFill>
              <a:schemeClr val="bg1"/>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t>Performance</a:t>
            </a:r>
            <a:r>
              <a:rPr lang="en-US" sz="2000" b="1" dirty="0">
                <a:sym typeface="Wingdings" panose="05000000000000000000" pitchFamily="2" charset="2"/>
              </a:rPr>
              <a:t> </a:t>
            </a:r>
            <a:r>
              <a:rPr lang="en-US" sz="2000" b="1" dirty="0" smtClean="0">
                <a:sym typeface="Wingdings" panose="05000000000000000000" pitchFamily="2" charset="2"/>
              </a:rPr>
              <a:t>0.554</a:t>
            </a:r>
            <a:endParaRPr lang="en-US" sz="2000" b="1" dirty="0"/>
          </a:p>
        </p:txBody>
      </p:sp>
      <p:sp>
        <p:nvSpPr>
          <p:cNvPr id="9" name="Down Arrow 8"/>
          <p:cNvSpPr/>
          <p:nvPr/>
        </p:nvSpPr>
        <p:spPr>
          <a:xfrm>
            <a:off x="3293075" y="4072303"/>
            <a:ext cx="345989" cy="568411"/>
          </a:xfrm>
          <a:prstGeom prst="downArrow">
            <a:avLst/>
          </a:prstGeom>
          <a:solidFill>
            <a:srgbClr val="407C7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7899446" y="4072303"/>
            <a:ext cx="345989" cy="568411"/>
          </a:xfrm>
          <a:prstGeom prst="downArrow">
            <a:avLst/>
          </a:prstGeom>
          <a:solidFill>
            <a:srgbClr val="407C7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81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4045</TotalTime>
  <Words>753</Words>
  <Application>Microsoft Office PowerPoint</Application>
  <PresentationFormat>Widescreen</PresentationFormat>
  <Paragraphs>75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Wingdings</vt:lpstr>
      <vt:lpstr>Wingdings 3</vt:lpstr>
      <vt:lpstr>Ion</vt:lpstr>
      <vt:lpstr>MINI PROJECT ON CLUSTERING </vt:lpstr>
      <vt:lpstr>MINI PROJECT ON CLUSTERING </vt:lpstr>
      <vt:lpstr>What the project is all about...</vt:lpstr>
      <vt:lpstr>Describing the Data</vt:lpstr>
      <vt:lpstr>Data Pre-Processing Techniques</vt:lpstr>
      <vt:lpstr>EXPLORATORY DATA ANALYSIS</vt:lpstr>
      <vt:lpstr>EXPLORATORY DATA ANALYSIS</vt:lpstr>
      <vt:lpstr>EXPLORATORY DATA ANALYSIS</vt:lpstr>
      <vt:lpstr>Model Building</vt:lpstr>
      <vt:lpstr>Evaluation and Final Conclusion of Best Model</vt:lpstr>
      <vt:lpstr>BUSINESS IMPLICATIONS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Jitendra Patil</dc:creator>
  <cp:lastModifiedBy>Jitendra Patil</cp:lastModifiedBy>
  <cp:revision>123</cp:revision>
  <dcterms:created xsi:type="dcterms:W3CDTF">2022-11-03T05:15:05Z</dcterms:created>
  <dcterms:modified xsi:type="dcterms:W3CDTF">2022-11-14T09:29:16Z</dcterms:modified>
</cp:coreProperties>
</file>