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67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0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7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7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1234-787A-406D-B6AC-08976F65C4E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443A3A-B6FA-4F2A-B91E-D919D202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B824610-51DF-4B05-96CC-ECE09AB09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754" y="3326296"/>
            <a:ext cx="7995884" cy="107230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cs typeface="AngsanaUPC" panose="020B0502040204020203" pitchFamily="18" charset="-34"/>
              </a:rPr>
              <a:t>ServiceNow Data Replication 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cs typeface="AngsanaUPC" panose="020B0502040204020203" pitchFamily="18" charset="-34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cs typeface="AngsanaUPC" panose="020B0502040204020203" pitchFamily="18" charset="-34"/>
              </a:rPr>
              <a:t>with 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cs typeface="AngsanaUPC" panose="020B0502040204020203" pitchFamily="18" charset="-34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cs typeface="AngsanaUPC" panose="020B0502040204020203" pitchFamily="18" charset="-34"/>
              </a:rPr>
              <a:t>MySQL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5957DFE-599F-4452-82CC-E312C9654D36}"/>
              </a:ext>
            </a:extLst>
          </p:cNvPr>
          <p:cNvSpPr txBox="1">
            <a:spLocks/>
          </p:cNvSpPr>
          <p:nvPr/>
        </p:nvSpPr>
        <p:spPr>
          <a:xfrm>
            <a:off x="-2146949" y="5691809"/>
            <a:ext cx="7995884" cy="1072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ngsanaUPC" panose="020B0502040204020203" pitchFamily="18" charset="-34"/>
              </a:rPr>
              <a:t>Designed By : Jitendra Singh Sisodia</a:t>
            </a:r>
          </a:p>
        </p:txBody>
      </p:sp>
    </p:spTree>
    <p:extLst>
      <p:ext uri="{BB962C8B-B14F-4D97-AF65-F5344CB8AC3E}">
        <p14:creationId xmlns:p14="http://schemas.microsoft.com/office/powerpoint/2010/main" val="390270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A838E8-766B-4FCF-98F5-B244E258772F}"/>
              </a:ext>
            </a:extLst>
          </p:cNvPr>
          <p:cNvSpPr/>
          <p:nvPr/>
        </p:nvSpPr>
        <p:spPr>
          <a:xfrm>
            <a:off x="4537942" y="3044279"/>
            <a:ext cx="106924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2">
              <a:spcBef>
                <a:spcPts val="600"/>
              </a:spcBef>
              <a:buClr>
                <a:schemeClr val="accent5"/>
              </a:buClr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22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ED1C25-E3D9-4E9D-9E68-86640B32A9E2}"/>
              </a:ext>
            </a:extLst>
          </p:cNvPr>
          <p:cNvSpPr/>
          <p:nvPr/>
        </p:nvSpPr>
        <p:spPr>
          <a:xfrm>
            <a:off x="2349776" y="1781175"/>
            <a:ext cx="2971800" cy="28194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914292">
              <a:defRPr/>
            </a:pPr>
            <a:r>
              <a:rPr lang="en-US" sz="2000" b="1" u="sng" kern="0" dirty="0">
                <a:solidFill>
                  <a:schemeClr val="bg1"/>
                </a:solidFill>
                <a:latin typeface="Agency FB" panose="020B0503020202020204" pitchFamily="34" charset="0"/>
              </a:rPr>
              <a:t>SNOW INTEGRATION</a:t>
            </a:r>
            <a:endParaRPr lang="en-US" sz="2000" b="1" kern="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BC9157-BE3D-4545-8D24-C9E6B8DD5D77}"/>
              </a:ext>
            </a:extLst>
          </p:cNvPr>
          <p:cNvGrpSpPr/>
          <p:nvPr/>
        </p:nvGrpSpPr>
        <p:grpSpPr>
          <a:xfrm>
            <a:off x="4026176" y="1247775"/>
            <a:ext cx="5006308" cy="457201"/>
            <a:chOff x="3300025" y="1315478"/>
            <a:chExt cx="4015181" cy="685799"/>
          </a:xfrm>
        </p:grpSpPr>
        <p:sp>
          <p:nvSpPr>
            <p:cNvPr id="4" name="Rounded Rectangle 9">
              <a:extLst>
                <a:ext uri="{FF2B5EF4-FFF2-40B4-BE49-F238E27FC236}">
                  <a16:creationId xmlns:a16="http://schemas.microsoft.com/office/drawing/2014/main" id="{0E39388A-37C5-418A-960C-12E617AE324C}"/>
                </a:ext>
              </a:extLst>
            </p:cNvPr>
            <p:cNvSpPr/>
            <p:nvPr/>
          </p:nvSpPr>
          <p:spPr>
            <a:xfrm>
              <a:off x="3341736" y="1315478"/>
              <a:ext cx="3973470" cy="68579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29" tIns="45714" rIns="91429" bIns="45714" rtlCol="0" anchor="ctr"/>
            <a:lstStyle/>
            <a:p>
              <a:pPr defTabSz="914292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Agency FB" panose="020B0503020202020204" pitchFamily="34" charset="0"/>
                  <a:cs typeface="Arial" pitchFamily="34" charset="0"/>
                </a:rPr>
                <a:t>                              OVERVIEW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37EDF1-3E60-4078-B33B-011DB72EC275}"/>
                </a:ext>
              </a:extLst>
            </p:cNvPr>
            <p:cNvSpPr/>
            <p:nvPr/>
          </p:nvSpPr>
          <p:spPr>
            <a:xfrm>
              <a:off x="3300025" y="1340776"/>
              <a:ext cx="457200" cy="6605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 defTabSz="914292">
                <a:defRPr/>
              </a:pPr>
              <a:r>
                <a:rPr lang="en-US" altLang="en-US" sz="2800" b="1" i="1" kern="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B856E1-002B-4B18-BAE1-EC8F6FB803E0}"/>
              </a:ext>
            </a:extLst>
          </p:cNvPr>
          <p:cNvGrpSpPr/>
          <p:nvPr/>
        </p:nvGrpSpPr>
        <p:grpSpPr>
          <a:xfrm>
            <a:off x="5169176" y="2085975"/>
            <a:ext cx="4020496" cy="457200"/>
            <a:chOff x="3933046" y="4404852"/>
            <a:chExt cx="4203771" cy="457200"/>
          </a:xfrm>
        </p:grpSpPr>
        <p:sp>
          <p:nvSpPr>
            <p:cNvPr id="7" name="Rounded Rectangle 13">
              <a:extLst>
                <a:ext uri="{FF2B5EF4-FFF2-40B4-BE49-F238E27FC236}">
                  <a16:creationId xmlns:a16="http://schemas.microsoft.com/office/drawing/2014/main" id="{4DD4CE7D-8747-4D15-9081-93E2CC6DB870}"/>
                </a:ext>
              </a:extLst>
            </p:cNvPr>
            <p:cNvSpPr/>
            <p:nvPr/>
          </p:nvSpPr>
          <p:spPr>
            <a:xfrm>
              <a:off x="4021855" y="4423507"/>
              <a:ext cx="4114962" cy="4037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29" tIns="45714" rIns="91429" bIns="45714" rtlCol="0" anchor="ctr"/>
            <a:lstStyle/>
            <a:p>
              <a:pPr defTabSz="914292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Agency FB" panose="020B0503020202020204" pitchFamily="34" charset="0"/>
                  <a:cs typeface="Arial" pitchFamily="34" charset="0"/>
                </a:rPr>
                <a:t>              DELIVERABLES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099682-AD9E-4D68-BB2B-CD323CEA250A}"/>
                </a:ext>
              </a:extLst>
            </p:cNvPr>
            <p:cNvSpPr/>
            <p:nvPr/>
          </p:nvSpPr>
          <p:spPr>
            <a:xfrm>
              <a:off x="3933046" y="4404852"/>
              <a:ext cx="457200" cy="4572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 defTabSz="914292">
                <a:defRPr/>
              </a:pPr>
              <a:r>
                <a:rPr lang="en-US" altLang="en-US" sz="2800" b="1" i="1" kern="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2</a:t>
              </a:r>
            </a:p>
          </p:txBody>
        </p:sp>
      </p:grpSp>
      <p:grpSp>
        <p:nvGrpSpPr>
          <p:cNvPr id="9" name="Group 2">
            <a:extLst>
              <a:ext uri="{FF2B5EF4-FFF2-40B4-BE49-F238E27FC236}">
                <a16:creationId xmlns:a16="http://schemas.microsoft.com/office/drawing/2014/main" id="{A3508C6D-2AFC-4EF2-BA48-56CEB07A79ED}"/>
              </a:ext>
            </a:extLst>
          </p:cNvPr>
          <p:cNvGrpSpPr/>
          <p:nvPr/>
        </p:nvGrpSpPr>
        <p:grpSpPr>
          <a:xfrm>
            <a:off x="5473976" y="2924175"/>
            <a:ext cx="4191000" cy="452467"/>
            <a:chOff x="3893235" y="2095239"/>
            <a:chExt cx="4031573" cy="457200"/>
          </a:xfrm>
        </p:grpSpPr>
        <p:sp>
          <p:nvSpPr>
            <p:cNvPr id="10" name="Rounded Rectangle 16">
              <a:extLst>
                <a:ext uri="{FF2B5EF4-FFF2-40B4-BE49-F238E27FC236}">
                  <a16:creationId xmlns:a16="http://schemas.microsoft.com/office/drawing/2014/main" id="{55EFFA1A-04A7-473D-937E-1D0D8F18A9C4}"/>
                </a:ext>
              </a:extLst>
            </p:cNvPr>
            <p:cNvSpPr/>
            <p:nvPr/>
          </p:nvSpPr>
          <p:spPr>
            <a:xfrm>
              <a:off x="3951339" y="2137507"/>
              <a:ext cx="3973469" cy="4037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29" tIns="45714" rIns="91429" bIns="45714" rtlCol="0" anchor="ctr"/>
            <a:lstStyle/>
            <a:p>
              <a:pPr defTabSz="914292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Agency FB" panose="020B0503020202020204" pitchFamily="34" charset="0"/>
                  <a:cs typeface="Arial" pitchFamily="34" charset="0"/>
                </a:rPr>
                <a:t>        LOGICAL ARCHITECTURE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3D0D7D-8713-436F-B5FB-10FBD3496C02}"/>
                </a:ext>
              </a:extLst>
            </p:cNvPr>
            <p:cNvSpPr/>
            <p:nvPr/>
          </p:nvSpPr>
          <p:spPr>
            <a:xfrm>
              <a:off x="3893235" y="2095239"/>
              <a:ext cx="457200" cy="4572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defTabSz="914292">
                <a:defRPr/>
              </a:pPr>
              <a:r>
                <a:rPr lang="en-US" altLang="en-US" sz="2800" b="1" i="1" kern="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3</a:t>
              </a:r>
            </a:p>
          </p:txBody>
        </p: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1AAA4E0C-84AE-496F-864F-14D436B07A1D}"/>
              </a:ext>
            </a:extLst>
          </p:cNvPr>
          <p:cNvGrpSpPr/>
          <p:nvPr/>
        </p:nvGrpSpPr>
        <p:grpSpPr>
          <a:xfrm>
            <a:off x="5169176" y="3762375"/>
            <a:ext cx="3569053" cy="457200"/>
            <a:chOff x="4214420" y="2880852"/>
            <a:chExt cx="4015185" cy="457200"/>
          </a:xfrm>
        </p:grpSpPr>
        <p:sp>
          <p:nvSpPr>
            <p:cNvPr id="13" name="Rounded Rectangle 19">
              <a:extLst>
                <a:ext uri="{FF2B5EF4-FFF2-40B4-BE49-F238E27FC236}">
                  <a16:creationId xmlns:a16="http://schemas.microsoft.com/office/drawing/2014/main" id="{7F2C124D-3054-4199-968E-C94EC136E6C0}"/>
                </a:ext>
              </a:extLst>
            </p:cNvPr>
            <p:cNvSpPr/>
            <p:nvPr/>
          </p:nvSpPr>
          <p:spPr>
            <a:xfrm>
              <a:off x="4256136" y="2899507"/>
              <a:ext cx="3973469" cy="4037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29" tIns="45714" rIns="91429" bIns="45714" rtlCol="0" anchor="ctr"/>
            <a:lstStyle/>
            <a:p>
              <a:pPr defTabSz="914292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Agency FB" panose="020B0503020202020204" pitchFamily="34" charset="0"/>
                  <a:cs typeface="Arial" pitchFamily="34" charset="0"/>
                </a:rPr>
                <a:t>         REQUIREMENTS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EEE0D2-8699-4765-ADB9-9986E91EE8F5}"/>
                </a:ext>
              </a:extLst>
            </p:cNvPr>
            <p:cNvSpPr/>
            <p:nvPr/>
          </p:nvSpPr>
          <p:spPr>
            <a:xfrm>
              <a:off x="4214420" y="2880852"/>
              <a:ext cx="457200" cy="4572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 defTabSz="914292">
                <a:defRPr/>
              </a:pPr>
              <a:r>
                <a:rPr lang="en-US" altLang="en-US" sz="2800" b="1" i="1" kern="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4</a:t>
              </a:r>
            </a:p>
          </p:txBody>
        </p:sp>
      </p:grpSp>
      <p:grpSp>
        <p:nvGrpSpPr>
          <p:cNvPr id="15" name="Group 38">
            <a:extLst>
              <a:ext uri="{FF2B5EF4-FFF2-40B4-BE49-F238E27FC236}">
                <a16:creationId xmlns:a16="http://schemas.microsoft.com/office/drawing/2014/main" id="{08ACB8F2-29F1-40AD-BF3E-5F773BDEAF60}"/>
              </a:ext>
            </a:extLst>
          </p:cNvPr>
          <p:cNvGrpSpPr/>
          <p:nvPr/>
        </p:nvGrpSpPr>
        <p:grpSpPr>
          <a:xfrm>
            <a:off x="4483376" y="4524375"/>
            <a:ext cx="5435600" cy="412287"/>
            <a:chOff x="4579066" y="2711849"/>
            <a:chExt cx="4430669" cy="457200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21EA0FCA-3020-4653-9DD6-A390AF89CF84}"/>
                </a:ext>
              </a:extLst>
            </p:cNvPr>
            <p:cNvSpPr/>
            <p:nvPr/>
          </p:nvSpPr>
          <p:spPr>
            <a:xfrm>
              <a:off x="5036266" y="2730635"/>
              <a:ext cx="3973469" cy="4037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29" tIns="45714" rIns="91429" bIns="45714" rtlCol="0" anchor="ctr"/>
            <a:lstStyle/>
            <a:p>
              <a:pPr defTabSz="914292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Agency FB" panose="020B0503020202020204" pitchFamily="34" charset="0"/>
                  <a:cs typeface="Arial" pitchFamily="34" charset="0"/>
                </a:rPr>
                <a:t>     EXPECTATION FROM CUSTONER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D17D7D-B0D5-4C61-82F4-C50EDAB9640B}"/>
                </a:ext>
              </a:extLst>
            </p:cNvPr>
            <p:cNvSpPr/>
            <p:nvPr/>
          </p:nvSpPr>
          <p:spPr>
            <a:xfrm>
              <a:off x="4579066" y="2711849"/>
              <a:ext cx="457200" cy="4572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 defTabSz="914292">
                <a:defRPr/>
              </a:pPr>
              <a:r>
                <a:rPr lang="en-US" altLang="en-US" sz="2800" b="1" i="1" kern="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5</a:t>
              </a:r>
            </a:p>
          </p:txBody>
        </p:sp>
      </p:grpSp>
      <p:grpSp>
        <p:nvGrpSpPr>
          <p:cNvPr id="18" name="Group 38">
            <a:extLst>
              <a:ext uri="{FF2B5EF4-FFF2-40B4-BE49-F238E27FC236}">
                <a16:creationId xmlns:a16="http://schemas.microsoft.com/office/drawing/2014/main" id="{42AB70DA-5D06-4049-B1B8-528CFDBE85EB}"/>
              </a:ext>
            </a:extLst>
          </p:cNvPr>
          <p:cNvGrpSpPr/>
          <p:nvPr/>
        </p:nvGrpSpPr>
        <p:grpSpPr>
          <a:xfrm>
            <a:off x="3492776" y="5133975"/>
            <a:ext cx="5435600" cy="412287"/>
            <a:chOff x="4579066" y="2711849"/>
            <a:chExt cx="4430669" cy="457200"/>
          </a:xfrm>
        </p:grpSpPr>
        <p:sp>
          <p:nvSpPr>
            <p:cNvPr id="19" name="Rounded Rectangle 26">
              <a:extLst>
                <a:ext uri="{FF2B5EF4-FFF2-40B4-BE49-F238E27FC236}">
                  <a16:creationId xmlns:a16="http://schemas.microsoft.com/office/drawing/2014/main" id="{1C77AF4B-A79F-4B81-9BB3-39C3DC87CC91}"/>
                </a:ext>
              </a:extLst>
            </p:cNvPr>
            <p:cNvSpPr/>
            <p:nvPr/>
          </p:nvSpPr>
          <p:spPr>
            <a:xfrm>
              <a:off x="5036266" y="2730635"/>
              <a:ext cx="3973469" cy="4037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29" tIns="45714" rIns="91429" bIns="45714" rtlCol="0" anchor="ctr"/>
            <a:lstStyle/>
            <a:p>
              <a:pPr defTabSz="914292">
                <a:defRPr/>
              </a:pPr>
              <a:r>
                <a:rPr lang="en-US" sz="1600" b="1" kern="0" dirty="0">
                  <a:solidFill>
                    <a:srgbClr val="000000"/>
                  </a:solidFill>
                  <a:latin typeface="Agency FB" panose="020B0503020202020204" pitchFamily="34" charset="0"/>
                  <a:cs typeface="Arial" pitchFamily="34" charset="0"/>
                </a:rPr>
                <a:t>ASSUMPTIONS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5A02B5-975F-4046-B64F-CD15B6B55909}"/>
                </a:ext>
              </a:extLst>
            </p:cNvPr>
            <p:cNvSpPr/>
            <p:nvPr/>
          </p:nvSpPr>
          <p:spPr>
            <a:xfrm>
              <a:off x="4579066" y="2711849"/>
              <a:ext cx="457200" cy="457200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 defTabSz="914292">
                <a:defRPr/>
              </a:pPr>
              <a:r>
                <a:rPr lang="en-US" altLang="en-US" sz="2800" b="1" i="1" kern="0" dirty="0"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78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7A47-D5EA-4EEF-B5F7-FDC6888A570B}"/>
              </a:ext>
            </a:extLst>
          </p:cNvPr>
          <p:cNvSpPr txBox="1">
            <a:spLocks/>
          </p:cNvSpPr>
          <p:nvPr/>
        </p:nvSpPr>
        <p:spPr>
          <a:xfrm>
            <a:off x="359838" y="320570"/>
            <a:ext cx="11459013" cy="512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D5E38F-EED1-4E2C-826D-0012D47DD371}"/>
              </a:ext>
            </a:extLst>
          </p:cNvPr>
          <p:cNvSpPr/>
          <p:nvPr/>
        </p:nvSpPr>
        <p:spPr>
          <a:xfrm>
            <a:off x="359837" y="2081699"/>
            <a:ext cx="114590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Automated scheduler Job will be able to connect to ServiceNow instances (ServiceNow's Rest APIs) to fetch incident data on a specific date range.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 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Built-In Analyzer logic will apply necessary rules and analysis on the incidents and will arrive at required solution template in a predefined manner.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en-US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 Data will be loaded in to local/remote systems on periodically basis (will define data load frequency later), once data arrives at destination, analysis logic will be supplied and will provide necessary inputs in the analyzer.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en-US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Once filtered data is ready, based on requirement plan, we can send Automated Email report/Self service BI Portal.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7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D1B8-49DD-40B5-9E8F-E7C505D3BCD3}"/>
              </a:ext>
            </a:extLst>
          </p:cNvPr>
          <p:cNvSpPr txBox="1">
            <a:spLocks/>
          </p:cNvSpPr>
          <p:nvPr/>
        </p:nvSpPr>
        <p:spPr>
          <a:xfrm>
            <a:off x="359838" y="320570"/>
            <a:ext cx="11459013" cy="512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Integration Logical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CDF4D-7BCF-4509-BEED-A48E27B2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1192696"/>
            <a:ext cx="8829772" cy="4472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AFCEE-BA11-452E-86FF-2F08122B184A}"/>
              </a:ext>
            </a:extLst>
          </p:cNvPr>
          <p:cNvSpPr txBox="1"/>
          <p:nvPr/>
        </p:nvSpPr>
        <p:spPr>
          <a:xfrm>
            <a:off x="1374291" y="5857460"/>
            <a:ext cx="5638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66189" marR="0" indent="-360000" algn="l" defTabSz="9143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Access via  REST &amp; SOAP API to Read Incident Tickets</a:t>
            </a:r>
          </a:p>
        </p:txBody>
      </p:sp>
    </p:spTree>
    <p:extLst>
      <p:ext uri="{BB962C8B-B14F-4D97-AF65-F5344CB8AC3E}">
        <p14:creationId xmlns:p14="http://schemas.microsoft.com/office/powerpoint/2010/main" val="312877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BB37-C473-4AAF-B2FC-7822D0401EA4}"/>
              </a:ext>
            </a:extLst>
          </p:cNvPr>
          <p:cNvSpPr txBox="1">
            <a:spLocks/>
          </p:cNvSpPr>
          <p:nvPr/>
        </p:nvSpPr>
        <p:spPr>
          <a:xfrm>
            <a:off x="359838" y="320570"/>
            <a:ext cx="11459013" cy="512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Methodology of Reporting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5EFC2-24F7-4DB3-A5E2-9663D999424B}"/>
              </a:ext>
            </a:extLst>
          </p:cNvPr>
          <p:cNvSpPr/>
          <p:nvPr/>
        </p:nvSpPr>
        <p:spPr>
          <a:xfrm>
            <a:off x="366493" y="1313048"/>
            <a:ext cx="114590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2">
              <a:spcBef>
                <a:spcPts val="600"/>
              </a:spcBef>
              <a:buClr>
                <a:schemeClr val="accent5"/>
              </a:buClr>
            </a:pPr>
            <a:endParaRPr lang="en-US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For reporting purpose , we need specific set of Roles on ServiceNow tables/modules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en-US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Data will be fetched &amp; Stored in local/remote machine via Rest &amp; SOAP URLs from ServiceNow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en-US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Data fetch frequency can be daily/weekly/monthly or on basis of requirement, can be changed whenever needed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en-US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Reporting tool will fetch data from local/remote Datawarehouse and will prepare report as per the given required inputs</a:t>
            </a:r>
          </a:p>
          <a:p>
            <a:pPr defTabSz="914342">
              <a:spcBef>
                <a:spcPts val="600"/>
              </a:spcBef>
              <a:buClr>
                <a:schemeClr val="accent5"/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Filtered data can be projected at any platform or it may be sent via scheduled email reporting jobs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defTabSz="914342">
              <a:spcBef>
                <a:spcPts val="600"/>
              </a:spcBef>
              <a:buClr>
                <a:schemeClr val="accent5"/>
              </a:buClr>
            </a:pP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3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AC2A0AE-194A-4B87-8092-31D70A3FB9A3}"/>
              </a:ext>
            </a:extLst>
          </p:cNvPr>
          <p:cNvSpPr txBox="1">
            <a:spLocks/>
          </p:cNvSpPr>
          <p:nvPr/>
        </p:nvSpPr>
        <p:spPr>
          <a:xfrm>
            <a:off x="359838" y="320570"/>
            <a:ext cx="11459013" cy="512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Reporting Formats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ED048-C7F4-43AF-94DC-9EC56191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4" y="1769372"/>
            <a:ext cx="4482547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0FB90-2F66-4A9E-851B-CDC11D01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69" y="1759847"/>
            <a:ext cx="430136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8A393-4905-4518-8C94-D0FD56E5354C}"/>
              </a:ext>
            </a:extLst>
          </p:cNvPr>
          <p:cNvSpPr txBox="1"/>
          <p:nvPr/>
        </p:nvSpPr>
        <p:spPr>
          <a:xfrm>
            <a:off x="5300871" y="3451606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AND/OR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ADA71-2A48-4CD5-95E6-B5811C6A26A1}"/>
              </a:ext>
            </a:extLst>
          </p:cNvPr>
          <p:cNvSpPr txBox="1"/>
          <p:nvPr/>
        </p:nvSpPr>
        <p:spPr>
          <a:xfrm>
            <a:off x="553278" y="1242224"/>
            <a:ext cx="474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Online Dashboards &amp; Reporting Platform </a:t>
            </a:r>
            <a:endParaRPr lang="en-US" b="1" baseline="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49D19-D79E-4124-AA0E-C93F303BF7CF}"/>
              </a:ext>
            </a:extLst>
          </p:cNvPr>
          <p:cNvSpPr txBox="1"/>
          <p:nvPr/>
        </p:nvSpPr>
        <p:spPr>
          <a:xfrm>
            <a:off x="7722702" y="1242224"/>
            <a:ext cx="474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Email Reports</a:t>
            </a:r>
            <a:endParaRPr lang="en-US" b="1" baseline="0" dirty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FA03A-4F49-4194-9CE1-D7EC7E71765D}"/>
              </a:ext>
            </a:extLst>
          </p:cNvPr>
          <p:cNvSpPr txBox="1"/>
          <p:nvPr/>
        </p:nvSpPr>
        <p:spPr>
          <a:xfrm>
            <a:off x="2428459" y="5989244"/>
            <a:ext cx="664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* We support both solutions for our reporting purpose</a:t>
            </a:r>
          </a:p>
        </p:txBody>
      </p:sp>
    </p:spTree>
    <p:extLst>
      <p:ext uri="{BB962C8B-B14F-4D97-AF65-F5344CB8AC3E}">
        <p14:creationId xmlns:p14="http://schemas.microsoft.com/office/powerpoint/2010/main" val="170672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A1E5-975B-45D8-86FD-0D1226278B89}"/>
              </a:ext>
            </a:extLst>
          </p:cNvPr>
          <p:cNvSpPr txBox="1">
            <a:spLocks/>
          </p:cNvSpPr>
          <p:nvPr/>
        </p:nvSpPr>
        <p:spPr>
          <a:xfrm>
            <a:off x="359838" y="320570"/>
            <a:ext cx="11459013" cy="512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Requirement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3F2D12-24C4-40C2-BE4E-4D8235A05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15266"/>
              </p:ext>
            </p:extLst>
          </p:nvPr>
        </p:nvGraphicFramePr>
        <p:xfrm>
          <a:off x="537757" y="1325107"/>
          <a:ext cx="11116486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00">
                  <a:extLst>
                    <a:ext uri="{9D8B030D-6E8A-4147-A177-3AD203B41FA5}">
                      <a16:colId xmlns:a16="http://schemas.microsoft.com/office/drawing/2014/main" val="2181613117"/>
                    </a:ext>
                  </a:extLst>
                </a:gridCol>
                <a:gridCol w="1824312">
                  <a:extLst>
                    <a:ext uri="{9D8B030D-6E8A-4147-A177-3AD203B41FA5}">
                      <a16:colId xmlns:a16="http://schemas.microsoft.com/office/drawing/2014/main" val="860113850"/>
                    </a:ext>
                  </a:extLst>
                </a:gridCol>
                <a:gridCol w="2139300">
                  <a:extLst>
                    <a:ext uri="{9D8B030D-6E8A-4147-A177-3AD203B41FA5}">
                      <a16:colId xmlns:a16="http://schemas.microsoft.com/office/drawing/2014/main" val="3245508393"/>
                    </a:ext>
                  </a:extLst>
                </a:gridCol>
                <a:gridCol w="6457274">
                  <a:extLst>
                    <a:ext uri="{9D8B030D-6E8A-4147-A177-3AD203B41FA5}">
                      <a16:colId xmlns:a16="http://schemas.microsoft.com/office/drawing/2014/main" val="25158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97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 dedicated user account with access in ServiceNow production infra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16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soap_query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User's role should include 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soap_query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role (it is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read only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access)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75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rest_api_explorer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User's role should have 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rest_api_explorer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role (it is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read only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access)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69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rest_services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User's role should have 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rest_services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role (it is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read only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access)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2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38977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038977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038977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Table/Modules 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038977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 should have Read access on </a:t>
                      </a:r>
                      <a:r>
                        <a:rPr lang="en-US" sz="16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incident, problem, change,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2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38977" rtl="0" eaLnBrk="1" latinLnBrk="0" hangingPunct="1"/>
                      <a:r>
                        <a:rPr lang="en-US" sz="16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User's role should be a part of Database group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91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sys_db_object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User's role should have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Read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permission on 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sys_db_object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47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sys_db_object.*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User's role should have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Read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permission on sys_db_object.*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65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sys_dictionary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User's role should have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Read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permission on 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sys_dictionary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67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sys_dictionary.*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User's role should have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Read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permission on sys_dictionary.*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49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sys_glide_object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User's role should have </a:t>
                      </a:r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Read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permission on </a:t>
                      </a:r>
                      <a:r>
                        <a:rPr lang="en-US" sz="16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sys_glide_object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78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0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1744-7BD3-4DE1-B11B-3E944CEA8B33}"/>
              </a:ext>
            </a:extLst>
          </p:cNvPr>
          <p:cNvSpPr txBox="1">
            <a:spLocks/>
          </p:cNvSpPr>
          <p:nvPr/>
        </p:nvSpPr>
        <p:spPr>
          <a:xfrm>
            <a:off x="359838" y="320570"/>
            <a:ext cx="11459013" cy="512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Expectation from Customer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503A3A-A9E6-4AC7-A564-4BFBA6D95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5396"/>
              </p:ext>
            </p:extLst>
          </p:nvPr>
        </p:nvGraphicFramePr>
        <p:xfrm>
          <a:off x="689114" y="1461788"/>
          <a:ext cx="10296938" cy="459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867">
                  <a:extLst>
                    <a:ext uri="{9D8B030D-6E8A-4147-A177-3AD203B41FA5}">
                      <a16:colId xmlns:a16="http://schemas.microsoft.com/office/drawing/2014/main" val="1961645056"/>
                    </a:ext>
                  </a:extLst>
                </a:gridCol>
                <a:gridCol w="5154071">
                  <a:extLst>
                    <a:ext uri="{9D8B030D-6E8A-4147-A177-3AD203B41FA5}">
                      <a16:colId xmlns:a16="http://schemas.microsoft.com/office/drawing/2014/main" val="290689460"/>
                    </a:ext>
                  </a:extLst>
                </a:gridCol>
              </a:tblGrid>
              <a:tr h="656351"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EXPECTATION FROM CUSTOMER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MEASURE OF SUCCESS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47454"/>
                  </a:ext>
                </a:extLst>
              </a:tr>
              <a:tr h="1456559"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 user account with access to the production infra to fetch incident details. User should also have access to ServiceNow's table APIs, Soap and Java APIs.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User account with basic authentication should be success while accessing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79788"/>
                  </a:ext>
                </a:extLst>
              </a:tr>
              <a:tr h="1456559"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Permissions are required to Access API, extract incidents via API.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Should be able to connect to different table APIs without any permission issues (mostly problem, incident and its dependent/ referenced API tables)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324658"/>
                  </a:ext>
                </a:extLst>
              </a:tr>
              <a:tr h="102498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Connectivity will be required from Our environment to the Service Now API's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Should be able to access ServiceNow API from our infra.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3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2823-F2DC-4C63-8C6A-AE5776020BC9}"/>
              </a:ext>
            </a:extLst>
          </p:cNvPr>
          <p:cNvSpPr txBox="1">
            <a:spLocks/>
          </p:cNvSpPr>
          <p:nvPr/>
        </p:nvSpPr>
        <p:spPr>
          <a:xfrm>
            <a:off x="359838" y="320570"/>
            <a:ext cx="11459013" cy="512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Assumptions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DA495E-819D-46BF-9D43-E89C8F5B002F}"/>
              </a:ext>
            </a:extLst>
          </p:cNvPr>
          <p:cNvSpPr/>
          <p:nvPr/>
        </p:nvSpPr>
        <p:spPr>
          <a:xfrm>
            <a:off x="518865" y="2120949"/>
            <a:ext cx="106924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User access will be provided with basic authentication enabled for API access 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en-US" dirty="0"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Permission levels to the API URLs and table will not be revoked/changed. API URLs and tables will not get modified.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Behavior of methods in ServiceNow stub classes will not changed irrespective of URLs and tables. </a:t>
            </a: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endParaRPr lang="en-US" dirty="0">
              <a:latin typeface="Calibri" pitchFamily="34" charset="0"/>
            </a:endParaRPr>
          </a:p>
          <a:p>
            <a:pPr marL="166189" indent="-360000" defTabSz="914342">
              <a:spcBef>
                <a:spcPts val="600"/>
              </a:spcBef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An uninterrupted connectivity will be there from our premises to customer ServiceNow infra provided all valid access credentials.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9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629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Agency FB</vt:lpstr>
      <vt:lpstr>AngsanaUPC</vt:lpstr>
      <vt:lpstr>Arial</vt:lpstr>
      <vt:lpstr>Bookman Old Style</vt:lpstr>
      <vt:lpstr>Calibri</vt:lpstr>
      <vt:lpstr>Trebuchet MS</vt:lpstr>
      <vt:lpstr>Wingdings</vt:lpstr>
      <vt:lpstr>Wingdings 3</vt:lpstr>
      <vt:lpstr>Facet</vt:lpstr>
      <vt:lpstr>ServiceNow Data Replication  with 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ServiceNow Data Replication  with  MySQL</dc:title>
  <dc:creator>Jitendra Singh Sisodia</dc:creator>
  <cp:lastModifiedBy>Jitendra Singh Sisodia</cp:lastModifiedBy>
  <cp:revision>11</cp:revision>
  <dcterms:created xsi:type="dcterms:W3CDTF">2019-01-07T17:16:31Z</dcterms:created>
  <dcterms:modified xsi:type="dcterms:W3CDTF">2019-01-07T17:30:30Z</dcterms:modified>
</cp:coreProperties>
</file>