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599D-FFB9-4507-94E7-BA4A8603C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0235" y="100614"/>
            <a:ext cx="8746617" cy="1118586"/>
          </a:xfrm>
        </p:spPr>
        <p:txBody>
          <a:bodyPr/>
          <a:lstStyle/>
          <a:p>
            <a:r>
              <a:rPr lang="en-US" sz="5000" dirty="0"/>
              <a:t>Coursera Capstone</a:t>
            </a:r>
            <a:endParaRPr lang="en-ID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9AA1D-F0AF-4F9D-AAD5-2185773F0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464816"/>
            <a:ext cx="8825658" cy="4173984"/>
          </a:xfrm>
        </p:spPr>
        <p:txBody>
          <a:bodyPr/>
          <a:lstStyle/>
          <a:p>
            <a:r>
              <a:rPr lang="en-US" dirty="0"/>
              <a:t>				IBM Applied Data science Capstone</a:t>
            </a:r>
          </a:p>
          <a:p>
            <a:endParaRPr lang="en-US" dirty="0"/>
          </a:p>
          <a:p>
            <a:r>
              <a:rPr lang="en-ID" dirty="0">
                <a:latin typeface="Comic Sans MS" panose="030F0702030302020204" pitchFamily="66" charset="0"/>
              </a:rPr>
              <a:t>OPENING A NEW SHOPPING Mall in </a:t>
            </a:r>
            <a:r>
              <a:rPr lang="en-ID" dirty="0" err="1">
                <a:latin typeface="Comic Sans MS" panose="030F0702030302020204" pitchFamily="66" charset="0"/>
              </a:rPr>
              <a:t>kuala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lumpur,Malaysia</a:t>
            </a:r>
            <a:r>
              <a:rPr lang="en-ID" dirty="0">
                <a:latin typeface="Comic Sans MS" panose="030F0702030302020204" pitchFamily="66" charset="0"/>
              </a:rPr>
              <a:t>	</a:t>
            </a:r>
          </a:p>
          <a:p>
            <a:endParaRPr lang="en-ID" dirty="0">
              <a:latin typeface="Comic Sans MS" panose="030F0702030302020204" pitchFamily="66" charset="0"/>
            </a:endParaRPr>
          </a:p>
          <a:p>
            <a:endParaRPr lang="en-ID" dirty="0">
              <a:latin typeface="Comic Sans MS" panose="030F0702030302020204" pitchFamily="66" charset="0"/>
            </a:endParaRPr>
          </a:p>
          <a:p>
            <a:r>
              <a:rPr lang="en-ID" dirty="0">
                <a:latin typeface="Comic Sans MS" panose="030F0702030302020204" pitchFamily="66" charset="0"/>
              </a:rPr>
              <a:t>																BY</a:t>
            </a:r>
          </a:p>
          <a:p>
            <a:r>
              <a:rPr lang="en-ID" dirty="0">
                <a:latin typeface="Comic Sans MS" panose="030F0702030302020204" pitchFamily="66" charset="0"/>
              </a:rPr>
              <a:t>												</a:t>
            </a:r>
            <a:r>
              <a:rPr lang="en-ID" dirty="0" err="1">
                <a:latin typeface="Comic Sans MS" panose="030F0702030302020204" pitchFamily="66" charset="0"/>
              </a:rPr>
              <a:t>ch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jithendra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venkat</a:t>
            </a:r>
            <a:endParaRPr lang="en-ID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09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4417-C6A2-47B2-829F-02CB1BD5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528A4-1AA5-44D0-9CF5-D1D35B5C9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of the shopping mall is one of the most important decisions that will determine whether the mall be success or a failure</a:t>
            </a:r>
          </a:p>
          <a:p>
            <a:r>
              <a:rPr lang="en-US" dirty="0"/>
              <a:t>Objective: To analyze and select the best locations in the city of </a:t>
            </a:r>
            <a:r>
              <a:rPr lang="en-US" dirty="0" err="1"/>
              <a:t>kuala</a:t>
            </a:r>
            <a:r>
              <a:rPr lang="en-US" dirty="0"/>
              <a:t> </a:t>
            </a:r>
            <a:r>
              <a:rPr lang="en-US" dirty="0" err="1"/>
              <a:t>lumpur</a:t>
            </a:r>
            <a:r>
              <a:rPr lang="en-US" dirty="0"/>
              <a:t> Malaysia to open a new shopping mall</a:t>
            </a:r>
          </a:p>
          <a:p>
            <a:r>
              <a:rPr lang="en-US" dirty="0"/>
              <a:t>This project is timely as the city is city is currently suffering from over Supply of Shopping Malls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2724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51A3-FF80-4FDD-9FAF-05C69DB87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E4494-1A0C-4785-B04F-F582EC278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233997"/>
            <a:ext cx="8946541" cy="4722920"/>
          </a:xfrm>
        </p:spPr>
        <p:txBody>
          <a:bodyPr/>
          <a:lstStyle/>
          <a:p>
            <a:r>
              <a:rPr lang="en-US" dirty="0"/>
              <a:t>Data Required</a:t>
            </a:r>
          </a:p>
          <a:p>
            <a:pPr lvl="2"/>
            <a:r>
              <a:rPr lang="en-ID" dirty="0"/>
              <a:t>List of neighbourhoods in </a:t>
            </a:r>
            <a:r>
              <a:rPr lang="en-ID" dirty="0" err="1"/>
              <a:t>kuala</a:t>
            </a:r>
            <a:r>
              <a:rPr lang="en-ID" dirty="0"/>
              <a:t> </a:t>
            </a:r>
            <a:r>
              <a:rPr lang="en-ID" dirty="0" err="1"/>
              <a:t>lumpur</a:t>
            </a:r>
            <a:endParaRPr lang="en-ID" dirty="0"/>
          </a:p>
          <a:p>
            <a:pPr lvl="2"/>
            <a:endParaRPr lang="en-ID" dirty="0"/>
          </a:p>
          <a:p>
            <a:pPr lvl="2"/>
            <a:r>
              <a:rPr lang="en-ID" dirty="0"/>
              <a:t>Latitude and Longitude coordinate of neighbourhoods</a:t>
            </a:r>
          </a:p>
          <a:p>
            <a:pPr lvl="2"/>
            <a:endParaRPr lang="en-ID" dirty="0"/>
          </a:p>
          <a:p>
            <a:pPr lvl="2"/>
            <a:r>
              <a:rPr lang="en-ID" dirty="0"/>
              <a:t>Wikipedia page for neighbourhoods </a:t>
            </a:r>
          </a:p>
          <a:p>
            <a:pPr lvl="2"/>
            <a:endParaRPr lang="en-ID" dirty="0"/>
          </a:p>
          <a:p>
            <a:pPr lvl="2"/>
            <a:r>
              <a:rPr lang="en-ID" dirty="0"/>
              <a:t>Foursquare API for venue data</a:t>
            </a:r>
          </a:p>
          <a:p>
            <a:pPr marL="914400" lvl="2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1257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E149-6401-4793-9BAF-84536DE75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Methadology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E4130-F239-4E31-9D8B-9DF0B3D49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Web scraping Wikipedia page for </a:t>
            </a:r>
            <a:r>
              <a:rPr lang="en-US" dirty="0" err="1"/>
              <a:t>neighbourhoods</a:t>
            </a:r>
            <a:r>
              <a:rPr lang="en-US" dirty="0"/>
              <a:t> list </a:t>
            </a:r>
          </a:p>
          <a:p>
            <a:pPr marL="0" indent="0">
              <a:buNone/>
            </a:pPr>
            <a:r>
              <a:rPr lang="en-US" dirty="0"/>
              <a:t>• Get latitude and longitude coordinates using Geocoder </a:t>
            </a:r>
          </a:p>
          <a:p>
            <a:pPr marL="0" indent="0">
              <a:buNone/>
            </a:pPr>
            <a:r>
              <a:rPr lang="en-US" dirty="0"/>
              <a:t>• Use Foursquare API to get venue data</a:t>
            </a:r>
          </a:p>
          <a:p>
            <a:pPr marL="0" indent="0">
              <a:buNone/>
            </a:pPr>
            <a:r>
              <a:rPr lang="en-US" dirty="0"/>
              <a:t> • Group data by </a:t>
            </a:r>
            <a:r>
              <a:rPr lang="en-US" dirty="0" err="1"/>
              <a:t>neighbourhood</a:t>
            </a:r>
            <a:r>
              <a:rPr lang="en-US" dirty="0"/>
              <a:t> and taking the mean of the frequency of occurrence of each venue category </a:t>
            </a:r>
          </a:p>
          <a:p>
            <a:pPr marL="0" indent="0">
              <a:buNone/>
            </a:pPr>
            <a:r>
              <a:rPr lang="en-US" dirty="0"/>
              <a:t>• Filter venue category by Shopping Mall </a:t>
            </a:r>
          </a:p>
          <a:p>
            <a:pPr marL="0" indent="0">
              <a:buNone/>
            </a:pPr>
            <a:r>
              <a:rPr lang="en-US" dirty="0"/>
              <a:t>• Perform clustering on the data by using k-means clustering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1444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7474-4005-4967-B58A-415ADAA2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0BF79-5DB5-4875-B6E4-D3727AAF81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Cluster 0: </a:t>
            </a:r>
            <a:r>
              <a:rPr lang="en-US" dirty="0" err="1"/>
              <a:t>Neighbourhoods</a:t>
            </a:r>
            <a:r>
              <a:rPr lang="en-US" dirty="0"/>
              <a:t> with moderate number of shopping malls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➢Cluster 1: </a:t>
            </a:r>
            <a:r>
              <a:rPr lang="en-US" dirty="0" err="1"/>
              <a:t>Neighbourhoods</a:t>
            </a:r>
            <a:r>
              <a:rPr lang="en-US" dirty="0"/>
              <a:t> with low number to no existence of shopping malls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➢Cluster 2: </a:t>
            </a:r>
            <a:r>
              <a:rPr lang="en-US" dirty="0" err="1"/>
              <a:t>Neighbourhoods</a:t>
            </a:r>
            <a:r>
              <a:rPr lang="en-US" dirty="0"/>
              <a:t> with high concentration of shopping Malls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BF6167-9052-4C13-884E-A454158A7C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4675" y="1757779"/>
            <a:ext cx="5602210" cy="3651769"/>
          </a:xfrm>
        </p:spPr>
      </p:pic>
    </p:spTree>
    <p:extLst>
      <p:ext uri="{BB962C8B-B14F-4D97-AF65-F5344CB8AC3E}">
        <p14:creationId xmlns:p14="http://schemas.microsoft.com/office/powerpoint/2010/main" val="164980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485204-1CAB-4A6E-B98B-D652CB7D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D5B798-2364-466D-8A75-1C1AFA2E2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Most of the shopping malls are concentrated in the central area of the city </a:t>
            </a:r>
          </a:p>
          <a:p>
            <a:r>
              <a:rPr lang="en-US" dirty="0"/>
              <a:t>• Highest number in cluster 2 and moderate number in cluster 0 </a:t>
            </a:r>
          </a:p>
          <a:p>
            <a:r>
              <a:rPr lang="en-US" dirty="0"/>
              <a:t>• Cluster 1 has very low number to no shopping mall in the </a:t>
            </a:r>
            <a:r>
              <a:rPr lang="en-US" dirty="0" err="1"/>
              <a:t>neighbourhoods</a:t>
            </a:r>
            <a:r>
              <a:rPr lang="en-US" dirty="0"/>
              <a:t> </a:t>
            </a:r>
          </a:p>
          <a:p>
            <a:r>
              <a:rPr lang="en-US" dirty="0"/>
              <a:t>• Oversupply of shopping malls mostly happened in the central area of the city, with the suburb area still have very few shopping malls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817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4AFBFD-8E44-4DB3-A39F-DB363A43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E9376-AD06-4AF8-AAF9-67F5156D1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new shopping malls in </a:t>
            </a:r>
            <a:r>
              <a:rPr lang="en-US" dirty="0" err="1"/>
              <a:t>neighbourhoods</a:t>
            </a:r>
            <a:r>
              <a:rPr lang="en-US" dirty="0"/>
              <a:t> in cluster 1 with little to no competition </a:t>
            </a:r>
          </a:p>
          <a:p>
            <a:r>
              <a:rPr lang="en-US" dirty="0"/>
              <a:t>• Can also open in </a:t>
            </a:r>
            <a:r>
              <a:rPr lang="en-US" dirty="0" err="1"/>
              <a:t>neighbourhoods</a:t>
            </a:r>
            <a:r>
              <a:rPr lang="en-US" dirty="0"/>
              <a:t> in cluster 0 with moderate competition if have unique selling propositions to stand out from the competition </a:t>
            </a:r>
          </a:p>
          <a:p>
            <a:r>
              <a:rPr lang="en-US" dirty="0"/>
              <a:t>• Avoid </a:t>
            </a:r>
            <a:r>
              <a:rPr lang="en-US" dirty="0" err="1"/>
              <a:t>neighbourhoods</a:t>
            </a:r>
            <a:r>
              <a:rPr lang="en-US" dirty="0"/>
              <a:t> in cluster 2, already high concentration of shopping malls and intense competition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16505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2BEE0-E587-4AFB-88B5-562A83C5D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B7DC-E97B-47BE-8A2B-03FF0DDF2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Answer to business question: The </a:t>
            </a:r>
            <a:r>
              <a:rPr lang="en-US" dirty="0" err="1"/>
              <a:t>neighbourhoods</a:t>
            </a:r>
            <a:r>
              <a:rPr lang="en-US" dirty="0"/>
              <a:t> in cluster 1 are the most preferred locations to open a new shopping mall </a:t>
            </a:r>
          </a:p>
          <a:p>
            <a:r>
              <a:rPr lang="en-US" dirty="0"/>
              <a:t>• Findings of this project will help the relevant stakeholders to capitalize on the opportunities on high potential locations while avoiding overcrowded areas in their decisions to open a new shopping mall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46907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365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Comic Sans MS</vt:lpstr>
      <vt:lpstr>Wingdings 3</vt:lpstr>
      <vt:lpstr>Ion</vt:lpstr>
      <vt:lpstr>Coursera Capstone</vt:lpstr>
      <vt:lpstr>Business Problem</vt:lpstr>
      <vt:lpstr>Data </vt:lpstr>
      <vt:lpstr>Methadology</vt:lpstr>
      <vt:lpstr>Results</vt:lpstr>
      <vt:lpstr>Discussion</vt:lpstr>
      <vt:lpstr>Recommendations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</dc:title>
  <dc:creator>hemanth</dc:creator>
  <cp:lastModifiedBy>hemanth</cp:lastModifiedBy>
  <cp:revision>3</cp:revision>
  <dcterms:created xsi:type="dcterms:W3CDTF">2020-07-20T11:35:14Z</dcterms:created>
  <dcterms:modified xsi:type="dcterms:W3CDTF">2020-07-20T11:57:20Z</dcterms:modified>
</cp:coreProperties>
</file>