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3" autoAdjust="0"/>
    <p:restoredTop sz="62864" autoAdjust="0"/>
  </p:normalViewPr>
  <p:slideViewPr>
    <p:cSldViewPr snapToGrid="0">
      <p:cViewPr varScale="1">
        <p:scale>
          <a:sx n="78" d="100"/>
          <a:sy n="78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22CE6-0F9C-4DE2-89A4-F0202FA31F3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F414B-FE15-4FD3-9715-F14679150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 you’re part of a team building an app. One group writes the code, and another group sets it up on servers. But they don’t talk much. What could go wrong?</a:t>
            </a:r>
          </a:p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1800" b="1" dirty="0">
                <a:solidFill>
                  <a:srgbClr val="0F4761"/>
                </a:solidFill>
                <a:effectLst/>
                <a:latin typeface="Segoe UI Emoji" panose="020B0502040204020203" pitchFamily="34" charset="0"/>
                <a:ea typeface="游ゴシック Light" panose="020B0300000000000000" pitchFamily="50" charset="-128"/>
                <a:cs typeface="Segoe UI Emoji" panose="020B0502040204020203" pitchFamily="34" charset="0"/>
              </a:rPr>
              <a:t>❓</a:t>
            </a:r>
            <a:r>
              <a:rPr lang="en-US" sz="1800" b="1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 Beginner-Friendly Questions to Discuss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 you think might happen if the code works on a developer’s laptop but breaks when it goes live for users?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would you feel if you had to fix a broken system that someone else set up — but they didn’t explain anything?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do you think it’s helpful for developers and operations people to work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together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instead of separately?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 you think would happen if teams deployed updates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every time? Could mistakes happen?</a:t>
            </a:r>
          </a:p>
          <a:p>
            <a:pPr marL="0" marR="0">
              <a:spcBef>
                <a:spcPts val="800"/>
              </a:spcBef>
              <a:spcAft>
                <a:spcPts val="400"/>
              </a:spcAft>
            </a:pPr>
            <a:r>
              <a:rPr lang="en-US" sz="1800" b="1" dirty="0">
                <a:solidFill>
                  <a:srgbClr val="0F4761"/>
                </a:solidFill>
                <a:effectLst/>
                <a:latin typeface="Segoe UI Emoji" panose="020B0502040204020203" pitchFamily="34" charset="0"/>
                <a:ea typeface="游ゴシック Light" panose="020B0300000000000000" pitchFamily="50" charset="-128"/>
                <a:cs typeface="Segoe UI Emoji" panose="020B0502040204020203" pitchFamily="34" charset="0"/>
              </a:rPr>
              <a:t>💥</a:t>
            </a:r>
            <a:r>
              <a:rPr lang="en-US" sz="1800" b="1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游ゴシック Light" panose="020B0300000000000000" pitchFamily="50" charset="-128"/>
                <a:cs typeface="Times New Roman" panose="02020603050405020304" pitchFamily="18" charset="0"/>
              </a:rPr>
              <a:t> Without DevOps…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Teams blame each other when things break </a:t>
            </a:r>
            <a:r>
              <a:rPr lang="en-U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😓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works in one place but not in production </a:t>
            </a:r>
            <a:r>
              <a:rPr lang="en-U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💻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→ </a:t>
            </a:r>
            <a:r>
              <a:rPr lang="en-U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🔥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Updates are slow and risky </a:t>
            </a:r>
            <a:r>
              <a:rPr lang="en-U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🐢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harder to improve the app for users </a:t>
            </a:r>
            <a:r>
              <a:rPr lang="en-U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👎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DevOps Tools Landscape</a:t>
            </a:r>
          </a:p>
          <a:p>
            <a:r>
              <a:rPr lang="en-US" b="1" dirty="0"/>
              <a:t>Version Control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Git, GitHub, GitLab: Track code changes, collaborate in teams, and manage history.</a:t>
            </a:r>
          </a:p>
          <a:p>
            <a:r>
              <a:rPr lang="en-US" b="1" dirty="0"/>
              <a:t>CI/CD Tools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Jenkins, GitHub Actions, GitLab CI: Automate code testing, integration, and deployment.</a:t>
            </a:r>
          </a:p>
          <a:p>
            <a:r>
              <a:rPr lang="en-US" b="1" dirty="0"/>
              <a:t>Containerization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Docker: Run applications in isolated and consistent environments across machines.</a:t>
            </a:r>
          </a:p>
          <a:p>
            <a:r>
              <a:rPr lang="en-US" b="1" dirty="0"/>
              <a:t>Orchestration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Kubernetes: Automatically manage and scale apps running in containers.</a:t>
            </a:r>
          </a:p>
          <a:p>
            <a:r>
              <a:rPr lang="en-US" b="1" dirty="0"/>
              <a:t>Monitoring &amp; Logging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Prometheus, Grafana, ELK Stack: Analyze performance, errors, and system behavior.</a:t>
            </a:r>
          </a:p>
          <a:p>
            <a:r>
              <a:rPr lang="en-US" b="1" dirty="0"/>
              <a:t>Cloud Providers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AWS, GCP, Azure: Host, scale, and manage infrastructure and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Git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distributed version control system used to track code history and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concepts: repository, commit, push, pull, and branching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collaborative development by enabling code review and merging.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rollback and traceability features to manage changes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6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Docker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Containers run apps with all dependencies bundled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and faster than virtual machines, with near-instant startup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consistent environments from development to production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microservices, CI/CD pipelines, and cloud-native deployments.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9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Jenkins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Jenkins is an open-source automation server for CI/CD.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Automates the process of building, testing, and deploying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pipeline-as-code for better version control and reusability.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 vast plugin ecosystem for integrating with various tools and platforms.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Kubernetes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platform to orchestrate and manage containerized applications at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handles deployment, scaling, load balancing, and self-healing.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ensure application availability and performance under variable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for managing large, distributed, production-grade systems efficiently.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Combination of Development and Operations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DevOps bridges the gap between development and operations teams, fostering better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encourages close collaboration instead of disconnected handoffs, aligning both sides toward a shared goal.</a:t>
            </a:r>
          </a:p>
          <a:p>
            <a:r>
              <a:rPr lang="en-US" b="1" dirty="0"/>
              <a:t>Focuses on collaboration, automation, and 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 and Ops work together with shared objectives to deliver high-quality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Automating repetitive tasks helps reduce manual errors and increases 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Efficiency improves as processes are streamlined through collaboration and technology.</a:t>
            </a:r>
          </a:p>
          <a:p>
            <a:r>
              <a:rPr lang="en-US" b="1" dirty="0"/>
              <a:t>Goal: Deliver better software, faster and more reliably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DevOps enables quicker and safer releases with fewer bugs reaching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improvement is achieved through feedback loops and process refinement.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9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Cultural Shift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 down silos between development and operations to promote teamwork.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 shared responsibility from code creation to deployment and beyond.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fast feedback and improvement to adapt quickly to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Replace repetitive manual work with automated processes to increase 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CALMS Framework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Culture</a:t>
            </a:r>
            <a:r>
              <a:rPr lang="en-US" dirty="0"/>
              <a:t>: Build a team environment based on trust and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</a:t>
            </a:r>
            <a:r>
              <a:rPr lang="en-US" dirty="0"/>
              <a:t>: Automate everything that can be automated to reduce friction.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Lean</a:t>
            </a:r>
            <a:r>
              <a:rPr lang="en-US" dirty="0"/>
              <a:t>: Streamline workflows to minimize waste and improve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Measurement</a:t>
            </a:r>
            <a:r>
              <a:rPr lang="en-US" dirty="0"/>
              <a:t>: Use metrics and logs to understand and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Sharing</a:t>
            </a:r>
            <a:r>
              <a:rPr lang="en-US" dirty="0"/>
              <a:t>: Encourage knowledge sharing and collective ownership of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DevOps?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time to market allows teams to deliver features and fixes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failure rates in production due to early and automated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recovery from issues improves user trust and system resilience.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collaboration leads to a healthier team dynamic and less blame.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CI/CD?</a:t>
            </a:r>
          </a:p>
          <a:p>
            <a:r>
              <a:rPr lang="en-US" b="1" dirty="0"/>
              <a:t>Continuous Integration (CI)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frequently push code to a shared repository to avoid integration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change is automatically built and tested to catch errors early.</a:t>
            </a:r>
          </a:p>
          <a:p>
            <a:r>
              <a:rPr lang="en-US" b="1" dirty="0"/>
              <a:t>Continuous Delivery/Deployment (CD)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</a:t>
            </a:r>
            <a:r>
              <a:rPr lang="en-US" dirty="0"/>
              <a:t>: Code is always kept in a deployable state for staging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: Approved changes can be automatically released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Typical 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Code – Developers write and commit code changes to a repository.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– The system compiles and packages the code into deployable artifacts.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– Automated tests verify code quality and catch regressions.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Deploy – Code is pushed to staging or production environments.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Each step is automated to ensure speed, reliability, and repeatability.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DevOps Lifecycle</a:t>
            </a:r>
          </a:p>
          <a:p>
            <a:r>
              <a:rPr lang="en-US" b="1" dirty="0"/>
              <a:t>Stages: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Plan – Define project goals, features, and timelines collaboratively.</a:t>
            </a:r>
          </a:p>
          <a:p>
            <a:pPr>
              <a:buFont typeface="+mj-lt"/>
              <a:buAutoNum type="arabicPeriod"/>
            </a:pPr>
            <a:r>
              <a:rPr lang="en-US" dirty="0"/>
              <a:t>Develop – Write code based on user stories and planned features.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– Convert source code into executable form.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 – Validate functionality and performance using automation.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Release – Prepare tested code for production deployment.</a:t>
            </a:r>
          </a:p>
          <a:p>
            <a:pPr>
              <a:buFont typeface="+mj-lt"/>
              <a:buAutoNum type="arabicPeriod"/>
            </a:pPr>
            <a:r>
              <a:rPr lang="en-US" dirty="0"/>
              <a:t>Deploy – Launch application updates to users.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Operate – Monitor and maintain infrastructure and 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Monitor – Continuously observe system health and user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loops help identify and fix issues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 enhances consistency and reduces manual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DevOps Roadmap Overview</a:t>
            </a:r>
          </a:p>
          <a:p>
            <a:r>
              <a:rPr lang="en-US" b="1" dirty="0"/>
              <a:t>Skills to Learn: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 &amp; version control – Track code changes and collaborate across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CI/CD pipelines – Automate testing, building, and deployment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Docker &amp; containers – Package and isolate apps for consistency and portability.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Kubernetes – Manage, scale, and orchestrate containerized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Monitoring &amp; logging – Collect insights and detect issues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basics – Understand hosting, networking, and scaling on platforms like AWS.</a:t>
            </a:r>
          </a:p>
          <a:p>
            <a:r>
              <a:rPr lang="en-US" b="1" dirty="0"/>
              <a:t>Reference:</a:t>
            </a:r>
            <a:r>
              <a:rPr lang="en-US" dirty="0"/>
              <a:t> https://roadmap.sh/devops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F414B-FE15-4FD3-9715-F14679150E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9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7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4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3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C28F91-C842-4A29-BB5B-22F88E3289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D358B8E-6652-470F-B2B4-E70FD859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devo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0FCE-538B-420A-BE11-939C657F6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E0588-24D3-DFEE-25A7-2888A5B5C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Day 1</a:t>
            </a:r>
            <a:br>
              <a:rPr lang="en-US" dirty="0"/>
            </a:br>
            <a:r>
              <a:rPr lang="en-US" dirty="0"/>
              <a:t>Prateek Sharma Kharel</a:t>
            </a:r>
          </a:p>
        </p:txBody>
      </p:sp>
    </p:spTree>
    <p:extLst>
      <p:ext uri="{BB962C8B-B14F-4D97-AF65-F5344CB8AC3E}">
        <p14:creationId xmlns:p14="http://schemas.microsoft.com/office/powerpoint/2010/main" val="187913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EE98-5978-683B-703D-FF8FCAE2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DevOps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B75C-068D-E1D8-871F-904D96A6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dirty="0"/>
              <a:t>Stages: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Plan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Develop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Build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Test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Release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Deploy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Operate</a:t>
            </a:r>
          </a:p>
          <a:p>
            <a:pPr lvl="1">
              <a:tabLst>
                <a:tab pos="457200" algn="l"/>
              </a:tabLst>
            </a:pPr>
            <a:r>
              <a:rPr lang="en-US" dirty="0"/>
              <a:t>Monitor</a:t>
            </a:r>
          </a:p>
          <a:p>
            <a:pPr marL="0" marR="0" lvl="0" indent="0">
              <a:buSzPts val="1000"/>
              <a:buNone/>
              <a:tabLst>
                <a:tab pos="457200" algn="l"/>
              </a:tabLst>
            </a:pPr>
            <a:r>
              <a:rPr lang="en-US" dirty="0"/>
              <a:t>Feedback loops throughout</a:t>
            </a:r>
          </a:p>
          <a:p>
            <a:pPr marL="0" marR="0" lvl="0" indent="0">
              <a:buSzPts val="1000"/>
              <a:buNone/>
              <a:tabLst>
                <a:tab pos="457200" algn="l"/>
              </a:tabLst>
            </a:pPr>
            <a:r>
              <a:rPr lang="en-US" dirty="0"/>
              <a:t>Automation at every stage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FEF6-BA4F-BEC1-F0DD-B1E491E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DevOps Roadmap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B6FA-3146-9607-4E79-6CC4E10A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2400" dirty="0"/>
              <a:t>Skills to Learn: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Git &amp; version control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CI/CD pipelines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Docker &amp; containers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Kubernetes orchestration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Monitoring &amp; logging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Cloud fundamentals</a:t>
            </a:r>
          </a:p>
          <a:p>
            <a:pPr marL="0" marR="0" indent="0">
              <a:buNone/>
            </a:pPr>
            <a:r>
              <a:rPr lang="en-US" sz="2400" dirty="0"/>
              <a:t>Reference: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https://roadmap.sh/devops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BEE-96C0-3401-4983-245D06A2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based: </a:t>
            </a:r>
            <a:br>
              <a:rPr lang="en-US" dirty="0"/>
            </a:br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B8BD-020B-95AD-CB34-57FEAFB05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Topic: Why DevOps Matters — And What Happens Without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EA2A-075B-7AC9-4894-547F0B7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DevOps Tools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CA6F-6DDF-8DBD-CEC2-0046B96F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sz="2400" dirty="0"/>
              <a:t>Version Control: Git, GitHub, GitLab</a:t>
            </a:r>
          </a:p>
          <a:p>
            <a:pPr marL="0"/>
            <a:r>
              <a:rPr lang="en-US" sz="2400" dirty="0"/>
              <a:t>CI/CD: Jenkins, GitHub Actions, GitLab CI</a:t>
            </a:r>
          </a:p>
          <a:p>
            <a:pPr marL="0"/>
            <a:r>
              <a:rPr lang="en-US" sz="2400" dirty="0"/>
              <a:t>Containers: Docker</a:t>
            </a:r>
          </a:p>
          <a:p>
            <a:pPr marL="0"/>
            <a:r>
              <a:rPr lang="en-US" sz="2400" dirty="0"/>
              <a:t>Orchestration: Kubernetes</a:t>
            </a:r>
          </a:p>
          <a:p>
            <a:pPr marL="0"/>
            <a:r>
              <a:rPr lang="en-US" sz="2400" dirty="0"/>
              <a:t>Monitoring: Prometheus, Grafana, ELK</a:t>
            </a:r>
          </a:p>
          <a:p>
            <a:pPr marL="0"/>
            <a:r>
              <a:rPr lang="en-US" sz="2400" dirty="0"/>
              <a:t>Cloud: AWS, GCP,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9ABA-2CB0-3075-06B1-0AEC0C9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Git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2648-42D8-6539-E8AF-5F0275CA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>
              <a:buSzPts val="1000"/>
              <a:tabLst>
                <a:tab pos="457200" algn="l"/>
              </a:tabLst>
            </a:pPr>
            <a:r>
              <a:rPr lang="en-US" sz="2400" dirty="0"/>
              <a:t>Version control system</a:t>
            </a:r>
          </a:p>
          <a:p>
            <a:pPr marL="0" marR="0" lvl="0">
              <a:buSzPts val="1000"/>
              <a:tabLst>
                <a:tab pos="457200" algn="l"/>
              </a:tabLst>
            </a:pPr>
            <a:r>
              <a:rPr lang="en-US" sz="2400" dirty="0"/>
              <a:t>Key concepts: repo, commit, push, pull, branch</a:t>
            </a:r>
          </a:p>
          <a:p>
            <a:pPr marL="0" marR="0" lvl="0">
              <a:buSzPts val="1000"/>
              <a:tabLst>
                <a:tab pos="457200" algn="l"/>
              </a:tabLst>
            </a:pPr>
            <a:r>
              <a:rPr lang="en-US" sz="2400" dirty="0"/>
              <a:t>Enables collaboration and traceability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0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724-456C-BEA2-9988-AA89977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Task: Git &amp; GitHub Basics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(30 minutes)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49B7DD-E977-4408-22EB-D858292FB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6654"/>
            <a:ext cx="10040377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en-US" sz="3200" dirty="0"/>
              <a:t>Objective: Learn version control and collaboration basics.</a:t>
            </a:r>
          </a:p>
          <a:p>
            <a:pPr marL="342900" indent="-342900" fontAlgn="base">
              <a:spcAft>
                <a:spcPct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en-US" dirty="0"/>
              <a:t>Instructions:</a:t>
            </a:r>
          </a:p>
          <a:p>
            <a:pPr marL="800100" lvl="1" indent="-342900" fontAlgn="base">
              <a:spcAft>
                <a:spcPct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en-US" dirty="0"/>
              <a:t>Create a GitHub account (if not already created).</a:t>
            </a:r>
          </a:p>
          <a:p>
            <a:pPr marL="1257300" lvl="2" indent="-342900" fontAlgn="base">
              <a:spcAft>
                <a:spcPct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altLang="en-US" sz="1800" dirty="0"/>
              <a:t>Create a new public repository named: </a:t>
            </a:r>
            <a:r>
              <a:rPr lang="en-US" altLang="en-US" sz="1800" dirty="0" err="1"/>
              <a:t>devops</a:t>
            </a:r>
            <a:r>
              <a:rPr lang="en-US" altLang="en-US" sz="1800" dirty="0"/>
              <a:t>-practice-</a:t>
            </a:r>
            <a:r>
              <a:rPr lang="en-US" altLang="en-US" sz="1800" dirty="0" err="1"/>
              <a:t>yourname</a:t>
            </a:r>
            <a:endParaRPr lang="en-US" altLang="en-US" sz="1800" dirty="0"/>
          </a:p>
          <a:p>
            <a:pPr marL="1257300" lvl="2" indent="-342900" fontAlgn="base">
              <a:spcAft>
                <a:spcPct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altLang="en-US" sz="1800" dirty="0"/>
              <a:t>Clone the repo locally using Git.</a:t>
            </a:r>
          </a:p>
          <a:p>
            <a:pPr marL="1257300" lvl="2" indent="-342900" fontAlgn="base">
              <a:spcAft>
                <a:spcPct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altLang="en-US" sz="1800" dirty="0"/>
              <a:t>Create a new file called readme.md and write a brief paragraph:</a:t>
            </a:r>
            <a:br>
              <a:rPr lang="en-US" altLang="en-US" sz="1800" dirty="0"/>
            </a:br>
            <a:r>
              <a:rPr lang="en-US" altLang="en-US" sz="1800" dirty="0"/>
              <a:t>“What is DevOps in your own words?”</a:t>
            </a:r>
          </a:p>
          <a:p>
            <a:pPr marL="1257300" lvl="2" indent="-342900" fontAlgn="base">
              <a:spcAft>
                <a:spcPct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altLang="en-US" sz="1800" dirty="0"/>
              <a:t>Add, commit, and push the changes to GitHub.</a:t>
            </a:r>
          </a:p>
          <a:p>
            <a:pPr marL="1257300" lvl="2" indent="-342900" fontAlgn="base">
              <a:spcAft>
                <a:spcPct val="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altLang="en-US" sz="1800" dirty="0"/>
              <a:t>Share the code with your team members after cloning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01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04B5-4160-3878-8E72-9C709E0D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Docker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EE41-970F-B306-8930-92C0B54A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SzPts val="1000"/>
              <a:tabLst>
                <a:tab pos="457200" algn="l"/>
              </a:tabLst>
            </a:pPr>
            <a:r>
              <a:rPr lang="en-US" sz="2400" dirty="0"/>
              <a:t>Containers vs. VMs</a:t>
            </a:r>
          </a:p>
          <a:p>
            <a:pPr marL="0">
              <a:buSzPts val="1000"/>
              <a:tabLst>
                <a:tab pos="457200" algn="l"/>
              </a:tabLst>
            </a:pPr>
            <a:r>
              <a:rPr lang="en-US" sz="2400" dirty="0"/>
              <a:t>Lightweight, portable environments</a:t>
            </a:r>
          </a:p>
          <a:p>
            <a:pPr marL="0">
              <a:buSzPts val="1000"/>
              <a:tabLst>
                <a:tab pos="457200" algn="l"/>
              </a:tabLst>
            </a:pPr>
            <a:r>
              <a:rPr lang="en-US" sz="2400" dirty="0"/>
              <a:t>Ideal for consistent development to production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0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14A6-D95B-A1A2-F756-DA55B26E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Jenkins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603B-572E-7BA8-7E1A-F708FA88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Open-source automation server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Supports build/test/deploy pipelines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Plugins available for integration with most tools</a:t>
            </a:r>
          </a:p>
        </p:txBody>
      </p:sp>
    </p:spTree>
    <p:extLst>
      <p:ext uri="{BB962C8B-B14F-4D97-AF65-F5344CB8AC3E}">
        <p14:creationId xmlns:p14="http://schemas.microsoft.com/office/powerpoint/2010/main" val="172970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0709-25DE-B286-039F-DDF4B4A3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Kubernetes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FF1D-1729-D23D-1095-69764E83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Container orchestration platform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Handles scaling, load balancing, self-healing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Essential for modern cloud-native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0BBE-7953-89C8-A2FA-9F9800A8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What We Covered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32B5-7F78-1206-4B76-0202E2F4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DevOps principles and culture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CI/CD concepts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DevOps lifecycle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Skills and roadmap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Toolset overview</a:t>
            </a:r>
          </a:p>
        </p:txBody>
      </p:sp>
    </p:spTree>
    <p:extLst>
      <p:ext uri="{BB962C8B-B14F-4D97-AF65-F5344CB8AC3E}">
        <p14:creationId xmlns:p14="http://schemas.microsoft.com/office/powerpoint/2010/main" val="138598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4E62-1B55-1D21-D5B2-BC22496F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Introduction to 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3D86-15F0-0BF0-C2B6-61EE87C4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DevOps Principles and Culture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What is CI/CD?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DevOps Lifecycle Overview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DevOps Roadmap Walkthrough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Tools Landscape Overview</a:t>
            </a:r>
          </a:p>
        </p:txBody>
      </p:sp>
    </p:spTree>
    <p:extLst>
      <p:ext uri="{BB962C8B-B14F-4D97-AF65-F5344CB8AC3E}">
        <p14:creationId xmlns:p14="http://schemas.microsoft.com/office/powerpoint/2010/main" val="275167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B4D7-CA06-0902-3C0D-2B22D682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DE4C-F5BC-E600-FBF5-350C0EDB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Understand the DevOps mindset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Know the importance of CI/CD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Identify key stages in the DevOps lifecycle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Be familiar with the DevOps roadmap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Recognize essential DevOps tools</a:t>
            </a:r>
          </a:p>
        </p:txBody>
      </p:sp>
    </p:spTree>
    <p:extLst>
      <p:ext uri="{BB962C8B-B14F-4D97-AF65-F5344CB8AC3E}">
        <p14:creationId xmlns:p14="http://schemas.microsoft.com/office/powerpoint/2010/main" val="14212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CEE-2C1C-7DB3-B3F1-6592FB8F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0C17-23D3-84F5-BBAD-6E1EEAE7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Combination of Development and Operations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Focuses on collaboration, automation, and efficiency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Goal: Deliver better software, faster and more reliably</a:t>
            </a:r>
          </a:p>
        </p:txBody>
      </p:sp>
    </p:spTree>
    <p:extLst>
      <p:ext uri="{BB962C8B-B14F-4D97-AF65-F5344CB8AC3E}">
        <p14:creationId xmlns:p14="http://schemas.microsoft.com/office/powerpoint/2010/main" val="21220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543-855B-84E4-AEEF-0D7AEB91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DevOps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B858-BC71-EA75-75AE-0FD9EE26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dirty="0"/>
              <a:t>The Cultural Shift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From silos to shared responsibility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Continuous feedback &amp; improvement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Automation over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12527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32-25B9-9D30-1476-3B6B894E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DevOps Culture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F6E3-7113-662B-B357-C9AF76E9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CALMS Framework: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Culture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Automation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Lean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Measurement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Sharing</a:t>
            </a:r>
          </a:p>
        </p:txBody>
      </p:sp>
    </p:spTree>
    <p:extLst>
      <p:ext uri="{BB962C8B-B14F-4D97-AF65-F5344CB8AC3E}">
        <p14:creationId xmlns:p14="http://schemas.microsoft.com/office/powerpoint/2010/main" val="358585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2071-C1D2-9405-CAFE-BC733B7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Why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B5E7-CBCA-7698-CEAD-4D3FC4F3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Faster time to market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Reduced failure rate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Quicker recovery from failures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Improved collaboration between teams</a:t>
            </a:r>
          </a:p>
        </p:txBody>
      </p:sp>
    </p:spTree>
    <p:extLst>
      <p:ext uri="{BB962C8B-B14F-4D97-AF65-F5344CB8AC3E}">
        <p14:creationId xmlns:p14="http://schemas.microsoft.com/office/powerpoint/2010/main" val="12303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50D3-6E80-C327-4CEF-57F3AC3C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What is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0E69-3C78-0AA1-FFDB-241761EA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dirty="0"/>
              <a:t>Continuous Integration: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Frequent code merges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Automated build &amp; testing</a:t>
            </a:r>
          </a:p>
          <a:p>
            <a:pPr marL="0" marR="0" indent="0">
              <a:buNone/>
            </a:pPr>
            <a:r>
              <a:rPr lang="en-US" dirty="0"/>
              <a:t>Continuous Delivery/Deployment: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Ready to deploy any time</a:t>
            </a:r>
          </a:p>
          <a:p>
            <a:pPr marL="571500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Automated release to production (in CD)</a:t>
            </a:r>
          </a:p>
        </p:txBody>
      </p:sp>
    </p:spTree>
    <p:extLst>
      <p:ext uri="{BB962C8B-B14F-4D97-AF65-F5344CB8AC3E}">
        <p14:creationId xmlns:p14="http://schemas.microsoft.com/office/powerpoint/2010/main" val="211484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D144-E67E-4AF3-DDD2-66A8C11E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CI/CD Pipeline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974E-9560-EB88-0A92-C693D468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 Flow:</a:t>
            </a:r>
          </a:p>
          <a:p>
            <a:pPr marL="571500" lvl="1" indent="-342900">
              <a:tabLst>
                <a:tab pos="457200" algn="l"/>
              </a:tabLst>
            </a:pPr>
            <a:r>
              <a:rPr lang="en-US" dirty="0"/>
              <a:t>Code</a:t>
            </a:r>
          </a:p>
          <a:p>
            <a:pPr marL="571500" lvl="1" indent="-342900">
              <a:tabLst>
                <a:tab pos="457200" algn="l"/>
              </a:tabLst>
            </a:pPr>
            <a:r>
              <a:rPr lang="en-US" dirty="0"/>
              <a:t>Build</a:t>
            </a:r>
          </a:p>
          <a:p>
            <a:pPr marL="571500" lvl="1" indent="-342900">
              <a:tabLst>
                <a:tab pos="457200" algn="l"/>
              </a:tabLst>
            </a:pPr>
            <a:r>
              <a:rPr lang="en-US" dirty="0"/>
              <a:t>Test</a:t>
            </a:r>
          </a:p>
          <a:p>
            <a:pPr marL="571500" lvl="1" indent="-342900">
              <a:tabLst>
                <a:tab pos="457200" algn="l"/>
              </a:tabLst>
            </a:pPr>
            <a:r>
              <a:rPr lang="en-US" dirty="0"/>
              <a:t>Deploy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9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</TotalTime>
  <Words>1547</Words>
  <Application>Microsoft Office PowerPoint</Application>
  <PresentationFormat>Widescreen</PresentationFormat>
  <Paragraphs>228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Corbel</vt:lpstr>
      <vt:lpstr>Segoe UI Emoji</vt:lpstr>
      <vt:lpstr>Symbol</vt:lpstr>
      <vt:lpstr>Times New Roman</vt:lpstr>
      <vt:lpstr>Wingdings</vt:lpstr>
      <vt:lpstr>Banded</vt:lpstr>
      <vt:lpstr>DevOps Basics </vt:lpstr>
      <vt:lpstr>Introduction to DevOps</vt:lpstr>
      <vt:lpstr>Session Objectives</vt:lpstr>
      <vt:lpstr>What is DevOps?</vt:lpstr>
      <vt:lpstr>DevOps Culture</vt:lpstr>
      <vt:lpstr>DevOps Culture (Continue)</vt:lpstr>
      <vt:lpstr>Why DevOps?</vt:lpstr>
      <vt:lpstr>What is CI/CD?</vt:lpstr>
      <vt:lpstr>CI/CD Pipeline Overview</vt:lpstr>
      <vt:lpstr>DevOps Lifecycle</vt:lpstr>
      <vt:lpstr>DevOps Roadmap Overview</vt:lpstr>
      <vt:lpstr>Team based:  Discussion</vt:lpstr>
      <vt:lpstr>DevOps Tools Landscape</vt:lpstr>
      <vt:lpstr>Git Overview</vt:lpstr>
      <vt:lpstr>Task: Git &amp; GitHub Basics (30 minutes)</vt:lpstr>
      <vt:lpstr>Docker Overview</vt:lpstr>
      <vt:lpstr>Jenkins Overview</vt:lpstr>
      <vt:lpstr>Kubernetes Overview</vt:lpstr>
      <vt:lpstr>What We Covered Today: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Basics </dc:title>
  <dc:creator>Prateek Sharma Kharel</dc:creator>
  <cp:lastModifiedBy>Prateek Sharma Kharel</cp:lastModifiedBy>
  <cp:revision>12</cp:revision>
  <dcterms:created xsi:type="dcterms:W3CDTF">2025-07-05T16:41:49Z</dcterms:created>
  <dcterms:modified xsi:type="dcterms:W3CDTF">2025-07-05T17:22:38Z</dcterms:modified>
</cp:coreProperties>
</file>