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436" r:id="rId3"/>
    <p:sldId id="437" r:id="rId4"/>
    <p:sldId id="438" r:id="rId5"/>
    <p:sldId id="439" r:id="rId6"/>
    <p:sldId id="440" r:id="rId7"/>
    <p:sldId id="461" r:id="rId8"/>
    <p:sldId id="441" r:id="rId9"/>
    <p:sldId id="442" r:id="rId10"/>
    <p:sldId id="445" r:id="rId11"/>
    <p:sldId id="455" r:id="rId12"/>
    <p:sldId id="443" r:id="rId13"/>
    <p:sldId id="446" r:id="rId14"/>
    <p:sldId id="447" r:id="rId15"/>
    <p:sldId id="448" r:id="rId16"/>
    <p:sldId id="449" r:id="rId17"/>
    <p:sldId id="456" r:id="rId18"/>
    <p:sldId id="450" r:id="rId19"/>
    <p:sldId id="457" r:id="rId20"/>
    <p:sldId id="451" r:id="rId21"/>
    <p:sldId id="458" r:id="rId22"/>
    <p:sldId id="452" r:id="rId23"/>
    <p:sldId id="453" r:id="rId24"/>
    <p:sldId id="459" r:id="rId25"/>
    <p:sldId id="454" r:id="rId26"/>
    <p:sldId id="577" r:id="rId27"/>
    <p:sldId id="578" r:id="rId28"/>
    <p:sldId id="579" r:id="rId29"/>
    <p:sldId id="580" r:id="rId30"/>
    <p:sldId id="582" r:id="rId31"/>
    <p:sldId id="583" r:id="rId32"/>
    <p:sldId id="584" r:id="rId33"/>
    <p:sldId id="581" r:id="rId34"/>
    <p:sldId id="585" r:id="rId35"/>
    <p:sldId id="58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5" autoAdjust="0"/>
    <p:restoredTop sz="94660"/>
  </p:normalViewPr>
  <p:slideViewPr>
    <p:cSldViewPr>
      <p:cViewPr varScale="1">
        <p:scale>
          <a:sx n="67" d="100"/>
          <a:sy n="67" d="100"/>
        </p:scale>
        <p:origin x="153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2D637-B4B8-422F-96B7-DC84CA5E3579}" type="datetimeFigureOut">
              <a:rPr lang="en-US" smtClean="0"/>
              <a:pPr/>
              <a:t>1/23/2023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DD1883-0F2A-4574-94CE-6AF622CA50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DD1883-0F2A-4574-94CE-6AF622CA50A6}" type="slidenum">
              <a:rPr lang="en-US" smtClean="0"/>
              <a:pPr/>
              <a:t>21</a:t>
            </a:fld>
            <a:endParaRPr lang="en-US"/>
          </a:p>
        </p:txBody>
      </p:sp>
    </p:spTree>
    <p:extLst>
      <p:ext uri="{BB962C8B-B14F-4D97-AF65-F5344CB8AC3E}">
        <p14:creationId xmlns:p14="http://schemas.microsoft.com/office/powerpoint/2010/main" val="373659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21C92C-0DEF-4D47-BFC7-93DF590BE2EB}"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1C92C-0DEF-4D47-BFC7-93DF590BE2EB}"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21C92C-0DEF-4D47-BFC7-93DF590BE2EB}"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21C92C-0DEF-4D47-BFC7-93DF590BE2EB}" type="datetimeFigureOut">
              <a:rPr lang="en-US" smtClean="0"/>
              <a:pPr/>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21C92C-0DEF-4D47-BFC7-93DF590BE2EB}" type="datetimeFigureOut">
              <a:rPr lang="en-US" smtClean="0"/>
              <a:pPr/>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1C92C-0DEF-4D47-BFC7-93DF590BE2EB}" type="datetimeFigureOut">
              <a:rPr lang="en-US" smtClean="0"/>
              <a:pPr/>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1C92C-0DEF-4D47-BFC7-93DF590BE2EB}" type="datetimeFigureOut">
              <a:rPr lang="en-US" smtClean="0"/>
              <a:pPr/>
              <a:t>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0481B-C52E-49E9-BBE9-21A6D6244A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DOM</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rgbClr val="002060"/>
                </a:solidFill>
                <a:ea typeface="Roboto" panose="02000000000000000000" pitchFamily="2" charset="0"/>
              </a:rPr>
              <a:t>What is DOM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Example DOM Tree</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Manipulating DOM : </a:t>
            </a:r>
          </a:p>
          <a:p>
            <a:pPr algn="l"/>
            <a:r>
              <a:rPr lang="en-US" sz="2000" dirty="0">
                <a:solidFill>
                  <a:srgbClr val="002060"/>
                </a:solidFill>
                <a:ea typeface="Roboto" panose="02000000000000000000" pitchFamily="2" charset="0"/>
              </a:rPr>
              <a:t>  </a:t>
            </a:r>
          </a:p>
          <a:p>
            <a:pPr algn="l"/>
            <a:r>
              <a:rPr lang="en-US" sz="2000" dirty="0">
                <a:solidFill>
                  <a:srgbClr val="002060"/>
                </a:solidFill>
                <a:ea typeface="Roboto" panose="02000000000000000000" pitchFamily="2" charset="0"/>
              </a:rPr>
              <a:t>       a. </a:t>
            </a:r>
            <a:r>
              <a:rPr lang="en-US" sz="2000" dirty="0" err="1">
                <a:solidFill>
                  <a:srgbClr val="002060"/>
                </a:solidFill>
                <a:ea typeface="Roboto" panose="02000000000000000000" pitchFamily="2" charset="0"/>
              </a:rPr>
              <a:t>querySelector</a:t>
            </a:r>
            <a:r>
              <a:rPr lang="en-US" sz="2000" dirty="0">
                <a:solidFill>
                  <a:srgbClr val="002060"/>
                </a:solidFill>
                <a:ea typeface="Roboto" panose="02000000000000000000" pitchFamily="2" charset="0"/>
              </a:rPr>
              <a:t> b. </a:t>
            </a:r>
            <a:r>
              <a:rPr lang="en-US" sz="2000" dirty="0" err="1">
                <a:solidFill>
                  <a:srgbClr val="002060"/>
                </a:solidFill>
                <a:ea typeface="Roboto" panose="02000000000000000000" pitchFamily="2" charset="0"/>
              </a:rPr>
              <a:t>querySelectorAll</a:t>
            </a:r>
            <a:endParaRPr lang="en-US" sz="2000" dirty="0">
              <a:solidFill>
                <a:srgbClr val="002060"/>
              </a:solidFill>
              <a:ea typeface="Roboto" panose="02000000000000000000" pitchFamily="2" charset="0"/>
            </a:endParaRPr>
          </a:p>
          <a:p>
            <a:pPr algn="l"/>
            <a:r>
              <a:rPr lang="en-US" sz="2000" dirty="0">
                <a:solidFill>
                  <a:srgbClr val="002060"/>
                </a:solidFill>
                <a:ea typeface="Roboto" panose="02000000000000000000" pitchFamily="2" charset="0"/>
              </a:rPr>
              <a:t>       c. </a:t>
            </a:r>
            <a:r>
              <a:rPr lang="en-US" sz="2000" dirty="0" err="1">
                <a:solidFill>
                  <a:srgbClr val="002060"/>
                </a:solidFill>
                <a:ea typeface="Roboto" panose="02000000000000000000" pitchFamily="2" charset="0"/>
              </a:rPr>
              <a:t>getElementsByTagName</a:t>
            </a:r>
            <a:endParaRPr lang="en-US" sz="2000" dirty="0">
              <a:solidFill>
                <a:srgbClr val="002060"/>
              </a:solidFill>
              <a:ea typeface="Roboto" panose="02000000000000000000" pitchFamily="2" charset="0"/>
            </a:endParaRPr>
          </a:p>
          <a:p>
            <a:pPr algn="l"/>
            <a:r>
              <a:rPr lang="en-US" sz="2000" dirty="0">
                <a:solidFill>
                  <a:srgbClr val="002060"/>
                </a:solidFill>
                <a:ea typeface="Roboto" panose="02000000000000000000" pitchFamily="2" charset="0"/>
              </a:rPr>
              <a:t>       d. </a:t>
            </a:r>
            <a:r>
              <a:rPr lang="en-US" sz="2000" dirty="0" err="1">
                <a:solidFill>
                  <a:srgbClr val="002060"/>
                </a:solidFill>
                <a:ea typeface="Roboto" panose="02000000000000000000" pitchFamily="2" charset="0"/>
              </a:rPr>
              <a:t>getElementsByClassName</a:t>
            </a:r>
            <a:endParaRPr lang="en-US" sz="2000" dirty="0">
              <a:solidFill>
                <a:srgbClr val="002060"/>
              </a:solidFill>
              <a:ea typeface="Roboto" panose="02000000000000000000" pitchFamily="2" charset="0"/>
            </a:endParaRPr>
          </a:p>
          <a:p>
            <a:pPr algn="l"/>
            <a:r>
              <a:rPr lang="en-US" sz="2000" dirty="0">
                <a:solidFill>
                  <a:srgbClr val="002060"/>
                </a:solidFill>
                <a:ea typeface="Roboto" panose="02000000000000000000" pitchFamily="2" charset="0"/>
              </a:rPr>
              <a:t>       e. </a:t>
            </a:r>
            <a:r>
              <a:rPr lang="en-US" sz="2000" dirty="0" err="1">
                <a:solidFill>
                  <a:srgbClr val="002060"/>
                </a:solidFill>
                <a:ea typeface="Roboto" panose="02000000000000000000" pitchFamily="2" charset="0"/>
              </a:rPr>
              <a:t>getElementById</a:t>
            </a:r>
            <a:r>
              <a:rPr lang="en-US" sz="2000" dirty="0">
                <a:solidFill>
                  <a:srgbClr val="002060"/>
                </a:solidFill>
                <a:ea typeface="Roboto" panose="02000000000000000000" pitchFamily="2" charset="0"/>
              </a:rPr>
              <a:t> f.  </a:t>
            </a:r>
            <a:r>
              <a:rPr lang="en-US" sz="2000" dirty="0" err="1">
                <a:solidFill>
                  <a:srgbClr val="002060"/>
                </a:solidFill>
                <a:ea typeface="Roboto" panose="02000000000000000000" pitchFamily="2" charset="0"/>
              </a:rPr>
              <a:t>createElement</a:t>
            </a:r>
            <a:r>
              <a:rPr lang="en-US" sz="2000" dirty="0">
                <a:solidFill>
                  <a:srgbClr val="002060"/>
                </a:solidFill>
                <a:ea typeface="Roboto" panose="02000000000000000000" pitchFamily="2" charset="0"/>
              </a:rPr>
              <a:t> </a:t>
            </a:r>
          </a:p>
          <a:p>
            <a:pPr algn="l"/>
            <a:r>
              <a:rPr lang="en-US" sz="2000" dirty="0">
                <a:solidFill>
                  <a:srgbClr val="002060"/>
                </a:solidFill>
                <a:ea typeface="Roboto" panose="02000000000000000000" pitchFamily="2" charset="0"/>
              </a:rPr>
              <a:t>       g. </a:t>
            </a:r>
            <a:r>
              <a:rPr lang="en-US" sz="2000" dirty="0" err="1">
                <a:solidFill>
                  <a:srgbClr val="002060"/>
                </a:solidFill>
                <a:ea typeface="Roboto" panose="02000000000000000000" pitchFamily="2" charset="0"/>
              </a:rPr>
              <a:t>createTextNode</a:t>
            </a:r>
            <a:r>
              <a:rPr lang="en-US" sz="2000" dirty="0">
                <a:solidFill>
                  <a:srgbClr val="002060"/>
                </a:solidFill>
                <a:ea typeface="Roboto" panose="02000000000000000000" pitchFamily="2" charset="0"/>
              </a:rPr>
              <a:t>  h. remove </a:t>
            </a:r>
            <a:r>
              <a:rPr lang="en-US" sz="2000" dirty="0" err="1">
                <a:solidFill>
                  <a:srgbClr val="002060"/>
                </a:solidFill>
                <a:ea typeface="Roboto" panose="02000000000000000000" pitchFamily="2" charset="0"/>
              </a:rPr>
              <a:t>i</a:t>
            </a:r>
            <a:r>
              <a:rPr lang="en-US" sz="2000" dirty="0">
                <a:solidFill>
                  <a:srgbClr val="002060"/>
                </a:solidFill>
                <a:ea typeface="Roboto" panose="02000000000000000000" pitchFamily="2" charset="0"/>
              </a:rPr>
              <a:t>. </a:t>
            </a:r>
            <a:r>
              <a:rPr lang="en-US" sz="2000" dirty="0" err="1">
                <a:solidFill>
                  <a:srgbClr val="002060"/>
                </a:solidFill>
                <a:ea typeface="Roboto" panose="02000000000000000000" pitchFamily="2" charset="0"/>
              </a:rPr>
              <a:t>removeChild</a:t>
            </a:r>
            <a:endParaRPr lang="en-US" sz="2000" dirty="0">
              <a:solidFill>
                <a:srgbClr val="002060"/>
              </a:solidFill>
              <a:ea typeface="Roboto" panose="02000000000000000000" pitchFamily="2" charset="0"/>
            </a:endParaRPr>
          </a:p>
          <a:p>
            <a:pPr algn="l"/>
            <a:r>
              <a:rPr lang="en-US" sz="2000" dirty="0">
                <a:solidFill>
                  <a:srgbClr val="002060"/>
                </a:solidFill>
                <a:ea typeface="Roboto" panose="02000000000000000000" pitchFamily="2" charset="0"/>
              </a:rPr>
              <a:t>       j. </a:t>
            </a:r>
            <a:r>
              <a:rPr lang="en-US" sz="2000" dirty="0" err="1">
                <a:solidFill>
                  <a:srgbClr val="002060"/>
                </a:solidFill>
                <a:ea typeface="Roboto" panose="02000000000000000000" pitchFamily="2" charset="0"/>
              </a:rPr>
              <a:t>setAttribute</a:t>
            </a:r>
            <a:r>
              <a:rPr lang="en-US" sz="2000" dirty="0">
                <a:solidFill>
                  <a:srgbClr val="002060"/>
                </a:solidFill>
                <a:ea typeface="Roboto" panose="02000000000000000000" pitchFamily="2"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Shallow copy vs Deep copy</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Shallow copy : </a:t>
            </a:r>
          </a:p>
          <a:p>
            <a:pPr marL="457200" indent="-457200" algn="l">
              <a:buFont typeface="Arial" panose="020B0604020202020204" pitchFamily="34" charset="0"/>
              <a:buChar char="•"/>
            </a:pPr>
            <a:endParaRPr lang="en-US" sz="2000" dirty="0">
              <a:solidFill>
                <a:srgbClr val="273239"/>
              </a:solidFill>
            </a:endParaRPr>
          </a:p>
          <a:p>
            <a:pPr marL="457200" indent="-457200" algn="l">
              <a:buFont typeface="Arial" panose="020B0604020202020204" pitchFamily="34" charset="0"/>
              <a:buChar char="•"/>
            </a:pPr>
            <a:r>
              <a:rPr lang="en-US" sz="2000" dirty="0">
                <a:solidFill>
                  <a:srgbClr val="273239"/>
                </a:solidFill>
              </a:rPr>
              <a:t>A</a:t>
            </a:r>
            <a:r>
              <a:rPr lang="en-US" sz="2000" b="0" i="0" dirty="0">
                <a:solidFill>
                  <a:srgbClr val="273239"/>
                </a:solidFill>
                <a:effectLst/>
              </a:rPr>
              <a:t> reference variable mainly stores the address of the object it refers to.</a:t>
            </a:r>
          </a:p>
          <a:p>
            <a:pPr marL="457200" indent="-457200" algn="l">
              <a:buFont typeface="Arial" panose="020B0604020202020204" pitchFamily="34" charset="0"/>
              <a:buChar char="•"/>
            </a:pPr>
            <a:r>
              <a:rPr lang="en-US" sz="2000" b="0" i="0" dirty="0">
                <a:solidFill>
                  <a:srgbClr val="273239"/>
                </a:solidFill>
                <a:effectLst/>
              </a:rPr>
              <a:t> When a new reference variable is assigned the value of the old reference variable, the address stored in the old reference variable is copied into the new one. </a:t>
            </a:r>
          </a:p>
          <a:p>
            <a:pPr marL="457200" indent="-457200" algn="l">
              <a:buFont typeface="Arial" panose="020B0604020202020204" pitchFamily="34" charset="0"/>
              <a:buChar char="•"/>
            </a:pPr>
            <a:r>
              <a:rPr lang="en-US" sz="2000" b="0" i="0" dirty="0">
                <a:solidFill>
                  <a:srgbClr val="273239"/>
                </a:solidFill>
                <a:effectLst/>
              </a:rPr>
              <a:t>This means both the old and new reference variable point to the same object in memory.</a:t>
            </a:r>
          </a:p>
          <a:p>
            <a:pPr marL="457200" indent="-457200" algn="l">
              <a:buFont typeface="Arial" panose="020B0604020202020204" pitchFamily="34" charset="0"/>
              <a:buChar char="•"/>
            </a:pPr>
            <a:r>
              <a:rPr lang="en-US" sz="2000" b="0" i="0" dirty="0">
                <a:solidFill>
                  <a:srgbClr val="273239"/>
                </a:solidFill>
                <a:effectLst/>
              </a:rPr>
              <a:t>The state of the object changes through any of the reference variables it is reflected for both</a:t>
            </a:r>
          </a:p>
          <a:p>
            <a:pPr marL="457200" indent="-457200" algn="l">
              <a:buFont typeface="Arial" panose="020B0604020202020204" pitchFamily="34" charset="0"/>
              <a:buChar char="•"/>
            </a:pPr>
            <a:r>
              <a:rPr lang="en-US" sz="2000" dirty="0">
                <a:solidFill>
                  <a:srgbClr val="273239"/>
                </a:solidFill>
                <a:ea typeface="Roboto" panose="02000000000000000000" pitchFamily="2" charset="0"/>
              </a:rPr>
              <a:t>Example of employee/student showing shallow copy use case.</a:t>
            </a:r>
          </a:p>
          <a:p>
            <a:pPr marL="457200" indent="-457200" algn="l">
              <a:buFont typeface="Arial" panose="020B0604020202020204" pitchFamily="34" charset="0"/>
              <a:buChar char="•"/>
            </a:pPr>
            <a:r>
              <a:rPr lang="en-US" sz="2000" b="0" i="0" dirty="0">
                <a:solidFill>
                  <a:srgbClr val="273239"/>
                </a:solidFill>
                <a:effectLst/>
                <a:ea typeface="Roboto" panose="02000000000000000000" pitchFamily="2" charset="0"/>
              </a:rPr>
              <a:t>This causes data inconsistency and confusion</a:t>
            </a:r>
          </a:p>
          <a:p>
            <a:pPr marL="457200" indent="-457200" algn="l">
              <a:buFont typeface="Arial" panose="020B0604020202020204" pitchFamily="34" charset="0"/>
              <a:buChar char="•"/>
            </a:pPr>
            <a:r>
              <a:rPr lang="en-US" sz="2000" b="0" i="0" dirty="0">
                <a:solidFill>
                  <a:srgbClr val="273239"/>
                </a:solidFill>
                <a:effectLst/>
                <a:ea typeface="Roboto" panose="02000000000000000000" pitchFamily="2" charset="0"/>
              </a:rPr>
              <a:t>To remove this problem , deep copy is suggested.</a:t>
            </a:r>
          </a:p>
          <a:p>
            <a:pPr algn="l"/>
            <a:endParaRPr lang="en-US" sz="2000" dirty="0">
              <a:solidFill>
                <a:srgbClr val="273239"/>
              </a:solidFill>
              <a:ea typeface="Roboto" panose="02000000000000000000" pitchFamily="2" charset="0"/>
            </a:endParaRPr>
          </a:p>
        </p:txBody>
      </p:sp>
    </p:spTree>
    <p:extLst>
      <p:ext uri="{BB962C8B-B14F-4D97-AF65-F5344CB8AC3E}">
        <p14:creationId xmlns:p14="http://schemas.microsoft.com/office/powerpoint/2010/main" val="39381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Shallow copy vs Deep copy</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Deep copy : </a:t>
            </a:r>
          </a:p>
          <a:p>
            <a:pPr marL="457200" indent="-457200" algn="l">
              <a:buFont typeface="Arial" panose="020B0604020202020204" pitchFamily="34" charset="0"/>
              <a:buChar char="•"/>
            </a:pPr>
            <a:endParaRPr lang="en-US" sz="2000" dirty="0">
              <a:solidFill>
                <a:srgbClr val="273239"/>
              </a:solidFill>
            </a:endParaRPr>
          </a:p>
          <a:p>
            <a:pPr marL="457200" indent="-457200" algn="l">
              <a:buFont typeface="Arial" panose="020B0604020202020204" pitchFamily="34" charset="0"/>
              <a:buChar char="•"/>
            </a:pPr>
            <a:r>
              <a:rPr lang="en-US" sz="2000" b="0" i="0" dirty="0">
                <a:solidFill>
                  <a:srgbClr val="1B1B1B"/>
                </a:solidFill>
                <a:effectLst/>
              </a:rPr>
              <a:t>a copy whose properties do not share the same references (point to the same underlying values) as those of the source object ,</a:t>
            </a:r>
          </a:p>
          <a:p>
            <a:pPr marL="457200" indent="-457200" algn="l">
              <a:buFont typeface="Arial" panose="020B0604020202020204" pitchFamily="34" charset="0"/>
              <a:buChar char="•"/>
            </a:pPr>
            <a:r>
              <a:rPr lang="en-US" sz="2000" b="0" i="0" dirty="0">
                <a:solidFill>
                  <a:srgbClr val="1B1B1B"/>
                </a:solidFill>
                <a:effectLst/>
              </a:rPr>
              <a:t>when we change either the source or the copy, we can be assured we are not causing the other object to change too.</a:t>
            </a:r>
          </a:p>
          <a:p>
            <a:pPr marL="457200" indent="-457200" algn="l">
              <a:buFont typeface="Arial" panose="020B0604020202020204" pitchFamily="34" charset="0"/>
              <a:buChar char="•"/>
            </a:pPr>
            <a:r>
              <a:rPr lang="en-US" sz="2000" dirty="0">
                <a:solidFill>
                  <a:srgbClr val="273239"/>
                </a:solidFill>
                <a:ea typeface="Roboto" panose="02000000000000000000" pitchFamily="2" charset="0"/>
              </a:rPr>
              <a:t>Deep copy can be obtained using </a:t>
            </a:r>
            <a:r>
              <a:rPr lang="en-US" sz="2000" dirty="0" err="1">
                <a:solidFill>
                  <a:srgbClr val="273239"/>
                </a:solidFill>
                <a:ea typeface="Roboto" panose="02000000000000000000" pitchFamily="2" charset="0"/>
              </a:rPr>
              <a:t>JSON.stringify</a:t>
            </a:r>
            <a:r>
              <a:rPr lang="en-US" sz="2000" dirty="0">
                <a:solidFill>
                  <a:srgbClr val="273239"/>
                </a:solidFill>
                <a:ea typeface="Roboto" panose="02000000000000000000" pitchFamily="2" charset="0"/>
              </a:rPr>
              <a:t> and back </a:t>
            </a:r>
            <a:r>
              <a:rPr lang="en-US" sz="2000" dirty="0" err="1">
                <a:solidFill>
                  <a:srgbClr val="273239"/>
                </a:solidFill>
                <a:ea typeface="Roboto" panose="02000000000000000000" pitchFamily="2" charset="0"/>
              </a:rPr>
              <a:t>JSON.parse</a:t>
            </a:r>
            <a:r>
              <a:rPr lang="en-US" sz="2000" dirty="0">
                <a:solidFill>
                  <a:srgbClr val="273239"/>
                </a:solidFill>
                <a:ea typeface="Roboto" panose="02000000000000000000" pitchFamily="2" charset="0"/>
              </a:rPr>
              <a:t>.</a:t>
            </a:r>
          </a:p>
          <a:p>
            <a:pPr marL="457200" indent="-457200" algn="l">
              <a:buFont typeface="Arial" panose="020B0604020202020204" pitchFamily="34" charset="0"/>
              <a:buChar char="•"/>
            </a:pPr>
            <a:r>
              <a:rPr lang="en-US" sz="2000" dirty="0">
                <a:solidFill>
                  <a:srgbClr val="273239"/>
                </a:solidFill>
                <a:ea typeface="Roboto" panose="02000000000000000000" pitchFamily="2" charset="0"/>
              </a:rPr>
              <a:t>Spread operator will create deep copies of non nested data and shallow copy of nested data.</a:t>
            </a:r>
          </a:p>
          <a:p>
            <a:pPr marL="457200" indent="-457200" algn="l">
              <a:buFont typeface="Arial" panose="020B0604020202020204" pitchFamily="34" charset="0"/>
              <a:buChar char="•"/>
            </a:pPr>
            <a:r>
              <a:rPr lang="en-US" sz="2000" dirty="0">
                <a:solidFill>
                  <a:srgbClr val="273239"/>
                </a:solidFill>
                <a:ea typeface="Roboto" panose="02000000000000000000" pitchFamily="2" charset="0"/>
              </a:rPr>
              <a:t>But these 2 will fail if the object is not serializable like the data is  recursively nested or object contains functions.</a:t>
            </a:r>
          </a:p>
        </p:txBody>
      </p:sp>
    </p:spTree>
    <p:extLst>
      <p:ext uri="{BB962C8B-B14F-4D97-AF65-F5344CB8AC3E}">
        <p14:creationId xmlns:p14="http://schemas.microsoft.com/office/powerpoint/2010/main" val="460863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Mutability vs Immutability</a:t>
            </a:r>
          </a:p>
        </p:txBody>
      </p:sp>
      <p:sp>
        <p:nvSpPr>
          <p:cNvPr id="3" name="Subtitle 2"/>
          <p:cNvSpPr>
            <a:spLocks noGrp="1"/>
          </p:cNvSpPr>
          <p:nvPr>
            <p:ph type="subTitle" idx="1"/>
          </p:nvPr>
        </p:nvSpPr>
        <p:spPr>
          <a:xfrm>
            <a:off x="762000" y="990600"/>
            <a:ext cx="7848600" cy="5410200"/>
          </a:xfrm>
        </p:spPr>
        <p:txBody>
          <a:bodyPr>
            <a:normAutofit fontScale="85000" lnSpcReduction="20000"/>
          </a:bodyPr>
          <a:lstStyle/>
          <a:p>
            <a:pPr marL="457200" indent="-457200" algn="l">
              <a:buFont typeface="Arial" panose="020B0604020202020204" pitchFamily="34" charset="0"/>
              <a:buChar char="•"/>
            </a:pPr>
            <a:r>
              <a:rPr lang="en-US" sz="2200" dirty="0">
                <a:solidFill>
                  <a:schemeClr val="tx1"/>
                </a:solidFill>
                <a:ea typeface="Roboto" panose="02000000000000000000" pitchFamily="2" charset="0"/>
              </a:rPr>
              <a:t>Meaning of mutable</a:t>
            </a:r>
          </a:p>
          <a:p>
            <a:pPr marL="457200" indent="-457200" algn="l">
              <a:buFont typeface="Arial" panose="020B0604020202020204" pitchFamily="34" charset="0"/>
              <a:buChar char="•"/>
            </a:pPr>
            <a:r>
              <a:rPr lang="en-US" sz="2200" dirty="0">
                <a:solidFill>
                  <a:schemeClr val="tx1"/>
                </a:solidFill>
                <a:ea typeface="Roboto" panose="02000000000000000000" pitchFamily="2" charset="0"/>
              </a:rPr>
              <a:t>Meaning of immutability</a:t>
            </a:r>
          </a:p>
          <a:p>
            <a:pPr marL="457200" indent="-457200" algn="l">
              <a:buFont typeface="Arial" panose="020B0604020202020204" pitchFamily="34" charset="0"/>
              <a:buChar char="•"/>
            </a:pPr>
            <a:r>
              <a:rPr lang="en-US" sz="2200" dirty="0">
                <a:solidFill>
                  <a:schemeClr val="tx1"/>
                </a:solidFill>
                <a:ea typeface="Roboto" panose="02000000000000000000" pitchFamily="2" charset="0"/>
              </a:rPr>
              <a:t>By default object created by any way so far are mutable</a:t>
            </a:r>
          </a:p>
          <a:p>
            <a:pPr marL="457200" indent="-457200" algn="l">
              <a:buFont typeface="Arial" panose="020B0604020202020204" pitchFamily="34" charset="0"/>
              <a:buChar char="•"/>
            </a:pPr>
            <a:r>
              <a:rPr lang="en-US" sz="2200" dirty="0" err="1">
                <a:solidFill>
                  <a:schemeClr val="tx1"/>
                </a:solidFill>
                <a:ea typeface="Roboto" panose="02000000000000000000" pitchFamily="2" charset="0"/>
              </a:rPr>
              <a:t>Object.freeze</a:t>
            </a:r>
            <a:r>
              <a:rPr lang="en-US" sz="2200" dirty="0">
                <a:solidFill>
                  <a:schemeClr val="tx1"/>
                </a:solidFill>
                <a:ea typeface="Roboto" panose="02000000000000000000" pitchFamily="2" charset="0"/>
              </a:rPr>
              <a:t>() method</a:t>
            </a:r>
          </a:p>
          <a:p>
            <a:pPr marL="457200" indent="-457200" algn="l">
              <a:buFont typeface="Arial" panose="020B0604020202020204" pitchFamily="34" charset="0"/>
              <a:buChar char="•"/>
            </a:pPr>
            <a:r>
              <a:rPr lang="en-US" sz="2200" dirty="0" err="1">
                <a:solidFill>
                  <a:schemeClr val="tx1"/>
                </a:solidFill>
                <a:ea typeface="Roboto" panose="02000000000000000000" pitchFamily="2" charset="0"/>
              </a:rPr>
              <a:t>Object.freeze</a:t>
            </a:r>
            <a:r>
              <a:rPr lang="en-US" sz="2200" dirty="0">
                <a:solidFill>
                  <a:schemeClr val="tx1"/>
                </a:solidFill>
                <a:ea typeface="Roboto" panose="02000000000000000000" pitchFamily="2" charset="0"/>
              </a:rPr>
              <a:t>() on nested attributes</a:t>
            </a:r>
          </a:p>
          <a:p>
            <a:pPr marL="457200" indent="-457200" algn="l">
              <a:buFont typeface="Arial" panose="020B0604020202020204" pitchFamily="34" charset="0"/>
              <a:buChar char="•"/>
            </a:pPr>
            <a:r>
              <a:rPr lang="en-US" sz="2200" dirty="0">
                <a:solidFill>
                  <a:schemeClr val="tx1"/>
                </a:solidFill>
                <a:ea typeface="Roboto" panose="02000000000000000000" pitchFamily="2" charset="0"/>
              </a:rPr>
              <a:t>How to Deep Freeze recursively</a:t>
            </a:r>
          </a:p>
          <a:p>
            <a:pPr marL="457200" indent="-457200" algn="l">
              <a:buFont typeface="Arial" panose="020B0604020202020204" pitchFamily="34" charset="0"/>
              <a:buChar char="•"/>
            </a:pPr>
            <a:r>
              <a:rPr lang="en-US" sz="2200" dirty="0">
                <a:solidFill>
                  <a:schemeClr val="tx1"/>
                </a:solidFill>
                <a:ea typeface="Roboto" panose="02000000000000000000" pitchFamily="2" charset="0"/>
              </a:rPr>
              <a:t>function </a:t>
            </a:r>
            <a:r>
              <a:rPr lang="en-US" sz="2200" dirty="0" err="1">
                <a:solidFill>
                  <a:schemeClr val="tx1"/>
                </a:solidFill>
                <a:ea typeface="Roboto" panose="02000000000000000000" pitchFamily="2" charset="0"/>
              </a:rPr>
              <a:t>deepFreeze</a:t>
            </a:r>
            <a:r>
              <a:rPr lang="en-US" sz="2200" dirty="0">
                <a:solidFill>
                  <a:schemeClr val="tx1"/>
                </a:solidFill>
                <a:ea typeface="Roboto" panose="02000000000000000000" pitchFamily="2" charset="0"/>
              </a:rPr>
              <a:t>(object)</a:t>
            </a:r>
            <a:br>
              <a:rPr lang="en-US" sz="2200" dirty="0">
                <a:solidFill>
                  <a:schemeClr val="tx1"/>
                </a:solidFill>
                <a:ea typeface="Roboto" panose="02000000000000000000" pitchFamily="2" charset="0"/>
              </a:rPr>
            </a:br>
            <a:r>
              <a:rPr lang="en-US" sz="2200" dirty="0">
                <a:solidFill>
                  <a:schemeClr val="tx1"/>
                </a:solidFill>
                <a:ea typeface="Roboto" panose="02000000000000000000" pitchFamily="2" charset="0"/>
              </a:rPr>
              <a:t>{</a:t>
            </a:r>
          </a:p>
          <a:p>
            <a:pPr algn="l"/>
            <a:r>
              <a:rPr lang="en-US" sz="2200" dirty="0">
                <a:solidFill>
                  <a:schemeClr val="tx1"/>
                </a:solidFill>
                <a:ea typeface="Roboto" panose="02000000000000000000" pitchFamily="2" charset="0"/>
              </a:rPr>
              <a:t>         let </a:t>
            </a:r>
            <a:r>
              <a:rPr lang="en-US" sz="2200" dirty="0" err="1">
                <a:solidFill>
                  <a:schemeClr val="tx1"/>
                </a:solidFill>
                <a:ea typeface="Roboto" panose="02000000000000000000" pitchFamily="2" charset="0"/>
              </a:rPr>
              <a:t>pNames</a:t>
            </a:r>
            <a:r>
              <a:rPr lang="en-US" sz="2200" dirty="0">
                <a:solidFill>
                  <a:schemeClr val="tx1"/>
                </a:solidFill>
                <a:ea typeface="Roboto" panose="02000000000000000000" pitchFamily="2" charset="0"/>
              </a:rPr>
              <a:t>= </a:t>
            </a:r>
            <a:r>
              <a:rPr lang="en-US" sz="2200" dirty="0" err="1">
                <a:solidFill>
                  <a:schemeClr val="tx1"/>
                </a:solidFill>
                <a:ea typeface="Roboto" panose="02000000000000000000" pitchFamily="2" charset="0"/>
              </a:rPr>
              <a:t>Object.getOwnPropertyNames</a:t>
            </a:r>
            <a:r>
              <a:rPr lang="en-US" sz="2200" dirty="0">
                <a:solidFill>
                  <a:schemeClr val="tx1"/>
                </a:solidFill>
                <a:ea typeface="Roboto" panose="02000000000000000000" pitchFamily="2" charset="0"/>
              </a:rPr>
              <a:t>(object)</a:t>
            </a:r>
          </a:p>
          <a:p>
            <a:pPr algn="l"/>
            <a:r>
              <a:rPr lang="en-US" sz="2200" dirty="0">
                <a:solidFill>
                  <a:schemeClr val="tx1"/>
                </a:solidFill>
                <a:ea typeface="Roboto" panose="02000000000000000000" pitchFamily="2" charset="0"/>
              </a:rPr>
              <a:t>         for(let name of </a:t>
            </a:r>
            <a:r>
              <a:rPr lang="en-US" sz="2200" dirty="0" err="1">
                <a:solidFill>
                  <a:schemeClr val="tx1"/>
                </a:solidFill>
                <a:ea typeface="Roboto" panose="02000000000000000000" pitchFamily="2" charset="0"/>
              </a:rPr>
              <a:t>pNames</a:t>
            </a:r>
            <a:r>
              <a:rPr lang="en-US" sz="2200" dirty="0">
                <a:solidFill>
                  <a:schemeClr val="tx1"/>
                </a:solidFill>
                <a:ea typeface="Roboto" panose="02000000000000000000" pitchFamily="2" charset="0"/>
              </a:rPr>
              <a:t>)</a:t>
            </a:r>
          </a:p>
          <a:p>
            <a:pPr algn="l"/>
            <a:r>
              <a:rPr lang="en-US" sz="2200" dirty="0">
                <a:solidFill>
                  <a:schemeClr val="tx1"/>
                </a:solidFill>
                <a:ea typeface="Roboto" panose="02000000000000000000" pitchFamily="2" charset="0"/>
              </a:rPr>
              <a:t>          {</a:t>
            </a:r>
          </a:p>
          <a:p>
            <a:pPr algn="l"/>
            <a:r>
              <a:rPr lang="en-US" sz="2200" dirty="0">
                <a:solidFill>
                  <a:schemeClr val="tx1"/>
                </a:solidFill>
                <a:ea typeface="Roboto" panose="02000000000000000000" pitchFamily="2" charset="0"/>
              </a:rPr>
              <a:t>           const value = object[name];</a:t>
            </a:r>
          </a:p>
          <a:p>
            <a:pPr algn="l"/>
            <a:r>
              <a:rPr lang="en-US" sz="2200" dirty="0">
                <a:solidFill>
                  <a:schemeClr val="tx1"/>
                </a:solidFill>
                <a:ea typeface="Roboto" panose="02000000000000000000" pitchFamily="2" charset="0"/>
              </a:rPr>
              <a:t>           if (value &amp;&amp; </a:t>
            </a:r>
            <a:r>
              <a:rPr lang="en-US" sz="2200" dirty="0" err="1">
                <a:solidFill>
                  <a:schemeClr val="tx1"/>
                </a:solidFill>
                <a:ea typeface="Roboto" panose="02000000000000000000" pitchFamily="2" charset="0"/>
              </a:rPr>
              <a:t>typeof</a:t>
            </a:r>
            <a:r>
              <a:rPr lang="en-US" sz="2200" dirty="0">
                <a:solidFill>
                  <a:schemeClr val="tx1"/>
                </a:solidFill>
                <a:ea typeface="Roboto" panose="02000000000000000000" pitchFamily="2" charset="0"/>
              </a:rPr>
              <a:t> value === "object") {</a:t>
            </a:r>
          </a:p>
          <a:p>
            <a:pPr algn="l"/>
            <a:r>
              <a:rPr lang="en-US" sz="2200" dirty="0">
                <a:solidFill>
                  <a:schemeClr val="tx1"/>
                </a:solidFill>
                <a:ea typeface="Roboto" panose="02000000000000000000" pitchFamily="2" charset="0"/>
              </a:rPr>
              <a:t>               </a:t>
            </a:r>
            <a:r>
              <a:rPr lang="en-US" sz="2200" dirty="0" err="1">
                <a:solidFill>
                  <a:schemeClr val="tx1"/>
                </a:solidFill>
                <a:ea typeface="Roboto" panose="02000000000000000000" pitchFamily="2" charset="0"/>
              </a:rPr>
              <a:t>deepFreeze</a:t>
            </a:r>
            <a:r>
              <a:rPr lang="en-US" sz="2200" dirty="0">
                <a:solidFill>
                  <a:schemeClr val="tx1"/>
                </a:solidFill>
                <a:ea typeface="Roboto" panose="02000000000000000000" pitchFamily="2" charset="0"/>
              </a:rPr>
              <a:t>(value);</a:t>
            </a:r>
          </a:p>
          <a:p>
            <a:pPr algn="l"/>
            <a:r>
              <a:rPr lang="en-US" sz="2200" dirty="0">
                <a:solidFill>
                  <a:schemeClr val="tx1"/>
                </a:solidFill>
                <a:ea typeface="Roboto" panose="02000000000000000000" pitchFamily="2" charset="0"/>
              </a:rPr>
              <a:t>             }</a:t>
            </a:r>
          </a:p>
          <a:p>
            <a:pPr algn="l"/>
            <a:r>
              <a:rPr lang="en-US" sz="2200" dirty="0">
                <a:solidFill>
                  <a:schemeClr val="tx1"/>
                </a:solidFill>
                <a:ea typeface="Roboto" panose="02000000000000000000" pitchFamily="2" charset="0"/>
              </a:rPr>
              <a:t>          }</a:t>
            </a:r>
          </a:p>
          <a:p>
            <a:pPr algn="l"/>
            <a:r>
              <a:rPr lang="en-US" sz="2200" dirty="0">
                <a:solidFill>
                  <a:schemeClr val="tx1"/>
                </a:solidFill>
                <a:ea typeface="Roboto" panose="02000000000000000000" pitchFamily="2" charset="0"/>
              </a:rPr>
              <a:t>         return </a:t>
            </a:r>
            <a:r>
              <a:rPr lang="en-US" sz="2200" dirty="0" err="1">
                <a:solidFill>
                  <a:schemeClr val="tx1"/>
                </a:solidFill>
                <a:ea typeface="Roboto" panose="02000000000000000000" pitchFamily="2" charset="0"/>
              </a:rPr>
              <a:t>Object.freeze</a:t>
            </a:r>
            <a:r>
              <a:rPr lang="en-US" sz="2200" dirty="0">
                <a:solidFill>
                  <a:schemeClr val="tx1"/>
                </a:solidFill>
                <a:ea typeface="Roboto" panose="02000000000000000000" pitchFamily="2" charset="0"/>
              </a:rPr>
              <a:t>(object);</a:t>
            </a:r>
          </a:p>
          <a:p>
            <a:pPr marL="457200" indent="-457200" algn="l">
              <a:buFont typeface="Arial" panose="020B0604020202020204" pitchFamily="34" charset="0"/>
              <a:buChar char="•"/>
            </a:pPr>
            <a:r>
              <a:rPr lang="en-US" sz="2200" dirty="0">
                <a:solidFill>
                  <a:schemeClr val="tx1"/>
                </a:solidFill>
                <a:ea typeface="Roboto" panose="02000000000000000000" pitchFamily="2" charset="0"/>
              </a:rPr>
              <a:t>}</a:t>
            </a:r>
          </a:p>
          <a:p>
            <a:pPr marL="457200" indent="-457200" algn="l">
              <a:buFont typeface="Arial" panose="020B0604020202020204" pitchFamily="34" charset="0"/>
              <a:buChar char="•"/>
            </a:pPr>
            <a:endParaRPr lang="en-US" sz="2200" dirty="0">
              <a:solidFill>
                <a:schemeClr val="tx1"/>
              </a:solidFill>
              <a:ea typeface="Roboto" panose="02000000000000000000" pitchFamily="2" charset="0"/>
            </a:endParaRPr>
          </a:p>
        </p:txBody>
      </p:sp>
    </p:spTree>
    <p:extLst>
      <p:ext uri="{BB962C8B-B14F-4D97-AF65-F5344CB8AC3E}">
        <p14:creationId xmlns:p14="http://schemas.microsoft.com/office/powerpoint/2010/main" val="2442313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Default</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Default arguments variables : </a:t>
            </a:r>
            <a:br>
              <a:rPr lang="en-US" sz="2000" dirty="0">
                <a:solidFill>
                  <a:schemeClr val="tx1"/>
                </a:solidFill>
                <a:ea typeface="Roboto" panose="02000000000000000000" pitchFamily="2" charset="0"/>
              </a:rPr>
            </a:br>
            <a:r>
              <a:rPr lang="en-US" sz="2000" dirty="0">
                <a:solidFill>
                  <a:schemeClr val="tx1"/>
                </a:solidFill>
                <a:ea typeface="Roboto" panose="02000000000000000000" pitchFamily="2" charset="0"/>
              </a:rPr>
              <a:t>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Syntax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Example</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Passing no argument to default </a:t>
            </a:r>
            <a:r>
              <a:rPr lang="en-US" sz="2000" dirty="0" err="1">
                <a:solidFill>
                  <a:schemeClr val="tx1"/>
                </a:solidFill>
                <a:ea typeface="Roboto" panose="02000000000000000000" pitchFamily="2" charset="0"/>
              </a:rPr>
              <a:t>arg</a:t>
            </a: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Passing null</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Passing undefined</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Passing valid argument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Default arguments in functions with Multiple arguments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Function as default arguments</a:t>
            </a:r>
          </a:p>
        </p:txBody>
      </p:sp>
    </p:spTree>
    <p:extLst>
      <p:ext uri="{BB962C8B-B14F-4D97-AF65-F5344CB8AC3E}">
        <p14:creationId xmlns:p14="http://schemas.microsoft.com/office/powerpoint/2010/main" val="2091875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REST </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i="0" dirty="0">
                <a:solidFill>
                  <a:schemeClr val="tx1"/>
                </a:solidFill>
                <a:effectLst/>
              </a:rPr>
              <a:t>The rest parameter syntax allows a function to accept an indefinite number of arguments as an array, providing a way to represent </a:t>
            </a:r>
            <a:r>
              <a:rPr lang="en-US" sz="2000" dirty="0">
                <a:solidFill>
                  <a:schemeClr val="tx1"/>
                </a:solidFill>
              </a:rPr>
              <a:t>variadic functions</a:t>
            </a:r>
            <a:r>
              <a:rPr lang="en-US" sz="2000" u="sng" dirty="0">
                <a:solidFill>
                  <a:schemeClr val="tx1"/>
                </a:solidFill>
              </a:rPr>
              <a:t> </a:t>
            </a:r>
            <a:r>
              <a:rPr lang="en-US" sz="2000" i="0" dirty="0">
                <a:solidFill>
                  <a:schemeClr val="tx1"/>
                </a:solidFill>
                <a:effectLst/>
              </a:rPr>
              <a:t>in JavaScript.</a:t>
            </a:r>
          </a:p>
          <a:p>
            <a:pPr marL="457200" indent="-457200" algn="l">
              <a:buFont typeface="Arial" panose="020B0604020202020204" pitchFamily="34" charset="0"/>
              <a:buChar char="•"/>
            </a:pPr>
            <a:r>
              <a:rPr lang="en-US" sz="2000" dirty="0">
                <a:solidFill>
                  <a:schemeClr val="tx1"/>
                </a:solidFill>
              </a:rPr>
              <a:t>Rest parameters are arrays.</a:t>
            </a:r>
            <a:endParaRPr lang="en-US" sz="2000" i="0" dirty="0">
              <a:solidFill>
                <a:schemeClr val="tx1"/>
              </a:solidFill>
              <a:effectLst/>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This is the way how we can achieve constructor overloading explicitly in JavaScript.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Example showing rest ; function calculating sum or all input numbers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Example assignment : Find max of all the arguments.</a:t>
            </a:r>
          </a:p>
        </p:txBody>
      </p:sp>
    </p:spTree>
    <p:extLst>
      <p:ext uri="{BB962C8B-B14F-4D97-AF65-F5344CB8AC3E}">
        <p14:creationId xmlns:p14="http://schemas.microsoft.com/office/powerpoint/2010/main" val="227190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Spread </a:t>
            </a:r>
            <a:r>
              <a:rPr lang="en-US" dirty="0" err="1">
                <a:solidFill>
                  <a:srgbClr val="FF0000"/>
                </a:solidFill>
              </a:rPr>
              <a:t>operator,Template</a:t>
            </a:r>
            <a:r>
              <a:rPr lang="en-US" dirty="0">
                <a:solidFill>
                  <a:srgbClr val="FF0000"/>
                </a:solidFill>
              </a:rPr>
              <a:t> Literal</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Revise the Problem with the mutability of the objects and array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Used to expand the contents of </a:t>
            </a:r>
            <a:r>
              <a:rPr lang="en-US" sz="2000" dirty="0" err="1">
                <a:solidFill>
                  <a:schemeClr val="tx1"/>
                </a:solidFill>
                <a:ea typeface="Roboto" panose="02000000000000000000" pitchFamily="2" charset="0"/>
              </a:rPr>
              <a:t>iterables</a:t>
            </a:r>
            <a:r>
              <a:rPr lang="en-US" sz="2000" dirty="0">
                <a:solidFill>
                  <a:schemeClr val="tx1"/>
                </a:solidFill>
                <a:ea typeface="Roboto" panose="02000000000000000000" pitchFamily="2" charset="0"/>
              </a:rPr>
              <a:t> like objects and arrays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Can be passed to rest operators as argument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Can be used with object literal {} to create new immutable object.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Can be used with array literal [] to create new immutable array.</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Multiple objects can be merged into single resultant object using spread operator</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Comparing spread operator(immutable) with </a:t>
            </a:r>
            <a:r>
              <a:rPr lang="en-US" sz="2000" dirty="0" err="1">
                <a:solidFill>
                  <a:schemeClr val="tx1"/>
                </a:solidFill>
                <a:ea typeface="Roboto" panose="02000000000000000000" pitchFamily="2" charset="0"/>
              </a:rPr>
              <a:t>Object.assign</a:t>
            </a:r>
            <a:r>
              <a:rPr lang="en-US" sz="2000" dirty="0">
                <a:solidFill>
                  <a:schemeClr val="tx1"/>
                </a:solidFill>
                <a:ea typeface="Roboto" panose="02000000000000000000" pitchFamily="2" charset="0"/>
              </a:rPr>
              <a:t>(mutable)</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Template Literal : </a:t>
            </a:r>
          </a:p>
          <a:p>
            <a:pPr algn="l"/>
            <a:r>
              <a:rPr lang="en-US" sz="2000" dirty="0">
                <a:solidFill>
                  <a:schemeClr val="tx1"/>
                </a:solidFill>
                <a:ea typeface="Roboto" panose="02000000000000000000" pitchFamily="2" charset="0"/>
              </a:rPr>
              <a:t>           Syntax</a:t>
            </a:r>
          </a:p>
          <a:p>
            <a:pPr algn="l"/>
            <a:r>
              <a:rPr lang="en-US" sz="2000" dirty="0">
                <a:solidFill>
                  <a:schemeClr val="tx1"/>
                </a:solidFill>
                <a:ea typeface="Roboto" panose="02000000000000000000" pitchFamily="2" charset="0"/>
              </a:rPr>
              <a:t>           Utility</a:t>
            </a:r>
          </a:p>
          <a:p>
            <a:pPr algn="l"/>
            <a:r>
              <a:rPr lang="en-US" sz="2000" dirty="0">
                <a:solidFill>
                  <a:schemeClr val="tx1"/>
                </a:solidFill>
                <a:ea typeface="Roboto" panose="02000000000000000000" pitchFamily="2" charset="0"/>
              </a:rPr>
              <a:t>      Using variables and expressions along with string using template literal</a:t>
            </a: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2284899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Callback</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Define two functions and call them in sequence where second function is dependent on first.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Let the first function take some time to execute sequence(simulate using </a:t>
            </a:r>
            <a:r>
              <a:rPr lang="en-US" sz="2000" dirty="0" err="1">
                <a:solidFill>
                  <a:schemeClr val="tx1"/>
                </a:solidFill>
                <a:ea typeface="Roboto" panose="02000000000000000000" pitchFamily="2" charset="0"/>
              </a:rPr>
              <a:t>setTimeout</a:t>
            </a:r>
            <a:r>
              <a:rPr lang="en-US" sz="2000" dirty="0">
                <a:solidFill>
                  <a:schemeClr val="tx1"/>
                </a:solidFill>
                <a:ea typeface="Roboto" panose="02000000000000000000" pitchFamily="2" charset="0"/>
              </a:rPr>
              <a: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Here generates the need of callback function.</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Callback function is a function which is passed as argument to some other function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Callback function is not executed immediately , rather gets invoked on some event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What is the need of callback in </a:t>
            </a:r>
            <a:r>
              <a:rPr lang="en-US" sz="2000" dirty="0" err="1">
                <a:solidFill>
                  <a:schemeClr val="tx1"/>
                </a:solidFill>
                <a:ea typeface="Roboto" panose="02000000000000000000" pitchFamily="2" charset="0"/>
              </a:rPr>
              <a:t>javascript</a:t>
            </a:r>
            <a:r>
              <a:rPr lang="en-US" sz="2000" dirty="0">
                <a:solidFill>
                  <a:schemeClr val="tx1"/>
                </a:solidFill>
                <a:ea typeface="Roboto" panose="02000000000000000000" pitchFamily="2" charset="0"/>
              </a:rPr>
              <a:t> with an example.</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Example of eating in restaurant without async functionality.</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Example of eating in restaurant with async functionality and need of callback.</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Simulation of async feature in function using </a:t>
            </a:r>
            <a:r>
              <a:rPr lang="en-US" sz="2000" dirty="0" err="1">
                <a:solidFill>
                  <a:schemeClr val="tx1"/>
                </a:solidFill>
                <a:ea typeface="Roboto" panose="02000000000000000000" pitchFamily="2" charset="0"/>
              </a:rPr>
              <a:t>setTimeout</a:t>
            </a:r>
            <a:r>
              <a:rPr lang="en-US" sz="2000" dirty="0">
                <a:solidFill>
                  <a:schemeClr val="tx1"/>
                </a:solidFill>
                <a:ea typeface="Roboto" panose="02000000000000000000" pitchFamily="2" charset="0"/>
              </a:rPr>
              <a:t> , an example which will modify </a:t>
            </a:r>
            <a:r>
              <a:rPr lang="en-US" sz="2000" dirty="0" err="1">
                <a:solidFill>
                  <a:schemeClr val="tx1"/>
                </a:solidFill>
                <a:ea typeface="Roboto" panose="02000000000000000000" pitchFamily="2" charset="0"/>
              </a:rPr>
              <a:t>dom</a:t>
            </a:r>
            <a:r>
              <a:rPr lang="en-US" sz="2000" dirty="0">
                <a:solidFill>
                  <a:schemeClr val="tx1"/>
                </a:solidFill>
                <a:ea typeface="Roboto" panose="02000000000000000000" pitchFamily="2" charset="0"/>
              </a:rPr>
              <a:t> with a hard-coded data , using callback function.</a:t>
            </a:r>
          </a:p>
        </p:txBody>
      </p:sp>
    </p:spTree>
    <p:extLst>
      <p:ext uri="{BB962C8B-B14F-4D97-AF65-F5344CB8AC3E}">
        <p14:creationId xmlns:p14="http://schemas.microsoft.com/office/powerpoint/2010/main" val="3470032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Callback</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Callback is useful in scenarios like : </a:t>
            </a:r>
          </a:p>
          <a:p>
            <a:pPr algn="l"/>
            <a:endParaRPr lang="en-US" sz="2000" dirty="0">
              <a:solidFill>
                <a:schemeClr val="tx1"/>
              </a:solidFill>
              <a:ea typeface="Roboto" panose="02000000000000000000" pitchFamily="2" charset="0"/>
            </a:endParaRPr>
          </a:p>
          <a:p>
            <a:pPr algn="l"/>
            <a:r>
              <a:rPr lang="en-US" sz="2000" dirty="0">
                <a:solidFill>
                  <a:schemeClr val="tx1"/>
                </a:solidFill>
                <a:ea typeface="Roboto" panose="02000000000000000000" pitchFamily="2" charset="0"/>
              </a:rPr>
              <a:t>           A. Databases (e.g. MySQL, PostgreSQL, MongoDB, Redis, CouchDB)</a:t>
            </a:r>
          </a:p>
          <a:p>
            <a:pPr algn="l"/>
            <a:r>
              <a:rPr lang="en-US" sz="2000" dirty="0">
                <a:solidFill>
                  <a:schemeClr val="tx1"/>
                </a:solidFill>
                <a:ea typeface="Roboto" panose="02000000000000000000" pitchFamily="2" charset="0"/>
              </a:rPr>
              <a:t>           B. APIs (e.g. Facebook, Twitter, Push Notifications)</a:t>
            </a:r>
          </a:p>
          <a:p>
            <a:pPr algn="l"/>
            <a:r>
              <a:rPr lang="en-US" sz="2000" dirty="0">
                <a:solidFill>
                  <a:schemeClr val="tx1"/>
                </a:solidFill>
                <a:ea typeface="Roboto" panose="02000000000000000000" pitchFamily="2" charset="0"/>
              </a:rPr>
              <a:t>           C. HTTP/WebSocket connections</a:t>
            </a:r>
          </a:p>
          <a:p>
            <a:pPr algn="l"/>
            <a:r>
              <a:rPr lang="en-US" sz="2000" dirty="0">
                <a:solidFill>
                  <a:schemeClr val="tx1"/>
                </a:solidFill>
                <a:ea typeface="Roboto" panose="02000000000000000000" pitchFamily="2" charset="0"/>
              </a:rPr>
              <a:t>           D. Files (image resizer, video editor, internet radio)</a:t>
            </a:r>
          </a:p>
          <a:p>
            <a:pPr algn="l"/>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3783165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Promise</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Callback hell  or pyramid of doom in callback system.</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Solving the problem of callback hell using segregating the blocks into multiple functions.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Problem with the segregation and need of some other approach.</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Promise :</a:t>
            </a:r>
          </a:p>
          <a:p>
            <a:pPr algn="l"/>
            <a:endParaRPr lang="en-US" sz="2000" b="0" i="0" dirty="0">
              <a:solidFill>
                <a:srgbClr val="202124"/>
              </a:solidFill>
              <a:effectLst/>
            </a:endParaRPr>
          </a:p>
          <a:p>
            <a:pPr algn="l"/>
            <a:r>
              <a:rPr lang="en-US" sz="2000" dirty="0">
                <a:solidFill>
                  <a:srgbClr val="202124"/>
                </a:solidFill>
              </a:rPr>
              <a:t>	</a:t>
            </a:r>
            <a:r>
              <a:rPr lang="en-US" sz="2000" b="0" i="0" dirty="0">
                <a:solidFill>
                  <a:srgbClr val="202124"/>
                </a:solidFill>
                <a:effectLst/>
              </a:rPr>
              <a:t>a. The Promise object represents the eventual completion (or failure) of an asynchronous operation and its resulting value.</a:t>
            </a:r>
            <a:endParaRPr lang="en-US" sz="2000" b="0" i="0" dirty="0">
              <a:solidFill>
                <a:schemeClr val="tx1"/>
              </a:solidFill>
              <a:effectLst/>
              <a:ea typeface="Roboto" panose="02000000000000000000" pitchFamily="2" charset="0"/>
            </a:endParaRPr>
          </a:p>
          <a:p>
            <a:pPr algn="l"/>
            <a:r>
              <a:rPr lang="en-US" sz="2000" dirty="0">
                <a:solidFill>
                  <a:schemeClr val="tx1"/>
                </a:solidFill>
                <a:ea typeface="Roboto" panose="02000000000000000000" pitchFamily="2" charset="0"/>
              </a:rPr>
              <a:t>	b. It means it guarantees/promises the completion of the async function either using success or error,  either of the two.</a:t>
            </a:r>
          </a:p>
          <a:p>
            <a:pPr algn="l"/>
            <a:r>
              <a:rPr lang="en-US" sz="2000" dirty="0">
                <a:solidFill>
                  <a:schemeClr val="tx1"/>
                </a:solidFill>
                <a:ea typeface="Roboto" panose="02000000000000000000" pitchFamily="2" charset="0"/>
              </a:rPr>
              <a:t> 	c. A Promise is a proxy for a value not necessarily known when the promise is created.</a:t>
            </a:r>
          </a:p>
          <a:p>
            <a:pPr algn="l"/>
            <a:r>
              <a:rPr lang="en-US" sz="2000" dirty="0">
                <a:solidFill>
                  <a:schemeClr val="tx1"/>
                </a:solidFill>
                <a:ea typeface="Roboto" panose="02000000000000000000" pitchFamily="2" charset="0"/>
              </a:rPr>
              <a:t>	d. It allows us to associate handlers with an asynchronous action's eventual success value or 	failure reason.</a:t>
            </a:r>
          </a:p>
        </p:txBody>
      </p:sp>
    </p:spTree>
    <p:extLst>
      <p:ext uri="{BB962C8B-B14F-4D97-AF65-F5344CB8AC3E}">
        <p14:creationId xmlns:p14="http://schemas.microsoft.com/office/powerpoint/2010/main" val="1178911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Promise</a:t>
            </a:r>
          </a:p>
        </p:txBody>
      </p:sp>
      <p:sp>
        <p:nvSpPr>
          <p:cNvPr id="3" name="Subtitle 2"/>
          <p:cNvSpPr>
            <a:spLocks noGrp="1"/>
          </p:cNvSpPr>
          <p:nvPr>
            <p:ph type="subTitle" idx="1"/>
          </p:nvPr>
        </p:nvSpPr>
        <p:spPr>
          <a:xfrm>
            <a:off x="762000" y="990600"/>
            <a:ext cx="7848600" cy="5410200"/>
          </a:xfrm>
        </p:spPr>
        <p:txBody>
          <a:bodyPr>
            <a:noAutofit/>
          </a:bodyPr>
          <a:lstStyle/>
          <a:p>
            <a:pPr algn="l"/>
            <a:r>
              <a:rPr lang="en-US" sz="2000" dirty="0">
                <a:solidFill>
                  <a:schemeClr val="tx1"/>
                </a:solidFill>
                <a:ea typeface="Roboto" panose="02000000000000000000" pitchFamily="2" charset="0"/>
              </a:rPr>
              <a:t>	e. This lets asynchronous methods return values like synchronous methods: instead of immediately returning the final value, the asynchronous method returns a promise to supply the value at some point in the future.</a:t>
            </a:r>
          </a:p>
          <a:p>
            <a:pPr algn="l"/>
            <a:r>
              <a:rPr lang="en-US" sz="2000" dirty="0">
                <a:solidFill>
                  <a:schemeClr val="tx1"/>
                </a:solidFill>
                <a:ea typeface="Roboto" panose="02000000000000000000" pitchFamily="2" charset="0"/>
              </a:rPr>
              <a:t>	f. States of promise : a. pending(initially)  b. fulfilled(success)  c. rejected(failed)</a:t>
            </a:r>
          </a:p>
          <a:p>
            <a:pPr algn="l"/>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Simple example of Promise</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The example of restaurant using promise with independent functions, showing promise chaining.</a:t>
            </a: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algn="l"/>
            <a:endParaRPr lang="en-US" sz="2000" dirty="0">
              <a:solidFill>
                <a:schemeClr val="tx1"/>
              </a:solidFill>
              <a:ea typeface="Roboto" panose="02000000000000000000" pitchFamily="2" charset="0"/>
            </a:endParaRPr>
          </a:p>
          <a:p>
            <a:pPr algn="l"/>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209245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DOM : Assignment</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200" dirty="0">
                <a:solidFill>
                  <a:srgbClr val="002060"/>
                </a:solidFill>
                <a:ea typeface="Roboto" panose="02000000000000000000" pitchFamily="2" charset="0"/>
              </a:rPr>
              <a:t>Create a web page with an input text field with a button ,  and a list, on entering a text the button must be enabled, else the button must be disabled. Once the button is enabled, click it, its click must add the text in the input field to be appended to the list result. Each item in the list must also have another button delete with it, on clicking this delete button , them item must be removed from the list.</a:t>
            </a:r>
          </a:p>
          <a:p>
            <a:pPr marL="457200" indent="-457200" algn="l">
              <a:buFont typeface="Arial" panose="020B0604020202020204" pitchFamily="34" charset="0"/>
              <a:buChar char="•"/>
            </a:pPr>
            <a:endParaRPr lang="en-US" sz="2200" dirty="0">
              <a:solidFill>
                <a:srgbClr val="002060"/>
              </a:solidFill>
              <a:ea typeface="Roboto" panose="02000000000000000000" pitchFamily="2" charset="0"/>
            </a:endParaRPr>
          </a:p>
          <a:p>
            <a:pPr marL="457200" indent="-457200" algn="l">
              <a:buFont typeface="Arial" panose="020B0604020202020204" pitchFamily="34" charset="0"/>
              <a:buChar char="•"/>
            </a:pPr>
            <a:r>
              <a:rPr lang="en-US" sz="2200" dirty="0">
                <a:solidFill>
                  <a:srgbClr val="002060"/>
                </a:solidFill>
                <a:ea typeface="Roboto" panose="02000000000000000000" pitchFamily="2" charset="0"/>
              </a:rPr>
              <a:t>Create a drop down with multiple color options , and a button along with it. The user may select any color from the dropdown, the selected color must be applied to the background of the button. There must be another button which may be used to hide and show the dropdown list.</a:t>
            </a:r>
          </a:p>
        </p:txBody>
      </p:sp>
    </p:spTree>
    <p:extLst>
      <p:ext uri="{BB962C8B-B14F-4D97-AF65-F5344CB8AC3E}">
        <p14:creationId xmlns:p14="http://schemas.microsoft.com/office/powerpoint/2010/main" val="354064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Promise with async/await</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Promises are good but still so far using them didn’t feel like using synchronous programming and error handling is quite different then popular synchronous languages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In order to make the code more clear , and more readable like other synchronous programming languages, async await can be used with promises.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An async function is a function declared with the async keyword, and the await keyword is permitted within it.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The async and await keywords enable asynchronous, promise-based behavior to be written in a cleaner style, avoiding the need to explicitly configure promise chains.</a:t>
            </a:r>
          </a:p>
        </p:txBody>
      </p:sp>
    </p:spTree>
    <p:extLst>
      <p:ext uri="{BB962C8B-B14F-4D97-AF65-F5344CB8AC3E}">
        <p14:creationId xmlns:p14="http://schemas.microsoft.com/office/powerpoint/2010/main" val="2999564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Promise with async/await</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A simple example of creating an async function return promise object and calling it in another async function with await prefixed.</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Converting the promise chaining based example of restaurant into async await.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Assignment practice problem to create a scenario and then convert to promise and finally async await.</a:t>
            </a:r>
          </a:p>
        </p:txBody>
      </p:sp>
    </p:spTree>
    <p:extLst>
      <p:ext uri="{BB962C8B-B14F-4D97-AF65-F5344CB8AC3E}">
        <p14:creationId xmlns:p14="http://schemas.microsoft.com/office/powerpoint/2010/main" val="2737327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Modules</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Due to popularity of </a:t>
            </a:r>
            <a:r>
              <a:rPr lang="en-US" sz="2000" dirty="0" err="1">
                <a:solidFill>
                  <a:schemeClr val="tx1"/>
                </a:solidFill>
                <a:ea typeface="Roboto" panose="02000000000000000000" pitchFamily="2" charset="0"/>
              </a:rPr>
              <a:t>javascript</a:t>
            </a:r>
            <a:r>
              <a:rPr lang="en-US" sz="2000" dirty="0">
                <a:solidFill>
                  <a:schemeClr val="tx1"/>
                </a:solidFill>
                <a:ea typeface="Roboto" panose="02000000000000000000" pitchFamily="2" charset="0"/>
              </a:rPr>
              <a:t>, most of the work is done in </a:t>
            </a:r>
            <a:r>
              <a:rPr lang="en-US" sz="2000" dirty="0" err="1">
                <a:solidFill>
                  <a:schemeClr val="tx1"/>
                </a:solidFill>
                <a:ea typeface="Roboto" panose="02000000000000000000" pitchFamily="2" charset="0"/>
              </a:rPr>
              <a:t>javascript</a:t>
            </a:r>
            <a:r>
              <a:rPr lang="en-US" sz="2000" dirty="0">
                <a:solidFill>
                  <a:schemeClr val="tx1"/>
                </a:solidFill>
                <a:ea typeface="Roboto" panose="02000000000000000000" pitchFamily="2" charset="0"/>
              </a:rPr>
              <a:t> and hence overall code increase in any </a:t>
            </a:r>
            <a:r>
              <a:rPr lang="en-US" sz="2000" dirty="0" err="1">
                <a:solidFill>
                  <a:schemeClr val="tx1"/>
                </a:solidFill>
                <a:ea typeface="Roboto" panose="02000000000000000000" pitchFamily="2" charset="0"/>
              </a:rPr>
              <a:t>javascript</a:t>
            </a:r>
            <a:r>
              <a:rPr lang="en-US" sz="2000" dirty="0">
                <a:solidFill>
                  <a:schemeClr val="tx1"/>
                </a:solidFill>
                <a:ea typeface="Roboto" panose="02000000000000000000" pitchFamily="2" charset="0"/>
              </a:rPr>
              <a:t> based application</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Therefore splitting the </a:t>
            </a:r>
            <a:r>
              <a:rPr lang="en-US" sz="2000" dirty="0" err="1">
                <a:solidFill>
                  <a:schemeClr val="tx1"/>
                </a:solidFill>
                <a:ea typeface="Roboto" panose="02000000000000000000" pitchFamily="2" charset="0"/>
              </a:rPr>
              <a:t>javascript</a:t>
            </a:r>
            <a:r>
              <a:rPr lang="en-US" sz="2000" dirty="0">
                <a:solidFill>
                  <a:schemeClr val="tx1"/>
                </a:solidFill>
                <a:ea typeface="Roboto" panose="02000000000000000000" pitchFamily="2" charset="0"/>
              </a:rPr>
              <a:t> code into multiple files/modules is necessary to provide modularity.</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Modularity means splitting the code into multiple files , each having</a:t>
            </a:r>
          </a:p>
          <a:p>
            <a:pPr algn="l"/>
            <a:r>
              <a:rPr lang="en-US" sz="2000" dirty="0">
                <a:solidFill>
                  <a:schemeClr val="tx1"/>
                </a:solidFill>
                <a:ea typeface="Roboto" panose="02000000000000000000" pitchFamily="2" charset="0"/>
              </a:rPr>
              <a:t>       Set of related code only, so project will be easy to manage, easy to     </a:t>
            </a:r>
          </a:p>
          <a:p>
            <a:pPr algn="l"/>
            <a:r>
              <a:rPr lang="en-US" sz="2000" dirty="0">
                <a:solidFill>
                  <a:schemeClr val="tx1"/>
                </a:solidFill>
                <a:ea typeface="Roboto" panose="02000000000000000000" pitchFamily="2" charset="0"/>
              </a:rPr>
              <a:t>        test, parallel developments is possible.</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Modularity could be achieved using </a:t>
            </a:r>
            <a:r>
              <a:rPr lang="en-US" sz="2000" dirty="0" err="1">
                <a:solidFill>
                  <a:schemeClr val="tx1"/>
                </a:solidFill>
                <a:ea typeface="Roboto" panose="02000000000000000000" pitchFamily="2" charset="0"/>
              </a:rPr>
              <a:t>javascript</a:t>
            </a:r>
            <a:r>
              <a:rPr lang="en-US" sz="2000" dirty="0">
                <a:solidFill>
                  <a:schemeClr val="tx1"/>
                </a:solidFill>
                <a:ea typeface="Roboto" panose="02000000000000000000" pitchFamily="2" charset="0"/>
              </a:rPr>
              <a:t> libraries like </a:t>
            </a:r>
            <a:r>
              <a:rPr lang="en-US" sz="2000" dirty="0" err="1">
                <a:solidFill>
                  <a:schemeClr val="tx1"/>
                </a:solidFill>
                <a:ea typeface="Roboto" panose="02000000000000000000" pitchFamily="2" charset="0"/>
              </a:rPr>
              <a:t>commonjs</a:t>
            </a:r>
            <a:r>
              <a:rPr lang="en-US" sz="2000" dirty="0">
                <a:solidFill>
                  <a:schemeClr val="tx1"/>
                </a:solidFill>
                <a:ea typeface="Roboto" panose="02000000000000000000" pitchFamily="2" charset="0"/>
              </a:rPr>
              <a:t> and requires , webpack, babel.</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But modern browsers have provided support for modules</a:t>
            </a:r>
          </a:p>
          <a:p>
            <a:pPr marL="457200" indent="-457200" algn="l">
              <a:buFont typeface="Arial" panose="020B0604020202020204" pitchFamily="34" charset="0"/>
              <a:buChar char="•"/>
            </a:pPr>
            <a:r>
              <a:rPr lang="en-US" sz="2000" b="0" i="0" u="none" strike="noStrike" dirty="0">
                <a:solidFill>
                  <a:srgbClr val="000000"/>
                </a:solidFill>
                <a:effectLst/>
              </a:rPr>
              <a:t>create a small app including an index.html, main.js, math-lib.js</a:t>
            </a:r>
            <a:r>
              <a:rPr lang="en-US" sz="2000" dirty="0"/>
              <a:t> </a:t>
            </a: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3078204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Node </a:t>
            </a:r>
            <a:r>
              <a:rPr lang="en-US" dirty="0" err="1">
                <a:solidFill>
                  <a:srgbClr val="FF0000"/>
                </a:solidFill>
              </a:rPr>
              <a:t>js</a:t>
            </a: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b="0" i="0" dirty="0">
                <a:solidFill>
                  <a:srgbClr val="333333"/>
                </a:solidFill>
                <a:effectLst/>
              </a:rPr>
              <a:t>As an asynchronous event-driven JavaScript runtime.</a:t>
            </a:r>
          </a:p>
          <a:p>
            <a:pPr marL="457200" indent="-457200" algn="l">
              <a:buFont typeface="Arial" panose="020B0604020202020204" pitchFamily="34" charset="0"/>
              <a:buChar char="•"/>
            </a:pPr>
            <a:r>
              <a:rPr lang="en-US" sz="2000" b="0" i="0" dirty="0">
                <a:solidFill>
                  <a:srgbClr val="273239"/>
                </a:solidFill>
                <a:effectLst/>
              </a:rPr>
              <a:t>Node.js is an open-source and cross-platform runtime environment for executing </a:t>
            </a:r>
            <a:r>
              <a:rPr lang="en-US" sz="2000" dirty="0">
                <a:solidFill>
                  <a:schemeClr val="tx1"/>
                </a:solidFill>
              </a:rPr>
              <a:t>JavaScript</a:t>
            </a:r>
            <a:r>
              <a:rPr lang="en-US" sz="2000" dirty="0">
                <a:solidFill>
                  <a:srgbClr val="273239"/>
                </a:solidFill>
              </a:rPr>
              <a:t> </a:t>
            </a:r>
            <a:r>
              <a:rPr lang="en-US" sz="2000" b="0" i="0" dirty="0">
                <a:solidFill>
                  <a:srgbClr val="273239"/>
                </a:solidFill>
                <a:effectLst/>
              </a:rPr>
              <a:t>code outside a browser</a:t>
            </a:r>
            <a:endParaRPr lang="en-US" sz="2000" b="0" i="0" dirty="0">
              <a:solidFill>
                <a:srgbClr val="333333"/>
              </a:solidFill>
              <a:effectLst/>
            </a:endParaRPr>
          </a:p>
          <a:p>
            <a:pPr marL="457200" indent="-457200" algn="l">
              <a:buFont typeface="Arial" panose="020B0604020202020204" pitchFamily="34" charset="0"/>
              <a:buChar char="•"/>
            </a:pPr>
            <a:r>
              <a:rPr lang="en-US" sz="2000" b="0" i="0" dirty="0">
                <a:solidFill>
                  <a:srgbClr val="333333"/>
                </a:solidFill>
                <a:effectLst/>
              </a:rPr>
              <a:t>Node </a:t>
            </a:r>
            <a:r>
              <a:rPr lang="en-US" sz="2000" b="0" i="0" dirty="0" err="1">
                <a:solidFill>
                  <a:srgbClr val="333333"/>
                </a:solidFill>
                <a:effectLst/>
              </a:rPr>
              <a:t>js</a:t>
            </a:r>
            <a:r>
              <a:rPr lang="en-US" sz="2000" b="0" i="0" dirty="0">
                <a:solidFill>
                  <a:srgbClr val="333333"/>
                </a:solidFill>
                <a:effectLst/>
              </a:rPr>
              <a:t> is based o</a:t>
            </a:r>
            <a:r>
              <a:rPr lang="en-US" sz="2000" dirty="0">
                <a:solidFill>
                  <a:srgbClr val="333333"/>
                </a:solidFill>
              </a:rPr>
              <a:t>n chrome v8 engine.</a:t>
            </a:r>
            <a:endParaRPr lang="en-US" sz="2000" b="0" i="0" dirty="0">
              <a:solidFill>
                <a:srgbClr val="333333"/>
              </a:solidFill>
              <a:effectLst/>
            </a:endParaRPr>
          </a:p>
          <a:p>
            <a:pPr marL="457200" indent="-457200" algn="l">
              <a:buFont typeface="Arial" panose="020B0604020202020204" pitchFamily="34" charset="0"/>
              <a:buChar char="•"/>
            </a:pPr>
            <a:r>
              <a:rPr lang="en-US" sz="2000" dirty="0">
                <a:solidFill>
                  <a:srgbClr val="333333"/>
                </a:solidFill>
              </a:rPr>
              <a:t>D</a:t>
            </a:r>
            <a:r>
              <a:rPr lang="en-US" sz="2000" b="0" i="0" dirty="0">
                <a:solidFill>
                  <a:srgbClr val="333333"/>
                </a:solidFill>
                <a:effectLst/>
              </a:rPr>
              <a:t>esigned to build scalable network applications</a:t>
            </a:r>
            <a:endParaRPr lang="en-US" sz="2000" dirty="0">
              <a:solidFill>
                <a:srgbClr val="333333"/>
              </a:solidFill>
            </a:endParaRPr>
          </a:p>
          <a:p>
            <a:pPr marL="457200" indent="-457200" algn="l">
              <a:buFont typeface="Arial" panose="020B0604020202020204" pitchFamily="34" charset="0"/>
              <a:buChar char="•"/>
            </a:pPr>
            <a:r>
              <a:rPr lang="en-US" sz="2000" dirty="0">
                <a:solidFill>
                  <a:srgbClr val="333333"/>
                </a:solidFill>
              </a:rPr>
              <a:t>It was originally launched to develop servers, but developers have used its tooling to automate and support local/client apps too.</a:t>
            </a:r>
          </a:p>
        </p:txBody>
      </p:sp>
    </p:spTree>
    <p:extLst>
      <p:ext uri="{BB962C8B-B14F-4D97-AF65-F5344CB8AC3E}">
        <p14:creationId xmlns:p14="http://schemas.microsoft.com/office/powerpoint/2010/main" val="3416192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Node </a:t>
            </a:r>
            <a:r>
              <a:rPr lang="en-US" dirty="0" err="1">
                <a:solidFill>
                  <a:srgbClr val="FF0000"/>
                </a:solidFill>
              </a:rPr>
              <a:t>js</a:t>
            </a: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b="0" i="0" dirty="0">
                <a:solidFill>
                  <a:srgbClr val="333333"/>
                </a:solidFill>
                <a:effectLst/>
              </a:rPr>
              <a:t>Components in node </a:t>
            </a:r>
            <a:r>
              <a:rPr lang="en-US" sz="2000" b="0" i="0" dirty="0" err="1">
                <a:solidFill>
                  <a:srgbClr val="333333"/>
                </a:solidFill>
                <a:effectLst/>
              </a:rPr>
              <a:t>js</a:t>
            </a:r>
            <a:r>
              <a:rPr lang="en-US" sz="2000" b="0" i="0" dirty="0">
                <a:solidFill>
                  <a:srgbClr val="333333"/>
                </a:solidFill>
                <a:effectLst/>
              </a:rPr>
              <a:t> environment : </a:t>
            </a:r>
          </a:p>
          <a:p>
            <a:pPr marL="457200" indent="-457200" algn="l">
              <a:buFont typeface="Arial" panose="020B0604020202020204" pitchFamily="34" charset="0"/>
              <a:buChar char="•"/>
            </a:pPr>
            <a:r>
              <a:rPr lang="en-US" sz="2000" b="0" i="0" dirty="0">
                <a:solidFill>
                  <a:srgbClr val="333333"/>
                </a:solidFill>
                <a:effectLst/>
              </a:rPr>
              <a:t>Node CLI </a:t>
            </a:r>
          </a:p>
          <a:p>
            <a:pPr marL="457200" indent="-457200" algn="l">
              <a:buFont typeface="Arial" panose="020B0604020202020204" pitchFamily="34" charset="0"/>
              <a:buChar char="•"/>
            </a:pPr>
            <a:r>
              <a:rPr lang="en-US" sz="2000" b="0" i="0" dirty="0">
                <a:solidFill>
                  <a:srgbClr val="333333"/>
                </a:solidFill>
                <a:effectLst/>
              </a:rPr>
              <a:t>NPM  </a:t>
            </a:r>
          </a:p>
          <a:p>
            <a:pPr marL="457200" indent="-457200" algn="l">
              <a:buFont typeface="Arial" panose="020B0604020202020204" pitchFamily="34" charset="0"/>
              <a:buChar char="•"/>
            </a:pPr>
            <a:r>
              <a:rPr lang="en-US" sz="2000" b="0" i="0" dirty="0" err="1">
                <a:solidFill>
                  <a:srgbClr val="333333"/>
                </a:solidFill>
                <a:effectLst/>
              </a:rPr>
              <a:t>package.json</a:t>
            </a:r>
            <a:r>
              <a:rPr lang="en-US" sz="2000" dirty="0">
                <a:solidFill>
                  <a:srgbClr val="333333"/>
                </a:solidFill>
              </a:rPr>
              <a:t>   </a:t>
            </a:r>
            <a:endParaRPr lang="en-US" sz="2000" b="0" i="0" dirty="0">
              <a:solidFill>
                <a:srgbClr val="333333"/>
              </a:solidFill>
              <a:effectLst/>
            </a:endParaRPr>
          </a:p>
          <a:p>
            <a:pPr marL="457200" indent="-457200" algn="l">
              <a:buFont typeface="Arial" panose="020B0604020202020204" pitchFamily="34" charset="0"/>
              <a:buChar char="•"/>
            </a:pPr>
            <a:r>
              <a:rPr lang="en-US" sz="2000" b="0" i="0" dirty="0">
                <a:solidFill>
                  <a:srgbClr val="333333"/>
                </a:solidFill>
                <a:effectLst/>
              </a:rPr>
              <a:t>Node Core Modules : http , fs, path , </a:t>
            </a:r>
            <a:r>
              <a:rPr lang="en-US" sz="2000" b="0" i="0" dirty="0" err="1">
                <a:solidFill>
                  <a:srgbClr val="333333"/>
                </a:solidFill>
                <a:effectLst/>
              </a:rPr>
              <a:t>url</a:t>
            </a:r>
            <a:r>
              <a:rPr lang="en-US" sz="2000" b="0" i="0" dirty="0">
                <a:solidFill>
                  <a:srgbClr val="333333"/>
                </a:solidFill>
                <a:effectLst/>
              </a:rPr>
              <a:t>  etc.  </a:t>
            </a:r>
          </a:p>
          <a:p>
            <a:pPr marL="457200" indent="-457200" algn="l">
              <a:buFont typeface="Arial" panose="020B0604020202020204" pitchFamily="34" charset="0"/>
              <a:buChar char="•"/>
            </a:pPr>
            <a:endParaRPr lang="en-US" sz="2000" dirty="0">
              <a:solidFill>
                <a:srgbClr val="333333"/>
              </a:solidFill>
            </a:endParaRPr>
          </a:p>
          <a:p>
            <a:pPr algn="l"/>
            <a:r>
              <a:rPr lang="en-US" sz="2000" dirty="0">
                <a:solidFill>
                  <a:srgbClr val="333333"/>
                </a:solidFill>
              </a:rPr>
              <a:t>Type of Modules in Node </a:t>
            </a:r>
            <a:r>
              <a:rPr lang="en-US" sz="2000" dirty="0" err="1">
                <a:solidFill>
                  <a:srgbClr val="333333"/>
                </a:solidFill>
              </a:rPr>
              <a:t>js</a:t>
            </a:r>
            <a:r>
              <a:rPr lang="en-US" sz="2000" dirty="0">
                <a:solidFill>
                  <a:srgbClr val="333333"/>
                </a:solidFill>
              </a:rPr>
              <a:t> :  1. Core modules  2. Local Modules  3.Third party modules</a:t>
            </a:r>
            <a:endParaRPr lang="en-US" sz="2000" b="0" i="0" dirty="0">
              <a:solidFill>
                <a:srgbClr val="333333"/>
              </a:solidFill>
              <a:effectLst/>
            </a:endParaRPr>
          </a:p>
          <a:p>
            <a:pPr marL="457200" indent="-457200" algn="l">
              <a:buFont typeface="Arial" panose="020B0604020202020204" pitchFamily="34" charset="0"/>
              <a:buChar char="•"/>
            </a:pPr>
            <a:endParaRPr lang="en-US" sz="2000" b="0" i="0" dirty="0">
              <a:solidFill>
                <a:srgbClr val="333333"/>
              </a:solidFill>
              <a:effectLst/>
            </a:endParaRPr>
          </a:p>
          <a:p>
            <a:pPr marL="457200" indent="-457200" algn="l">
              <a:buFont typeface="Arial" panose="020B0604020202020204" pitchFamily="34" charset="0"/>
              <a:buChar char="•"/>
            </a:pPr>
            <a:r>
              <a:rPr lang="en-US" sz="2000" dirty="0">
                <a:solidFill>
                  <a:srgbClr val="333333"/>
                </a:solidFill>
              </a:rPr>
              <a:t>Installing Node.js   : </a:t>
            </a:r>
            <a:r>
              <a:rPr lang="en-US" sz="2000" dirty="0">
                <a:solidFill>
                  <a:srgbClr val="333333"/>
                </a:solidFill>
                <a:hlinkClick r:id="rId2"/>
              </a:rPr>
              <a:t>https://nodejs.org/en/</a:t>
            </a:r>
            <a:endParaRPr lang="en-US" sz="2000" dirty="0">
              <a:solidFill>
                <a:srgbClr val="333333"/>
              </a:solidFill>
            </a:endParaRPr>
          </a:p>
          <a:p>
            <a:pPr marL="457200" indent="-457200" algn="l">
              <a:buFont typeface="Arial" panose="020B0604020202020204" pitchFamily="34" charset="0"/>
              <a:buChar char="•"/>
            </a:pPr>
            <a:r>
              <a:rPr lang="en-US" sz="2000" b="0" i="0" dirty="0">
                <a:solidFill>
                  <a:srgbClr val="333333"/>
                </a:solidFill>
                <a:effectLst/>
              </a:rPr>
              <a:t>Verifying installation </a:t>
            </a:r>
            <a:r>
              <a:rPr lang="en-US" sz="2000" dirty="0">
                <a:solidFill>
                  <a:srgbClr val="333333"/>
                </a:solidFill>
              </a:rPr>
              <a:t>by checking node version</a:t>
            </a:r>
          </a:p>
          <a:p>
            <a:pPr marL="457200" indent="-457200" algn="l">
              <a:buFont typeface="Arial" panose="020B0604020202020204" pitchFamily="34" charset="0"/>
              <a:buChar char="•"/>
            </a:pPr>
            <a:r>
              <a:rPr lang="en-US" sz="2000" b="0" i="0" dirty="0">
                <a:solidFill>
                  <a:srgbClr val="333333"/>
                </a:solidFill>
                <a:effectLst/>
              </a:rPr>
              <a:t>Ver</a:t>
            </a:r>
            <a:r>
              <a:rPr lang="en-US" sz="2000" dirty="0">
                <a:solidFill>
                  <a:srgbClr val="333333"/>
                </a:solidFill>
              </a:rPr>
              <a:t>ify the </a:t>
            </a:r>
            <a:r>
              <a:rPr lang="en-US" sz="2000" dirty="0" err="1">
                <a:solidFill>
                  <a:srgbClr val="333333"/>
                </a:solidFill>
              </a:rPr>
              <a:t>npm</a:t>
            </a:r>
            <a:r>
              <a:rPr lang="en-US" sz="2000" dirty="0">
                <a:solidFill>
                  <a:srgbClr val="333333"/>
                </a:solidFill>
              </a:rPr>
              <a:t> installation by checking </a:t>
            </a:r>
            <a:r>
              <a:rPr lang="en-US" sz="2000" dirty="0" err="1">
                <a:solidFill>
                  <a:srgbClr val="333333"/>
                </a:solidFill>
              </a:rPr>
              <a:t>npm</a:t>
            </a:r>
            <a:r>
              <a:rPr lang="en-US" sz="2000" dirty="0">
                <a:solidFill>
                  <a:srgbClr val="333333"/>
                </a:solidFill>
              </a:rPr>
              <a:t> version</a:t>
            </a:r>
            <a:endParaRPr lang="en-US" sz="2000" b="0" i="0" dirty="0">
              <a:solidFill>
                <a:srgbClr val="333333"/>
              </a:solidFill>
              <a:effectLst/>
            </a:endParaRPr>
          </a:p>
          <a:p>
            <a:pPr marL="457200" indent="-457200" algn="l">
              <a:buFont typeface="Arial" panose="020B0604020202020204" pitchFamily="34" charset="0"/>
              <a:buChar char="•"/>
            </a:pPr>
            <a:endParaRPr lang="en-US" sz="2000" dirty="0">
              <a:solidFill>
                <a:srgbClr val="333333"/>
              </a:solidFill>
            </a:endParaRPr>
          </a:p>
        </p:txBody>
      </p:sp>
    </p:spTree>
    <p:extLst>
      <p:ext uri="{BB962C8B-B14F-4D97-AF65-F5344CB8AC3E}">
        <p14:creationId xmlns:p14="http://schemas.microsoft.com/office/powerpoint/2010/main" val="2160335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NPM</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endParaRPr lang="en-US" sz="2000" i="0" dirty="0">
              <a:solidFill>
                <a:schemeClr val="tx1"/>
              </a:solidFill>
              <a:effectLst/>
            </a:endParaRPr>
          </a:p>
          <a:p>
            <a:pPr marL="457200" indent="-457200" algn="l">
              <a:buFont typeface="Arial" panose="020B0604020202020204" pitchFamily="34" charset="0"/>
              <a:buChar char="•"/>
            </a:pPr>
            <a:r>
              <a:rPr lang="en-US" sz="2000" i="0" dirty="0" err="1">
                <a:solidFill>
                  <a:schemeClr val="tx1"/>
                </a:solidFill>
                <a:effectLst/>
              </a:rPr>
              <a:t>npm</a:t>
            </a:r>
            <a:r>
              <a:rPr lang="en-US" sz="2000" i="0" dirty="0">
                <a:solidFill>
                  <a:schemeClr val="tx1"/>
                </a:solidFill>
                <a:effectLst/>
              </a:rPr>
              <a:t> is the package manager for </a:t>
            </a:r>
            <a:r>
              <a:rPr lang="en-US" sz="2000" dirty="0">
                <a:solidFill>
                  <a:schemeClr val="tx1"/>
                </a:solidFill>
              </a:rPr>
              <a:t>Node.js</a:t>
            </a:r>
            <a:endParaRPr lang="en-US" sz="2000" i="0" dirty="0">
              <a:solidFill>
                <a:schemeClr val="tx1"/>
              </a:solidFill>
              <a:effectLst/>
            </a:endParaRPr>
          </a:p>
          <a:p>
            <a:pPr marL="457200" indent="-457200" algn="l">
              <a:buFont typeface="Arial" panose="020B0604020202020204" pitchFamily="34" charset="0"/>
              <a:buChar char="•"/>
            </a:pPr>
            <a:r>
              <a:rPr lang="en-US" sz="2000" i="0" dirty="0">
                <a:solidFill>
                  <a:schemeClr val="tx1"/>
                </a:solidFill>
                <a:effectLst/>
              </a:rPr>
              <a:t>It was created in 2009</a:t>
            </a:r>
          </a:p>
          <a:p>
            <a:pPr marL="457200" indent="-457200" algn="l">
              <a:buFont typeface="Arial" panose="020B0604020202020204" pitchFamily="34" charset="0"/>
              <a:buChar char="•"/>
            </a:pPr>
            <a:r>
              <a:rPr lang="en-US" sz="2000" dirty="0">
                <a:solidFill>
                  <a:schemeClr val="tx1"/>
                </a:solidFill>
              </a:rPr>
              <a:t>open source project</a:t>
            </a:r>
          </a:p>
          <a:p>
            <a:pPr marL="457200" indent="-457200" algn="l">
              <a:buFont typeface="Arial" panose="020B0604020202020204" pitchFamily="34" charset="0"/>
              <a:buChar char="•"/>
            </a:pPr>
            <a:r>
              <a:rPr lang="en-US" sz="2000" i="0" dirty="0">
                <a:solidFill>
                  <a:schemeClr val="tx1"/>
                </a:solidFill>
                <a:effectLst/>
              </a:rPr>
              <a:t>It is a way for JavaScript developers easily share packaged modules of code.</a:t>
            </a:r>
          </a:p>
          <a:p>
            <a:pPr marL="457200" indent="-457200" algn="l">
              <a:buFont typeface="Arial" panose="020B0604020202020204" pitchFamily="34" charset="0"/>
              <a:buChar char="•"/>
            </a:pPr>
            <a:r>
              <a:rPr lang="en-US" sz="2000" i="0" dirty="0">
                <a:solidFill>
                  <a:schemeClr val="tx1"/>
                </a:solidFill>
                <a:effectLst/>
              </a:rPr>
              <a:t>The </a:t>
            </a:r>
            <a:r>
              <a:rPr lang="en-US" sz="2000" i="0" dirty="0" err="1">
                <a:solidFill>
                  <a:schemeClr val="tx1"/>
                </a:solidFill>
                <a:effectLst/>
              </a:rPr>
              <a:t>npm</a:t>
            </a:r>
            <a:r>
              <a:rPr lang="en-US" sz="2000" i="0" dirty="0">
                <a:solidFill>
                  <a:schemeClr val="tx1"/>
                </a:solidFill>
                <a:effectLst/>
              </a:rPr>
              <a:t> Registry is a public collection of packages of open-source code for Node.js, </a:t>
            </a:r>
            <a:r>
              <a:rPr lang="en-US" sz="2000" dirty="0">
                <a:solidFill>
                  <a:schemeClr val="tx1"/>
                </a:solidFill>
              </a:rPr>
              <a:t>front-end web apps,</a:t>
            </a:r>
            <a:r>
              <a:rPr lang="en-US" sz="2000" i="0" dirty="0">
                <a:solidFill>
                  <a:schemeClr val="tx1"/>
                </a:solidFill>
                <a:effectLst/>
              </a:rPr>
              <a:t> </a:t>
            </a:r>
            <a:r>
              <a:rPr lang="en-US" sz="2000" dirty="0">
                <a:solidFill>
                  <a:schemeClr val="tx1"/>
                </a:solidFill>
              </a:rPr>
              <a:t>mobile apps </a:t>
            </a:r>
            <a:r>
              <a:rPr lang="en-US" sz="2000" i="0" dirty="0">
                <a:solidFill>
                  <a:schemeClr val="tx1"/>
                </a:solidFill>
                <a:effectLst/>
              </a:rPr>
              <a:t>etc.</a:t>
            </a:r>
          </a:p>
          <a:p>
            <a:pPr marL="457200" indent="-457200" algn="l">
              <a:buFont typeface="Arial" panose="020B0604020202020204" pitchFamily="34" charset="0"/>
              <a:buChar char="•"/>
            </a:pPr>
            <a:r>
              <a:rPr lang="en-US" sz="2000" dirty="0">
                <a:solidFill>
                  <a:schemeClr val="tx1"/>
                </a:solidFill>
              </a:rPr>
              <a:t>It is the world’s largest software registry.</a:t>
            </a:r>
          </a:p>
          <a:p>
            <a:pPr marL="457200" indent="-457200" algn="l">
              <a:buFont typeface="Arial" panose="020B0604020202020204" pitchFamily="34" charset="0"/>
              <a:buChar char="•"/>
            </a:pPr>
            <a:r>
              <a:rPr lang="en-US" sz="2000" i="0" dirty="0" err="1">
                <a:solidFill>
                  <a:schemeClr val="tx1"/>
                </a:solidFill>
                <a:effectLst/>
              </a:rPr>
              <a:t>Npm</a:t>
            </a:r>
            <a:r>
              <a:rPr lang="en-US" sz="2000" i="0" dirty="0">
                <a:solidFill>
                  <a:schemeClr val="tx1"/>
                </a:solidFill>
                <a:effectLst/>
              </a:rPr>
              <a:t> </a:t>
            </a:r>
            <a:r>
              <a:rPr lang="en-US" sz="2000" i="0" dirty="0" err="1">
                <a:solidFill>
                  <a:schemeClr val="tx1"/>
                </a:solidFill>
                <a:effectLst/>
              </a:rPr>
              <a:t>init</a:t>
            </a:r>
            <a:endParaRPr lang="en-US" sz="2000" i="0" dirty="0">
              <a:solidFill>
                <a:schemeClr val="tx1"/>
              </a:solidFill>
              <a:effectLst/>
            </a:endParaRPr>
          </a:p>
          <a:p>
            <a:pPr marL="457200" indent="-457200" algn="l">
              <a:buFont typeface="Arial" panose="020B0604020202020204" pitchFamily="34" charset="0"/>
              <a:buChar char="•"/>
            </a:pPr>
            <a:r>
              <a:rPr lang="en-US" sz="2000" dirty="0" err="1">
                <a:solidFill>
                  <a:schemeClr val="tx1"/>
                </a:solidFill>
              </a:rPr>
              <a:t>Npm</a:t>
            </a:r>
            <a:r>
              <a:rPr lang="en-US" sz="2000" dirty="0">
                <a:solidFill>
                  <a:schemeClr val="tx1"/>
                </a:solidFill>
              </a:rPr>
              <a:t> install</a:t>
            </a:r>
          </a:p>
          <a:p>
            <a:pPr marL="457200" indent="-457200" algn="l">
              <a:buFont typeface="Arial" panose="020B0604020202020204" pitchFamily="34" charset="0"/>
              <a:buChar char="•"/>
            </a:pPr>
            <a:r>
              <a:rPr lang="en-US" sz="2000" i="0" dirty="0" err="1">
                <a:solidFill>
                  <a:schemeClr val="tx1"/>
                </a:solidFill>
                <a:effectLst/>
              </a:rPr>
              <a:t>Package.json</a:t>
            </a:r>
            <a:endParaRPr lang="en-US" sz="2000" i="0" dirty="0">
              <a:solidFill>
                <a:schemeClr val="tx1"/>
              </a:solidFill>
              <a:effectLst/>
            </a:endParaRPr>
          </a:p>
          <a:p>
            <a:pPr marL="457200" indent="-457200" algn="l">
              <a:buFont typeface="Arial" panose="020B0604020202020204" pitchFamily="34" charset="0"/>
              <a:buChar char="•"/>
            </a:pPr>
            <a:r>
              <a:rPr lang="en-US" sz="2000" dirty="0">
                <a:solidFill>
                  <a:schemeClr val="tx1"/>
                </a:solidFill>
              </a:rPr>
              <a:t>package.</a:t>
            </a:r>
            <a:endParaRPr lang="en-US" sz="2000" i="0" dirty="0">
              <a:solidFill>
                <a:schemeClr val="tx1"/>
              </a:solidFill>
              <a:effectLst/>
            </a:endParaRPr>
          </a:p>
          <a:p>
            <a:pPr marL="457200" indent="-457200" algn="l">
              <a:buFont typeface="Arial" panose="020B0604020202020204" pitchFamily="34" charset="0"/>
              <a:buChar char="•"/>
            </a:pPr>
            <a:endParaRPr lang="en-US" sz="2000" i="0" dirty="0">
              <a:solidFill>
                <a:schemeClr val="tx1"/>
              </a:solidFill>
              <a:effectLst/>
            </a:endParaRPr>
          </a:p>
          <a:p>
            <a:pPr marL="457200" indent="-457200" algn="l">
              <a:buFont typeface="Arial" panose="020B0604020202020204" pitchFamily="34" charset="0"/>
              <a:buChar char="•"/>
            </a:pPr>
            <a:endParaRPr lang="en-US" sz="2000" i="0" dirty="0">
              <a:solidFill>
                <a:schemeClr val="tx1"/>
              </a:solidFill>
              <a:effectLst/>
            </a:endParaRPr>
          </a:p>
        </p:txBody>
      </p:sp>
    </p:spTree>
    <p:extLst>
      <p:ext uri="{BB962C8B-B14F-4D97-AF65-F5344CB8AC3E}">
        <p14:creationId xmlns:p14="http://schemas.microsoft.com/office/powerpoint/2010/main" val="4184934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err="1">
                <a:solidFill>
                  <a:srgbClr val="FF0000"/>
                </a:solidFill>
              </a:rPr>
              <a:t>Package.json</a:t>
            </a: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endParaRPr lang="en-US" sz="2000" i="0" dirty="0">
              <a:solidFill>
                <a:schemeClr val="tx1"/>
              </a:solidFill>
              <a:effectLst/>
            </a:endParaRPr>
          </a:p>
          <a:p>
            <a:pPr marL="457200" indent="-457200" algn="l">
              <a:buFont typeface="Arial" panose="020B0604020202020204" pitchFamily="34" charset="0"/>
              <a:buChar char="•"/>
            </a:pPr>
            <a:r>
              <a:rPr lang="en-US" sz="2000" dirty="0">
                <a:solidFill>
                  <a:schemeClr val="tx1"/>
                </a:solidFill>
              </a:rPr>
              <a:t>It lives in the root directory of the project</a:t>
            </a:r>
          </a:p>
          <a:p>
            <a:pPr marL="457200" indent="-457200" algn="l">
              <a:buFont typeface="Arial" panose="020B0604020202020204" pitchFamily="34" charset="0"/>
              <a:buChar char="•"/>
            </a:pPr>
            <a:r>
              <a:rPr lang="en-US" sz="2000" dirty="0">
                <a:solidFill>
                  <a:schemeClr val="tx1"/>
                </a:solidFill>
              </a:rPr>
              <a:t>Central place to configure and describe how to interact with the application.</a:t>
            </a:r>
          </a:p>
          <a:p>
            <a:pPr marL="457200" indent="-457200" algn="l">
              <a:buFont typeface="Arial" panose="020B0604020202020204" pitchFamily="34" charset="0"/>
              <a:buChar char="•"/>
            </a:pPr>
            <a:r>
              <a:rPr lang="en-US" sz="2000" dirty="0">
                <a:solidFill>
                  <a:schemeClr val="tx1"/>
                </a:solidFill>
              </a:rPr>
              <a:t>Contains human readable metadata about the project  like package name and description , as well as functional metadata like version number and list of dependencies required by the project.</a:t>
            </a:r>
          </a:p>
          <a:p>
            <a:pPr marL="457200" indent="-457200" algn="l">
              <a:buFont typeface="Arial" panose="020B0604020202020204" pitchFamily="34" charset="0"/>
              <a:buChar char="•"/>
            </a:pPr>
            <a:r>
              <a:rPr lang="en-US" sz="2000" dirty="0" err="1">
                <a:solidFill>
                  <a:schemeClr val="tx1"/>
                </a:solidFill>
              </a:rPr>
              <a:t>Package.json</a:t>
            </a:r>
            <a:r>
              <a:rPr lang="en-US" sz="2000" dirty="0">
                <a:solidFill>
                  <a:schemeClr val="tx1"/>
                </a:solidFill>
              </a:rPr>
              <a:t> is also used by </a:t>
            </a:r>
            <a:r>
              <a:rPr lang="en-US" sz="2000" dirty="0" err="1">
                <a:solidFill>
                  <a:schemeClr val="tx1"/>
                </a:solidFill>
              </a:rPr>
              <a:t>npm</a:t>
            </a:r>
            <a:r>
              <a:rPr lang="en-US" sz="2000" dirty="0">
                <a:solidFill>
                  <a:schemeClr val="tx1"/>
                </a:solidFill>
              </a:rPr>
              <a:t> cli to get information about how to handle a project specific command and project dependencies.</a:t>
            </a:r>
          </a:p>
          <a:p>
            <a:pPr marL="457200" indent="-457200" algn="l">
              <a:buFont typeface="Arial" panose="020B0604020202020204" pitchFamily="34" charset="0"/>
              <a:buChar char="•"/>
            </a:pPr>
            <a:r>
              <a:rPr lang="en-US" sz="2000" dirty="0">
                <a:solidFill>
                  <a:schemeClr val="tx1"/>
                </a:solidFill>
              </a:rPr>
              <a:t>Helps </a:t>
            </a:r>
            <a:r>
              <a:rPr lang="en-US" sz="2000" dirty="0" err="1">
                <a:solidFill>
                  <a:schemeClr val="tx1"/>
                </a:solidFill>
              </a:rPr>
              <a:t>npm</a:t>
            </a:r>
            <a:r>
              <a:rPr lang="en-US" sz="2000" dirty="0">
                <a:solidFill>
                  <a:schemeClr val="tx1"/>
                </a:solidFill>
              </a:rPr>
              <a:t> to start project , run scripts , install dependencies, publish to the </a:t>
            </a:r>
            <a:r>
              <a:rPr lang="en-US" sz="2000" dirty="0" err="1">
                <a:solidFill>
                  <a:schemeClr val="tx1"/>
                </a:solidFill>
              </a:rPr>
              <a:t>npm</a:t>
            </a:r>
            <a:r>
              <a:rPr lang="en-US" sz="2000" dirty="0">
                <a:solidFill>
                  <a:schemeClr val="tx1"/>
                </a:solidFill>
              </a:rPr>
              <a:t> registry</a:t>
            </a:r>
          </a:p>
          <a:p>
            <a:pPr marL="457200" indent="-457200" algn="l">
              <a:buFont typeface="Arial" panose="020B0604020202020204" pitchFamily="34" charset="0"/>
              <a:buChar char="•"/>
            </a:pPr>
            <a:r>
              <a:rPr lang="en-US" sz="2000" dirty="0">
                <a:solidFill>
                  <a:schemeClr val="tx1"/>
                </a:solidFill>
              </a:rPr>
              <a:t>It is the heart of your node </a:t>
            </a:r>
            <a:r>
              <a:rPr lang="en-US" sz="2000" dirty="0" err="1">
                <a:solidFill>
                  <a:schemeClr val="tx1"/>
                </a:solidFill>
              </a:rPr>
              <a:t>js</a:t>
            </a:r>
            <a:r>
              <a:rPr lang="en-US" sz="2000" dirty="0">
                <a:solidFill>
                  <a:schemeClr val="tx1"/>
                </a:solidFill>
              </a:rPr>
              <a:t> application</a:t>
            </a:r>
          </a:p>
          <a:p>
            <a:pPr marL="457200" indent="-457200" algn="l">
              <a:buFont typeface="Arial" panose="020B0604020202020204" pitchFamily="34" charset="0"/>
              <a:buChar char="•"/>
            </a:pPr>
            <a:r>
              <a:rPr lang="en-US" sz="2000" i="0" dirty="0">
                <a:solidFill>
                  <a:schemeClr val="tx1"/>
                </a:solidFill>
                <a:effectLst/>
              </a:rPr>
              <a:t>Contain</a:t>
            </a:r>
            <a:r>
              <a:rPr lang="en-US" sz="2000" dirty="0">
                <a:solidFill>
                  <a:schemeClr val="tx1"/>
                </a:solidFill>
              </a:rPr>
              <a:t>s information about the node application</a:t>
            </a:r>
          </a:p>
          <a:p>
            <a:pPr marL="457200" indent="-457200" algn="l">
              <a:buFont typeface="Arial" panose="020B0604020202020204" pitchFamily="34" charset="0"/>
              <a:buChar char="•"/>
            </a:pPr>
            <a:endParaRPr lang="en-US" sz="2000" i="0" dirty="0">
              <a:solidFill>
                <a:schemeClr val="tx1"/>
              </a:solidFill>
              <a:effectLst/>
            </a:endParaRPr>
          </a:p>
        </p:txBody>
      </p:sp>
    </p:spTree>
    <p:extLst>
      <p:ext uri="{BB962C8B-B14F-4D97-AF65-F5344CB8AC3E}">
        <p14:creationId xmlns:p14="http://schemas.microsoft.com/office/powerpoint/2010/main" val="2061923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Package. </a:t>
            </a:r>
            <a:r>
              <a:rPr lang="en-US" dirty="0" err="1">
                <a:solidFill>
                  <a:srgbClr val="FF0000"/>
                </a:solidFill>
              </a:rPr>
              <a:t>json</a:t>
            </a:r>
            <a:r>
              <a:rPr lang="en-US" dirty="0">
                <a:solidFill>
                  <a:srgbClr val="FF0000"/>
                </a:solidFill>
              </a:rPr>
              <a:t> common fields</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rPr>
              <a:t>name :  the name of the project, if the project is published on </a:t>
            </a:r>
            <a:r>
              <a:rPr lang="en-US" sz="2000" dirty="0" err="1">
                <a:solidFill>
                  <a:schemeClr val="tx1"/>
                </a:solidFill>
              </a:rPr>
              <a:t>npm</a:t>
            </a:r>
            <a:r>
              <a:rPr lang="en-US" sz="2000" dirty="0">
                <a:solidFill>
                  <a:schemeClr val="tx1"/>
                </a:solidFill>
              </a:rPr>
              <a:t> registry , will be added with this name. It can be max 214 characters , lowercase only, no space , </a:t>
            </a:r>
            <a:r>
              <a:rPr lang="en-US" sz="2000" dirty="0" err="1">
                <a:solidFill>
                  <a:schemeClr val="tx1"/>
                </a:solidFill>
              </a:rPr>
              <a:t>url</a:t>
            </a:r>
            <a:r>
              <a:rPr lang="en-US" sz="2000" dirty="0">
                <a:solidFill>
                  <a:schemeClr val="tx1"/>
                </a:solidFill>
              </a:rPr>
              <a:t> safe. Only _  and – as special characters are allowed in the name. For published packages, name must be unique.</a:t>
            </a:r>
          </a:p>
          <a:p>
            <a:pPr marL="457200" indent="-457200" algn="l">
              <a:buFont typeface="Arial" panose="020B0604020202020204" pitchFamily="34" charset="0"/>
              <a:buChar char="•"/>
            </a:pPr>
            <a:r>
              <a:rPr lang="en-US" sz="2000" dirty="0">
                <a:solidFill>
                  <a:schemeClr val="tx1"/>
                </a:solidFill>
              </a:rPr>
              <a:t>version : It specifies the current version of the application . It is required if project needs to be published. It is not a must property for unpublished packages.</a:t>
            </a:r>
          </a:p>
          <a:p>
            <a:pPr marL="457200" indent="-457200" algn="l">
              <a:buFont typeface="Arial" panose="020B0604020202020204" pitchFamily="34" charset="0"/>
              <a:buChar char="•"/>
            </a:pPr>
            <a:r>
              <a:rPr lang="en-US" sz="2000" dirty="0">
                <a:solidFill>
                  <a:schemeClr val="tx1"/>
                </a:solidFill>
              </a:rPr>
              <a:t>license : Defines the license type associated with the project. It is important when publishing to </a:t>
            </a:r>
            <a:r>
              <a:rPr lang="en-US" sz="2000" dirty="0" err="1">
                <a:solidFill>
                  <a:schemeClr val="tx1"/>
                </a:solidFill>
              </a:rPr>
              <a:t>npm</a:t>
            </a:r>
            <a:r>
              <a:rPr lang="en-US" sz="2000" dirty="0">
                <a:solidFill>
                  <a:schemeClr val="tx1"/>
                </a:solidFill>
              </a:rPr>
              <a:t>, but not required. It helps other develops understand the terms of use of the code. The value of this field should be the short identifier of license type.</a:t>
            </a:r>
          </a:p>
          <a:p>
            <a:pPr marL="457200" indent="-457200" algn="l">
              <a:buFont typeface="Arial" panose="020B0604020202020204" pitchFamily="34" charset="0"/>
              <a:buChar char="•"/>
            </a:pPr>
            <a:r>
              <a:rPr lang="en-US" sz="2000" dirty="0">
                <a:solidFill>
                  <a:schemeClr val="tx1"/>
                </a:solidFill>
              </a:rPr>
              <a:t>author  : It contains the author information, name email and </a:t>
            </a:r>
            <a:r>
              <a:rPr lang="en-US" sz="2000" dirty="0" err="1">
                <a:solidFill>
                  <a:schemeClr val="tx1"/>
                </a:solidFill>
              </a:rPr>
              <a:t>url</a:t>
            </a:r>
            <a:r>
              <a:rPr lang="en-US" sz="2000" dirty="0">
                <a:solidFill>
                  <a:schemeClr val="tx1"/>
                </a:solidFill>
              </a:rPr>
              <a:t>  , either in string form “name &lt;email&gt; &lt;</a:t>
            </a:r>
            <a:r>
              <a:rPr lang="en-US" sz="2000" dirty="0" err="1">
                <a:solidFill>
                  <a:schemeClr val="tx1"/>
                </a:solidFill>
              </a:rPr>
              <a:t>url</a:t>
            </a:r>
            <a:r>
              <a:rPr lang="en-US" sz="2000" dirty="0">
                <a:solidFill>
                  <a:schemeClr val="tx1"/>
                </a:solidFill>
              </a:rPr>
              <a:t>&gt;“ or object form with keys name, email and </a:t>
            </a:r>
            <a:r>
              <a:rPr lang="en-US" sz="2000" dirty="0" err="1">
                <a:solidFill>
                  <a:schemeClr val="tx1"/>
                </a:solidFill>
              </a:rPr>
              <a:t>url</a:t>
            </a:r>
            <a:r>
              <a:rPr lang="en-US" sz="2000" dirty="0">
                <a:solidFill>
                  <a:schemeClr val="tx1"/>
                </a:solidFill>
              </a:rPr>
              <a:t>. Email and </a:t>
            </a:r>
            <a:r>
              <a:rPr lang="en-US" sz="2000" dirty="0" err="1">
                <a:solidFill>
                  <a:schemeClr val="tx1"/>
                </a:solidFill>
              </a:rPr>
              <a:t>ur</a:t>
            </a:r>
            <a:r>
              <a:rPr lang="en-US" sz="2000" dirty="0">
                <a:solidFill>
                  <a:schemeClr val="tx1"/>
                </a:solidFill>
              </a:rPr>
              <a:t> are optional. Contributors : same as author but author is single person, contributors is an array of people. Contributors is array of people.</a:t>
            </a:r>
          </a:p>
          <a:p>
            <a:pPr marL="457200" indent="-457200" algn="l">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1393477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Package. </a:t>
            </a:r>
            <a:r>
              <a:rPr lang="en-US" dirty="0" err="1">
                <a:solidFill>
                  <a:srgbClr val="FF0000"/>
                </a:solidFill>
              </a:rPr>
              <a:t>json</a:t>
            </a:r>
            <a:r>
              <a:rPr lang="en-US" dirty="0">
                <a:solidFill>
                  <a:srgbClr val="FF0000"/>
                </a:solidFill>
              </a:rPr>
              <a:t> common fields</a:t>
            </a:r>
          </a:p>
        </p:txBody>
      </p:sp>
      <p:sp>
        <p:nvSpPr>
          <p:cNvPr id="3" name="Subtitle 2"/>
          <p:cNvSpPr>
            <a:spLocks noGrp="1"/>
          </p:cNvSpPr>
          <p:nvPr>
            <p:ph type="subTitle" idx="1"/>
          </p:nvPr>
        </p:nvSpPr>
        <p:spPr>
          <a:xfrm>
            <a:off x="762000" y="990600"/>
            <a:ext cx="7848600" cy="5410200"/>
          </a:xfrm>
        </p:spPr>
        <p:txBody>
          <a:bodyPr>
            <a:noAutofit/>
          </a:bodyPr>
          <a:lstStyle/>
          <a:p>
            <a:pPr algn="l"/>
            <a:endParaRPr lang="en-US" sz="2000" dirty="0">
              <a:solidFill>
                <a:schemeClr val="tx1"/>
              </a:solidFill>
            </a:endParaRPr>
          </a:p>
          <a:p>
            <a:pPr marL="457200" indent="-457200" algn="l">
              <a:buFont typeface="Arial" panose="020B0604020202020204" pitchFamily="34" charset="0"/>
              <a:buChar char="•"/>
            </a:pPr>
            <a:r>
              <a:rPr lang="en-US" sz="2000" dirty="0">
                <a:solidFill>
                  <a:schemeClr val="tx1"/>
                </a:solidFill>
              </a:rPr>
              <a:t>Description : Contains the description about the project. It is used by </a:t>
            </a:r>
            <a:r>
              <a:rPr lang="en-US" sz="2000" dirty="0" err="1">
                <a:solidFill>
                  <a:schemeClr val="tx1"/>
                </a:solidFill>
              </a:rPr>
              <a:t>npm</a:t>
            </a:r>
            <a:r>
              <a:rPr lang="en-US" sz="2000" dirty="0">
                <a:solidFill>
                  <a:schemeClr val="tx1"/>
                </a:solidFill>
              </a:rPr>
              <a:t> registry in search results. It should be a quick summary of what the package is for.</a:t>
            </a:r>
          </a:p>
          <a:p>
            <a:pPr marL="457200" indent="-457200" algn="l">
              <a:buFont typeface="Arial" panose="020B0604020202020204" pitchFamily="34" charset="0"/>
              <a:buChar char="•"/>
            </a:pPr>
            <a:r>
              <a:rPr lang="en-US" sz="2000" dirty="0">
                <a:solidFill>
                  <a:schemeClr val="tx1"/>
                </a:solidFill>
              </a:rPr>
              <a:t>Keywords : array of strings , again used for searching your project by </a:t>
            </a:r>
            <a:r>
              <a:rPr lang="en-US" sz="2000" dirty="0" err="1">
                <a:solidFill>
                  <a:schemeClr val="tx1"/>
                </a:solidFill>
              </a:rPr>
              <a:t>npm</a:t>
            </a:r>
            <a:r>
              <a:rPr lang="en-US" sz="2000" dirty="0">
                <a:solidFill>
                  <a:schemeClr val="tx1"/>
                </a:solidFill>
              </a:rPr>
              <a:t> registry.</a:t>
            </a:r>
          </a:p>
          <a:p>
            <a:pPr marL="457200" indent="-457200" algn="l">
              <a:buFont typeface="Arial" panose="020B0604020202020204" pitchFamily="34" charset="0"/>
              <a:buChar char="•"/>
            </a:pPr>
            <a:r>
              <a:rPr lang="en-US" sz="2000" dirty="0">
                <a:solidFill>
                  <a:schemeClr val="tx1"/>
                </a:solidFill>
              </a:rPr>
              <a:t>main : This is the functional property. This tells </a:t>
            </a:r>
            <a:r>
              <a:rPr lang="en-US" sz="2000" dirty="0" err="1">
                <a:solidFill>
                  <a:schemeClr val="tx1"/>
                </a:solidFill>
              </a:rPr>
              <a:t>npm</a:t>
            </a:r>
            <a:r>
              <a:rPr lang="en-US" sz="2000" dirty="0">
                <a:solidFill>
                  <a:schemeClr val="tx1"/>
                </a:solidFill>
              </a:rPr>
              <a:t> which package to load when package is loaded as dependency with the require function. It will point node to the entry point of a module. Commonly index.js but it can be any file. If your module isn’t going to be distributed to others for use, this field is not necessary.</a:t>
            </a:r>
          </a:p>
          <a:p>
            <a:pPr marL="457200" indent="-457200" algn="l">
              <a:buFont typeface="Arial" panose="020B0604020202020204" pitchFamily="34" charset="0"/>
              <a:buChar char="•"/>
            </a:pPr>
            <a:r>
              <a:rPr lang="en-US" sz="2000" dirty="0">
                <a:solidFill>
                  <a:schemeClr val="tx1"/>
                </a:solidFill>
              </a:rPr>
              <a:t>scripts : functional property. It is an object with script names as keys and shell command as values. The keys can be used with </a:t>
            </a:r>
            <a:r>
              <a:rPr lang="en-US" sz="2000" dirty="0" err="1">
                <a:solidFill>
                  <a:schemeClr val="tx1"/>
                </a:solidFill>
              </a:rPr>
              <a:t>npm</a:t>
            </a:r>
            <a:r>
              <a:rPr lang="en-US" sz="2000" dirty="0">
                <a:solidFill>
                  <a:schemeClr val="tx1"/>
                </a:solidFill>
              </a:rPr>
              <a:t> command to run the corresponding shell command. Useful for reusing  and documenting command commands for the application.</a:t>
            </a:r>
          </a:p>
        </p:txBody>
      </p:sp>
    </p:spTree>
    <p:extLst>
      <p:ext uri="{BB962C8B-B14F-4D97-AF65-F5344CB8AC3E}">
        <p14:creationId xmlns:p14="http://schemas.microsoft.com/office/powerpoint/2010/main" val="3694794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Package. </a:t>
            </a:r>
            <a:r>
              <a:rPr lang="en-US" dirty="0" err="1">
                <a:solidFill>
                  <a:srgbClr val="FF0000"/>
                </a:solidFill>
              </a:rPr>
              <a:t>json</a:t>
            </a:r>
            <a:r>
              <a:rPr lang="en-US" dirty="0">
                <a:solidFill>
                  <a:srgbClr val="FF0000"/>
                </a:solidFill>
              </a:rPr>
              <a:t> common fields</a:t>
            </a:r>
          </a:p>
        </p:txBody>
      </p:sp>
      <p:sp>
        <p:nvSpPr>
          <p:cNvPr id="3" name="Subtitle 2"/>
          <p:cNvSpPr>
            <a:spLocks noGrp="1"/>
          </p:cNvSpPr>
          <p:nvPr>
            <p:ph type="subTitle" idx="1"/>
          </p:nvPr>
        </p:nvSpPr>
        <p:spPr>
          <a:xfrm>
            <a:off x="762000" y="990600"/>
            <a:ext cx="7848600" cy="5410200"/>
          </a:xfrm>
        </p:spPr>
        <p:txBody>
          <a:bodyPr>
            <a:noAutofit/>
          </a:bodyPr>
          <a:lstStyle/>
          <a:p>
            <a:pPr algn="l"/>
            <a:endParaRPr lang="en-US" sz="2000" dirty="0">
              <a:solidFill>
                <a:schemeClr val="tx1"/>
              </a:solidFill>
            </a:endParaRPr>
          </a:p>
          <a:p>
            <a:pPr marL="457200" indent="-457200" algn="l">
              <a:buFont typeface="Arial" panose="020B0604020202020204" pitchFamily="34" charset="0"/>
              <a:buChar char="•"/>
            </a:pPr>
            <a:r>
              <a:rPr lang="en-US" sz="2000" dirty="0">
                <a:solidFill>
                  <a:schemeClr val="tx1"/>
                </a:solidFill>
              </a:rPr>
              <a:t>dependencies :  All of the external dependencies , a project uses are listed in this field. It is an object with keys as dependency name and value as the version range or version value. When you run </a:t>
            </a:r>
            <a:r>
              <a:rPr lang="en-US" sz="2000" dirty="0" err="1">
                <a:solidFill>
                  <a:schemeClr val="tx1"/>
                </a:solidFill>
              </a:rPr>
              <a:t>nmp</a:t>
            </a:r>
            <a:r>
              <a:rPr lang="en-US" sz="2000" dirty="0">
                <a:solidFill>
                  <a:schemeClr val="tx1"/>
                </a:solidFill>
              </a:rPr>
              <a:t> install, in a project, the </a:t>
            </a:r>
            <a:r>
              <a:rPr lang="en-US" sz="2000" dirty="0" err="1">
                <a:solidFill>
                  <a:schemeClr val="tx1"/>
                </a:solidFill>
              </a:rPr>
              <a:t>npm</a:t>
            </a:r>
            <a:r>
              <a:rPr lang="en-US" sz="2000" dirty="0">
                <a:solidFill>
                  <a:schemeClr val="tx1"/>
                </a:solidFill>
              </a:rPr>
              <a:t> will check the dependencies field to check what packages to install and install those packages into node modules folder. If there is no entry of any dependency </a:t>
            </a:r>
            <a:r>
              <a:rPr lang="en-US" sz="2000" dirty="0" err="1">
                <a:solidFill>
                  <a:schemeClr val="tx1"/>
                </a:solidFill>
              </a:rPr>
              <a:t>xyz</a:t>
            </a:r>
            <a:r>
              <a:rPr lang="en-US" sz="2000" dirty="0">
                <a:solidFill>
                  <a:schemeClr val="tx1"/>
                </a:solidFill>
              </a:rPr>
              <a:t> in the </a:t>
            </a:r>
            <a:r>
              <a:rPr lang="en-US" sz="2000" dirty="0" err="1">
                <a:solidFill>
                  <a:schemeClr val="tx1"/>
                </a:solidFill>
              </a:rPr>
              <a:t>package.json</a:t>
            </a:r>
            <a:r>
              <a:rPr lang="en-US" sz="2000" dirty="0">
                <a:solidFill>
                  <a:schemeClr val="tx1"/>
                </a:solidFill>
              </a:rPr>
              <a:t> file , then </a:t>
            </a:r>
            <a:r>
              <a:rPr lang="en-US" sz="2000" dirty="0" err="1">
                <a:solidFill>
                  <a:schemeClr val="tx1"/>
                </a:solidFill>
              </a:rPr>
              <a:t>npm</a:t>
            </a:r>
            <a:r>
              <a:rPr lang="en-US" sz="2000" dirty="0">
                <a:solidFill>
                  <a:schemeClr val="tx1"/>
                </a:solidFill>
              </a:rPr>
              <a:t> install </a:t>
            </a:r>
            <a:r>
              <a:rPr lang="en-US" sz="2000" dirty="0" err="1">
                <a:solidFill>
                  <a:schemeClr val="tx1"/>
                </a:solidFill>
              </a:rPr>
              <a:t>dependency_name</a:t>
            </a:r>
            <a:r>
              <a:rPr lang="en-US" sz="2000" dirty="0">
                <a:solidFill>
                  <a:schemeClr val="tx1"/>
                </a:solidFill>
              </a:rPr>
              <a:t> will install it to node modules folder and add the entry of installed module in dependencies object of </a:t>
            </a:r>
            <a:r>
              <a:rPr lang="en-US" sz="2000" dirty="0" err="1">
                <a:solidFill>
                  <a:schemeClr val="tx1"/>
                </a:solidFill>
              </a:rPr>
              <a:t>package.json</a:t>
            </a:r>
            <a:r>
              <a:rPr lang="en-US" sz="2000" dirty="0">
                <a:solidFill>
                  <a:schemeClr val="tx1"/>
                </a:solidFill>
              </a:rPr>
              <a:t> file. ( tell about version format)</a:t>
            </a:r>
          </a:p>
          <a:p>
            <a:pPr marL="457200" indent="-457200" algn="l">
              <a:buFont typeface="Arial" panose="020B0604020202020204" pitchFamily="34" charset="0"/>
              <a:buChar char="•"/>
            </a:pPr>
            <a:r>
              <a:rPr lang="en-US" sz="2000" dirty="0" err="1">
                <a:solidFill>
                  <a:schemeClr val="tx1"/>
                </a:solidFill>
              </a:rPr>
              <a:t>devDependencies</a:t>
            </a:r>
            <a:r>
              <a:rPr lang="en-US" sz="2000" dirty="0">
                <a:solidFill>
                  <a:schemeClr val="tx1"/>
                </a:solidFill>
              </a:rPr>
              <a:t> :  list of packages that are only need in development and not in production. For example , using any development tool’s dependency won’t be a part of production, like </a:t>
            </a:r>
            <a:r>
              <a:rPr lang="en-US" sz="2000" dirty="0" err="1">
                <a:solidFill>
                  <a:schemeClr val="tx1"/>
                </a:solidFill>
              </a:rPr>
              <a:t>nodemon</a:t>
            </a:r>
            <a:r>
              <a:rPr lang="en-US" sz="2000" dirty="0">
                <a:solidFill>
                  <a:schemeClr val="tx1"/>
                </a:solidFill>
              </a:rPr>
              <a:t> tool. </a:t>
            </a:r>
            <a:r>
              <a:rPr lang="en-US" sz="2000" dirty="0" err="1">
                <a:solidFill>
                  <a:schemeClr val="tx1"/>
                </a:solidFill>
              </a:rPr>
              <a:t>npm</a:t>
            </a:r>
            <a:r>
              <a:rPr lang="en-US" sz="2000" dirty="0">
                <a:solidFill>
                  <a:schemeClr val="tx1"/>
                </a:solidFill>
              </a:rPr>
              <a:t> install --save –dev , this command will register package as dev dep.</a:t>
            </a:r>
          </a:p>
          <a:p>
            <a:pPr marL="457200" indent="-457200" algn="l">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337478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let , var, const</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rgbClr val="002060"/>
                </a:solidFill>
                <a:ea typeface="Roboto" panose="02000000000000000000" pitchFamily="2" charset="0"/>
              </a:rPr>
              <a:t>var declaration and scope</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var default initialization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var redeclaration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var hoisting</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let declaration and scope</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let default initialization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let redeclaration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let hoisting</a:t>
            </a:r>
          </a:p>
          <a:p>
            <a:pPr marL="457200" indent="-457200" algn="l">
              <a:buFont typeface="Arial" panose="020B0604020202020204" pitchFamily="34" charset="0"/>
              <a:buChar char="•"/>
            </a:pPr>
            <a:r>
              <a:rPr lang="en-US" sz="2000">
                <a:solidFill>
                  <a:srgbClr val="002060"/>
                </a:solidFill>
                <a:ea typeface="Roboto" panose="02000000000000000000" pitchFamily="2" charset="0"/>
              </a:rPr>
              <a:t>const </a:t>
            </a:r>
            <a:r>
              <a:rPr lang="en-US" sz="2000" dirty="0">
                <a:solidFill>
                  <a:srgbClr val="002060"/>
                </a:solidFill>
                <a:ea typeface="Roboto" panose="02000000000000000000" pitchFamily="2" charset="0"/>
              </a:rPr>
              <a:t>literals vs const object</a:t>
            </a:r>
          </a:p>
          <a:p>
            <a:pPr marL="457200" indent="-457200" algn="l">
              <a:buFont typeface="Arial" panose="020B0604020202020204" pitchFamily="34" charset="0"/>
              <a:buChar char="•"/>
            </a:pPr>
            <a:r>
              <a:rPr lang="en-US" sz="2000" dirty="0" err="1">
                <a:solidFill>
                  <a:srgbClr val="002060"/>
                </a:solidFill>
                <a:ea typeface="Roboto" panose="02000000000000000000" pitchFamily="2" charset="0"/>
              </a:rPr>
              <a:t>mutablitiy</a:t>
            </a:r>
            <a:r>
              <a:rPr lang="en-US" sz="2000" dirty="0">
                <a:solidFill>
                  <a:srgbClr val="002060"/>
                </a:solidFill>
                <a:ea typeface="Roboto" panose="02000000000000000000" pitchFamily="2" charset="0"/>
              </a:rPr>
              <a:t> of const objects</a:t>
            </a: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p:txBody>
      </p:sp>
    </p:spTree>
    <p:extLst>
      <p:ext uri="{BB962C8B-B14F-4D97-AF65-F5344CB8AC3E}">
        <p14:creationId xmlns:p14="http://schemas.microsoft.com/office/powerpoint/2010/main" val="33070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NPM : Installing &amp; Uninstalling pack.</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l">
              <a:buFont typeface="Arial" panose="020B0604020202020204" pitchFamily="34" charset="0"/>
              <a:buChar char="•"/>
            </a:pPr>
            <a:r>
              <a:rPr lang="en-US" sz="1800" dirty="0">
                <a:solidFill>
                  <a:schemeClr val="tx1"/>
                </a:solidFill>
              </a:rPr>
              <a:t>Installing modules locally</a:t>
            </a:r>
          </a:p>
          <a:p>
            <a:pPr marL="342900" indent="-342900" algn="l">
              <a:buFont typeface="Arial" panose="020B0604020202020204" pitchFamily="34" charset="0"/>
              <a:buChar char="•"/>
            </a:pPr>
            <a:r>
              <a:rPr lang="en-US" sz="1800" dirty="0">
                <a:solidFill>
                  <a:schemeClr val="tx1"/>
                </a:solidFill>
              </a:rPr>
              <a:t>Installing modules globally</a:t>
            </a:r>
          </a:p>
          <a:p>
            <a:pPr marL="342900" indent="-342900" algn="l">
              <a:buFont typeface="Arial" panose="020B0604020202020204" pitchFamily="34" charset="0"/>
              <a:buChar char="•"/>
            </a:pPr>
            <a:r>
              <a:rPr lang="en-US" sz="1800" dirty="0">
                <a:solidFill>
                  <a:schemeClr val="tx1"/>
                </a:solidFill>
              </a:rPr>
              <a:t>Installing production dependencies</a:t>
            </a:r>
          </a:p>
          <a:p>
            <a:pPr marL="342900" indent="-342900" algn="l">
              <a:buFont typeface="Arial" panose="020B0604020202020204" pitchFamily="34" charset="0"/>
              <a:buChar char="•"/>
            </a:pPr>
            <a:r>
              <a:rPr lang="en-US" sz="1800" dirty="0">
                <a:solidFill>
                  <a:schemeClr val="tx1"/>
                </a:solidFill>
              </a:rPr>
              <a:t>Installing dev dependencies</a:t>
            </a:r>
          </a:p>
          <a:p>
            <a:pPr marL="342900" indent="-342900" algn="l">
              <a:buFont typeface="Arial" panose="020B0604020202020204" pitchFamily="34" charset="0"/>
              <a:buChar char="•"/>
            </a:pPr>
            <a:r>
              <a:rPr lang="en-US" sz="1800" dirty="0">
                <a:solidFill>
                  <a:schemeClr val="tx1"/>
                </a:solidFill>
              </a:rPr>
              <a:t>Listing the locally installed dependencies  (ls)</a:t>
            </a:r>
          </a:p>
          <a:p>
            <a:pPr marL="342900" indent="-342900" algn="l">
              <a:buFont typeface="Arial" panose="020B0604020202020204" pitchFamily="34" charset="0"/>
              <a:buChar char="•"/>
            </a:pPr>
            <a:r>
              <a:rPr lang="en-US" sz="1800" dirty="0">
                <a:solidFill>
                  <a:schemeClr val="tx1"/>
                </a:solidFill>
              </a:rPr>
              <a:t>Listing the globally installed dependencies  (ls -g)</a:t>
            </a:r>
          </a:p>
          <a:p>
            <a:pPr marL="342900" indent="-342900" algn="l">
              <a:buFont typeface="Arial" panose="020B0604020202020204" pitchFamily="34" charset="0"/>
              <a:buChar char="•"/>
            </a:pPr>
            <a:r>
              <a:rPr lang="en-US" sz="1800" dirty="0">
                <a:solidFill>
                  <a:schemeClr val="tx1"/>
                </a:solidFill>
              </a:rPr>
              <a:t>Updating a package</a:t>
            </a:r>
          </a:p>
          <a:p>
            <a:pPr marL="342900" indent="-342900" algn="l">
              <a:buFont typeface="Arial" panose="020B0604020202020204" pitchFamily="34" charset="0"/>
              <a:buChar char="•"/>
            </a:pPr>
            <a:r>
              <a:rPr lang="en-US" sz="1800" dirty="0">
                <a:solidFill>
                  <a:schemeClr val="tx1"/>
                </a:solidFill>
              </a:rPr>
              <a:t>Uninstalling a package</a:t>
            </a:r>
          </a:p>
          <a:p>
            <a:pPr marL="342900" indent="-342900" algn="l">
              <a:buFont typeface="Arial" panose="020B0604020202020204" pitchFamily="34" charset="0"/>
              <a:buChar char="•"/>
            </a:pPr>
            <a:r>
              <a:rPr lang="en-US" sz="1800" dirty="0">
                <a:solidFill>
                  <a:schemeClr val="tx1"/>
                </a:solidFill>
              </a:rPr>
              <a:t>Example with </a:t>
            </a:r>
            <a:r>
              <a:rPr lang="en-US" sz="1800" dirty="0" err="1">
                <a:solidFill>
                  <a:schemeClr val="tx1"/>
                </a:solidFill>
              </a:rPr>
              <a:t>lodash</a:t>
            </a:r>
            <a:r>
              <a:rPr lang="en-US" sz="1800" dirty="0">
                <a:solidFill>
                  <a:schemeClr val="tx1"/>
                </a:solidFill>
              </a:rPr>
              <a:t> library  (</a:t>
            </a:r>
            <a:r>
              <a:rPr lang="en-US" sz="1800" b="0" i="0" dirty="0">
                <a:solidFill>
                  <a:srgbClr val="273239"/>
                </a:solidFill>
                <a:effectLst/>
              </a:rPr>
              <a:t>It helps in working with arrays, strings, objects, numbers, etc. It provides us with various inbuilt functions and uses a functional programming approach which that coding in JavaScript easier to understand because instead of writing repetitive functions, tasks can be accomplished with a single line of code. It also makes it easier to work with objects in JavaScript if they require a lot of manipulation to be done upon them.</a:t>
            </a:r>
            <a:r>
              <a:rPr lang="en-US" sz="1800" dirty="0">
                <a:solidFill>
                  <a:schemeClr val="tx1"/>
                </a:solidFill>
              </a:rPr>
              <a:t>)</a:t>
            </a:r>
          </a:p>
          <a:p>
            <a:pPr marL="342900" indent="-342900" algn="l">
              <a:buFont typeface="Arial" panose="020B0604020202020204" pitchFamily="34" charset="0"/>
              <a:buChar char="•"/>
            </a:pPr>
            <a:r>
              <a:rPr lang="en-US" sz="1800" dirty="0">
                <a:solidFill>
                  <a:schemeClr val="tx1"/>
                </a:solidFill>
              </a:rPr>
              <a:t>More details : https://zetcode.com/javascript/lodash/</a:t>
            </a:r>
          </a:p>
          <a:p>
            <a:pPr marL="342900" indent="-342900" algn="l">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4171813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NPM : Installing &amp; Uninstalling pack.</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Understanding semantic versioning</a:t>
            </a:r>
          </a:p>
          <a:p>
            <a:pPr marL="342900" indent="-342900" algn="l">
              <a:buFont typeface="Arial" panose="020B0604020202020204" pitchFamily="34" charset="0"/>
              <a:buChar char="•"/>
            </a:pPr>
            <a:r>
              <a:rPr lang="en-US" sz="1800" dirty="0">
                <a:solidFill>
                  <a:schemeClr val="tx1"/>
                </a:solidFill>
              </a:rPr>
              <a:t>Also known as </a:t>
            </a:r>
            <a:r>
              <a:rPr lang="en-US" sz="1800" dirty="0" err="1">
                <a:solidFill>
                  <a:schemeClr val="tx1"/>
                </a:solidFill>
              </a:rPr>
              <a:t>semver</a:t>
            </a: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Major. </a:t>
            </a:r>
            <a:r>
              <a:rPr lang="en-US" sz="1800" dirty="0" err="1">
                <a:solidFill>
                  <a:schemeClr val="tx1"/>
                </a:solidFill>
              </a:rPr>
              <a:t>Minor.Patch</a:t>
            </a: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Patch : Bug fixing</a:t>
            </a:r>
          </a:p>
          <a:p>
            <a:pPr marL="342900" indent="-342900" algn="l">
              <a:buFont typeface="Arial" panose="020B0604020202020204" pitchFamily="34" charset="0"/>
              <a:buChar char="•"/>
            </a:pPr>
            <a:r>
              <a:rPr lang="en-US" sz="1800" dirty="0">
                <a:solidFill>
                  <a:schemeClr val="tx1"/>
                </a:solidFill>
              </a:rPr>
              <a:t>Minor :  New features added that are backward compatible</a:t>
            </a:r>
          </a:p>
          <a:p>
            <a:pPr marL="342900" indent="-342900" algn="l">
              <a:buFont typeface="Arial" panose="020B0604020202020204" pitchFamily="34" charset="0"/>
              <a:buChar char="•"/>
            </a:pPr>
            <a:r>
              <a:rPr lang="en-US" sz="1800" dirty="0">
                <a:solidFill>
                  <a:schemeClr val="tx1"/>
                </a:solidFill>
              </a:rPr>
              <a:t>Major : New features added that breaks backward compatibility.</a:t>
            </a:r>
          </a:p>
          <a:p>
            <a:pPr marL="342900" indent="-342900" algn="l">
              <a:buFont typeface="Arial" panose="020B0604020202020204" pitchFamily="34" charset="0"/>
              <a:buChar char="•"/>
            </a:pPr>
            <a:r>
              <a:rPr lang="en-US" sz="1800" dirty="0">
                <a:solidFill>
                  <a:schemeClr val="tx1"/>
                </a:solidFill>
              </a:rPr>
              <a:t>The first version will always be 1.0.0</a:t>
            </a:r>
          </a:p>
          <a:p>
            <a:pPr marL="342900" indent="-342900" algn="l">
              <a:buFont typeface="Arial" panose="020B0604020202020204" pitchFamily="34" charset="0"/>
              <a:buChar char="•"/>
            </a:pPr>
            <a:r>
              <a:rPr lang="en-US" sz="1800" dirty="0">
                <a:solidFill>
                  <a:schemeClr val="tx1"/>
                </a:solidFill>
              </a:rPr>
              <a:t>If as a user , we want </a:t>
            </a:r>
            <a:r>
              <a:rPr lang="en-US" sz="1800" dirty="0" err="1">
                <a:solidFill>
                  <a:schemeClr val="tx1"/>
                </a:solidFill>
              </a:rPr>
              <a:t>npm</a:t>
            </a:r>
            <a:r>
              <a:rPr lang="en-US" sz="1800" dirty="0">
                <a:solidFill>
                  <a:schemeClr val="tx1"/>
                </a:solidFill>
              </a:rPr>
              <a:t> to install only patch updates, we can write 1.0 or 1.0.x or ~1.0.4</a:t>
            </a:r>
          </a:p>
          <a:p>
            <a:pPr marL="342900" indent="-342900" algn="l">
              <a:buFont typeface="Arial" panose="020B0604020202020204" pitchFamily="34" charset="0"/>
              <a:buChar char="•"/>
            </a:pPr>
            <a:r>
              <a:rPr lang="en-US" sz="1800" dirty="0">
                <a:solidFill>
                  <a:schemeClr val="tx1"/>
                </a:solidFill>
              </a:rPr>
              <a:t>If as a user, we want </a:t>
            </a:r>
            <a:r>
              <a:rPr lang="en-US" sz="1800" dirty="0" err="1">
                <a:solidFill>
                  <a:schemeClr val="tx1"/>
                </a:solidFill>
              </a:rPr>
              <a:t>npm</a:t>
            </a:r>
            <a:r>
              <a:rPr lang="en-US" sz="1800" dirty="0">
                <a:solidFill>
                  <a:schemeClr val="tx1"/>
                </a:solidFill>
              </a:rPr>
              <a:t> to install feature updates , we can write 1 or 1.x or ^1.0.4</a:t>
            </a:r>
          </a:p>
          <a:p>
            <a:pPr marL="342900" indent="-342900" algn="l">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1275290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NPM : Installing &amp; Uninstalling pack.</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Understanding semantic versioning</a:t>
            </a:r>
          </a:p>
          <a:p>
            <a:pPr marL="342900" indent="-342900" algn="l">
              <a:buFont typeface="Arial" panose="020B0604020202020204" pitchFamily="34" charset="0"/>
              <a:buChar char="•"/>
            </a:pPr>
            <a:r>
              <a:rPr lang="en-US" sz="2000" dirty="0">
                <a:solidFill>
                  <a:schemeClr val="tx1"/>
                </a:solidFill>
              </a:rPr>
              <a:t>Also known as </a:t>
            </a:r>
            <a:r>
              <a:rPr lang="en-US" sz="2000" dirty="0" err="1">
                <a:solidFill>
                  <a:schemeClr val="tx1"/>
                </a:solidFill>
              </a:rPr>
              <a:t>semver</a:t>
            </a: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Major. </a:t>
            </a:r>
            <a:r>
              <a:rPr lang="en-US" sz="2000" dirty="0" err="1">
                <a:solidFill>
                  <a:schemeClr val="tx1"/>
                </a:solidFill>
              </a:rPr>
              <a:t>Minor.Patch</a:t>
            </a: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Patch : Bug fixing</a:t>
            </a:r>
          </a:p>
          <a:p>
            <a:pPr marL="342900" indent="-342900" algn="l">
              <a:buFont typeface="Arial" panose="020B0604020202020204" pitchFamily="34" charset="0"/>
              <a:buChar char="•"/>
            </a:pPr>
            <a:r>
              <a:rPr lang="en-US" sz="2000" dirty="0">
                <a:solidFill>
                  <a:schemeClr val="tx1"/>
                </a:solidFill>
              </a:rPr>
              <a:t>Minor :  New features added that are backward compatible</a:t>
            </a:r>
          </a:p>
          <a:p>
            <a:pPr marL="342900" indent="-342900" algn="l">
              <a:buFont typeface="Arial" panose="020B0604020202020204" pitchFamily="34" charset="0"/>
              <a:buChar char="•"/>
            </a:pPr>
            <a:r>
              <a:rPr lang="en-US" sz="2000" dirty="0">
                <a:solidFill>
                  <a:schemeClr val="tx1"/>
                </a:solidFill>
              </a:rPr>
              <a:t>Major : New features added that breaks backward compatibility.</a:t>
            </a:r>
          </a:p>
          <a:p>
            <a:pPr marL="342900" indent="-342900" algn="l">
              <a:buFont typeface="Arial" panose="020B0604020202020204" pitchFamily="34" charset="0"/>
              <a:buChar char="•"/>
            </a:pPr>
            <a:r>
              <a:rPr lang="en-US" sz="2000" dirty="0">
                <a:solidFill>
                  <a:schemeClr val="tx1"/>
                </a:solidFill>
              </a:rPr>
              <a:t>The first version will always be 1.0.0</a:t>
            </a:r>
          </a:p>
          <a:p>
            <a:pPr marL="342900" indent="-342900" algn="l">
              <a:buFont typeface="Arial" panose="020B0604020202020204" pitchFamily="34" charset="0"/>
              <a:buChar char="•"/>
            </a:pPr>
            <a:r>
              <a:rPr lang="en-US" sz="2000" dirty="0">
                <a:solidFill>
                  <a:schemeClr val="tx1"/>
                </a:solidFill>
              </a:rPr>
              <a:t>If as a user , we want </a:t>
            </a:r>
            <a:r>
              <a:rPr lang="en-US" sz="2000" dirty="0" err="1">
                <a:solidFill>
                  <a:schemeClr val="tx1"/>
                </a:solidFill>
              </a:rPr>
              <a:t>npm</a:t>
            </a:r>
            <a:r>
              <a:rPr lang="en-US" sz="2000" dirty="0">
                <a:solidFill>
                  <a:schemeClr val="tx1"/>
                </a:solidFill>
              </a:rPr>
              <a:t> to install only patch updates, we can write 1.0 or 1.0.x or ~1.0.4  </a:t>
            </a:r>
          </a:p>
          <a:p>
            <a:pPr marL="342900" indent="-342900" algn="l">
              <a:buFont typeface="Arial" panose="020B0604020202020204" pitchFamily="34" charset="0"/>
              <a:buChar char="•"/>
            </a:pPr>
            <a:r>
              <a:rPr lang="en-US" sz="2000" dirty="0">
                <a:solidFill>
                  <a:schemeClr val="tx1"/>
                </a:solidFill>
              </a:rPr>
              <a:t>If as a user, we want </a:t>
            </a:r>
            <a:r>
              <a:rPr lang="en-US" sz="2000" dirty="0" err="1">
                <a:solidFill>
                  <a:schemeClr val="tx1"/>
                </a:solidFill>
              </a:rPr>
              <a:t>npm</a:t>
            </a:r>
            <a:r>
              <a:rPr lang="en-US" sz="2000" dirty="0">
                <a:solidFill>
                  <a:schemeClr val="tx1"/>
                </a:solidFill>
              </a:rPr>
              <a:t> to install feature updates , we can write 1 or 1.x or ^1.0.4</a:t>
            </a:r>
          </a:p>
          <a:p>
            <a:pPr marL="342900" indent="-342900" algn="l">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2873075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Node : environmental variables</a:t>
            </a:r>
          </a:p>
        </p:txBody>
      </p:sp>
      <p:sp>
        <p:nvSpPr>
          <p:cNvPr id="3" name="Subtitle 2"/>
          <p:cNvSpPr>
            <a:spLocks noGrp="1"/>
          </p:cNvSpPr>
          <p:nvPr>
            <p:ph type="subTitle" idx="1"/>
          </p:nvPr>
        </p:nvSpPr>
        <p:spPr>
          <a:xfrm>
            <a:off x="762000" y="990600"/>
            <a:ext cx="7848600" cy="5410200"/>
          </a:xfrm>
        </p:spPr>
        <p:txBody>
          <a:bodyPr>
            <a:noAutofit/>
          </a:bodyPr>
          <a:lstStyle/>
          <a:p>
            <a:pPr algn="l"/>
            <a:endParaRPr lang="en-US" sz="2000" dirty="0">
              <a:solidFill>
                <a:schemeClr val="tx1"/>
              </a:solidFill>
            </a:endParaRPr>
          </a:p>
          <a:p>
            <a:pPr marL="457200" indent="-457200" algn="l">
              <a:buFont typeface="Arial" panose="020B0604020202020204" pitchFamily="34" charset="0"/>
              <a:buChar char="•"/>
            </a:pPr>
            <a:r>
              <a:rPr lang="en-US" sz="2000" dirty="0">
                <a:solidFill>
                  <a:schemeClr val="tx1"/>
                </a:solidFill>
              </a:rPr>
              <a:t>Using .env file </a:t>
            </a:r>
          </a:p>
          <a:p>
            <a:pPr marL="457200" indent="-457200" algn="l">
              <a:buFont typeface="Arial" panose="020B0604020202020204" pitchFamily="34" charset="0"/>
              <a:buChar char="•"/>
            </a:pPr>
            <a:r>
              <a:rPr lang="en-US" sz="2000" dirty="0">
                <a:solidFill>
                  <a:schemeClr val="tx1"/>
                </a:solidFill>
              </a:rPr>
              <a:t>Why to use : Used to store configurations or settings of the application.</a:t>
            </a:r>
          </a:p>
          <a:p>
            <a:pPr marL="457200" indent="-457200" algn="l">
              <a:buFont typeface="Arial" panose="020B0604020202020204" pitchFamily="34" charset="0"/>
              <a:buChar char="•"/>
            </a:pPr>
            <a:r>
              <a:rPr lang="en-US" sz="2000" dirty="0">
                <a:solidFill>
                  <a:schemeClr val="tx1"/>
                </a:solidFill>
              </a:rPr>
              <a:t>Example : including API keys, database credentials ,  URLS for third party data etc.</a:t>
            </a:r>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r>
              <a:rPr lang="en-US" sz="2000" dirty="0">
                <a:solidFill>
                  <a:schemeClr val="tx1"/>
                </a:solidFill>
              </a:rPr>
              <a:t>Step 1 : install </a:t>
            </a:r>
            <a:r>
              <a:rPr lang="en-US" sz="2000" dirty="0" err="1">
                <a:solidFill>
                  <a:schemeClr val="tx1"/>
                </a:solidFill>
              </a:rPr>
              <a:t>dotenv</a:t>
            </a:r>
            <a:r>
              <a:rPr lang="en-US" sz="2000" dirty="0">
                <a:solidFill>
                  <a:schemeClr val="tx1"/>
                </a:solidFill>
              </a:rPr>
              <a:t> package , </a:t>
            </a:r>
            <a:r>
              <a:rPr lang="en-US" sz="2000" dirty="0" err="1">
                <a:solidFill>
                  <a:schemeClr val="tx1"/>
                </a:solidFill>
              </a:rPr>
              <a:t>npm</a:t>
            </a:r>
            <a:r>
              <a:rPr lang="en-US" sz="2000" dirty="0">
                <a:solidFill>
                  <a:schemeClr val="tx1"/>
                </a:solidFill>
              </a:rPr>
              <a:t> </a:t>
            </a:r>
            <a:r>
              <a:rPr lang="en-US" sz="2000" dirty="0" err="1">
                <a:solidFill>
                  <a:schemeClr val="tx1"/>
                </a:solidFill>
              </a:rPr>
              <a:t>i</a:t>
            </a:r>
            <a:r>
              <a:rPr lang="en-US" sz="2000" dirty="0">
                <a:solidFill>
                  <a:schemeClr val="tx1"/>
                </a:solidFill>
              </a:rPr>
              <a:t> </a:t>
            </a:r>
            <a:r>
              <a:rPr lang="en-US" sz="2000" dirty="0" err="1">
                <a:solidFill>
                  <a:schemeClr val="tx1"/>
                </a:solidFill>
              </a:rPr>
              <a:t>dotenv</a:t>
            </a:r>
            <a:endParaRPr lang="en-US" sz="2000" dirty="0">
              <a:solidFill>
                <a:schemeClr val="tx1"/>
              </a:solidFill>
            </a:endParaRPr>
          </a:p>
          <a:p>
            <a:pPr marL="457200" indent="-457200" algn="l">
              <a:buFont typeface="Arial" panose="020B0604020202020204" pitchFamily="34" charset="0"/>
              <a:buChar char="•"/>
            </a:pPr>
            <a:r>
              <a:rPr lang="en-US" sz="2000" dirty="0">
                <a:solidFill>
                  <a:schemeClr val="tx1"/>
                </a:solidFill>
              </a:rPr>
              <a:t>Step 2 : initialize in the file where needed , require(‘</a:t>
            </a:r>
            <a:r>
              <a:rPr lang="en-US" sz="2000" dirty="0" err="1">
                <a:solidFill>
                  <a:schemeClr val="tx1"/>
                </a:solidFill>
              </a:rPr>
              <a:t>dotenv</a:t>
            </a:r>
            <a:r>
              <a:rPr lang="en-US" sz="2000" dirty="0">
                <a:solidFill>
                  <a:schemeClr val="tx1"/>
                </a:solidFill>
              </a:rPr>
              <a:t>’).config()</a:t>
            </a:r>
          </a:p>
          <a:p>
            <a:pPr marL="457200" indent="-457200" algn="l">
              <a:buFont typeface="Arial" panose="020B0604020202020204" pitchFamily="34" charset="0"/>
              <a:buChar char="•"/>
            </a:pPr>
            <a:r>
              <a:rPr lang="en-US" sz="2000" dirty="0">
                <a:solidFill>
                  <a:schemeClr val="tx1"/>
                </a:solidFill>
              </a:rPr>
              <a:t>Step 3 : Access the env variable values using </a:t>
            </a:r>
            <a:r>
              <a:rPr lang="en-US" sz="2000" dirty="0" err="1">
                <a:solidFill>
                  <a:schemeClr val="tx1"/>
                </a:solidFill>
              </a:rPr>
              <a:t>process.env</a:t>
            </a:r>
            <a:r>
              <a:rPr lang="en-US" sz="2000" dirty="0">
                <a:solidFill>
                  <a:schemeClr val="tx1"/>
                </a:solidFill>
              </a:rPr>
              <a:t>.&lt;</a:t>
            </a:r>
            <a:r>
              <a:rPr lang="en-US" sz="2000" dirty="0" err="1">
                <a:solidFill>
                  <a:schemeClr val="tx1"/>
                </a:solidFill>
              </a:rPr>
              <a:t>var_name</a:t>
            </a:r>
            <a:r>
              <a:rPr lang="en-US" sz="2000" dirty="0">
                <a:solidFill>
                  <a:schemeClr val="tx1"/>
                </a:solidFill>
              </a:rPr>
              <a:t>&gt;</a:t>
            </a:r>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r>
              <a:rPr lang="en-US" sz="2000" dirty="0">
                <a:solidFill>
                  <a:schemeClr val="tx1"/>
                </a:solidFill>
              </a:rPr>
              <a:t>.env is not </a:t>
            </a:r>
            <a:r>
              <a:rPr lang="en-US" sz="2000" dirty="0" err="1">
                <a:solidFill>
                  <a:schemeClr val="tx1"/>
                </a:solidFill>
              </a:rPr>
              <a:t>commited</a:t>
            </a:r>
            <a:r>
              <a:rPr lang="en-US" sz="2000" dirty="0">
                <a:solidFill>
                  <a:schemeClr val="tx1"/>
                </a:solidFill>
              </a:rPr>
              <a:t> to git, however .</a:t>
            </a:r>
            <a:r>
              <a:rPr lang="en-US" sz="2000" dirty="0" err="1">
                <a:solidFill>
                  <a:schemeClr val="tx1"/>
                </a:solidFill>
              </a:rPr>
              <a:t>env.example</a:t>
            </a:r>
            <a:r>
              <a:rPr lang="en-US" sz="2000" dirty="0">
                <a:solidFill>
                  <a:schemeClr val="tx1"/>
                </a:solidFill>
              </a:rPr>
              <a:t> as placeholder for creating .env can be used .</a:t>
            </a:r>
          </a:p>
        </p:txBody>
      </p:sp>
    </p:spTree>
    <p:extLst>
      <p:ext uri="{BB962C8B-B14F-4D97-AF65-F5344CB8AC3E}">
        <p14:creationId xmlns:p14="http://schemas.microsoft.com/office/powerpoint/2010/main" val="1469783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Node : Installing express and 1</a:t>
            </a:r>
            <a:r>
              <a:rPr lang="en-US" baseline="30000" dirty="0">
                <a:solidFill>
                  <a:srgbClr val="FF0000"/>
                </a:solidFill>
              </a:rPr>
              <a:t>st</a:t>
            </a:r>
            <a:r>
              <a:rPr lang="en-US" dirty="0">
                <a:solidFill>
                  <a:srgbClr val="FF0000"/>
                </a:solidFill>
              </a:rPr>
              <a:t> app</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r>
              <a:rPr lang="en-US" sz="2000" dirty="0" err="1">
                <a:solidFill>
                  <a:schemeClr val="tx1"/>
                </a:solidFill>
              </a:rPr>
              <a:t>npm</a:t>
            </a:r>
            <a:r>
              <a:rPr lang="en-US" sz="2000" dirty="0">
                <a:solidFill>
                  <a:schemeClr val="tx1"/>
                </a:solidFill>
              </a:rPr>
              <a:t> </a:t>
            </a:r>
            <a:r>
              <a:rPr lang="en-US" sz="2000" dirty="0" err="1">
                <a:solidFill>
                  <a:schemeClr val="tx1"/>
                </a:solidFill>
              </a:rPr>
              <a:t>i</a:t>
            </a:r>
            <a:r>
              <a:rPr lang="en-US" sz="2000" dirty="0">
                <a:solidFill>
                  <a:schemeClr val="tx1"/>
                </a:solidFill>
              </a:rPr>
              <a:t> express</a:t>
            </a:r>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r>
              <a:rPr lang="en-US" sz="2000" dirty="0">
                <a:solidFill>
                  <a:schemeClr val="tx1"/>
                </a:solidFill>
              </a:rPr>
              <a:t>let express =require(‘express’)</a:t>
            </a:r>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r>
              <a:rPr lang="en-US" sz="2000" dirty="0">
                <a:solidFill>
                  <a:schemeClr val="tx1"/>
                </a:solidFill>
              </a:rPr>
              <a:t>let app=express();</a:t>
            </a:r>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r>
              <a:rPr lang="en-US" sz="2000" dirty="0">
                <a:solidFill>
                  <a:schemeClr val="tx1"/>
                </a:solidFill>
              </a:rPr>
              <a:t> </a:t>
            </a:r>
            <a:r>
              <a:rPr lang="en-US" sz="2000" dirty="0" err="1">
                <a:solidFill>
                  <a:schemeClr val="tx1"/>
                </a:solidFill>
              </a:rPr>
              <a:t>app.get</a:t>
            </a:r>
            <a:r>
              <a:rPr lang="en-US" sz="2000" dirty="0">
                <a:solidFill>
                  <a:schemeClr val="tx1"/>
                </a:solidFill>
              </a:rPr>
              <a:t>(‘/’, (req, res)=&gt;{ </a:t>
            </a:r>
            <a:r>
              <a:rPr lang="en-US" sz="2000" dirty="0" err="1">
                <a:solidFill>
                  <a:schemeClr val="tx1"/>
                </a:solidFill>
              </a:rPr>
              <a:t>res.sendFile</a:t>
            </a:r>
            <a:r>
              <a:rPr lang="en-US" sz="2000" dirty="0">
                <a:solidFill>
                  <a:schemeClr val="tx1"/>
                </a:solidFill>
              </a:rPr>
              <a:t>(‘index.html’ , {root:__</a:t>
            </a:r>
            <a:r>
              <a:rPr lang="en-US" sz="2000" dirty="0" err="1">
                <a:solidFill>
                  <a:schemeClr val="tx1"/>
                </a:solidFill>
              </a:rPr>
              <a:t>dirname</a:t>
            </a:r>
            <a:r>
              <a:rPr lang="en-US" sz="2000" dirty="0">
                <a:solidFill>
                  <a:schemeClr val="tx1"/>
                </a:solidFill>
              </a:rPr>
              <a:t>}})</a:t>
            </a:r>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r>
              <a:rPr lang="en-US" sz="2000" dirty="0" err="1">
                <a:solidFill>
                  <a:schemeClr val="tx1"/>
                </a:solidFill>
              </a:rPr>
              <a:t>app.listen</a:t>
            </a:r>
            <a:r>
              <a:rPr lang="en-US" sz="2000" dirty="0">
                <a:solidFill>
                  <a:schemeClr val="tx1"/>
                </a:solidFill>
              </a:rPr>
              <a:t>(&lt;port&gt; , ()=&gt;{console.log(‘listening …’)})</a:t>
            </a:r>
          </a:p>
          <a:p>
            <a:pPr algn="l"/>
            <a:endParaRPr lang="en-US" sz="2000" dirty="0">
              <a:solidFill>
                <a:schemeClr val="tx1"/>
              </a:solidFill>
            </a:endParaRPr>
          </a:p>
        </p:txBody>
      </p:sp>
    </p:spTree>
    <p:extLst>
      <p:ext uri="{BB962C8B-B14F-4D97-AF65-F5344CB8AC3E}">
        <p14:creationId xmlns:p14="http://schemas.microsoft.com/office/powerpoint/2010/main" val="876160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Node</a:t>
            </a:r>
          </a:p>
        </p:txBody>
      </p:sp>
      <p:sp>
        <p:nvSpPr>
          <p:cNvPr id="3" name="Subtitle 2"/>
          <p:cNvSpPr>
            <a:spLocks noGrp="1"/>
          </p:cNvSpPr>
          <p:nvPr>
            <p:ph type="subTitle" idx="1"/>
          </p:nvPr>
        </p:nvSpPr>
        <p:spPr>
          <a:xfrm>
            <a:off x="762000" y="990600"/>
            <a:ext cx="7848600" cy="5410200"/>
          </a:xfrm>
        </p:spPr>
        <p:txBody>
          <a:bodyPr>
            <a:noAutofit/>
          </a:bodyPr>
          <a:lstStyle/>
          <a:p>
            <a:pPr algn="l"/>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Exploring path module</a:t>
            </a:r>
          </a:p>
          <a:p>
            <a:pPr marL="342900" indent="-342900" algn="l">
              <a:buFont typeface="Arial" panose="020B0604020202020204" pitchFamily="34" charset="0"/>
              <a:buChar char="•"/>
            </a:pPr>
            <a:r>
              <a:rPr lang="en-US" sz="2000" dirty="0">
                <a:solidFill>
                  <a:schemeClr val="tx1"/>
                </a:solidFill>
              </a:rPr>
              <a:t>Exploring fs module</a:t>
            </a:r>
          </a:p>
          <a:p>
            <a:pPr marL="342900" indent="-342900" algn="l">
              <a:buFont typeface="Arial" panose="020B0604020202020204" pitchFamily="34" charset="0"/>
              <a:buChar char="•"/>
            </a:pPr>
            <a:r>
              <a:rPr lang="en-US" sz="2000" dirty="0">
                <a:solidFill>
                  <a:schemeClr val="tx1"/>
                </a:solidFill>
              </a:rPr>
              <a:t>Exploring http module</a:t>
            </a:r>
          </a:p>
          <a:p>
            <a:pPr marL="342900" indent="-342900" algn="l">
              <a:buFont typeface="Arial" panose="020B0604020202020204" pitchFamily="34" charset="0"/>
              <a:buChar char="•"/>
            </a:pPr>
            <a:r>
              <a:rPr lang="en-US" sz="2000" dirty="0">
                <a:solidFill>
                  <a:schemeClr val="tx1"/>
                </a:solidFill>
              </a:rPr>
              <a:t>Creating scripts using each module and running scripts</a:t>
            </a:r>
          </a:p>
          <a:p>
            <a:pPr marL="342900" indent="-342900" algn="l">
              <a:buFont typeface="Arial" panose="020B0604020202020204" pitchFamily="34" charset="0"/>
              <a:buChar char="•"/>
            </a:pPr>
            <a:r>
              <a:rPr lang="en-US" sz="2000" dirty="0">
                <a:solidFill>
                  <a:schemeClr val="tx1"/>
                </a:solidFill>
              </a:rPr>
              <a:t>Scripts key in </a:t>
            </a:r>
            <a:r>
              <a:rPr lang="en-US" sz="2000" dirty="0" err="1">
                <a:solidFill>
                  <a:schemeClr val="tx1"/>
                </a:solidFill>
              </a:rPr>
              <a:t>json</a:t>
            </a:r>
            <a:r>
              <a:rPr lang="en-US" sz="2000" dirty="0">
                <a:solidFill>
                  <a:schemeClr val="tx1"/>
                </a:solidFill>
              </a:rPr>
              <a:t> , with start , build , test example.</a:t>
            </a:r>
          </a:p>
          <a:p>
            <a:pPr marL="342900" indent="-342900" algn="l">
              <a:buFont typeface="Arial" panose="020B0604020202020204" pitchFamily="34" charset="0"/>
              <a:buChar char="•"/>
            </a:pPr>
            <a:r>
              <a:rPr lang="en-US" sz="2000" dirty="0">
                <a:solidFill>
                  <a:schemeClr val="tx1"/>
                </a:solidFill>
              </a:rPr>
              <a:t>Custom modules  , using both </a:t>
            </a:r>
            <a:r>
              <a:rPr lang="en-US" sz="2000" dirty="0" err="1">
                <a:solidFill>
                  <a:schemeClr val="tx1"/>
                </a:solidFill>
              </a:rPr>
              <a:t>CommonJS</a:t>
            </a:r>
            <a:r>
              <a:rPr lang="en-US" sz="2000" dirty="0">
                <a:solidFill>
                  <a:schemeClr val="tx1"/>
                </a:solidFill>
              </a:rPr>
              <a:t> and </a:t>
            </a:r>
            <a:r>
              <a:rPr lang="en-US" sz="2000" dirty="0" err="1">
                <a:solidFill>
                  <a:schemeClr val="tx1"/>
                </a:solidFill>
              </a:rPr>
              <a:t>ESModule</a:t>
            </a:r>
            <a:endParaRPr lang="en-US" sz="2000" dirty="0">
              <a:solidFill>
                <a:schemeClr val="tx1"/>
              </a:solidFill>
            </a:endParaRPr>
          </a:p>
          <a:p>
            <a:pPr marL="342900" indent="-342900" algn="l">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3631817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Creating Objects</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literal : Defining name , attributes , methods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Accessing object attributes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Adding attributes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Updating attributes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Calling object methods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using constructor</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using class(later)</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using </a:t>
            </a:r>
            <a:r>
              <a:rPr lang="en-US" sz="2000" dirty="0" err="1">
                <a:solidFill>
                  <a:srgbClr val="002060"/>
                </a:solidFill>
                <a:ea typeface="Roboto" panose="02000000000000000000" pitchFamily="2" charset="0"/>
              </a:rPr>
              <a:t>Object.create</a:t>
            </a:r>
            <a:r>
              <a:rPr lang="en-US" sz="2000" dirty="0">
                <a:solidFill>
                  <a:srgbClr val="002060"/>
                </a:solidFill>
                <a:ea typeface="Roboto" panose="02000000000000000000" pitchFamily="2" charset="0"/>
              </a:rPr>
              <a:t>() </a:t>
            </a:r>
            <a:r>
              <a:rPr lang="en-US" sz="2000">
                <a:solidFill>
                  <a:srgbClr val="002060"/>
                </a:solidFill>
                <a:ea typeface="Roboto" panose="02000000000000000000" pitchFamily="2" charset="0"/>
              </a:rPr>
              <a:t>method.</a:t>
            </a:r>
            <a:endParaRPr lang="en-US" sz="2000" dirty="0">
              <a:solidFill>
                <a:srgbClr val="002060"/>
              </a:solidFill>
              <a:ea typeface="Roboto" panose="02000000000000000000" pitchFamily="2" charset="0"/>
            </a:endParaRPr>
          </a:p>
        </p:txBody>
      </p:sp>
    </p:spTree>
    <p:extLst>
      <p:ext uri="{BB962C8B-B14F-4D97-AF65-F5344CB8AC3E}">
        <p14:creationId xmlns:p14="http://schemas.microsoft.com/office/powerpoint/2010/main" val="382356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a:t>
            </a:r>
            <a:r>
              <a:rPr lang="en-US" dirty="0" err="1">
                <a:solidFill>
                  <a:srgbClr val="FF0000"/>
                </a:solidFill>
              </a:rPr>
              <a:t>Destructuring</a:t>
            </a: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literal : Defining name , attributes , methods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Array </a:t>
            </a:r>
            <a:r>
              <a:rPr lang="en-US" sz="2000" dirty="0" err="1">
                <a:solidFill>
                  <a:srgbClr val="002060"/>
                </a:solidFill>
                <a:ea typeface="Roboto" panose="02000000000000000000" pitchFamily="2" charset="0"/>
              </a:rPr>
              <a:t>Destructuring</a:t>
            </a:r>
            <a:r>
              <a:rPr lang="en-US" sz="2000" dirty="0">
                <a:solidFill>
                  <a:srgbClr val="002060"/>
                </a:solidFill>
                <a:ea typeface="Roboto" panose="02000000000000000000" pitchFamily="2" charset="0"/>
              </a:rPr>
              <a:t>  : </a:t>
            </a:r>
          </a:p>
          <a:p>
            <a:pPr algn="l"/>
            <a:r>
              <a:rPr lang="en-US" sz="2000" dirty="0">
                <a:solidFill>
                  <a:srgbClr val="002060"/>
                </a:solidFill>
                <a:ea typeface="Roboto" panose="02000000000000000000" pitchFamily="2" charset="0"/>
              </a:rPr>
              <a:t>                   a. Into Single variable</a:t>
            </a:r>
          </a:p>
          <a:p>
            <a:pPr algn="l"/>
            <a:r>
              <a:rPr lang="en-US" sz="2000" dirty="0">
                <a:solidFill>
                  <a:srgbClr val="002060"/>
                </a:solidFill>
                <a:ea typeface="Roboto" panose="02000000000000000000" pitchFamily="2" charset="0"/>
              </a:rPr>
              <a:t>                   b. Into Multiple variables</a:t>
            </a:r>
          </a:p>
          <a:p>
            <a:pPr algn="l"/>
            <a:r>
              <a:rPr lang="en-US" sz="2000" dirty="0">
                <a:solidFill>
                  <a:srgbClr val="002060"/>
                </a:solidFill>
                <a:ea typeface="Roboto" panose="02000000000000000000" pitchFamily="2" charset="0"/>
              </a:rPr>
              <a:t>                   c. Into Empty Array</a:t>
            </a:r>
          </a:p>
          <a:p>
            <a:pPr algn="l"/>
            <a:r>
              <a:rPr lang="en-US" sz="2000" dirty="0">
                <a:solidFill>
                  <a:srgbClr val="002060"/>
                </a:solidFill>
                <a:ea typeface="Roboto" panose="02000000000000000000" pitchFamily="2" charset="0"/>
              </a:rPr>
              <a:t>                   d. Into Non-empty Array</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a:t>
            </a:r>
            <a:r>
              <a:rPr lang="en-US" sz="2000" dirty="0" err="1">
                <a:solidFill>
                  <a:srgbClr val="002060"/>
                </a:solidFill>
                <a:ea typeface="Roboto" panose="02000000000000000000" pitchFamily="2" charset="0"/>
              </a:rPr>
              <a:t>Destructuring</a:t>
            </a:r>
            <a:r>
              <a:rPr lang="en-US" sz="2000" dirty="0">
                <a:solidFill>
                  <a:srgbClr val="002060"/>
                </a:solidFill>
                <a:ea typeface="Roboto" panose="02000000000000000000" pitchFamily="2" charset="0"/>
              </a:rPr>
              <a:t> </a:t>
            </a:r>
          </a:p>
          <a:p>
            <a:pPr algn="l"/>
            <a:endParaRPr lang="en-US" sz="2000" dirty="0">
              <a:solidFill>
                <a:srgbClr val="002060"/>
              </a:solidFill>
              <a:ea typeface="Roboto" panose="02000000000000000000" pitchFamily="2" charset="0"/>
            </a:endParaRP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p:txBody>
      </p:sp>
    </p:spTree>
    <p:extLst>
      <p:ext uri="{BB962C8B-B14F-4D97-AF65-F5344CB8AC3E}">
        <p14:creationId xmlns:p14="http://schemas.microsoft.com/office/powerpoint/2010/main" val="3471631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Arrow Function</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Syntax</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Arguments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Single vs multiple arguments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this keyword in normal function vs arrow function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Arrow functions cant be used as methods as they don’t have their own binding to this or super</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Arrow functions cant be used as constructors.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For normal function, this means the object which calls the function, whereas for arrow function ,this means the object or function which holds the function.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Example showing an object containing async function with callback as 1. anonymous function accessing member variable using this keyword 2. how arrow function solves the problem.</a:t>
            </a: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p:txBody>
      </p:sp>
    </p:spTree>
    <p:extLst>
      <p:ext uri="{BB962C8B-B14F-4D97-AF65-F5344CB8AC3E}">
        <p14:creationId xmlns:p14="http://schemas.microsoft.com/office/powerpoint/2010/main" val="405098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Arrow Function</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rgbClr val="002060"/>
                </a:solidFill>
                <a:ea typeface="Roboto" panose="02000000000000000000" pitchFamily="2" charset="0"/>
              </a:rPr>
              <a:t>let me = {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name: "John",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a:t>
            </a:r>
            <a:r>
              <a:rPr lang="en-US" sz="2000" dirty="0" err="1">
                <a:solidFill>
                  <a:srgbClr val="002060"/>
                </a:solidFill>
                <a:ea typeface="Roboto" panose="02000000000000000000" pitchFamily="2" charset="0"/>
              </a:rPr>
              <a:t>thisInArrow</a:t>
            </a:r>
            <a:r>
              <a:rPr lang="en-US" sz="2000" dirty="0">
                <a:solidFill>
                  <a:srgbClr val="002060"/>
                </a:solidFill>
                <a:ea typeface="Roboto" panose="02000000000000000000" pitchFamily="2" charset="0"/>
              </a:rPr>
              <a:t>:() =&gt; {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console.log("My name is " + this.name); // no 'this' binding here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a:t>
            </a:r>
            <a:r>
              <a:rPr lang="en-US" sz="2000" dirty="0" err="1">
                <a:solidFill>
                  <a:srgbClr val="002060"/>
                </a:solidFill>
                <a:ea typeface="Roboto" panose="02000000000000000000" pitchFamily="2" charset="0"/>
              </a:rPr>
              <a:t>thisInRegular</a:t>
            </a:r>
            <a:r>
              <a:rPr lang="en-US" sz="2000" dirty="0">
                <a:solidFill>
                  <a:srgbClr val="002060"/>
                </a:solidFill>
                <a:ea typeface="Roboto" panose="02000000000000000000" pitchFamily="2" charset="0"/>
              </a:rPr>
              <a:t>(){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console.log("My name is " + this.name); // 'this' binding works here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t>
            </a:r>
          </a:p>
          <a:p>
            <a:pPr marL="457200" indent="-457200" algn="l">
              <a:buFont typeface="Arial" panose="020B0604020202020204" pitchFamily="34" charset="0"/>
              <a:buChar char="•"/>
            </a:pPr>
            <a:r>
              <a:rPr lang="en-US" sz="2000" dirty="0" err="1">
                <a:solidFill>
                  <a:srgbClr val="002060"/>
                </a:solidFill>
                <a:ea typeface="Roboto" panose="02000000000000000000" pitchFamily="2" charset="0"/>
              </a:rPr>
              <a:t>me.thisInArrow</a:t>
            </a:r>
            <a:r>
              <a:rPr lang="en-US" sz="2000" dirty="0">
                <a:solidFill>
                  <a:srgbClr val="002060"/>
                </a:solidFill>
                <a:ea typeface="Roboto" panose="02000000000000000000" pitchFamily="2" charset="0"/>
              </a:rPr>
              <a:t>(); </a:t>
            </a:r>
          </a:p>
          <a:p>
            <a:pPr marL="457200" indent="-457200" algn="l">
              <a:buFont typeface="Arial" panose="020B0604020202020204" pitchFamily="34" charset="0"/>
              <a:buChar char="•"/>
            </a:pPr>
            <a:r>
              <a:rPr lang="en-US" sz="2000" dirty="0" err="1">
                <a:solidFill>
                  <a:srgbClr val="002060"/>
                </a:solidFill>
                <a:ea typeface="Roboto" panose="02000000000000000000" pitchFamily="2" charset="0"/>
              </a:rPr>
              <a:t>me.thisInRegular</a:t>
            </a:r>
            <a:r>
              <a:rPr lang="en-US" sz="2000" dirty="0">
                <a:solidFill>
                  <a:srgbClr val="002060"/>
                </a:solidFill>
                <a:ea typeface="Roboto" panose="02000000000000000000" pitchFamily="2" charset="0"/>
              </a:rPr>
              <a:t>();</a:t>
            </a:r>
          </a:p>
        </p:txBody>
      </p:sp>
    </p:spTree>
    <p:extLst>
      <p:ext uri="{BB962C8B-B14F-4D97-AF65-F5344CB8AC3E}">
        <p14:creationId xmlns:p14="http://schemas.microsoft.com/office/powerpoint/2010/main" val="78151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Class</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rgbClr val="002060"/>
                </a:solidFill>
                <a:ea typeface="Roboto" panose="02000000000000000000" pitchFamily="2" charset="0"/>
              </a:rPr>
              <a:t>Syntax for class declaration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Class expression Syntax</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Attributes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Methods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Constructor</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Creating object</a:t>
            </a:r>
          </a:p>
          <a:p>
            <a:pPr marL="457200" indent="-457200" algn="l">
              <a:buFont typeface="Arial" panose="020B0604020202020204" pitchFamily="34" charset="0"/>
              <a:buChar char="•"/>
            </a:pPr>
            <a:r>
              <a:rPr lang="en-US" sz="2000" dirty="0">
                <a:solidFill>
                  <a:schemeClr val="bg1">
                    <a:lumMod val="75000"/>
                  </a:schemeClr>
                </a:solidFill>
                <a:ea typeface="Roboto" panose="02000000000000000000" pitchFamily="2" charset="0"/>
              </a:rPr>
              <a:t>Function vs class from hoisting point of view</a:t>
            </a:r>
          </a:p>
          <a:p>
            <a:pPr marL="457200" indent="-457200" algn="l">
              <a:buFont typeface="Arial" panose="020B0604020202020204" pitchFamily="34" charset="0"/>
              <a:buChar char="•"/>
            </a:pPr>
            <a:r>
              <a:rPr lang="en-US" sz="2000" dirty="0">
                <a:solidFill>
                  <a:schemeClr val="bg1">
                    <a:lumMod val="75000"/>
                  </a:schemeClr>
                </a:solidFill>
                <a:ea typeface="Roboto" panose="02000000000000000000" pitchFamily="2" charset="0"/>
              </a:rPr>
              <a:t>Using class before its definition, with an example.</a:t>
            </a:r>
          </a:p>
          <a:p>
            <a:pPr marL="457200" indent="-457200" algn="l">
              <a:buFont typeface="Arial" panose="020B0604020202020204" pitchFamily="34" charset="0"/>
              <a:buChar char="•"/>
            </a:pPr>
            <a:r>
              <a:rPr lang="en-US" sz="2000" dirty="0">
                <a:solidFill>
                  <a:schemeClr val="bg1">
                    <a:lumMod val="75000"/>
                  </a:schemeClr>
                </a:solidFill>
                <a:ea typeface="Roboto" panose="02000000000000000000" pitchFamily="2" charset="0"/>
              </a:rPr>
              <a:t>No in built constructor overloading in JavaScript.</a:t>
            </a:r>
          </a:p>
          <a:p>
            <a:pPr marL="457200" indent="-457200" algn="l">
              <a:buFont typeface="Arial" panose="020B0604020202020204" pitchFamily="34" charset="0"/>
              <a:buChar char="•"/>
            </a:pPr>
            <a:r>
              <a:rPr lang="en-US" sz="2000" dirty="0">
                <a:solidFill>
                  <a:schemeClr val="bg1">
                    <a:lumMod val="75000"/>
                  </a:schemeClr>
                </a:solidFill>
                <a:ea typeface="Roboto" panose="02000000000000000000" pitchFamily="2" charset="0"/>
              </a:rPr>
              <a:t>Static initializer block</a:t>
            </a:r>
          </a:p>
          <a:p>
            <a:pPr marL="457200" indent="-457200" algn="l">
              <a:buFont typeface="Arial" panose="020B0604020202020204" pitchFamily="34" charset="0"/>
              <a:buChar char="•"/>
            </a:pPr>
            <a:r>
              <a:rPr lang="en-US" sz="2000" dirty="0">
                <a:solidFill>
                  <a:schemeClr val="bg1">
                    <a:lumMod val="75000"/>
                  </a:schemeClr>
                </a:solidFill>
                <a:ea typeface="Roboto" panose="02000000000000000000" pitchFamily="2" charset="0"/>
              </a:rPr>
              <a:t>Variables declared with var are not hoisted in static blocks.</a:t>
            </a:r>
          </a:p>
          <a:p>
            <a:pPr marL="457200" indent="-457200" algn="l">
              <a:buFont typeface="Arial" panose="020B0604020202020204" pitchFamily="34" charset="0"/>
              <a:buChar char="•"/>
            </a:pPr>
            <a:r>
              <a:rPr lang="en-US" sz="2000" dirty="0" err="1">
                <a:solidFill>
                  <a:schemeClr val="bg1">
                    <a:lumMod val="75000"/>
                  </a:schemeClr>
                </a:solidFill>
                <a:ea typeface="Roboto" panose="02000000000000000000" pitchFamily="2" charset="0"/>
              </a:rPr>
              <a:t>super.property</a:t>
            </a:r>
            <a:r>
              <a:rPr lang="en-US" sz="2000" dirty="0">
                <a:solidFill>
                  <a:schemeClr val="bg1">
                    <a:lumMod val="75000"/>
                  </a:schemeClr>
                </a:solidFill>
                <a:ea typeface="Roboto" panose="02000000000000000000" pitchFamily="2" charset="0"/>
              </a:rPr>
              <a:t> can be used inside static block</a:t>
            </a:r>
          </a:p>
          <a:p>
            <a:pPr marL="457200" indent="-457200" algn="l">
              <a:buFont typeface="Arial" panose="020B0604020202020204" pitchFamily="34" charset="0"/>
              <a:buChar char="•"/>
            </a:pPr>
            <a:r>
              <a:rPr lang="en-US" sz="2000" dirty="0">
                <a:solidFill>
                  <a:schemeClr val="bg1">
                    <a:lumMod val="75000"/>
                  </a:schemeClr>
                </a:solidFill>
                <a:ea typeface="Roboto" panose="02000000000000000000" pitchFamily="2" charset="0"/>
              </a:rPr>
              <a:t>super() can not be used inside static block.</a:t>
            </a:r>
          </a:p>
        </p:txBody>
      </p:sp>
    </p:spTree>
    <p:extLst>
      <p:ext uri="{BB962C8B-B14F-4D97-AF65-F5344CB8AC3E}">
        <p14:creationId xmlns:p14="http://schemas.microsoft.com/office/powerpoint/2010/main" val="266961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Loops</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for loop</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while loop</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do while loop</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for…in loop for objects and array</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for…of loop for </a:t>
            </a:r>
            <a:r>
              <a:rPr lang="en-US" sz="2000" dirty="0" err="1">
                <a:solidFill>
                  <a:schemeClr val="tx1"/>
                </a:solidFill>
                <a:ea typeface="Roboto" panose="02000000000000000000" pitchFamily="2" charset="0"/>
              </a:rPr>
              <a:t>iterables</a:t>
            </a:r>
            <a:r>
              <a:rPr lang="en-US" sz="2000" dirty="0">
                <a:solidFill>
                  <a:schemeClr val="tx1"/>
                </a:solidFill>
                <a:ea typeface="Roboto" panose="02000000000000000000" pitchFamily="2" charset="0"/>
              </a:rPr>
              <a:t> like arrays, strings and map</a:t>
            </a:r>
          </a:p>
        </p:txBody>
      </p:sp>
    </p:spTree>
    <p:extLst>
      <p:ext uri="{BB962C8B-B14F-4D97-AF65-F5344CB8AC3E}">
        <p14:creationId xmlns:p14="http://schemas.microsoft.com/office/powerpoint/2010/main" val="202832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19193</TotalTime>
  <Words>3258</Words>
  <Application>Microsoft Office PowerPoint</Application>
  <PresentationFormat>On-screen Show (4:3)</PresentationFormat>
  <Paragraphs>323</Paragraphs>
  <Slides>35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JS : DOM</vt:lpstr>
      <vt:lpstr>JS : DOM : Assignment</vt:lpstr>
      <vt:lpstr>JS : let , var, const</vt:lpstr>
      <vt:lpstr>JS : Creating Objects</vt:lpstr>
      <vt:lpstr>JS : Destructuring</vt:lpstr>
      <vt:lpstr>JS : Arrow Function</vt:lpstr>
      <vt:lpstr>JS : Arrow Function</vt:lpstr>
      <vt:lpstr>JS : Class</vt:lpstr>
      <vt:lpstr>JS : Loops</vt:lpstr>
      <vt:lpstr>JS : Shallow copy vs Deep copy</vt:lpstr>
      <vt:lpstr>JS : Shallow copy vs Deep copy</vt:lpstr>
      <vt:lpstr>JS : Mutability vs Immutability</vt:lpstr>
      <vt:lpstr>JS : Default</vt:lpstr>
      <vt:lpstr>JS : REST </vt:lpstr>
      <vt:lpstr>JS : Spread operator,Template Literal</vt:lpstr>
      <vt:lpstr>JS : Callback</vt:lpstr>
      <vt:lpstr>JS : Callback</vt:lpstr>
      <vt:lpstr>JS : Promise</vt:lpstr>
      <vt:lpstr>JS : Promise</vt:lpstr>
      <vt:lpstr>JS : Promise with async/await</vt:lpstr>
      <vt:lpstr>JS : Promise with async/await</vt:lpstr>
      <vt:lpstr>JS : Modules</vt:lpstr>
      <vt:lpstr>Node js</vt:lpstr>
      <vt:lpstr>Node js</vt:lpstr>
      <vt:lpstr>NPM</vt:lpstr>
      <vt:lpstr>Package.json</vt:lpstr>
      <vt:lpstr>Package. json common fields</vt:lpstr>
      <vt:lpstr>Package. json common fields</vt:lpstr>
      <vt:lpstr>Package. json common fields</vt:lpstr>
      <vt:lpstr>NPM : Installing &amp; Uninstalling pack.</vt:lpstr>
      <vt:lpstr>NPM : Installing &amp; Uninstalling pack.</vt:lpstr>
      <vt:lpstr>NPM : Installing &amp; Uninstalling pack.</vt:lpstr>
      <vt:lpstr>Node : environmental variables</vt:lpstr>
      <vt:lpstr>Node : Installing express and 1st app</vt:lpstr>
      <vt:lpstr>Node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dc:creator>
  <cp:lastModifiedBy>jitesh</cp:lastModifiedBy>
  <cp:revision>1865</cp:revision>
  <dcterms:created xsi:type="dcterms:W3CDTF">2018-07-22T05:46:41Z</dcterms:created>
  <dcterms:modified xsi:type="dcterms:W3CDTF">2023-01-23T07:12:11Z</dcterms:modified>
</cp:coreProperties>
</file>