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437" r:id="rId2"/>
    <p:sldId id="594" r:id="rId3"/>
    <p:sldId id="599" r:id="rId4"/>
    <p:sldId id="601" r:id="rId5"/>
    <p:sldId id="595" r:id="rId6"/>
    <p:sldId id="602" r:id="rId7"/>
    <p:sldId id="596" r:id="rId8"/>
    <p:sldId id="603" r:id="rId9"/>
    <p:sldId id="604" r:id="rId10"/>
    <p:sldId id="605" r:id="rId11"/>
    <p:sldId id="606" r:id="rId12"/>
    <p:sldId id="607" r:id="rId13"/>
    <p:sldId id="610" r:id="rId14"/>
    <p:sldId id="611" r:id="rId15"/>
    <p:sldId id="612" r:id="rId16"/>
    <p:sldId id="609" r:id="rId17"/>
    <p:sldId id="613" r:id="rId18"/>
    <p:sldId id="614" r:id="rId19"/>
    <p:sldId id="616" r:id="rId20"/>
    <p:sldId id="615" r:id="rId21"/>
    <p:sldId id="617" r:id="rId22"/>
    <p:sldId id="618" r:id="rId23"/>
    <p:sldId id="619" r:id="rId24"/>
    <p:sldId id="597" r:id="rId25"/>
    <p:sldId id="620" r:id="rId26"/>
    <p:sldId id="621" r:id="rId27"/>
    <p:sldId id="622" r:id="rId28"/>
    <p:sldId id="623" r:id="rId29"/>
    <p:sldId id="624" r:id="rId30"/>
    <p:sldId id="625" r:id="rId31"/>
    <p:sldId id="626" r:id="rId32"/>
    <p:sldId id="628" r:id="rId33"/>
    <p:sldId id="627" r:id="rId34"/>
    <p:sldId id="629" r:id="rId35"/>
    <p:sldId id="630" r:id="rId36"/>
    <p:sldId id="631" r:id="rId37"/>
    <p:sldId id="632" r:id="rId38"/>
    <p:sldId id="633" r:id="rId39"/>
    <p:sldId id="634" r:id="rId40"/>
    <p:sldId id="635" r:id="rId41"/>
    <p:sldId id="636" r:id="rId42"/>
    <p:sldId id="637" r:id="rId43"/>
    <p:sldId id="638" r:id="rId44"/>
    <p:sldId id="639" r:id="rId45"/>
    <p:sldId id="640" r:id="rId46"/>
    <p:sldId id="641" r:id="rId47"/>
    <p:sldId id="642" r:id="rId48"/>
    <p:sldId id="643" r:id="rId49"/>
    <p:sldId id="646" r:id="rId50"/>
    <p:sldId id="644" r:id="rId51"/>
    <p:sldId id="647" r:id="rId52"/>
    <p:sldId id="64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tesh" initials="j" lastIdx="1" clrIdx="0">
    <p:extLst>
      <p:ext uri="{19B8F6BF-5375-455C-9EA6-DF929625EA0E}">
        <p15:presenceInfo xmlns:p15="http://schemas.microsoft.com/office/powerpoint/2012/main" userId="jit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5" autoAdjust="0"/>
    <p:restoredTop sz="94660"/>
  </p:normalViewPr>
  <p:slideViewPr>
    <p:cSldViewPr>
      <p:cViewPr>
        <p:scale>
          <a:sx n="80" d="100"/>
          <a:sy n="80" d="100"/>
        </p:scale>
        <p:origin x="1170"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C2D637-B4B8-422F-96B7-DC84CA5E3579}" type="datetimeFigureOut">
              <a:rPr lang="en-US" smtClean="0"/>
              <a:pPr/>
              <a:t>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DD1883-0F2A-4574-94CE-6AF622CA50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DD1883-0F2A-4574-94CE-6AF622CA50A6}" type="slidenum">
              <a:rPr lang="en-US" smtClean="0"/>
              <a:pPr/>
              <a:t>6</a:t>
            </a:fld>
            <a:endParaRPr lang="en-US"/>
          </a:p>
        </p:txBody>
      </p:sp>
    </p:spTree>
    <p:extLst>
      <p:ext uri="{BB962C8B-B14F-4D97-AF65-F5344CB8AC3E}">
        <p14:creationId xmlns:p14="http://schemas.microsoft.com/office/powerpoint/2010/main" val="3426860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21C92C-0DEF-4D47-BFC7-93DF590BE2EB}"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21C92C-0DEF-4D47-BFC7-93DF590BE2EB}"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1C92C-0DEF-4D47-BFC7-93DF590BE2EB}"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21C92C-0DEF-4D47-BFC7-93DF590BE2EB}" type="datetimeFigureOut">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21C92C-0DEF-4D47-BFC7-93DF590BE2EB}" type="datetimeFigureOut">
              <a:rPr lang="en-US" smtClean="0"/>
              <a:pPr/>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21C92C-0DEF-4D47-BFC7-93DF590BE2EB}" type="datetimeFigureOut">
              <a:rPr lang="en-US" smtClean="0"/>
              <a:pPr/>
              <a:t>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1C92C-0DEF-4D47-BFC7-93DF590BE2EB}" type="datetimeFigureOut">
              <a:rPr lang="en-US" smtClean="0"/>
              <a:pPr/>
              <a:t>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1C92C-0DEF-4D47-BFC7-93DF590BE2EB}" type="datetimeFigureOut">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481B-C52E-49E9-BBE9-21A6D6244A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1C92C-0DEF-4D47-BFC7-93DF590BE2EB}" type="datetimeFigureOut">
              <a:rPr lang="en-US" smtClean="0"/>
              <a:pPr/>
              <a:t>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0481B-C52E-49E9-BBE9-21A6D6244A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dirty="0">
                <a:solidFill>
                  <a:srgbClr val="FF0000"/>
                </a:solidFill>
              </a:rPr>
              <a:t>SPA Architecture</a:t>
            </a:r>
          </a:p>
        </p:txBody>
      </p:sp>
      <p:pic>
        <p:nvPicPr>
          <p:cNvPr id="5" name="Picture 4">
            <a:extLst>
              <a:ext uri="{FF2B5EF4-FFF2-40B4-BE49-F238E27FC236}">
                <a16:creationId xmlns:a16="http://schemas.microsoft.com/office/drawing/2014/main" id="{44731587-5BDE-8399-1FA6-DCA94E2EF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077461"/>
            <a:ext cx="6553200" cy="5551938"/>
          </a:xfrm>
          <a:prstGeom prst="rect">
            <a:avLst/>
          </a:prstGeom>
        </p:spPr>
      </p:pic>
    </p:spTree>
    <p:extLst>
      <p:ext uri="{BB962C8B-B14F-4D97-AF65-F5344CB8AC3E}">
        <p14:creationId xmlns:p14="http://schemas.microsoft.com/office/powerpoint/2010/main" val="33070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fontScale="90000"/>
          </a:bodyPr>
          <a:lstStyle/>
          <a:p>
            <a:r>
              <a:rPr lang="en-IN" dirty="0">
                <a:solidFill>
                  <a:srgbClr val="FF0000"/>
                </a:solidFill>
              </a:rPr>
              <a:t>Change Detection: Details/Diffing Algo</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rmAutofit/>
          </a:bodyPr>
          <a:lstStyle/>
          <a:p>
            <a:pPr marL="0" indent="0" algn="just">
              <a:buNone/>
            </a:pPr>
            <a:r>
              <a:rPr lang="en-US" sz="2000" b="1" dirty="0">
                <a:solidFill>
                  <a:srgbClr val="000000"/>
                </a:solidFill>
              </a:rPr>
              <a:t>Case A :  Different Roots</a:t>
            </a:r>
          </a:p>
          <a:p>
            <a:pPr algn="just"/>
            <a:endParaRPr lang="en-US" sz="2000" dirty="0">
              <a:solidFill>
                <a:srgbClr val="000000"/>
              </a:solidFill>
            </a:endParaRPr>
          </a:p>
          <a:p>
            <a:pPr algn="just"/>
            <a:r>
              <a:rPr lang="en-US" sz="2000" dirty="0">
                <a:solidFill>
                  <a:srgbClr val="000000"/>
                </a:solidFill>
              </a:rPr>
              <a:t>React will tear down the old tree and build the new tree from scratch. Going from &lt;a&gt; to &lt;</a:t>
            </a:r>
            <a:r>
              <a:rPr lang="en-US" sz="2000" dirty="0" err="1">
                <a:solidFill>
                  <a:srgbClr val="000000"/>
                </a:solidFill>
              </a:rPr>
              <a:t>img</a:t>
            </a:r>
            <a:r>
              <a:rPr lang="en-US" sz="2000" dirty="0">
                <a:solidFill>
                  <a:srgbClr val="000000"/>
                </a:solidFill>
              </a:rPr>
              <a:t>&gt;, or from &lt;Article&gt; to &lt;Comment&gt;, or from &lt;Button&gt; to &lt;div&gt; - any of those will lead to a full rebuild.</a:t>
            </a:r>
          </a:p>
          <a:p>
            <a:pPr algn="just"/>
            <a:r>
              <a:rPr lang="en-US" sz="2000" dirty="0">
                <a:solidFill>
                  <a:srgbClr val="000000"/>
                </a:solidFill>
              </a:rPr>
              <a:t>Old DOM nodes are destroyed. </a:t>
            </a:r>
          </a:p>
          <a:p>
            <a:pPr algn="just"/>
            <a:r>
              <a:rPr lang="en-US" sz="2000" dirty="0">
                <a:solidFill>
                  <a:srgbClr val="000000"/>
                </a:solidFill>
              </a:rPr>
              <a:t>Component instances receive </a:t>
            </a:r>
            <a:r>
              <a:rPr lang="en-US" sz="2000" dirty="0" err="1">
                <a:solidFill>
                  <a:srgbClr val="000000"/>
                </a:solidFill>
              </a:rPr>
              <a:t>componentWillUnmount</a:t>
            </a:r>
            <a:r>
              <a:rPr lang="en-US" sz="2000" dirty="0">
                <a:solidFill>
                  <a:srgbClr val="000000"/>
                </a:solidFill>
              </a:rPr>
              <a:t>(). </a:t>
            </a:r>
          </a:p>
          <a:p>
            <a:pPr algn="just"/>
            <a:r>
              <a:rPr lang="en-US" sz="2000" dirty="0">
                <a:solidFill>
                  <a:srgbClr val="000000"/>
                </a:solidFill>
              </a:rPr>
              <a:t>When building up a new tree, new DOM nodes are inserted into the DOM.</a:t>
            </a:r>
          </a:p>
          <a:p>
            <a:pPr algn="just"/>
            <a:r>
              <a:rPr lang="en-US" sz="2000" dirty="0">
                <a:solidFill>
                  <a:srgbClr val="000000"/>
                </a:solidFill>
              </a:rPr>
              <a:t>Component instances receive </a:t>
            </a:r>
            <a:r>
              <a:rPr lang="en-US" sz="2000" dirty="0" err="1">
                <a:solidFill>
                  <a:srgbClr val="000000"/>
                </a:solidFill>
              </a:rPr>
              <a:t>componentWillMount</a:t>
            </a:r>
            <a:r>
              <a:rPr lang="en-US" sz="2000" dirty="0">
                <a:solidFill>
                  <a:srgbClr val="000000"/>
                </a:solidFill>
              </a:rPr>
              <a:t>() and then </a:t>
            </a:r>
            <a:r>
              <a:rPr lang="en-US" sz="2000" dirty="0" err="1">
                <a:solidFill>
                  <a:srgbClr val="000000"/>
                </a:solidFill>
              </a:rPr>
              <a:t>componentDidMount</a:t>
            </a:r>
            <a:r>
              <a:rPr lang="en-US" sz="2000" dirty="0">
                <a:solidFill>
                  <a:srgbClr val="000000"/>
                </a:solidFill>
              </a:rPr>
              <a:t>(). Any state associated with the old tree is lost.</a:t>
            </a:r>
          </a:p>
          <a:p>
            <a:pPr marL="0" indent="0" algn="just">
              <a:buNone/>
            </a:pPr>
            <a:endParaRPr lang="en-US" sz="2000" b="1" dirty="0">
              <a:solidFill>
                <a:srgbClr val="000000"/>
              </a:solidFill>
            </a:endParaRPr>
          </a:p>
          <a:p>
            <a:pPr marL="0" indent="0" algn="just">
              <a:buNone/>
            </a:pPr>
            <a:endParaRPr lang="en-US" sz="2000" b="1" dirty="0">
              <a:solidFill>
                <a:srgbClr val="000000"/>
              </a:solidFill>
            </a:endParaRPr>
          </a:p>
          <a:p>
            <a:pPr marL="0" indent="0" algn="just">
              <a:buNone/>
            </a:pPr>
            <a:endParaRPr lang="en-US" sz="2000" b="1" dirty="0">
              <a:solidFill>
                <a:srgbClr val="000000"/>
              </a:solidFill>
              <a:effectLst/>
            </a:endParaRPr>
          </a:p>
          <a:p>
            <a:pPr marL="0" indent="0" algn="just">
              <a:buNone/>
            </a:pPr>
            <a:endParaRPr lang="en-US" sz="2000" b="1" dirty="0">
              <a:solidFill>
                <a:srgbClr val="000000"/>
              </a:solidFill>
              <a:effectLst/>
            </a:endParaRPr>
          </a:p>
        </p:txBody>
      </p:sp>
    </p:spTree>
    <p:extLst>
      <p:ext uri="{BB962C8B-B14F-4D97-AF65-F5344CB8AC3E}">
        <p14:creationId xmlns:p14="http://schemas.microsoft.com/office/powerpoint/2010/main" val="11905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fontScale="90000"/>
          </a:bodyPr>
          <a:lstStyle/>
          <a:p>
            <a:r>
              <a:rPr lang="en-IN" dirty="0">
                <a:solidFill>
                  <a:srgbClr val="FF0000"/>
                </a:solidFill>
              </a:rPr>
              <a:t>Change Detection: Details/Diffing Algo</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a:xfrm>
            <a:off x="457200" y="1600200"/>
            <a:ext cx="8229600" cy="4648200"/>
          </a:xfrm>
        </p:spPr>
        <p:txBody>
          <a:bodyPr>
            <a:noAutofit/>
          </a:bodyPr>
          <a:lstStyle/>
          <a:p>
            <a:pPr marL="0" indent="0" algn="just">
              <a:buNone/>
            </a:pPr>
            <a:r>
              <a:rPr lang="en-US" sz="2000" b="1" dirty="0">
                <a:solidFill>
                  <a:srgbClr val="000000"/>
                </a:solidFill>
              </a:rPr>
              <a:t>Case B :  Same Roots but different Attributes</a:t>
            </a:r>
          </a:p>
          <a:p>
            <a:pPr algn="just"/>
            <a:r>
              <a:rPr lang="en-US" sz="2000" b="0" i="0" dirty="0">
                <a:solidFill>
                  <a:srgbClr val="000000"/>
                </a:solidFill>
                <a:effectLst/>
                <a:latin typeface="-apple-system"/>
              </a:rPr>
              <a:t>Instance is not removed and kept same.</a:t>
            </a:r>
          </a:p>
          <a:p>
            <a:pPr algn="just"/>
            <a:r>
              <a:rPr lang="en-US" sz="2000" b="0" i="0" dirty="0">
                <a:solidFill>
                  <a:srgbClr val="000000"/>
                </a:solidFill>
                <a:effectLst/>
                <a:latin typeface="-apple-system"/>
              </a:rPr>
              <a:t>React only updates the changed attributes. </a:t>
            </a:r>
          </a:p>
          <a:p>
            <a:pPr marL="0" indent="0" algn="just">
              <a:buNone/>
            </a:pPr>
            <a:r>
              <a:rPr lang="en-US" sz="2000" i="1" dirty="0">
                <a:solidFill>
                  <a:srgbClr val="000000"/>
                </a:solidFill>
                <a:effectLst/>
                <a:latin typeface="-apple-system"/>
              </a:rPr>
              <a:t>For example</a:t>
            </a:r>
            <a:r>
              <a:rPr lang="en-US" sz="2000" b="0" i="1" dirty="0">
                <a:solidFill>
                  <a:srgbClr val="000000"/>
                </a:solidFill>
                <a:effectLst/>
                <a:latin typeface="-apple-system"/>
              </a:rPr>
              <a:t>:</a:t>
            </a:r>
            <a:r>
              <a:rPr lang="en-US" sz="2000" b="0" i="0" dirty="0">
                <a:solidFill>
                  <a:srgbClr val="000000"/>
                </a:solidFill>
                <a:effectLst/>
                <a:latin typeface="-apple-system"/>
              </a:rPr>
              <a:t>	</a:t>
            </a:r>
            <a:r>
              <a:rPr lang="en-US" sz="2000" i="1" dirty="0">
                <a:solidFill>
                  <a:srgbClr val="000000"/>
                </a:solidFill>
              </a:rPr>
              <a:t>&lt;div </a:t>
            </a:r>
            <a:r>
              <a:rPr lang="en-US" sz="2000" i="1" dirty="0" err="1">
                <a:solidFill>
                  <a:srgbClr val="000000"/>
                </a:solidFill>
              </a:rPr>
              <a:t>className</a:t>
            </a:r>
            <a:r>
              <a:rPr lang="en-US" sz="2000" i="1" dirty="0">
                <a:solidFill>
                  <a:srgbClr val="000000"/>
                </a:solidFill>
              </a:rPr>
              <a:t>="before" title="stuff" /&gt;</a:t>
            </a:r>
          </a:p>
          <a:p>
            <a:pPr marL="0" indent="0" algn="just">
              <a:buNone/>
            </a:pPr>
            <a:r>
              <a:rPr lang="en-US" sz="2000" i="1" dirty="0">
                <a:solidFill>
                  <a:srgbClr val="000000"/>
                </a:solidFill>
              </a:rPr>
              <a:t>		&lt;div </a:t>
            </a:r>
            <a:r>
              <a:rPr lang="en-US" sz="2000" i="1" dirty="0" err="1">
                <a:solidFill>
                  <a:srgbClr val="000000"/>
                </a:solidFill>
              </a:rPr>
              <a:t>className</a:t>
            </a:r>
            <a:r>
              <a:rPr lang="en-US" sz="2000" i="1" dirty="0">
                <a:solidFill>
                  <a:srgbClr val="000000"/>
                </a:solidFill>
              </a:rPr>
              <a:t>="after" title="stuff" /&gt;</a:t>
            </a:r>
          </a:p>
          <a:p>
            <a:pPr marL="0" indent="0" algn="just">
              <a:buNone/>
            </a:pPr>
            <a:r>
              <a:rPr lang="en-US" sz="2000" dirty="0">
                <a:solidFill>
                  <a:srgbClr val="000000"/>
                </a:solidFill>
              </a:rPr>
              <a:t>By comparing these two elements, React knows to only modify the </a:t>
            </a:r>
            <a:r>
              <a:rPr lang="en-US" sz="2000" dirty="0" err="1">
                <a:solidFill>
                  <a:srgbClr val="000000"/>
                </a:solidFill>
              </a:rPr>
              <a:t>className</a:t>
            </a:r>
            <a:r>
              <a:rPr lang="en-US" sz="2000" dirty="0">
                <a:solidFill>
                  <a:srgbClr val="000000"/>
                </a:solidFill>
              </a:rPr>
              <a:t> on the underlying DOM node.</a:t>
            </a:r>
          </a:p>
          <a:p>
            <a:pPr algn="just"/>
            <a:r>
              <a:rPr lang="en-US" sz="2000" dirty="0">
                <a:solidFill>
                  <a:srgbClr val="000000"/>
                </a:solidFill>
              </a:rPr>
              <a:t>When updating style, React also knows to update only the properties that changed. </a:t>
            </a:r>
          </a:p>
          <a:p>
            <a:pPr marL="0" indent="0" algn="just">
              <a:buNone/>
            </a:pPr>
            <a:r>
              <a:rPr lang="en-US" sz="2000" i="1" dirty="0">
                <a:solidFill>
                  <a:srgbClr val="000000"/>
                </a:solidFill>
              </a:rPr>
              <a:t>For example:</a:t>
            </a:r>
            <a:r>
              <a:rPr lang="en-US" sz="2000" dirty="0">
                <a:solidFill>
                  <a:srgbClr val="000000"/>
                </a:solidFill>
              </a:rPr>
              <a:t> 	&lt;div style={{color: 'red', </a:t>
            </a:r>
            <a:r>
              <a:rPr lang="en-US" sz="2000" dirty="0" err="1">
                <a:solidFill>
                  <a:srgbClr val="000000"/>
                </a:solidFill>
              </a:rPr>
              <a:t>fontWeight</a:t>
            </a:r>
            <a:r>
              <a:rPr lang="en-US" sz="2000" dirty="0">
                <a:solidFill>
                  <a:srgbClr val="000000"/>
                </a:solidFill>
              </a:rPr>
              <a:t>: 'bold'}} /&gt;</a:t>
            </a:r>
          </a:p>
          <a:p>
            <a:pPr marL="0" indent="0" algn="just">
              <a:buNone/>
            </a:pPr>
            <a:r>
              <a:rPr lang="en-US" sz="2000" dirty="0">
                <a:solidFill>
                  <a:srgbClr val="000000"/>
                </a:solidFill>
              </a:rPr>
              <a:t>		&lt;div style={{color: 'green', </a:t>
            </a:r>
            <a:r>
              <a:rPr lang="en-US" sz="2000" dirty="0" err="1">
                <a:solidFill>
                  <a:srgbClr val="000000"/>
                </a:solidFill>
              </a:rPr>
              <a:t>fontWeight</a:t>
            </a:r>
            <a:r>
              <a:rPr lang="en-US" sz="2000" dirty="0">
                <a:solidFill>
                  <a:srgbClr val="000000"/>
                </a:solidFill>
              </a:rPr>
              <a:t>: 'bold'}} /&gt;</a:t>
            </a:r>
          </a:p>
          <a:p>
            <a:pPr marL="0" indent="0" algn="just">
              <a:buNone/>
            </a:pPr>
            <a:r>
              <a:rPr lang="en-US" sz="2000" dirty="0">
                <a:solidFill>
                  <a:srgbClr val="000000"/>
                </a:solidFill>
              </a:rPr>
              <a:t>When converting between these two elements, React knows to only modify the color style, not the </a:t>
            </a:r>
            <a:r>
              <a:rPr lang="en-US" sz="2000" dirty="0" err="1">
                <a:solidFill>
                  <a:srgbClr val="000000"/>
                </a:solidFill>
              </a:rPr>
              <a:t>fontWeight</a:t>
            </a:r>
            <a:r>
              <a:rPr lang="en-US" sz="2000" dirty="0">
                <a:solidFill>
                  <a:srgbClr val="000000"/>
                </a:solidFill>
              </a:rPr>
              <a:t>.</a:t>
            </a:r>
          </a:p>
        </p:txBody>
      </p:sp>
    </p:spTree>
    <p:extLst>
      <p:ext uri="{BB962C8B-B14F-4D97-AF65-F5344CB8AC3E}">
        <p14:creationId xmlns:p14="http://schemas.microsoft.com/office/powerpoint/2010/main" val="2032837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fontScale="90000"/>
          </a:bodyPr>
          <a:lstStyle/>
          <a:p>
            <a:r>
              <a:rPr lang="en-IN" dirty="0">
                <a:solidFill>
                  <a:srgbClr val="FF0000"/>
                </a:solidFill>
              </a:rPr>
              <a:t>Change Detection: Details/Diffing Algo</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a:xfrm>
            <a:off x="457200" y="1600200"/>
            <a:ext cx="8229600" cy="4648200"/>
          </a:xfrm>
        </p:spPr>
        <p:txBody>
          <a:bodyPr>
            <a:noAutofit/>
          </a:bodyPr>
          <a:lstStyle/>
          <a:p>
            <a:pPr algn="just"/>
            <a:r>
              <a:rPr lang="en-US" sz="2000" dirty="0">
                <a:solidFill>
                  <a:srgbClr val="000000"/>
                </a:solidFill>
              </a:rPr>
              <a:t>When a component updates, the instance stays the same, so that state is maintained across renders. </a:t>
            </a:r>
          </a:p>
          <a:p>
            <a:pPr algn="just"/>
            <a:r>
              <a:rPr lang="en-US" sz="2000" dirty="0">
                <a:solidFill>
                  <a:srgbClr val="000000"/>
                </a:solidFill>
              </a:rPr>
              <a:t>React updates the props of the underlying component instance to match the new element, and calls </a:t>
            </a:r>
            <a:r>
              <a:rPr lang="en-US" sz="2000" dirty="0" err="1">
                <a:solidFill>
                  <a:srgbClr val="000000"/>
                </a:solidFill>
              </a:rPr>
              <a:t>componentWillReceiveProps</a:t>
            </a:r>
            <a:r>
              <a:rPr lang="en-US" sz="2000" dirty="0">
                <a:solidFill>
                  <a:srgbClr val="000000"/>
                </a:solidFill>
              </a:rPr>
              <a:t>(), </a:t>
            </a:r>
            <a:r>
              <a:rPr lang="en-US" sz="2000" dirty="0" err="1">
                <a:solidFill>
                  <a:srgbClr val="000000"/>
                </a:solidFill>
              </a:rPr>
              <a:t>componentWillUpdate</a:t>
            </a:r>
            <a:r>
              <a:rPr lang="en-US" sz="2000" dirty="0">
                <a:solidFill>
                  <a:srgbClr val="000000"/>
                </a:solidFill>
              </a:rPr>
              <a:t>() and </a:t>
            </a:r>
            <a:r>
              <a:rPr lang="en-US" sz="2000" dirty="0" err="1">
                <a:solidFill>
                  <a:srgbClr val="000000"/>
                </a:solidFill>
              </a:rPr>
              <a:t>componentDidUpdate</a:t>
            </a:r>
            <a:r>
              <a:rPr lang="en-US" sz="2000" dirty="0">
                <a:solidFill>
                  <a:srgbClr val="000000"/>
                </a:solidFill>
              </a:rPr>
              <a:t>() on the underlying instance.</a:t>
            </a:r>
          </a:p>
          <a:p>
            <a:pPr algn="just"/>
            <a:r>
              <a:rPr lang="en-US" sz="2000" dirty="0">
                <a:solidFill>
                  <a:srgbClr val="000000"/>
                </a:solidFill>
              </a:rPr>
              <a:t>Next, the render() method is called and the diff algorithm recurses on the previous result and the new result.</a:t>
            </a:r>
          </a:p>
        </p:txBody>
      </p:sp>
    </p:spTree>
    <p:extLst>
      <p:ext uri="{BB962C8B-B14F-4D97-AF65-F5344CB8AC3E}">
        <p14:creationId xmlns:p14="http://schemas.microsoft.com/office/powerpoint/2010/main" val="1951730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fontScale="90000"/>
          </a:bodyPr>
          <a:lstStyle/>
          <a:p>
            <a:r>
              <a:rPr lang="en-IN" dirty="0">
                <a:solidFill>
                  <a:srgbClr val="FF0000"/>
                </a:solidFill>
              </a:rPr>
              <a:t>Change Detection: Recursing on Children</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a:xfrm>
            <a:off x="457200" y="1600200"/>
            <a:ext cx="8229600" cy="4648200"/>
          </a:xfrm>
        </p:spPr>
        <p:txBody>
          <a:bodyPr>
            <a:noAutofit/>
          </a:bodyPr>
          <a:lstStyle/>
          <a:p>
            <a:pPr algn="just"/>
            <a:r>
              <a:rPr lang="en-US" sz="2000" b="0" i="0" dirty="0">
                <a:solidFill>
                  <a:srgbClr val="000000"/>
                </a:solidFill>
                <a:effectLst/>
                <a:latin typeface="-apple-system"/>
              </a:rPr>
              <a:t>By default, when recursing on the children of a DOM node, React just iterates over both lists of children at the same time and generates a mutation whenever there’s a difference.</a:t>
            </a:r>
          </a:p>
          <a:p>
            <a:pPr algn="just"/>
            <a:r>
              <a:rPr lang="en-US" sz="2000" b="0" i="0" dirty="0">
                <a:solidFill>
                  <a:srgbClr val="000000"/>
                </a:solidFill>
                <a:effectLst/>
                <a:latin typeface="-apple-system"/>
              </a:rPr>
              <a:t>For example, when adding an element at the end of the children, converting between these two trees works well:</a:t>
            </a:r>
            <a:endParaRPr lang="it-IT" sz="2000" dirty="0">
              <a:solidFill>
                <a:srgbClr val="000000"/>
              </a:solidFill>
            </a:endParaRPr>
          </a:p>
          <a:p>
            <a:pPr marL="0" indent="0" algn="just">
              <a:buNone/>
            </a:pPr>
            <a:r>
              <a:rPr lang="it-IT" sz="2000" dirty="0">
                <a:solidFill>
                  <a:srgbClr val="000000"/>
                </a:solidFill>
              </a:rPr>
              <a:t>	&lt;ul&gt;				&lt;ul&gt;</a:t>
            </a:r>
          </a:p>
          <a:p>
            <a:pPr marL="0" indent="0" algn="just">
              <a:buNone/>
            </a:pPr>
            <a:r>
              <a:rPr lang="it-IT" sz="2000" dirty="0">
                <a:solidFill>
                  <a:srgbClr val="000000"/>
                </a:solidFill>
              </a:rPr>
              <a:t>	&lt;li&gt;first&lt;/li&gt;			&lt;li&gt;first&lt;/li&gt;</a:t>
            </a:r>
          </a:p>
          <a:p>
            <a:pPr marL="0" indent="0" algn="just">
              <a:buNone/>
            </a:pPr>
            <a:r>
              <a:rPr lang="it-IT" sz="2000" dirty="0">
                <a:solidFill>
                  <a:srgbClr val="000000"/>
                </a:solidFill>
              </a:rPr>
              <a:t>	&lt;li&gt;second&lt;/li&gt;			&lt;li&gt;second&lt;/li&gt;</a:t>
            </a:r>
          </a:p>
          <a:p>
            <a:pPr marL="0" indent="0" algn="just">
              <a:buNone/>
            </a:pPr>
            <a:r>
              <a:rPr lang="it-IT" sz="2000" dirty="0">
                <a:solidFill>
                  <a:srgbClr val="000000"/>
                </a:solidFill>
              </a:rPr>
              <a:t>	&lt;/ul&gt;				&lt;li&gt;third&lt;/li&gt;</a:t>
            </a:r>
          </a:p>
          <a:p>
            <a:pPr marL="0" indent="0" algn="just">
              <a:buNone/>
            </a:pPr>
            <a:r>
              <a:rPr lang="it-IT" sz="2000" dirty="0">
                <a:solidFill>
                  <a:srgbClr val="000000"/>
                </a:solidFill>
              </a:rPr>
              <a:t>					&lt;/ul&gt;</a:t>
            </a:r>
          </a:p>
          <a:p>
            <a:pPr marL="0" indent="0" algn="just">
              <a:buNone/>
            </a:pPr>
            <a:r>
              <a:rPr lang="en-US" sz="2000" dirty="0">
                <a:solidFill>
                  <a:srgbClr val="000000"/>
                </a:solidFill>
              </a:rPr>
              <a:t>React will match the two &lt;li&gt;first&lt;/li&gt; items, match the two &lt;li&gt;second&lt;/li&gt; items, and then insert the &lt;li&gt;third&lt;/li&gt; item.</a:t>
            </a:r>
            <a:endParaRPr lang="it-IT" sz="2000" dirty="0">
              <a:solidFill>
                <a:srgbClr val="000000"/>
              </a:solidFill>
            </a:endParaRPr>
          </a:p>
        </p:txBody>
      </p:sp>
    </p:spTree>
    <p:extLst>
      <p:ext uri="{BB962C8B-B14F-4D97-AF65-F5344CB8AC3E}">
        <p14:creationId xmlns:p14="http://schemas.microsoft.com/office/powerpoint/2010/main" val="31220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fontScale="90000"/>
          </a:bodyPr>
          <a:lstStyle/>
          <a:p>
            <a:r>
              <a:rPr lang="en-IN" dirty="0">
                <a:solidFill>
                  <a:srgbClr val="FF0000"/>
                </a:solidFill>
              </a:rPr>
              <a:t>Change Detection: Recursing on Children</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a:xfrm>
            <a:off x="457200" y="1600200"/>
            <a:ext cx="8229600" cy="4648200"/>
          </a:xfrm>
        </p:spPr>
        <p:txBody>
          <a:bodyPr>
            <a:noAutofit/>
          </a:bodyPr>
          <a:lstStyle/>
          <a:p>
            <a:pPr algn="just"/>
            <a:endParaRPr lang="en-US" sz="2000" dirty="0">
              <a:solidFill>
                <a:srgbClr val="000000"/>
              </a:solidFill>
            </a:endParaRPr>
          </a:p>
          <a:p>
            <a:pPr algn="just"/>
            <a:r>
              <a:rPr lang="en-US" sz="2000" dirty="0">
                <a:solidFill>
                  <a:srgbClr val="000000"/>
                </a:solidFill>
              </a:rPr>
              <a:t>In</a:t>
            </a:r>
            <a:r>
              <a:rPr lang="en-US" sz="2000" b="0" i="0" dirty="0">
                <a:solidFill>
                  <a:srgbClr val="000000"/>
                </a:solidFill>
                <a:effectLst/>
              </a:rPr>
              <a:t>serting an element at the beginning has worse performance </a:t>
            </a:r>
            <a:r>
              <a:rPr lang="en-US" sz="2000" dirty="0">
                <a:solidFill>
                  <a:srgbClr val="000000"/>
                </a:solidFill>
              </a:rPr>
              <a:t>as per the default behavior of react</a:t>
            </a:r>
            <a:r>
              <a:rPr lang="en-US" sz="2000" b="0" i="0" dirty="0">
                <a:solidFill>
                  <a:srgbClr val="000000"/>
                </a:solidFill>
                <a:effectLst/>
              </a:rPr>
              <a:t>. </a:t>
            </a:r>
          </a:p>
          <a:p>
            <a:pPr algn="just"/>
            <a:r>
              <a:rPr lang="en-US" sz="2000" b="0" i="0" dirty="0">
                <a:solidFill>
                  <a:srgbClr val="000000"/>
                </a:solidFill>
                <a:effectLst/>
              </a:rPr>
              <a:t>For example, converting between these two trees works poorly:</a:t>
            </a:r>
            <a:endParaRPr lang="it-IT" sz="2000" dirty="0">
              <a:solidFill>
                <a:srgbClr val="000000"/>
              </a:solidFill>
            </a:endParaRPr>
          </a:p>
          <a:p>
            <a:pPr marL="0" indent="0" algn="just">
              <a:buNone/>
            </a:pPr>
            <a:r>
              <a:rPr lang="it-IT" sz="2000" dirty="0">
                <a:solidFill>
                  <a:srgbClr val="000000"/>
                </a:solidFill>
              </a:rPr>
              <a:t>	&lt;ul&gt;				&lt;ul&gt;</a:t>
            </a:r>
          </a:p>
          <a:p>
            <a:pPr marL="0" indent="0" algn="just">
              <a:buNone/>
            </a:pPr>
            <a:r>
              <a:rPr lang="it-IT" sz="2000" dirty="0">
                <a:solidFill>
                  <a:srgbClr val="000000"/>
                </a:solidFill>
              </a:rPr>
              <a:t>  	&lt;li&gt;D&lt;/li&gt;			&lt;li&gt;C&lt;/li&gt;</a:t>
            </a:r>
          </a:p>
          <a:p>
            <a:pPr marL="0" indent="0" algn="just">
              <a:buNone/>
            </a:pPr>
            <a:r>
              <a:rPr lang="it-IT" sz="2000" dirty="0">
                <a:solidFill>
                  <a:srgbClr val="000000"/>
                </a:solidFill>
              </a:rPr>
              <a:t>  	&lt;li&gt;V&lt;/li&gt;			&lt;li&gt;D&lt;/li&gt;</a:t>
            </a:r>
          </a:p>
          <a:p>
            <a:pPr marL="0" indent="0" algn="just">
              <a:buNone/>
            </a:pPr>
            <a:r>
              <a:rPr lang="it-IT" sz="2000" dirty="0">
                <a:solidFill>
                  <a:srgbClr val="000000"/>
                </a:solidFill>
              </a:rPr>
              <a:t>	&lt;/ul&gt;				&lt;li&gt;V&lt;/li&gt;</a:t>
            </a:r>
          </a:p>
          <a:p>
            <a:pPr marL="0" indent="0" algn="just">
              <a:buNone/>
            </a:pPr>
            <a:r>
              <a:rPr lang="en-US" sz="2000" dirty="0">
                <a:solidFill>
                  <a:srgbClr val="000000"/>
                </a:solidFill>
              </a:rPr>
              <a:t>React will mutate every child instead of realizing it can keep the &lt;li&gt;Duke&lt;/li&gt; and &lt;li&gt;Villanova&lt;/li&gt; subtrees intact, because change detection direction is from top to down. This inefficiency can be a problem.</a:t>
            </a:r>
          </a:p>
          <a:p>
            <a:pPr marL="0" indent="0" algn="just">
              <a:buNone/>
            </a:pPr>
            <a:endParaRPr lang="en-US" sz="2000" dirty="0">
              <a:solidFill>
                <a:srgbClr val="000000"/>
              </a:solidFill>
            </a:endParaRPr>
          </a:p>
          <a:p>
            <a:pPr marL="0" indent="0" algn="just">
              <a:buNone/>
            </a:pPr>
            <a:endParaRPr lang="it-IT" sz="2000" dirty="0">
              <a:solidFill>
                <a:srgbClr val="000000"/>
              </a:solidFill>
            </a:endParaRPr>
          </a:p>
        </p:txBody>
      </p:sp>
    </p:spTree>
    <p:extLst>
      <p:ext uri="{BB962C8B-B14F-4D97-AF65-F5344CB8AC3E}">
        <p14:creationId xmlns:p14="http://schemas.microsoft.com/office/powerpoint/2010/main" val="2180795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fontScale="90000"/>
          </a:bodyPr>
          <a:lstStyle/>
          <a:p>
            <a:r>
              <a:rPr lang="en-IN" dirty="0">
                <a:solidFill>
                  <a:srgbClr val="FF0000"/>
                </a:solidFill>
              </a:rPr>
              <a:t>Change Detection: Recursing on Children</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a:xfrm>
            <a:off x="457200" y="1600200"/>
            <a:ext cx="8229600" cy="4648200"/>
          </a:xfrm>
        </p:spPr>
        <p:txBody>
          <a:bodyPr>
            <a:noAutofit/>
          </a:bodyPr>
          <a:lstStyle/>
          <a:p>
            <a:pPr algn="just"/>
            <a:r>
              <a:rPr lang="it-IT" sz="2000" dirty="0">
                <a:solidFill>
                  <a:srgbClr val="000000"/>
                </a:solidFill>
              </a:rPr>
              <a:t>To remove the problem, the developer can have a solution that react provides , ie. using keys in such cases to identify each child of the parent like ul.</a:t>
            </a:r>
          </a:p>
          <a:p>
            <a:pPr algn="just"/>
            <a:r>
              <a:rPr lang="en-US" sz="2000" b="0" i="0" dirty="0">
                <a:solidFill>
                  <a:srgbClr val="000000"/>
                </a:solidFill>
                <a:effectLst/>
              </a:rPr>
              <a:t>When children have keys, React uses the key to match children in the original tree with children in the subsequent tree.</a:t>
            </a:r>
            <a:endParaRPr lang="it-IT" sz="2000" b="0" i="0" dirty="0">
              <a:solidFill>
                <a:srgbClr val="000000"/>
              </a:solidFill>
              <a:effectLst/>
            </a:endParaRPr>
          </a:p>
          <a:p>
            <a:pPr marL="0" indent="0" algn="just">
              <a:buNone/>
            </a:pPr>
            <a:r>
              <a:rPr lang="it-IT" sz="2000" b="0" i="0" dirty="0">
                <a:solidFill>
                  <a:srgbClr val="000000"/>
                </a:solidFill>
                <a:effectLst/>
              </a:rPr>
              <a:t>For example </a:t>
            </a:r>
            <a:endParaRPr lang="it-IT" sz="2000" dirty="0">
              <a:solidFill>
                <a:srgbClr val="000000"/>
              </a:solidFill>
            </a:endParaRPr>
          </a:p>
          <a:p>
            <a:pPr marL="0" indent="0" algn="just">
              <a:buNone/>
            </a:pPr>
            <a:r>
              <a:rPr lang="it-IT" sz="2000" b="0" i="0" dirty="0">
                <a:solidFill>
                  <a:srgbClr val="000000"/>
                </a:solidFill>
                <a:effectLst/>
              </a:rPr>
              <a:t>&lt;ul&gt;				&lt;ul&gt;</a:t>
            </a:r>
          </a:p>
          <a:p>
            <a:pPr marL="0" indent="0" algn="just">
              <a:buNone/>
            </a:pPr>
            <a:r>
              <a:rPr lang="it-IT" sz="2000" b="0" i="0" dirty="0">
                <a:solidFill>
                  <a:srgbClr val="000000"/>
                </a:solidFill>
                <a:effectLst/>
              </a:rPr>
              <a:t>  &lt;li key="2015"&gt;D&lt;/li&gt;		      &lt;li key=‘2014’&gt;C&lt;/li&gt;</a:t>
            </a:r>
          </a:p>
          <a:p>
            <a:pPr marL="0" indent="0" algn="just">
              <a:buNone/>
            </a:pPr>
            <a:r>
              <a:rPr lang="it-IT" sz="2000" b="0" i="0" dirty="0">
                <a:solidFill>
                  <a:srgbClr val="000000"/>
                </a:solidFill>
                <a:effectLst/>
              </a:rPr>
              <a:t>  &lt;li key="2016"&gt;V&lt;/li&gt;	    	      &lt;li key=‘2015’&gt;D&lt;/li&gt;</a:t>
            </a:r>
          </a:p>
          <a:p>
            <a:pPr marL="0" indent="0" algn="just">
              <a:buNone/>
            </a:pPr>
            <a:r>
              <a:rPr lang="it-IT" sz="2000" b="0" i="0" dirty="0">
                <a:solidFill>
                  <a:srgbClr val="000000"/>
                </a:solidFill>
                <a:effectLst/>
              </a:rPr>
              <a:t>&lt;/ul&gt;				      &lt;li key=‘2016’&gt;V&lt;/li&gt;</a:t>
            </a:r>
          </a:p>
          <a:p>
            <a:pPr marL="0" indent="0" algn="just">
              <a:buNone/>
            </a:pPr>
            <a:r>
              <a:rPr lang="it-IT" sz="2000" b="0" i="0" dirty="0">
                <a:solidFill>
                  <a:srgbClr val="000000"/>
                </a:solidFill>
                <a:effectLst/>
              </a:rPr>
              <a:t>				 &lt;/ul&gt;</a:t>
            </a:r>
          </a:p>
          <a:p>
            <a:pPr marL="0" indent="0" algn="just">
              <a:buNone/>
            </a:pPr>
            <a:r>
              <a:rPr lang="en-US" sz="2000" b="0" i="0" dirty="0">
                <a:solidFill>
                  <a:srgbClr val="000000"/>
                </a:solidFill>
                <a:effectLst/>
              </a:rPr>
              <a:t>Now React knows that the element with key '2014' is the new one, and the elements with the keys '2015' and '2016' have just moved.</a:t>
            </a:r>
            <a:endParaRPr lang="it-IT" sz="2000" b="0" i="0" dirty="0">
              <a:solidFill>
                <a:srgbClr val="000000"/>
              </a:solidFill>
              <a:effectLst/>
            </a:endParaRPr>
          </a:p>
        </p:txBody>
      </p:sp>
    </p:spTree>
    <p:extLst>
      <p:ext uri="{BB962C8B-B14F-4D97-AF65-F5344CB8AC3E}">
        <p14:creationId xmlns:p14="http://schemas.microsoft.com/office/powerpoint/2010/main" val="2390452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18C6-5574-7766-5015-798BB1CB9F88}"/>
              </a:ext>
            </a:extLst>
          </p:cNvPr>
          <p:cNvSpPr>
            <a:spLocks noGrp="1"/>
          </p:cNvSpPr>
          <p:nvPr>
            <p:ph type="title"/>
          </p:nvPr>
        </p:nvSpPr>
        <p:spPr/>
        <p:txBody>
          <a:bodyPr/>
          <a:lstStyle/>
          <a:p>
            <a:r>
              <a:rPr lang="en-IN" dirty="0">
                <a:solidFill>
                  <a:srgbClr val="FF0000"/>
                </a:solidFill>
              </a:rPr>
              <a:t>Components</a:t>
            </a:r>
          </a:p>
        </p:txBody>
      </p:sp>
      <p:sp>
        <p:nvSpPr>
          <p:cNvPr id="3" name="Content Placeholder 2">
            <a:extLst>
              <a:ext uri="{FF2B5EF4-FFF2-40B4-BE49-F238E27FC236}">
                <a16:creationId xmlns:a16="http://schemas.microsoft.com/office/drawing/2014/main" id="{158AA583-76D1-0468-A269-B2DC721C52D7}"/>
              </a:ext>
            </a:extLst>
          </p:cNvPr>
          <p:cNvSpPr>
            <a:spLocks noGrp="1"/>
          </p:cNvSpPr>
          <p:nvPr>
            <p:ph idx="1"/>
          </p:nvPr>
        </p:nvSpPr>
        <p:spPr/>
        <p:txBody>
          <a:bodyPr>
            <a:normAutofit/>
          </a:bodyPr>
          <a:lstStyle/>
          <a:p>
            <a:endParaRPr lang="en-US" sz="2000" b="0" i="0" dirty="0">
              <a:solidFill>
                <a:srgbClr val="000000"/>
              </a:solidFill>
              <a:effectLst/>
            </a:endParaRPr>
          </a:p>
          <a:p>
            <a:r>
              <a:rPr lang="en-US" sz="2000" b="0" i="0" dirty="0">
                <a:solidFill>
                  <a:srgbClr val="000000"/>
                </a:solidFill>
                <a:effectLst/>
              </a:rPr>
              <a:t>Components are the independent, reusable pieces of any react app.</a:t>
            </a:r>
          </a:p>
          <a:p>
            <a:endParaRPr lang="en-US" sz="2000" dirty="0">
              <a:solidFill>
                <a:srgbClr val="000000"/>
              </a:solidFill>
            </a:endParaRPr>
          </a:p>
          <a:p>
            <a:r>
              <a:rPr lang="en-US" sz="2000" dirty="0">
                <a:solidFill>
                  <a:srgbClr val="000000"/>
                </a:solidFill>
              </a:rPr>
              <a:t>Each component can be thought about independently.</a:t>
            </a:r>
          </a:p>
          <a:p>
            <a:endParaRPr lang="en-US" sz="2000" b="0" i="0" dirty="0">
              <a:solidFill>
                <a:srgbClr val="000000"/>
              </a:solidFill>
              <a:effectLst/>
            </a:endParaRPr>
          </a:p>
          <a:p>
            <a:r>
              <a:rPr lang="en-US" sz="2000" b="0" i="0" dirty="0">
                <a:solidFill>
                  <a:srgbClr val="000000"/>
                </a:solidFill>
                <a:effectLst/>
              </a:rPr>
              <a:t>Conceptually, components are like JavaScript functions. They accept arbitrary inputs (called “props”) and return React elements describing what should appear on the screen.</a:t>
            </a:r>
          </a:p>
          <a:p>
            <a:endParaRPr lang="en-US" sz="2000" dirty="0">
              <a:solidFill>
                <a:srgbClr val="000000"/>
              </a:solidFill>
            </a:endParaRPr>
          </a:p>
          <a:p>
            <a:r>
              <a:rPr lang="en-US" sz="2000" b="0" i="0" dirty="0">
                <a:solidFill>
                  <a:srgbClr val="000000"/>
                </a:solidFill>
                <a:effectLst/>
              </a:rPr>
              <a:t>Components are one of the basic building blocks of React, and they represent classes or functions that accept input and render the various HTML elements.</a:t>
            </a:r>
            <a:endParaRPr lang="en-IN" sz="2000" dirty="0"/>
          </a:p>
        </p:txBody>
      </p:sp>
    </p:spTree>
    <p:extLst>
      <p:ext uri="{BB962C8B-B14F-4D97-AF65-F5344CB8AC3E}">
        <p14:creationId xmlns:p14="http://schemas.microsoft.com/office/powerpoint/2010/main" val="169424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18C6-5574-7766-5015-798BB1CB9F88}"/>
              </a:ext>
            </a:extLst>
          </p:cNvPr>
          <p:cNvSpPr>
            <a:spLocks noGrp="1"/>
          </p:cNvSpPr>
          <p:nvPr>
            <p:ph type="title"/>
          </p:nvPr>
        </p:nvSpPr>
        <p:spPr/>
        <p:txBody>
          <a:bodyPr/>
          <a:lstStyle/>
          <a:p>
            <a:r>
              <a:rPr lang="en-IN" dirty="0">
                <a:solidFill>
                  <a:srgbClr val="FF0000"/>
                </a:solidFill>
              </a:rPr>
              <a:t>Declarative vs Imperative Code</a:t>
            </a:r>
          </a:p>
        </p:txBody>
      </p:sp>
      <p:sp>
        <p:nvSpPr>
          <p:cNvPr id="3" name="Content Placeholder 2">
            <a:extLst>
              <a:ext uri="{FF2B5EF4-FFF2-40B4-BE49-F238E27FC236}">
                <a16:creationId xmlns:a16="http://schemas.microsoft.com/office/drawing/2014/main" id="{158AA583-76D1-0468-A269-B2DC721C52D7}"/>
              </a:ext>
            </a:extLst>
          </p:cNvPr>
          <p:cNvSpPr>
            <a:spLocks noGrp="1"/>
          </p:cNvSpPr>
          <p:nvPr>
            <p:ph idx="1"/>
          </p:nvPr>
        </p:nvSpPr>
        <p:spPr/>
        <p:txBody>
          <a:bodyPr>
            <a:normAutofit/>
          </a:bodyPr>
          <a:lstStyle/>
          <a:p>
            <a:endParaRPr lang="en-IN" sz="2000" dirty="0"/>
          </a:p>
          <a:p>
            <a:r>
              <a:rPr lang="en-IN" sz="2000" dirty="0"/>
              <a:t>React code is declarative</a:t>
            </a:r>
          </a:p>
          <a:p>
            <a:pPr algn="l"/>
            <a:r>
              <a:rPr lang="en-US" sz="2000" dirty="0"/>
              <a:t>D</a:t>
            </a:r>
            <a:r>
              <a:rPr lang="en-US" sz="2000" dirty="0">
                <a:effectLst/>
              </a:rPr>
              <a:t>eclarative programming is when the code shows what the developer wants to happen.</a:t>
            </a:r>
          </a:p>
          <a:p>
            <a:pPr algn="l"/>
            <a:r>
              <a:rPr lang="en-US" sz="2000" dirty="0">
                <a:effectLst/>
              </a:rPr>
              <a:t>In Imperative programming the code shows exactly how to do what the developer wants to happen.</a:t>
            </a:r>
          </a:p>
          <a:p>
            <a:r>
              <a:rPr lang="en-US" sz="2000" dirty="0"/>
              <a:t>In pure javascript based DOM manipulation, the developer has to specify everything about what and how to do the manipulation that’s why it is imperative.</a:t>
            </a:r>
          </a:p>
          <a:p>
            <a:r>
              <a:rPr lang="en-US" sz="2000" dirty="0"/>
              <a:t>In react based application the developer has to just declare what should happen and react does it on behalf of the developer.</a:t>
            </a:r>
            <a:br>
              <a:rPr lang="en-US" sz="2000" dirty="0"/>
            </a:br>
            <a:endParaRPr lang="en-IN" sz="2000" dirty="0"/>
          </a:p>
        </p:txBody>
      </p:sp>
    </p:spTree>
    <p:extLst>
      <p:ext uri="{BB962C8B-B14F-4D97-AF65-F5344CB8AC3E}">
        <p14:creationId xmlns:p14="http://schemas.microsoft.com/office/powerpoint/2010/main" val="1090856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18C6-5574-7766-5015-798BB1CB9F88}"/>
              </a:ext>
            </a:extLst>
          </p:cNvPr>
          <p:cNvSpPr>
            <a:spLocks noGrp="1"/>
          </p:cNvSpPr>
          <p:nvPr>
            <p:ph type="title"/>
          </p:nvPr>
        </p:nvSpPr>
        <p:spPr/>
        <p:txBody>
          <a:bodyPr/>
          <a:lstStyle/>
          <a:p>
            <a:r>
              <a:rPr lang="en-IN" dirty="0">
                <a:solidFill>
                  <a:srgbClr val="FF0000"/>
                </a:solidFill>
              </a:rPr>
              <a:t>Declarative vs Imperative Code</a:t>
            </a:r>
          </a:p>
        </p:txBody>
      </p:sp>
      <p:sp>
        <p:nvSpPr>
          <p:cNvPr id="3" name="Content Placeholder 2">
            <a:extLst>
              <a:ext uri="{FF2B5EF4-FFF2-40B4-BE49-F238E27FC236}">
                <a16:creationId xmlns:a16="http://schemas.microsoft.com/office/drawing/2014/main" id="{158AA583-76D1-0468-A269-B2DC721C52D7}"/>
              </a:ext>
            </a:extLst>
          </p:cNvPr>
          <p:cNvSpPr>
            <a:spLocks noGrp="1"/>
          </p:cNvSpPr>
          <p:nvPr>
            <p:ph idx="1"/>
          </p:nvPr>
        </p:nvSpPr>
        <p:spPr/>
        <p:txBody>
          <a:bodyPr>
            <a:normAutofit/>
          </a:bodyPr>
          <a:lstStyle/>
          <a:p>
            <a:pPr marL="0" indent="0">
              <a:buNone/>
            </a:pPr>
            <a:r>
              <a:rPr lang="en-IN" sz="2000" b="1" i="1" dirty="0"/>
              <a:t>Imperative Code : Pure JS</a:t>
            </a:r>
          </a:p>
          <a:p>
            <a:pPr marL="0" indent="0">
              <a:buNone/>
            </a:pPr>
            <a:endParaRPr lang="en-IN" sz="2000" dirty="0"/>
          </a:p>
          <a:p>
            <a:pPr marL="0" indent="0">
              <a:buNone/>
            </a:pPr>
            <a:r>
              <a:rPr lang="en-IN" sz="2000" dirty="0" err="1"/>
              <a:t>const</a:t>
            </a:r>
            <a:r>
              <a:rPr lang="en-IN" sz="2000" dirty="0"/>
              <a:t> root = </a:t>
            </a:r>
            <a:r>
              <a:rPr lang="en-IN" sz="2000" dirty="0" err="1"/>
              <a:t>document.getElementById</a:t>
            </a:r>
            <a:r>
              <a:rPr lang="en-IN" sz="2000" dirty="0"/>
              <a:t>('root')</a:t>
            </a:r>
          </a:p>
          <a:p>
            <a:pPr marL="0" indent="0">
              <a:buNone/>
            </a:pPr>
            <a:r>
              <a:rPr lang="en-IN" sz="2000" dirty="0" err="1"/>
              <a:t>const</a:t>
            </a:r>
            <a:r>
              <a:rPr lang="en-IN" sz="2000" dirty="0"/>
              <a:t> container = </a:t>
            </a:r>
            <a:r>
              <a:rPr lang="en-IN" sz="2000" dirty="0" err="1"/>
              <a:t>document.createElement</a:t>
            </a:r>
            <a:r>
              <a:rPr lang="en-IN" sz="2000" dirty="0"/>
              <a:t>('section')</a:t>
            </a:r>
          </a:p>
          <a:p>
            <a:pPr marL="0" indent="0">
              <a:buNone/>
            </a:pPr>
            <a:r>
              <a:rPr lang="en-IN" sz="2000" dirty="0" err="1"/>
              <a:t>const</a:t>
            </a:r>
            <a:r>
              <a:rPr lang="en-IN" sz="2000" dirty="0"/>
              <a:t> title = </a:t>
            </a:r>
            <a:r>
              <a:rPr lang="en-IN" sz="2000" dirty="0" err="1"/>
              <a:t>document.createElement</a:t>
            </a:r>
            <a:r>
              <a:rPr lang="en-IN" sz="2000" dirty="0"/>
              <a:t>('h1')</a:t>
            </a:r>
          </a:p>
          <a:p>
            <a:pPr marL="0" indent="0">
              <a:buNone/>
            </a:pPr>
            <a:r>
              <a:rPr lang="en-IN" sz="2000" dirty="0"/>
              <a:t>container.id = 'new'</a:t>
            </a:r>
          </a:p>
          <a:p>
            <a:pPr marL="0" indent="0">
              <a:buNone/>
            </a:pPr>
            <a:r>
              <a:rPr lang="en-IN" sz="2000" dirty="0" err="1"/>
              <a:t>title.innerText</a:t>
            </a:r>
            <a:r>
              <a:rPr lang="en-IN" sz="2000" dirty="0"/>
              <a:t> = 'Welcome to Our Page!'</a:t>
            </a:r>
          </a:p>
          <a:p>
            <a:pPr marL="0" indent="0">
              <a:buNone/>
            </a:pPr>
            <a:r>
              <a:rPr lang="en-IN" sz="2000" dirty="0" err="1"/>
              <a:t>container.appenedChild</a:t>
            </a:r>
            <a:r>
              <a:rPr lang="en-IN" sz="2000" dirty="0"/>
              <a:t>(title)</a:t>
            </a:r>
          </a:p>
          <a:p>
            <a:pPr marL="0" indent="0">
              <a:buNone/>
            </a:pPr>
            <a:r>
              <a:rPr lang="en-IN" sz="2000" dirty="0" err="1"/>
              <a:t>root.appendChild</a:t>
            </a:r>
            <a:r>
              <a:rPr lang="en-IN" sz="2000" dirty="0"/>
              <a:t>(container)</a:t>
            </a:r>
          </a:p>
          <a:p>
            <a:pPr marL="0" indent="0">
              <a:buNone/>
            </a:pPr>
            <a:endParaRPr lang="en-IN" sz="2000" dirty="0"/>
          </a:p>
        </p:txBody>
      </p:sp>
    </p:spTree>
    <p:extLst>
      <p:ext uri="{BB962C8B-B14F-4D97-AF65-F5344CB8AC3E}">
        <p14:creationId xmlns:p14="http://schemas.microsoft.com/office/powerpoint/2010/main" val="854099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18C6-5574-7766-5015-798BB1CB9F88}"/>
              </a:ext>
            </a:extLst>
          </p:cNvPr>
          <p:cNvSpPr>
            <a:spLocks noGrp="1"/>
          </p:cNvSpPr>
          <p:nvPr>
            <p:ph type="title"/>
          </p:nvPr>
        </p:nvSpPr>
        <p:spPr/>
        <p:txBody>
          <a:bodyPr/>
          <a:lstStyle/>
          <a:p>
            <a:r>
              <a:rPr lang="en-IN" dirty="0">
                <a:solidFill>
                  <a:srgbClr val="FF0000"/>
                </a:solidFill>
              </a:rPr>
              <a:t>Declarative vs Imperative Code</a:t>
            </a:r>
          </a:p>
        </p:txBody>
      </p:sp>
      <p:sp>
        <p:nvSpPr>
          <p:cNvPr id="3" name="Content Placeholder 2">
            <a:extLst>
              <a:ext uri="{FF2B5EF4-FFF2-40B4-BE49-F238E27FC236}">
                <a16:creationId xmlns:a16="http://schemas.microsoft.com/office/drawing/2014/main" id="{158AA583-76D1-0468-A269-B2DC721C52D7}"/>
              </a:ext>
            </a:extLst>
          </p:cNvPr>
          <p:cNvSpPr>
            <a:spLocks noGrp="1"/>
          </p:cNvSpPr>
          <p:nvPr>
            <p:ph idx="1"/>
          </p:nvPr>
        </p:nvSpPr>
        <p:spPr/>
        <p:txBody>
          <a:bodyPr>
            <a:noAutofit/>
          </a:bodyPr>
          <a:lstStyle/>
          <a:p>
            <a:pPr marL="0" indent="0">
              <a:buNone/>
            </a:pPr>
            <a:r>
              <a:rPr lang="en-IN" sz="2000" b="1" i="1" dirty="0"/>
              <a:t>Corresponding Declarative Code : React JS</a:t>
            </a:r>
            <a:endParaRPr lang="en-IN" sz="2000" dirty="0"/>
          </a:p>
          <a:p>
            <a:pPr marL="0" indent="0">
              <a:buNone/>
            </a:pPr>
            <a:endParaRPr lang="en-IN" sz="2000" b="0" i="0" dirty="0">
              <a:effectLst/>
            </a:endParaRPr>
          </a:p>
          <a:p>
            <a:pPr marL="0" indent="0">
              <a:buNone/>
            </a:pPr>
            <a:r>
              <a:rPr lang="en-IN" sz="2000" b="0" i="0" dirty="0">
                <a:effectLst/>
              </a:rPr>
              <a:t>&lt;div id="root"&gt;&lt;/div&gt;</a:t>
            </a:r>
            <a:endParaRPr lang="en-IN" sz="2000" dirty="0"/>
          </a:p>
          <a:p>
            <a:pPr marL="0" indent="0" algn="l">
              <a:buNone/>
            </a:pPr>
            <a:r>
              <a:rPr lang="en-IN" sz="2000" b="0" i="0" dirty="0">
                <a:effectLst/>
              </a:rPr>
              <a:t>function Title() (</a:t>
            </a:r>
          </a:p>
          <a:p>
            <a:pPr marL="0" indent="0" algn="l">
              <a:buNone/>
            </a:pPr>
            <a:r>
              <a:rPr lang="en-IN" sz="2000" b="0" i="0" dirty="0">
                <a:effectLst/>
              </a:rPr>
              <a:t>	return (</a:t>
            </a:r>
          </a:p>
          <a:p>
            <a:pPr marL="0" indent="0" algn="l">
              <a:buNone/>
            </a:pPr>
            <a:r>
              <a:rPr lang="en-IN" sz="2000" b="0" i="0" dirty="0">
                <a:effectLst/>
              </a:rPr>
              <a:t>		&lt;section id="welcome"&gt;</a:t>
            </a:r>
          </a:p>
          <a:p>
            <a:pPr marL="0" indent="0" algn="l">
              <a:buNone/>
            </a:pPr>
            <a:r>
              <a:rPr lang="en-IN" sz="2000" b="0" i="0" dirty="0">
                <a:effectLst/>
              </a:rPr>
              <a:t>		&lt;h1&gt;Welcome to Our Page&lt;/h1&gt;</a:t>
            </a:r>
          </a:p>
          <a:p>
            <a:pPr marL="0" indent="0" algn="l">
              <a:buNone/>
            </a:pPr>
            <a:r>
              <a:rPr lang="en-IN" sz="2000" b="0" i="0" dirty="0">
                <a:effectLst/>
              </a:rPr>
              <a:t>		&lt;/section&gt;</a:t>
            </a:r>
          </a:p>
          <a:p>
            <a:pPr marL="0" indent="0" algn="l">
              <a:buNone/>
            </a:pPr>
            <a:r>
              <a:rPr lang="en-IN" sz="2000" b="0" i="0" dirty="0">
                <a:effectLst/>
              </a:rPr>
              <a:t>		)</a:t>
            </a:r>
          </a:p>
          <a:p>
            <a:pPr marL="0" indent="0" algn="l">
              <a:buNone/>
            </a:pPr>
            <a:r>
              <a:rPr lang="en-IN" sz="2000" b="0" i="0" dirty="0">
                <a:effectLst/>
              </a:rPr>
              <a:t>	            );</a:t>
            </a:r>
          </a:p>
          <a:p>
            <a:pPr marL="0" indent="0" algn="l">
              <a:buNone/>
            </a:pPr>
            <a:r>
              <a:rPr lang="en-IN" sz="2000" dirty="0"/>
              <a:t>l</a:t>
            </a:r>
            <a:r>
              <a:rPr lang="en-IN" sz="2000" b="0" i="0" dirty="0">
                <a:effectLst/>
              </a:rPr>
              <a:t>et root=</a:t>
            </a:r>
            <a:r>
              <a:rPr lang="en-IN" sz="2000" b="0" i="0" dirty="0" err="1">
                <a:effectLst/>
              </a:rPr>
              <a:t>ReactDOM.createRoot</a:t>
            </a:r>
            <a:r>
              <a:rPr lang="en-IN" sz="2000" b="0" i="0" dirty="0">
                <a:effectLst/>
              </a:rPr>
              <a:t>(</a:t>
            </a:r>
            <a:r>
              <a:rPr lang="en-IN" sz="2000" b="0" i="0" dirty="0" err="1">
                <a:effectLst/>
              </a:rPr>
              <a:t>document.getElementById</a:t>
            </a:r>
            <a:r>
              <a:rPr lang="en-IN" sz="2000" b="0" i="0" dirty="0">
                <a:effectLst/>
              </a:rPr>
              <a:t>(‘root’);</a:t>
            </a:r>
          </a:p>
          <a:p>
            <a:pPr marL="0" indent="0" algn="l">
              <a:buNone/>
            </a:pPr>
            <a:r>
              <a:rPr lang="en-IN" sz="2000" b="0" i="0" dirty="0" err="1">
                <a:effectLst/>
              </a:rPr>
              <a:t>root.render</a:t>
            </a:r>
            <a:r>
              <a:rPr lang="en-IN" sz="2000" b="0" i="0" dirty="0">
                <a:effectLst/>
              </a:rPr>
              <a:t>(&lt;Title/&gt;)</a:t>
            </a:r>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3027237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lstStyle/>
          <a:p>
            <a:r>
              <a:rPr lang="en-IN" dirty="0">
                <a:solidFill>
                  <a:srgbClr val="FF0000"/>
                </a:solidFill>
              </a:rPr>
              <a:t>MV*</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a:xfrm>
            <a:off x="457200" y="1417638"/>
            <a:ext cx="8229600" cy="4708525"/>
          </a:xfrm>
        </p:spPr>
        <p:txBody>
          <a:bodyPr>
            <a:noAutofit/>
          </a:bodyPr>
          <a:lstStyle/>
          <a:p>
            <a:pPr marL="0" indent="0" algn="just">
              <a:buNone/>
            </a:pPr>
            <a:endParaRPr lang="en-US" sz="2000" dirty="0">
              <a:solidFill>
                <a:schemeClr val="tx1"/>
              </a:solidFill>
              <a:ea typeface="Roboto" panose="02000000000000000000" pitchFamily="2" charset="0"/>
            </a:endParaRPr>
          </a:p>
          <a:p>
            <a:pPr marL="457200" indent="-457200" algn="just">
              <a:buFont typeface="Arial" panose="020B0604020202020204" pitchFamily="34" charset="0"/>
              <a:buChar char="•"/>
            </a:pPr>
            <a:r>
              <a:rPr lang="en-US" sz="2000" dirty="0">
                <a:solidFill>
                  <a:srgbClr val="222222"/>
                </a:solidFill>
              </a:rPr>
              <a:t>M</a:t>
            </a:r>
            <a:r>
              <a:rPr lang="en-US" sz="2000" b="0" i="0" dirty="0">
                <a:solidFill>
                  <a:srgbClr val="222222"/>
                </a:solidFill>
                <a:effectLst/>
              </a:rPr>
              <a:t>ost difficult tasks a web developer faces is creating a code base that can grow gracefully as the project grows.</a:t>
            </a:r>
          </a:p>
          <a:p>
            <a:pPr marL="457200" indent="-457200" algn="just">
              <a:buFont typeface="Arial" panose="020B0604020202020204" pitchFamily="34" charset="0"/>
              <a:buChar char="•"/>
            </a:pPr>
            <a:r>
              <a:rPr lang="en-US" sz="2000" b="0" i="0" dirty="0">
                <a:solidFill>
                  <a:srgbClr val="222222"/>
                </a:solidFill>
                <a:effectLst/>
              </a:rPr>
              <a:t>The larger and more complicated a project becomes, the more difficult the task.</a:t>
            </a:r>
          </a:p>
          <a:p>
            <a:pPr marL="457200" indent="-457200" algn="just">
              <a:buFont typeface="Arial" panose="020B0604020202020204" pitchFamily="34" charset="0"/>
              <a:buChar char="•"/>
            </a:pPr>
            <a:r>
              <a:rPr lang="en-US" sz="2000" b="0" i="0" dirty="0">
                <a:solidFill>
                  <a:srgbClr val="222222"/>
                </a:solidFill>
                <a:effectLst/>
              </a:rPr>
              <a:t>In an SPA, keeping your code segregated based on its functionality is more than just a good practice. </a:t>
            </a:r>
            <a:endParaRPr lang="en-US" sz="2000" dirty="0">
              <a:solidFill>
                <a:srgbClr val="222222"/>
              </a:solidFill>
            </a:endParaRPr>
          </a:p>
          <a:p>
            <a:pPr marL="457200" indent="-457200" algn="just">
              <a:buFont typeface="Arial" panose="020B0604020202020204" pitchFamily="34" charset="0"/>
              <a:buChar char="•"/>
            </a:pPr>
            <a:r>
              <a:rPr lang="en-US" sz="2000" b="0" i="0" dirty="0">
                <a:solidFill>
                  <a:srgbClr val="222222"/>
                </a:solidFill>
                <a:effectLst/>
              </a:rPr>
              <a:t>The key to this is creating a separation of concerns within your application.</a:t>
            </a:r>
          </a:p>
          <a:p>
            <a:pPr marL="457200" indent="-457200" algn="just">
              <a:buFont typeface="Arial" panose="020B0604020202020204" pitchFamily="34" charset="0"/>
              <a:buChar char="•"/>
            </a:pPr>
            <a:r>
              <a:rPr lang="en-US" sz="2000" b="0" i="0" dirty="0">
                <a:solidFill>
                  <a:srgbClr val="222222"/>
                </a:solidFill>
                <a:effectLst/>
              </a:rPr>
              <a:t>We can break the overall SPA into many application layers, on the server side as well as in the client</a:t>
            </a:r>
            <a:endParaRPr lang="en-US" sz="2000" dirty="0">
              <a:solidFill>
                <a:srgbClr val="222222"/>
              </a:solidFill>
            </a:endParaRPr>
          </a:p>
          <a:p>
            <a:pPr marL="457200" indent="-457200" algn="just">
              <a:buFont typeface="Arial" panose="020B0604020202020204" pitchFamily="34" charset="0"/>
              <a:buChar char="•"/>
            </a:pPr>
            <a:r>
              <a:rPr lang="en-US" sz="2000" b="0" i="0" dirty="0">
                <a:solidFill>
                  <a:srgbClr val="222222"/>
                </a:solidFill>
                <a:effectLst/>
              </a:rPr>
              <a:t>The term </a:t>
            </a:r>
            <a:r>
              <a:rPr lang="en-US" sz="2000" b="0" i="1" dirty="0">
                <a:solidFill>
                  <a:srgbClr val="222222"/>
                </a:solidFill>
                <a:effectLst/>
              </a:rPr>
              <a:t>MV*</a:t>
            </a:r>
            <a:r>
              <a:rPr lang="en-US" sz="2000" b="0" i="0" dirty="0">
                <a:solidFill>
                  <a:srgbClr val="222222"/>
                </a:solidFill>
                <a:effectLst/>
              </a:rPr>
              <a:t> represents a family of browser-based frameworks that provide support for achieving a separation of concerns in your application’s code base.</a:t>
            </a:r>
          </a:p>
          <a:p>
            <a:pPr marL="457200" indent="-457200" algn="just">
              <a:buFont typeface="Arial" panose="020B0604020202020204" pitchFamily="34" charset="0"/>
              <a:buChar char="•"/>
            </a:pPr>
            <a:endParaRPr lang="en-US" sz="2000" dirty="0">
              <a:solidFill>
                <a:srgbClr val="222222"/>
              </a:solidFill>
            </a:endParaRPr>
          </a:p>
        </p:txBody>
      </p:sp>
    </p:spTree>
    <p:extLst>
      <p:ext uri="{BB962C8B-B14F-4D97-AF65-F5344CB8AC3E}">
        <p14:creationId xmlns:p14="http://schemas.microsoft.com/office/powerpoint/2010/main" val="2881849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9838-A951-4935-ED88-7AD84038C2FF}"/>
              </a:ext>
            </a:extLst>
          </p:cNvPr>
          <p:cNvSpPr>
            <a:spLocks noGrp="1"/>
          </p:cNvSpPr>
          <p:nvPr>
            <p:ph type="title"/>
          </p:nvPr>
        </p:nvSpPr>
        <p:spPr/>
        <p:txBody>
          <a:bodyPr/>
          <a:lstStyle/>
          <a:p>
            <a:r>
              <a:rPr lang="en-IN" dirty="0">
                <a:solidFill>
                  <a:srgbClr val="FF0000"/>
                </a:solidFill>
              </a:rPr>
              <a:t>First React App</a:t>
            </a:r>
          </a:p>
        </p:txBody>
      </p:sp>
      <p:sp>
        <p:nvSpPr>
          <p:cNvPr id="3" name="Content Placeholder 2">
            <a:extLst>
              <a:ext uri="{FF2B5EF4-FFF2-40B4-BE49-F238E27FC236}">
                <a16:creationId xmlns:a16="http://schemas.microsoft.com/office/drawing/2014/main" id="{D2AFD444-81FD-7954-5B99-100874D25AF4}"/>
              </a:ext>
            </a:extLst>
          </p:cNvPr>
          <p:cNvSpPr>
            <a:spLocks noGrp="1"/>
          </p:cNvSpPr>
          <p:nvPr>
            <p:ph idx="1"/>
          </p:nvPr>
        </p:nvSpPr>
        <p:spPr>
          <a:xfrm>
            <a:off x="457200" y="1600200"/>
            <a:ext cx="8229600" cy="4648200"/>
          </a:xfrm>
        </p:spPr>
        <p:txBody>
          <a:bodyPr>
            <a:noAutofit/>
          </a:bodyPr>
          <a:lstStyle/>
          <a:p>
            <a:r>
              <a:rPr lang="en-US" sz="2000" b="0" i="0" dirty="0" err="1">
                <a:solidFill>
                  <a:srgbClr val="0A0A23"/>
                </a:solidFill>
                <a:effectLst/>
              </a:rPr>
              <a:t>npx</a:t>
            </a:r>
            <a:r>
              <a:rPr lang="en-US" sz="2000" b="0" i="0" dirty="0">
                <a:solidFill>
                  <a:srgbClr val="0A0A23"/>
                </a:solidFill>
                <a:effectLst/>
              </a:rPr>
              <a:t> create-react-app &lt;app-name&gt;</a:t>
            </a:r>
          </a:p>
          <a:p>
            <a:r>
              <a:rPr lang="en-US" sz="2000" b="0" i="0" dirty="0">
                <a:solidFill>
                  <a:srgbClr val="0A0A23"/>
                </a:solidFill>
                <a:effectLst/>
              </a:rPr>
              <a:t>Creating a React application requires you to set up build tools such as Babel and Webpack. These build tools are required because </a:t>
            </a:r>
            <a:r>
              <a:rPr lang="en-US" sz="2000" b="0" i="0" dirty="0" err="1">
                <a:solidFill>
                  <a:srgbClr val="0A0A23"/>
                </a:solidFill>
                <a:effectLst/>
              </a:rPr>
              <a:t>React's</a:t>
            </a:r>
            <a:r>
              <a:rPr lang="en-US" sz="2000" b="0" i="0" dirty="0">
                <a:solidFill>
                  <a:srgbClr val="0A0A23"/>
                </a:solidFill>
                <a:effectLst/>
              </a:rPr>
              <a:t> JSX syntax is a language that the browser doesn't understand.</a:t>
            </a:r>
          </a:p>
          <a:p>
            <a:r>
              <a:rPr lang="en-US" sz="2000" b="0" i="0" dirty="0">
                <a:solidFill>
                  <a:srgbClr val="0A0A23"/>
                </a:solidFill>
                <a:effectLst/>
              </a:rPr>
              <a:t>To run your React application, you need to turn your JSX into plain JavaScript, which browsers understand.</a:t>
            </a:r>
          </a:p>
          <a:p>
            <a:r>
              <a:rPr lang="en-US" sz="2000" dirty="0">
                <a:solidFill>
                  <a:srgbClr val="0A0A23"/>
                </a:solidFill>
              </a:rPr>
              <a:t>Create React App (CRA)</a:t>
            </a:r>
            <a:r>
              <a:rPr lang="en-US" sz="2000" b="0" i="0" dirty="0">
                <a:solidFill>
                  <a:srgbClr val="0A0A23"/>
                </a:solidFill>
                <a:effectLst/>
              </a:rPr>
              <a:t> is a tool to create single-page React applications that is officially supported by the React team.</a:t>
            </a:r>
          </a:p>
          <a:p>
            <a:r>
              <a:rPr lang="en-US" sz="2000" b="0" i="0" dirty="0">
                <a:solidFill>
                  <a:srgbClr val="0A0A23"/>
                </a:solidFill>
                <a:effectLst/>
              </a:rPr>
              <a:t>The script generates the required files and folders to start the React application and run it on the browser.</a:t>
            </a:r>
          </a:p>
          <a:p>
            <a:r>
              <a:rPr lang="en-US" sz="2000" b="0" i="0" dirty="0">
                <a:solidFill>
                  <a:srgbClr val="0A0A23"/>
                </a:solidFill>
                <a:effectLst/>
              </a:rPr>
              <a:t>This tool is wrapping all of the required dependencies like Webpack, Babel for React project itself and then you need to focus on writing React code only. This tool sets up the development environment, provides an excellent developer experience, and optimizes the app for production.</a:t>
            </a:r>
          </a:p>
          <a:p>
            <a:pPr marL="0" indent="0">
              <a:buNone/>
            </a:pPr>
            <a:endParaRPr lang="en-IN" sz="2000" dirty="0"/>
          </a:p>
        </p:txBody>
      </p:sp>
    </p:spTree>
    <p:extLst>
      <p:ext uri="{BB962C8B-B14F-4D97-AF65-F5344CB8AC3E}">
        <p14:creationId xmlns:p14="http://schemas.microsoft.com/office/powerpoint/2010/main" val="3754133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9838-A951-4935-ED88-7AD84038C2FF}"/>
              </a:ext>
            </a:extLst>
          </p:cNvPr>
          <p:cNvSpPr>
            <a:spLocks noGrp="1"/>
          </p:cNvSpPr>
          <p:nvPr>
            <p:ph type="title"/>
          </p:nvPr>
        </p:nvSpPr>
        <p:spPr/>
        <p:txBody>
          <a:bodyPr/>
          <a:lstStyle/>
          <a:p>
            <a:r>
              <a:rPr lang="en-IN" dirty="0">
                <a:solidFill>
                  <a:srgbClr val="FF0000"/>
                </a:solidFill>
              </a:rPr>
              <a:t>First React App</a:t>
            </a:r>
          </a:p>
        </p:txBody>
      </p:sp>
      <p:sp>
        <p:nvSpPr>
          <p:cNvPr id="3" name="Content Placeholder 2">
            <a:extLst>
              <a:ext uri="{FF2B5EF4-FFF2-40B4-BE49-F238E27FC236}">
                <a16:creationId xmlns:a16="http://schemas.microsoft.com/office/drawing/2014/main" id="{D2AFD444-81FD-7954-5B99-100874D25AF4}"/>
              </a:ext>
            </a:extLst>
          </p:cNvPr>
          <p:cNvSpPr>
            <a:spLocks noGrp="1"/>
          </p:cNvSpPr>
          <p:nvPr>
            <p:ph idx="1"/>
          </p:nvPr>
        </p:nvSpPr>
        <p:spPr>
          <a:xfrm>
            <a:off x="457200" y="1600200"/>
            <a:ext cx="8229600" cy="4648200"/>
          </a:xfrm>
        </p:spPr>
        <p:txBody>
          <a:bodyPr>
            <a:noAutofit/>
          </a:bodyPr>
          <a:lstStyle/>
          <a:p>
            <a:endParaRPr lang="en-US" sz="2000" dirty="0" err="1">
              <a:solidFill>
                <a:srgbClr val="0A0A23"/>
              </a:solidFill>
            </a:endParaRPr>
          </a:p>
          <a:p>
            <a:endParaRPr lang="en-US" sz="2000" b="0" i="0" dirty="0">
              <a:solidFill>
                <a:srgbClr val="0A0A23"/>
              </a:solidFill>
              <a:effectLst/>
            </a:endParaRPr>
          </a:p>
          <a:p>
            <a:r>
              <a:rPr lang="en-US" sz="2000" b="0" i="0" dirty="0">
                <a:solidFill>
                  <a:srgbClr val="0A0A23"/>
                </a:solidFill>
                <a:effectLst/>
              </a:rPr>
              <a:t>Understa</a:t>
            </a:r>
            <a:r>
              <a:rPr lang="en-US" sz="2000" dirty="0">
                <a:solidFill>
                  <a:srgbClr val="0A0A23"/>
                </a:solidFill>
              </a:rPr>
              <a:t>nding the flow of first app</a:t>
            </a:r>
          </a:p>
          <a:p>
            <a:endParaRPr lang="en-US" sz="2000" b="0" i="0" dirty="0">
              <a:solidFill>
                <a:srgbClr val="0A0A23"/>
              </a:solidFill>
              <a:effectLst/>
            </a:endParaRPr>
          </a:p>
          <a:p>
            <a:r>
              <a:rPr lang="en-US" sz="2000" b="0" i="0" dirty="0">
                <a:solidFill>
                  <a:srgbClr val="0A0A23"/>
                </a:solidFill>
                <a:effectLst/>
              </a:rPr>
              <a:t> App.js</a:t>
            </a:r>
          </a:p>
          <a:p>
            <a:endParaRPr lang="en-US" sz="2000" dirty="0">
              <a:solidFill>
                <a:srgbClr val="0A0A23"/>
              </a:solidFill>
            </a:endParaRPr>
          </a:p>
          <a:p>
            <a:r>
              <a:rPr lang="en-US" sz="2000" dirty="0">
                <a:solidFill>
                  <a:srgbClr val="0A0A23"/>
                </a:solidFill>
              </a:rPr>
              <a:t>i</a:t>
            </a:r>
            <a:r>
              <a:rPr lang="en-US" sz="2000" b="0" i="0" dirty="0">
                <a:solidFill>
                  <a:srgbClr val="0A0A23"/>
                </a:solidFill>
                <a:effectLst/>
              </a:rPr>
              <a:t>ndex.js</a:t>
            </a:r>
          </a:p>
        </p:txBody>
      </p:sp>
    </p:spTree>
    <p:extLst>
      <p:ext uri="{BB962C8B-B14F-4D97-AF65-F5344CB8AC3E}">
        <p14:creationId xmlns:p14="http://schemas.microsoft.com/office/powerpoint/2010/main" val="4160999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9838-A951-4935-ED88-7AD84038C2FF}"/>
              </a:ext>
            </a:extLst>
          </p:cNvPr>
          <p:cNvSpPr>
            <a:spLocks noGrp="1"/>
          </p:cNvSpPr>
          <p:nvPr>
            <p:ph type="title"/>
          </p:nvPr>
        </p:nvSpPr>
        <p:spPr/>
        <p:txBody>
          <a:bodyPr/>
          <a:lstStyle/>
          <a:p>
            <a:r>
              <a:rPr lang="en-IN" dirty="0">
                <a:solidFill>
                  <a:srgbClr val="FF0000"/>
                </a:solidFill>
              </a:rPr>
              <a:t>Introducing JSX</a:t>
            </a:r>
          </a:p>
        </p:txBody>
      </p:sp>
      <p:sp>
        <p:nvSpPr>
          <p:cNvPr id="3" name="Content Placeholder 2">
            <a:extLst>
              <a:ext uri="{FF2B5EF4-FFF2-40B4-BE49-F238E27FC236}">
                <a16:creationId xmlns:a16="http://schemas.microsoft.com/office/drawing/2014/main" id="{D2AFD444-81FD-7954-5B99-100874D25AF4}"/>
              </a:ext>
            </a:extLst>
          </p:cNvPr>
          <p:cNvSpPr>
            <a:spLocks noGrp="1"/>
          </p:cNvSpPr>
          <p:nvPr>
            <p:ph idx="1"/>
          </p:nvPr>
        </p:nvSpPr>
        <p:spPr>
          <a:xfrm>
            <a:off x="457200" y="1600200"/>
            <a:ext cx="8229600" cy="4648200"/>
          </a:xfrm>
        </p:spPr>
        <p:txBody>
          <a:bodyPr>
            <a:noAutofit/>
          </a:bodyPr>
          <a:lstStyle/>
          <a:p>
            <a:endParaRPr lang="en-US" sz="2000" b="0" dirty="0">
              <a:solidFill>
                <a:srgbClr val="0A0A23"/>
              </a:solidFill>
              <a:effectLst/>
            </a:endParaRPr>
          </a:p>
          <a:p>
            <a:endParaRPr lang="en-US" sz="2000" dirty="0">
              <a:solidFill>
                <a:srgbClr val="0A0A23"/>
              </a:solidFill>
            </a:endParaRPr>
          </a:p>
          <a:p>
            <a:r>
              <a:rPr lang="en-US" sz="2000" dirty="0">
                <a:solidFill>
                  <a:srgbClr val="000000"/>
                </a:solidFill>
              </a:rPr>
              <a:t>I</a:t>
            </a:r>
            <a:r>
              <a:rPr lang="en-US" sz="2000" b="0" dirty="0">
                <a:solidFill>
                  <a:srgbClr val="000000"/>
                </a:solidFill>
                <a:effectLst/>
              </a:rPr>
              <a:t>t is a syntax extension to JavaScript</a:t>
            </a:r>
            <a:endParaRPr lang="en-US" sz="2000" b="0" dirty="0">
              <a:solidFill>
                <a:srgbClr val="0A0A23"/>
              </a:solidFill>
              <a:effectLst/>
            </a:endParaRPr>
          </a:p>
          <a:p>
            <a:endParaRPr lang="en-US" sz="2000" dirty="0">
              <a:solidFill>
                <a:srgbClr val="000000"/>
              </a:solidFill>
            </a:endParaRPr>
          </a:p>
          <a:p>
            <a:r>
              <a:rPr lang="en-US" sz="2000" dirty="0">
                <a:solidFill>
                  <a:srgbClr val="000000"/>
                </a:solidFill>
              </a:rPr>
              <a:t>Used in React to d</a:t>
            </a:r>
            <a:r>
              <a:rPr lang="en-US" sz="2000" b="0" dirty="0">
                <a:solidFill>
                  <a:srgbClr val="000000"/>
                </a:solidFill>
                <a:effectLst/>
              </a:rPr>
              <a:t>escribes what the UI should look like.</a:t>
            </a:r>
          </a:p>
          <a:p>
            <a:endParaRPr lang="en-US" sz="2000" dirty="0">
              <a:solidFill>
                <a:srgbClr val="000000"/>
              </a:solidFill>
            </a:endParaRPr>
          </a:p>
          <a:p>
            <a:r>
              <a:rPr lang="en-US" sz="2000" dirty="0">
                <a:solidFill>
                  <a:srgbClr val="000000"/>
                </a:solidFill>
              </a:rPr>
              <a:t>It looks like template, but </a:t>
            </a:r>
            <a:r>
              <a:rPr lang="en-US" sz="2000" b="0" dirty="0">
                <a:solidFill>
                  <a:srgbClr val="000000"/>
                </a:solidFill>
                <a:effectLst/>
              </a:rPr>
              <a:t>it comes with the full power of JavaScript.</a:t>
            </a:r>
            <a:endParaRPr lang="en-US" sz="2000" dirty="0">
              <a:solidFill>
                <a:srgbClr val="000000"/>
              </a:solidFill>
            </a:endParaRPr>
          </a:p>
          <a:p>
            <a:endParaRPr lang="en-IN" sz="2000" b="0" dirty="0">
              <a:solidFill>
                <a:srgbClr val="000000"/>
              </a:solidFill>
              <a:effectLst/>
            </a:endParaRPr>
          </a:p>
          <a:p>
            <a:r>
              <a:rPr lang="en-IN" sz="2000" b="0" dirty="0">
                <a:solidFill>
                  <a:srgbClr val="000000"/>
                </a:solidFill>
                <a:effectLst/>
              </a:rPr>
              <a:t>JSX produces React “elements”</a:t>
            </a:r>
          </a:p>
          <a:p>
            <a:endParaRPr lang="en-US" sz="2000" b="0" dirty="0">
              <a:solidFill>
                <a:srgbClr val="000000"/>
              </a:solidFill>
              <a:effectLst/>
            </a:endParaRPr>
          </a:p>
          <a:p>
            <a:r>
              <a:rPr lang="en-US" sz="2000" b="0" dirty="0">
                <a:solidFill>
                  <a:srgbClr val="000000"/>
                </a:solidFill>
                <a:effectLst/>
              </a:rPr>
              <a:t>React </a:t>
            </a:r>
            <a:r>
              <a:rPr lang="en-US" sz="2000" dirty="0">
                <a:solidFill>
                  <a:srgbClr val="1A1A1A"/>
                </a:solidFill>
              </a:rPr>
              <a:t>separates concerns</a:t>
            </a:r>
            <a:r>
              <a:rPr lang="en-US" sz="2000" b="0" dirty="0">
                <a:solidFill>
                  <a:srgbClr val="000000"/>
                </a:solidFill>
                <a:effectLst/>
              </a:rPr>
              <a:t> with loosely coupled units called “components” that contain both template and </a:t>
            </a:r>
            <a:r>
              <a:rPr lang="en-US" sz="2000" b="0" dirty="0" err="1">
                <a:solidFill>
                  <a:srgbClr val="000000"/>
                </a:solidFill>
                <a:effectLst/>
              </a:rPr>
              <a:t>js</a:t>
            </a:r>
            <a:r>
              <a:rPr lang="en-US" sz="2000" b="0" dirty="0">
                <a:solidFill>
                  <a:srgbClr val="000000"/>
                </a:solidFill>
                <a:effectLst/>
              </a:rPr>
              <a:t>.</a:t>
            </a:r>
            <a:endParaRPr lang="en-US" sz="2000" b="0" dirty="0">
              <a:solidFill>
                <a:srgbClr val="0A0A23"/>
              </a:solidFill>
              <a:effectLst/>
            </a:endParaRPr>
          </a:p>
        </p:txBody>
      </p:sp>
    </p:spTree>
    <p:extLst>
      <p:ext uri="{BB962C8B-B14F-4D97-AF65-F5344CB8AC3E}">
        <p14:creationId xmlns:p14="http://schemas.microsoft.com/office/powerpoint/2010/main" val="4282661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9838-A951-4935-ED88-7AD84038C2FF}"/>
              </a:ext>
            </a:extLst>
          </p:cNvPr>
          <p:cNvSpPr>
            <a:spLocks noGrp="1"/>
          </p:cNvSpPr>
          <p:nvPr>
            <p:ph type="title"/>
          </p:nvPr>
        </p:nvSpPr>
        <p:spPr/>
        <p:txBody>
          <a:bodyPr/>
          <a:lstStyle/>
          <a:p>
            <a:r>
              <a:rPr lang="en-IN" dirty="0">
                <a:solidFill>
                  <a:srgbClr val="FF0000"/>
                </a:solidFill>
              </a:rPr>
              <a:t>Introducing JSX</a:t>
            </a:r>
          </a:p>
        </p:txBody>
      </p:sp>
      <p:sp>
        <p:nvSpPr>
          <p:cNvPr id="3" name="Content Placeholder 2">
            <a:extLst>
              <a:ext uri="{FF2B5EF4-FFF2-40B4-BE49-F238E27FC236}">
                <a16:creationId xmlns:a16="http://schemas.microsoft.com/office/drawing/2014/main" id="{D2AFD444-81FD-7954-5B99-100874D25AF4}"/>
              </a:ext>
            </a:extLst>
          </p:cNvPr>
          <p:cNvSpPr>
            <a:spLocks noGrp="1"/>
          </p:cNvSpPr>
          <p:nvPr>
            <p:ph idx="1"/>
          </p:nvPr>
        </p:nvSpPr>
        <p:spPr>
          <a:xfrm>
            <a:off x="457200" y="1600200"/>
            <a:ext cx="8229600" cy="4648200"/>
          </a:xfrm>
        </p:spPr>
        <p:txBody>
          <a:bodyPr>
            <a:noAutofit/>
          </a:bodyPr>
          <a:lstStyle/>
          <a:p>
            <a:endParaRPr lang="en-US" sz="2000" dirty="0">
              <a:solidFill>
                <a:srgbClr val="0A0A23"/>
              </a:solidFill>
              <a:effectLst/>
            </a:endParaRPr>
          </a:p>
          <a:p>
            <a:r>
              <a:rPr lang="en-US" sz="2000" dirty="0">
                <a:solidFill>
                  <a:srgbClr val="0A0A23"/>
                </a:solidFill>
              </a:rPr>
              <a:t>Basic Syntax : </a:t>
            </a:r>
            <a:r>
              <a:rPr lang="en-US" sz="2000" dirty="0">
                <a:solidFill>
                  <a:srgbClr val="0A0A23"/>
                </a:solidFill>
                <a:effectLst/>
              </a:rPr>
              <a:t> const element = &lt;h1&gt;Hello, world!&lt;/h1&gt;</a:t>
            </a:r>
            <a:endParaRPr lang="en-US" sz="2000" dirty="0">
              <a:solidFill>
                <a:srgbClr val="0A0A23"/>
              </a:solidFill>
            </a:endParaRPr>
          </a:p>
          <a:p>
            <a:pPr marL="0" indent="0">
              <a:buNone/>
            </a:pPr>
            <a:endParaRPr lang="en-IN" sz="2000" i="0" dirty="0">
              <a:solidFill>
                <a:srgbClr val="000000"/>
              </a:solidFill>
              <a:effectLst/>
            </a:endParaRPr>
          </a:p>
          <a:p>
            <a:r>
              <a:rPr lang="en-IN" sz="2000" i="0" dirty="0">
                <a:solidFill>
                  <a:srgbClr val="000000"/>
                </a:solidFill>
                <a:effectLst/>
              </a:rPr>
              <a:t>Embedding Expressions : </a:t>
            </a:r>
          </a:p>
          <a:p>
            <a:pPr marL="0" indent="0">
              <a:buNone/>
            </a:pPr>
            <a:r>
              <a:rPr lang="en-IN" sz="2000" dirty="0">
                <a:solidFill>
                  <a:srgbClr val="000000"/>
                </a:solidFill>
              </a:rPr>
              <a:t>       </a:t>
            </a:r>
            <a:r>
              <a:rPr lang="en-IN" sz="2000" i="0" dirty="0" err="1">
                <a:solidFill>
                  <a:srgbClr val="000000"/>
                </a:solidFill>
                <a:effectLst/>
              </a:rPr>
              <a:t>const</a:t>
            </a:r>
            <a:r>
              <a:rPr lang="en-IN" sz="2000" i="0" dirty="0">
                <a:solidFill>
                  <a:srgbClr val="000000"/>
                </a:solidFill>
                <a:effectLst/>
              </a:rPr>
              <a:t> name = 'Josh Perez’;  </a:t>
            </a:r>
          </a:p>
          <a:p>
            <a:pPr marL="0" indent="0">
              <a:buNone/>
            </a:pPr>
            <a:r>
              <a:rPr lang="en-IN" sz="2000" dirty="0">
                <a:solidFill>
                  <a:srgbClr val="000000"/>
                </a:solidFill>
              </a:rPr>
              <a:t>       </a:t>
            </a:r>
            <a:r>
              <a:rPr lang="en-IN" sz="2000" i="0" dirty="0" err="1">
                <a:solidFill>
                  <a:srgbClr val="000000"/>
                </a:solidFill>
                <a:effectLst/>
              </a:rPr>
              <a:t>const</a:t>
            </a:r>
            <a:r>
              <a:rPr lang="en-IN" sz="2000" i="0" dirty="0">
                <a:solidFill>
                  <a:srgbClr val="000000"/>
                </a:solidFill>
                <a:effectLst/>
              </a:rPr>
              <a:t> element = &lt;h1&gt;Hello, {name}&lt;/h1&gt;;</a:t>
            </a:r>
          </a:p>
          <a:p>
            <a:pPr marL="0" indent="0">
              <a:buNone/>
            </a:pPr>
            <a:endParaRPr lang="en-US" sz="2000" dirty="0">
              <a:solidFill>
                <a:srgbClr val="0A0A23"/>
              </a:solidFill>
            </a:endParaRPr>
          </a:p>
          <a:p>
            <a:r>
              <a:rPr lang="en-US" sz="2000" dirty="0">
                <a:solidFill>
                  <a:srgbClr val="0A0A23"/>
                </a:solidFill>
              </a:rPr>
              <a:t>function call as </a:t>
            </a:r>
            <a:r>
              <a:rPr lang="en-US" sz="2000" dirty="0" err="1">
                <a:solidFill>
                  <a:srgbClr val="0A0A23"/>
                </a:solidFill>
              </a:rPr>
              <a:t>jsx</a:t>
            </a:r>
            <a:r>
              <a:rPr lang="en-US" sz="2000" dirty="0">
                <a:solidFill>
                  <a:srgbClr val="0A0A23"/>
                </a:solidFill>
              </a:rPr>
              <a:t> expression</a:t>
            </a:r>
          </a:p>
          <a:p>
            <a:endParaRPr lang="en-US" sz="2000" dirty="0">
              <a:solidFill>
                <a:srgbClr val="0A0A23"/>
              </a:solidFill>
            </a:endParaRPr>
          </a:p>
          <a:p>
            <a:r>
              <a:rPr lang="en-US" sz="2000" dirty="0">
                <a:solidFill>
                  <a:srgbClr val="0A0A23"/>
                </a:solidFill>
              </a:rPr>
              <a:t>After compilation, JSX expressions become regular JavaScript function calls and evaluate to JavaScript objects. This means that we can use JSX inside of if statements and for loops, assign it to variables, accept it as arguments, and return it from functions:</a:t>
            </a:r>
          </a:p>
          <a:p>
            <a:endParaRPr lang="en-US" sz="2000" dirty="0">
              <a:solidFill>
                <a:srgbClr val="0A0A23"/>
              </a:solidFill>
            </a:endParaRPr>
          </a:p>
          <a:p>
            <a:endParaRPr lang="en-US" sz="2000" dirty="0">
              <a:solidFill>
                <a:srgbClr val="0A0A23"/>
              </a:solidFill>
            </a:endParaRPr>
          </a:p>
          <a:p>
            <a:pPr marL="0" indent="0">
              <a:buNone/>
            </a:pPr>
            <a:r>
              <a:rPr lang="en-US" sz="2000" dirty="0">
                <a:solidFill>
                  <a:srgbClr val="0A0A23"/>
                </a:solidFill>
                <a:effectLst/>
              </a:rPr>
              <a:t>      </a:t>
            </a:r>
          </a:p>
          <a:p>
            <a:pPr marL="0" indent="0">
              <a:buNone/>
            </a:pPr>
            <a:endParaRPr lang="en-US" sz="2000" dirty="0">
              <a:solidFill>
                <a:srgbClr val="0A0A23"/>
              </a:solidFill>
              <a:effectLst/>
            </a:endParaRPr>
          </a:p>
        </p:txBody>
      </p:sp>
    </p:spTree>
    <p:extLst>
      <p:ext uri="{BB962C8B-B14F-4D97-AF65-F5344CB8AC3E}">
        <p14:creationId xmlns:p14="http://schemas.microsoft.com/office/powerpoint/2010/main" val="1978776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lstStyle/>
          <a:p>
            <a:r>
              <a:rPr lang="en-IN" dirty="0">
                <a:solidFill>
                  <a:srgbClr val="FF0000"/>
                </a:solidFill>
              </a:rPr>
              <a:t>Component</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rmAutofit/>
          </a:bodyPr>
          <a:lstStyle/>
          <a:p>
            <a:pPr marL="0" indent="0">
              <a:buNone/>
            </a:pPr>
            <a:endParaRPr lang="en-IN" sz="2000" dirty="0"/>
          </a:p>
          <a:p>
            <a:pPr marL="0" indent="0">
              <a:buNone/>
            </a:pPr>
            <a:endParaRPr lang="en-IN" sz="2000" dirty="0"/>
          </a:p>
          <a:p>
            <a:r>
              <a:rPr lang="en-IN" sz="2000" dirty="0"/>
              <a:t>Creating a custom component</a:t>
            </a:r>
          </a:p>
          <a:p>
            <a:endParaRPr lang="en-IN" sz="2000" dirty="0"/>
          </a:p>
          <a:p>
            <a:r>
              <a:rPr lang="en-IN" sz="2000" dirty="0"/>
              <a:t>Exporting the custom component</a:t>
            </a:r>
          </a:p>
          <a:p>
            <a:endParaRPr lang="en-IN" sz="2000" dirty="0"/>
          </a:p>
          <a:p>
            <a:r>
              <a:rPr lang="en-IN" sz="2000" dirty="0"/>
              <a:t>Including the custom component in App.js</a:t>
            </a:r>
          </a:p>
        </p:txBody>
      </p:sp>
    </p:spTree>
    <p:extLst>
      <p:ext uri="{BB962C8B-B14F-4D97-AF65-F5344CB8AC3E}">
        <p14:creationId xmlns:p14="http://schemas.microsoft.com/office/powerpoint/2010/main" val="2017131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lstStyle/>
          <a:p>
            <a:r>
              <a:rPr lang="en-IN" dirty="0">
                <a:solidFill>
                  <a:srgbClr val="FF0000"/>
                </a:solidFill>
              </a:rPr>
              <a:t>Component</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rmAutofit/>
          </a:bodyPr>
          <a:lstStyle/>
          <a:p>
            <a:pPr marL="0" indent="0">
              <a:buNone/>
            </a:pPr>
            <a:endParaRPr lang="en-IN" sz="2000" dirty="0"/>
          </a:p>
          <a:p>
            <a:pPr algn="l"/>
            <a:r>
              <a:rPr lang="en-IN" sz="2000" i="0" dirty="0">
                <a:solidFill>
                  <a:srgbClr val="000000"/>
                </a:solidFill>
                <a:effectLst/>
              </a:rPr>
              <a:t>Specifying Attributes with JSX  : </a:t>
            </a:r>
          </a:p>
          <a:p>
            <a:pPr algn="l"/>
            <a:endParaRPr lang="en-IN" sz="2000" i="0" dirty="0">
              <a:solidFill>
                <a:srgbClr val="000000"/>
              </a:solidFill>
              <a:effectLst/>
            </a:endParaRPr>
          </a:p>
          <a:p>
            <a:pPr algn="l"/>
            <a:r>
              <a:rPr lang="en-IN" sz="2000" i="0" dirty="0">
                <a:solidFill>
                  <a:srgbClr val="000000"/>
                </a:solidFill>
                <a:effectLst/>
              </a:rPr>
              <a:t>Example containing anchor/a tag in a </a:t>
            </a:r>
            <a:r>
              <a:rPr lang="en-IN" sz="2000" i="0" dirty="0" err="1">
                <a:solidFill>
                  <a:srgbClr val="000000"/>
                </a:solidFill>
                <a:effectLst/>
              </a:rPr>
              <a:t>jsx</a:t>
            </a:r>
            <a:r>
              <a:rPr lang="en-IN" sz="2000" i="0" dirty="0">
                <a:solidFill>
                  <a:srgbClr val="000000"/>
                </a:solidFill>
                <a:effectLst/>
              </a:rPr>
              <a:t> element having </a:t>
            </a:r>
            <a:r>
              <a:rPr lang="en-IN" sz="2000" i="0" dirty="0" err="1">
                <a:solidFill>
                  <a:srgbClr val="000000"/>
                </a:solidFill>
                <a:effectLst/>
              </a:rPr>
              <a:t>href</a:t>
            </a:r>
            <a:r>
              <a:rPr lang="en-IN" sz="2000" i="0" dirty="0">
                <a:solidFill>
                  <a:srgbClr val="000000"/>
                </a:solidFill>
                <a:effectLst/>
              </a:rPr>
              <a:t> attribute to show string attributes can be mentioned inside quotes</a:t>
            </a:r>
          </a:p>
          <a:p>
            <a:endParaRPr lang="en-IN" sz="2000" i="0" dirty="0">
              <a:solidFill>
                <a:srgbClr val="000000"/>
              </a:solidFill>
              <a:effectLst/>
            </a:endParaRPr>
          </a:p>
          <a:p>
            <a:r>
              <a:rPr lang="en-IN" sz="2000" i="0" dirty="0">
                <a:solidFill>
                  <a:srgbClr val="000000"/>
                </a:solidFill>
                <a:effectLst/>
              </a:rPr>
              <a:t>Example containing </a:t>
            </a:r>
            <a:r>
              <a:rPr lang="en-IN" sz="2000" i="0" dirty="0" err="1">
                <a:solidFill>
                  <a:srgbClr val="000000"/>
                </a:solidFill>
                <a:effectLst/>
              </a:rPr>
              <a:t>img</a:t>
            </a:r>
            <a:r>
              <a:rPr lang="en-IN" sz="2000" i="0" dirty="0">
                <a:solidFill>
                  <a:srgbClr val="000000"/>
                </a:solidFill>
                <a:effectLst/>
              </a:rPr>
              <a:t> tag in a </a:t>
            </a:r>
            <a:r>
              <a:rPr lang="en-IN" sz="2000" i="0" dirty="0" err="1">
                <a:solidFill>
                  <a:srgbClr val="000000"/>
                </a:solidFill>
                <a:effectLst/>
              </a:rPr>
              <a:t>jsx</a:t>
            </a:r>
            <a:r>
              <a:rPr lang="en-IN" sz="2000" i="0" dirty="0">
                <a:solidFill>
                  <a:srgbClr val="000000"/>
                </a:solidFill>
                <a:effectLst/>
              </a:rPr>
              <a:t> element having </a:t>
            </a:r>
            <a:r>
              <a:rPr lang="en-IN" sz="2000" i="0" dirty="0" err="1">
                <a:solidFill>
                  <a:srgbClr val="000000"/>
                </a:solidFill>
                <a:effectLst/>
              </a:rPr>
              <a:t>src</a:t>
            </a:r>
            <a:r>
              <a:rPr lang="en-IN" sz="2000" i="0" dirty="0">
                <a:solidFill>
                  <a:srgbClr val="000000"/>
                </a:solidFill>
                <a:effectLst/>
              </a:rPr>
              <a:t> attribute set to a variable to show attributes can have value as </a:t>
            </a:r>
            <a:r>
              <a:rPr lang="en-IN" sz="2000" i="0" dirty="0" err="1">
                <a:solidFill>
                  <a:srgbClr val="000000"/>
                </a:solidFill>
                <a:effectLst/>
              </a:rPr>
              <a:t>jsx</a:t>
            </a:r>
            <a:r>
              <a:rPr lang="en-IN" sz="2000" i="0" dirty="0">
                <a:solidFill>
                  <a:srgbClr val="000000"/>
                </a:solidFill>
                <a:effectLst/>
              </a:rPr>
              <a:t> expression too.</a:t>
            </a:r>
          </a:p>
          <a:p>
            <a:pPr marL="0" indent="0" algn="l">
              <a:buNone/>
            </a:pPr>
            <a:br>
              <a:rPr lang="en-IN" sz="2000" dirty="0"/>
            </a:br>
            <a:endParaRPr lang="en-IN" sz="2000" dirty="0"/>
          </a:p>
        </p:txBody>
      </p:sp>
    </p:spTree>
    <p:extLst>
      <p:ext uri="{BB962C8B-B14F-4D97-AF65-F5344CB8AC3E}">
        <p14:creationId xmlns:p14="http://schemas.microsoft.com/office/powerpoint/2010/main" val="1725263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lstStyle/>
          <a:p>
            <a:r>
              <a:rPr lang="en-IN" dirty="0">
                <a:solidFill>
                  <a:srgbClr val="FF0000"/>
                </a:solidFill>
              </a:rPr>
              <a:t>Specifying Children Elements</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rmAutofit/>
          </a:bodyPr>
          <a:lstStyle/>
          <a:p>
            <a:pPr marL="0" indent="0">
              <a:buNone/>
            </a:pPr>
            <a:r>
              <a:rPr lang="en-US" sz="2000" dirty="0"/>
              <a:t>const element = (</a:t>
            </a:r>
          </a:p>
          <a:p>
            <a:pPr marL="0" indent="0">
              <a:buNone/>
            </a:pPr>
            <a:r>
              <a:rPr lang="en-US" sz="2000" dirty="0"/>
              <a:t>  &lt;h1 </a:t>
            </a:r>
            <a:r>
              <a:rPr lang="en-US" sz="2000" dirty="0" err="1"/>
              <a:t>className</a:t>
            </a:r>
            <a:r>
              <a:rPr lang="en-US" sz="2000" dirty="0"/>
              <a:t>="greeting"&gt;</a:t>
            </a:r>
          </a:p>
          <a:p>
            <a:pPr marL="0" indent="0">
              <a:buNone/>
            </a:pPr>
            <a:r>
              <a:rPr lang="en-US" sz="2000" dirty="0"/>
              <a:t>    Hello, world!</a:t>
            </a:r>
          </a:p>
          <a:p>
            <a:pPr marL="0" indent="0">
              <a:buNone/>
            </a:pPr>
            <a:r>
              <a:rPr lang="en-US" sz="2000" dirty="0"/>
              <a:t>  &lt;/h1&gt;</a:t>
            </a:r>
          </a:p>
          <a:p>
            <a:pPr marL="0" indent="0">
              <a:buNone/>
            </a:pPr>
            <a:r>
              <a:rPr lang="en-US" sz="2000" dirty="0"/>
              <a:t>);</a:t>
            </a:r>
          </a:p>
          <a:p>
            <a:pPr marL="0" indent="0">
              <a:buNone/>
            </a:pPr>
            <a:r>
              <a:rPr lang="en-US" sz="2000" dirty="0"/>
              <a:t>Is converted by Babel to </a:t>
            </a:r>
          </a:p>
          <a:p>
            <a:pPr marL="0" indent="0">
              <a:buNone/>
            </a:pPr>
            <a:endParaRPr lang="en-US" sz="2000" dirty="0"/>
          </a:p>
          <a:p>
            <a:pPr marL="0" indent="0">
              <a:buNone/>
            </a:pPr>
            <a:r>
              <a:rPr lang="en-US" sz="2000" dirty="0"/>
              <a:t>const element = </a:t>
            </a:r>
            <a:r>
              <a:rPr lang="en-US" sz="2000" dirty="0" err="1"/>
              <a:t>React.createElement</a:t>
            </a:r>
            <a:r>
              <a:rPr lang="en-US" sz="2000" dirty="0"/>
              <a:t>(</a:t>
            </a:r>
          </a:p>
          <a:p>
            <a:pPr marL="0" indent="0">
              <a:buNone/>
            </a:pPr>
            <a:r>
              <a:rPr lang="en-US" sz="2000" dirty="0"/>
              <a:t>  ‘h1',</a:t>
            </a:r>
          </a:p>
          <a:p>
            <a:pPr marL="0" indent="0">
              <a:buNone/>
            </a:pPr>
            <a:r>
              <a:rPr lang="en-US" sz="2000" dirty="0"/>
              <a:t>  {</a:t>
            </a:r>
            <a:r>
              <a:rPr lang="en-US" sz="2000" dirty="0" err="1"/>
              <a:t>className</a:t>
            </a:r>
            <a:r>
              <a:rPr lang="en-US" sz="2000" dirty="0"/>
              <a:t>: 'greeting'},</a:t>
            </a:r>
          </a:p>
          <a:p>
            <a:pPr marL="0" indent="0">
              <a:buNone/>
            </a:pPr>
            <a:r>
              <a:rPr lang="en-US" sz="2000" dirty="0"/>
              <a:t>  'Hello, world!'</a:t>
            </a:r>
          </a:p>
          <a:p>
            <a:pPr marL="0" indent="0">
              <a:buNone/>
            </a:pPr>
            <a:r>
              <a:rPr lang="en-US" sz="2000" dirty="0"/>
              <a:t>);</a:t>
            </a:r>
            <a:endParaRPr lang="en-IN" sz="2000" dirty="0"/>
          </a:p>
        </p:txBody>
      </p:sp>
    </p:spTree>
    <p:extLst>
      <p:ext uri="{BB962C8B-B14F-4D97-AF65-F5344CB8AC3E}">
        <p14:creationId xmlns:p14="http://schemas.microsoft.com/office/powerpoint/2010/main" val="2186412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lstStyle/>
          <a:p>
            <a:r>
              <a:rPr lang="en-IN" dirty="0">
                <a:solidFill>
                  <a:srgbClr val="FF0000"/>
                </a:solidFill>
              </a:rPr>
              <a:t>React Elements are Immutable</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rmAutofit fontScale="92500" lnSpcReduction="10000"/>
          </a:bodyPr>
          <a:lstStyle/>
          <a:p>
            <a:endParaRPr lang="en-IN" sz="2000" dirty="0"/>
          </a:p>
          <a:p>
            <a:r>
              <a:rPr lang="en-IN" sz="2000" dirty="0"/>
              <a:t>Once an element is created , its attributes or children can’t be changed</a:t>
            </a:r>
          </a:p>
          <a:p>
            <a:endParaRPr lang="en-IN" sz="2000" dirty="0"/>
          </a:p>
          <a:p>
            <a:r>
              <a:rPr lang="en-IN" sz="2000" dirty="0"/>
              <a:t>To reflect the changes , a new instance with updated children and attributes is created and returned. ( Modify index.js with below code)</a:t>
            </a:r>
          </a:p>
          <a:p>
            <a:pPr marL="0" indent="0">
              <a:buNone/>
            </a:pPr>
            <a:endParaRPr lang="en-IN" sz="2000" dirty="0"/>
          </a:p>
          <a:p>
            <a:pPr marL="0" indent="0">
              <a:buNone/>
            </a:pPr>
            <a:r>
              <a:rPr lang="en-IN" sz="2000" dirty="0"/>
              <a:t>function tick() {</a:t>
            </a:r>
          </a:p>
          <a:p>
            <a:pPr marL="0" indent="0">
              <a:buNone/>
            </a:pPr>
            <a:r>
              <a:rPr lang="en-IN" sz="2000" dirty="0"/>
              <a:t>  </a:t>
            </a:r>
            <a:r>
              <a:rPr lang="en-IN" sz="2000" dirty="0" err="1"/>
              <a:t>const</a:t>
            </a:r>
            <a:r>
              <a:rPr lang="en-IN" sz="2000" dirty="0"/>
              <a:t> element = (</a:t>
            </a:r>
          </a:p>
          <a:p>
            <a:pPr marL="0" indent="0">
              <a:buNone/>
            </a:pPr>
            <a:r>
              <a:rPr lang="en-IN" sz="2000" dirty="0"/>
              <a:t>    &lt;h2&gt;It is {new Date().</a:t>
            </a:r>
            <a:r>
              <a:rPr lang="en-IN" sz="2000" dirty="0" err="1"/>
              <a:t>toLocaleTimeString</a:t>
            </a:r>
            <a:r>
              <a:rPr lang="en-IN" sz="2000" dirty="0"/>
              <a:t>()}.&lt;/h2&gt;</a:t>
            </a:r>
          </a:p>
          <a:p>
            <a:pPr marL="0" indent="0">
              <a:buNone/>
            </a:pPr>
            <a:r>
              <a:rPr lang="en-IN" sz="2000" dirty="0"/>
              <a:t>  );</a:t>
            </a:r>
          </a:p>
          <a:p>
            <a:pPr marL="0" indent="0">
              <a:buNone/>
            </a:pPr>
            <a:r>
              <a:rPr lang="en-IN" sz="2000" dirty="0"/>
              <a:t>  </a:t>
            </a:r>
            <a:r>
              <a:rPr lang="en-IN" sz="2000" dirty="0" err="1"/>
              <a:t>root.render</a:t>
            </a:r>
            <a:r>
              <a:rPr lang="en-IN" sz="2000" dirty="0"/>
              <a:t>(element);</a:t>
            </a:r>
          </a:p>
          <a:p>
            <a:pPr marL="0" indent="0">
              <a:buNone/>
            </a:pPr>
            <a:r>
              <a:rPr lang="en-IN" sz="2000" dirty="0"/>
              <a:t>}</a:t>
            </a:r>
          </a:p>
          <a:p>
            <a:endParaRPr lang="en-IN" sz="2000" dirty="0"/>
          </a:p>
          <a:p>
            <a:pPr marL="0" indent="0">
              <a:buNone/>
            </a:pPr>
            <a:r>
              <a:rPr lang="en-IN" sz="2000" dirty="0" err="1"/>
              <a:t>setInterval</a:t>
            </a:r>
            <a:r>
              <a:rPr lang="en-IN" sz="2000" dirty="0"/>
              <a:t>(tick, 1000);</a:t>
            </a:r>
          </a:p>
        </p:txBody>
      </p:sp>
    </p:spTree>
    <p:extLst>
      <p:ext uri="{BB962C8B-B14F-4D97-AF65-F5344CB8AC3E}">
        <p14:creationId xmlns:p14="http://schemas.microsoft.com/office/powerpoint/2010/main" val="65536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lstStyle/>
          <a:p>
            <a:r>
              <a:rPr lang="en-IN" dirty="0">
                <a:solidFill>
                  <a:srgbClr val="FF0000"/>
                </a:solidFill>
              </a:rPr>
              <a:t>React Components</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r>
              <a:rPr lang="en-US" sz="2000" b="0" i="0" dirty="0">
                <a:solidFill>
                  <a:srgbClr val="000000"/>
                </a:solidFill>
                <a:effectLst/>
              </a:rPr>
              <a:t>Components let you split the UI into independent, reusable pieces, and think about each piece in isolation</a:t>
            </a:r>
          </a:p>
          <a:p>
            <a:r>
              <a:rPr lang="en-US" sz="2000" b="0" i="0" dirty="0">
                <a:solidFill>
                  <a:srgbClr val="000000"/>
                </a:solidFill>
                <a:effectLst/>
              </a:rPr>
              <a:t>Conceptually, components are like JavaScript functions. They accept arbitrary inputs (called “props”) and return React elements describing what should appear on the screen.</a:t>
            </a:r>
          </a:p>
          <a:p>
            <a:r>
              <a:rPr lang="en-US" sz="2000" dirty="0">
                <a:solidFill>
                  <a:srgbClr val="000000"/>
                </a:solidFill>
              </a:rPr>
              <a:t>Functional Component </a:t>
            </a:r>
          </a:p>
          <a:p>
            <a:pPr marL="0" indent="0">
              <a:buNone/>
            </a:pPr>
            <a:r>
              <a:rPr lang="en-US" sz="2000" dirty="0">
                <a:solidFill>
                  <a:srgbClr val="000000"/>
                </a:solidFill>
              </a:rPr>
              <a:t>         </a:t>
            </a:r>
            <a:r>
              <a:rPr lang="en-US" sz="2000" dirty="0"/>
              <a:t>function Welcome(props) {</a:t>
            </a:r>
          </a:p>
          <a:p>
            <a:pPr marL="0" indent="0">
              <a:buNone/>
            </a:pPr>
            <a:r>
              <a:rPr lang="en-US" sz="2000" dirty="0"/>
              <a:t> 	return &lt;h1&gt;Hello, {props.name}&lt;/h1&gt;; </a:t>
            </a:r>
          </a:p>
          <a:p>
            <a:pPr marL="0" indent="0">
              <a:buNone/>
            </a:pPr>
            <a:r>
              <a:rPr lang="en-US" sz="2000" dirty="0"/>
              <a:t>        	}</a:t>
            </a:r>
          </a:p>
          <a:p>
            <a:pPr marL="0" indent="0">
              <a:buNone/>
            </a:pPr>
            <a:r>
              <a:rPr lang="en-US" sz="2000" dirty="0"/>
              <a:t>This function is a valid React component because it accepts a single “props” (which stands for properties) object argument with data and returns a React element</a:t>
            </a:r>
          </a:p>
        </p:txBody>
      </p:sp>
    </p:spTree>
    <p:extLst>
      <p:ext uri="{BB962C8B-B14F-4D97-AF65-F5344CB8AC3E}">
        <p14:creationId xmlns:p14="http://schemas.microsoft.com/office/powerpoint/2010/main" val="3259781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lstStyle/>
          <a:p>
            <a:r>
              <a:rPr lang="en-IN" dirty="0">
                <a:solidFill>
                  <a:srgbClr val="FF0000"/>
                </a:solidFill>
              </a:rPr>
              <a:t>React Components</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r>
              <a:rPr lang="en-US" sz="2000" dirty="0"/>
              <a:t>Class Component  : </a:t>
            </a:r>
          </a:p>
          <a:p>
            <a:endParaRPr lang="en-US" sz="2000" dirty="0"/>
          </a:p>
          <a:p>
            <a:pPr marL="0" indent="0">
              <a:buNone/>
            </a:pPr>
            <a:r>
              <a:rPr lang="en-US" sz="2000" dirty="0"/>
              <a:t>The corresponding component written in functional way can also be written as below class : </a:t>
            </a:r>
          </a:p>
          <a:p>
            <a:pPr marL="0" indent="0">
              <a:buNone/>
            </a:pPr>
            <a:endParaRPr lang="en-US" sz="2000" dirty="0"/>
          </a:p>
          <a:p>
            <a:pPr marL="0" indent="0">
              <a:buNone/>
            </a:pPr>
            <a:r>
              <a:rPr lang="en-US" sz="2000" dirty="0"/>
              <a:t>class Welcome extends </a:t>
            </a:r>
            <a:r>
              <a:rPr lang="en-US" sz="2000" dirty="0" err="1"/>
              <a:t>React.Component</a:t>
            </a:r>
            <a:r>
              <a:rPr lang="en-US" sz="2000" dirty="0"/>
              <a:t> {</a:t>
            </a:r>
          </a:p>
          <a:p>
            <a:pPr marL="0" indent="0">
              <a:buNone/>
            </a:pPr>
            <a:r>
              <a:rPr lang="en-US" sz="2000" dirty="0"/>
              <a:t>  render() {</a:t>
            </a:r>
          </a:p>
          <a:p>
            <a:pPr marL="0" indent="0">
              <a:buNone/>
            </a:pPr>
            <a:r>
              <a:rPr lang="en-US" sz="2000" dirty="0"/>
              <a:t>    return &lt;h1&gt;Hello, {this.props.name}&lt;/h1&gt;;</a:t>
            </a:r>
          </a:p>
          <a:p>
            <a:pPr marL="0" indent="0">
              <a:buNone/>
            </a:pPr>
            <a:r>
              <a:rPr lang="en-US" sz="2000" dirty="0"/>
              <a:t>  }</a:t>
            </a:r>
          </a:p>
          <a:p>
            <a:pPr marL="0" indent="0">
              <a:buNone/>
            </a:pPr>
            <a:r>
              <a:rPr lang="en-US" sz="2000" dirty="0"/>
              <a:t>}</a:t>
            </a:r>
          </a:p>
          <a:p>
            <a:pPr marL="0" indent="0">
              <a:buNone/>
            </a:pPr>
            <a:endParaRPr lang="en-US" sz="2000" dirty="0"/>
          </a:p>
          <a:p>
            <a:pPr marL="0" indent="0">
              <a:buNone/>
            </a:pPr>
            <a:r>
              <a:rPr lang="en-US" sz="2000" dirty="0"/>
              <a:t>Both of them are equivalent in React.</a:t>
            </a:r>
          </a:p>
        </p:txBody>
      </p:sp>
    </p:spTree>
    <p:extLst>
      <p:ext uri="{BB962C8B-B14F-4D97-AF65-F5344CB8AC3E}">
        <p14:creationId xmlns:p14="http://schemas.microsoft.com/office/powerpoint/2010/main" val="2762126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lstStyle/>
          <a:p>
            <a:r>
              <a:rPr lang="en-IN" dirty="0">
                <a:solidFill>
                  <a:srgbClr val="FF0000"/>
                </a:solidFill>
              </a:rPr>
              <a:t>MV*</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a:xfrm>
            <a:off x="457200" y="1417638"/>
            <a:ext cx="8229600" cy="4708525"/>
          </a:xfrm>
        </p:spPr>
        <p:txBody>
          <a:bodyPr>
            <a:noAutofit/>
          </a:bodyPr>
          <a:lstStyle/>
          <a:p>
            <a:pPr algn="l">
              <a:buFont typeface="Arial" panose="020B0604020202020204" pitchFamily="34" charset="0"/>
              <a:buChar char="•"/>
            </a:pPr>
            <a:endParaRPr lang="en-US" sz="2000" b="1" i="1" dirty="0">
              <a:solidFill>
                <a:srgbClr val="222222"/>
              </a:solidFill>
              <a:effectLst/>
            </a:endParaRPr>
          </a:p>
          <a:p>
            <a:pPr algn="l">
              <a:buFont typeface="Arial" panose="020B0604020202020204" pitchFamily="34" charset="0"/>
              <a:buChar char="•"/>
            </a:pPr>
            <a:r>
              <a:rPr lang="en-US" sz="2000" b="1" i="1" dirty="0">
                <a:solidFill>
                  <a:srgbClr val="222222"/>
                </a:solidFill>
                <a:effectLst/>
              </a:rPr>
              <a:t>Model</a:t>
            </a:r>
            <a:r>
              <a:rPr lang="en-US" sz="2000" b="0" i="1" dirty="0">
                <a:solidFill>
                  <a:srgbClr val="222222"/>
                </a:solidFill>
                <a:effectLst/>
              </a:rPr>
              <a:t> -The model typically contains data, business logic, and validation logic. Conceptually, it might represent something like a customer or a payment. The model is never concerned with how data is presented.</a:t>
            </a:r>
            <a:endParaRPr lang="en-US" sz="2000" b="0" i="0" dirty="0">
              <a:solidFill>
                <a:srgbClr val="222222"/>
              </a:solidFill>
              <a:effectLst/>
            </a:endParaRPr>
          </a:p>
          <a:p>
            <a:pPr algn="l">
              <a:buFont typeface="Arial" panose="020B0604020202020204" pitchFamily="34" charset="0"/>
              <a:buChar char="•"/>
            </a:pPr>
            <a:endParaRPr lang="en-US" sz="2000" b="1" i="1" dirty="0">
              <a:solidFill>
                <a:srgbClr val="222222"/>
              </a:solidFill>
              <a:effectLst/>
            </a:endParaRPr>
          </a:p>
          <a:p>
            <a:pPr algn="l">
              <a:buFont typeface="Arial" panose="020B0604020202020204" pitchFamily="34" charset="0"/>
              <a:buChar char="•"/>
            </a:pPr>
            <a:r>
              <a:rPr lang="en-US" sz="2000" b="1" i="1" dirty="0">
                <a:solidFill>
                  <a:srgbClr val="222222"/>
                </a:solidFill>
                <a:effectLst/>
              </a:rPr>
              <a:t>View</a:t>
            </a:r>
            <a:r>
              <a:rPr lang="en-US" sz="2000" b="0" i="1" dirty="0">
                <a:solidFill>
                  <a:srgbClr val="222222"/>
                </a:solidFill>
                <a:effectLst/>
              </a:rPr>
              <a:t>  -The view is what the user sees and interacts with. It’s a visual representation of the model’s data. It can be a simple structure that relies on other parts of the framework for updates and responses to user interactions or it can contain logic, again depending on the MV* implementation.</a:t>
            </a:r>
            <a:endParaRPr lang="en-US" sz="2000" b="0" i="0" dirty="0">
              <a:solidFill>
                <a:srgbClr val="222222"/>
              </a:solidFill>
              <a:effectLst/>
            </a:endParaRPr>
          </a:p>
          <a:p>
            <a:pPr marL="457200" indent="-457200" algn="just">
              <a:buFont typeface="Arial" panose="020B0604020202020204" pitchFamily="34" charset="0"/>
              <a:buChar char="•"/>
            </a:pPr>
            <a:endParaRPr lang="en-US" sz="2000" dirty="0">
              <a:solidFill>
                <a:srgbClr val="222222"/>
              </a:solidFill>
            </a:endParaRPr>
          </a:p>
          <a:p>
            <a:pPr marL="457200" indent="-457200" algn="just">
              <a:buFont typeface="Arial" panose="020B0604020202020204" pitchFamily="34" charset="0"/>
              <a:buChar char="•"/>
            </a:pPr>
            <a:r>
              <a:rPr lang="en-US" sz="2000" dirty="0">
                <a:solidFill>
                  <a:srgbClr val="222222"/>
                </a:solidFill>
              </a:rPr>
              <a:t>MVC , MVP , MVVM</a:t>
            </a:r>
          </a:p>
        </p:txBody>
      </p:sp>
    </p:spTree>
    <p:extLst>
      <p:ext uri="{BB962C8B-B14F-4D97-AF65-F5344CB8AC3E}">
        <p14:creationId xmlns:p14="http://schemas.microsoft.com/office/powerpoint/2010/main" val="3939159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lstStyle/>
          <a:p>
            <a:r>
              <a:rPr lang="en-IN" dirty="0">
                <a:solidFill>
                  <a:srgbClr val="FF0000"/>
                </a:solidFill>
              </a:rPr>
              <a:t>React Components</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r>
              <a:rPr lang="en-US" sz="2000" dirty="0"/>
              <a:t>We have already seen React elements that represent DOM tags:</a:t>
            </a:r>
          </a:p>
          <a:p>
            <a:pPr marL="0" indent="0">
              <a:buNone/>
            </a:pPr>
            <a:r>
              <a:rPr lang="en-US" sz="2000" dirty="0"/>
              <a:t>	const element = &lt;div /&gt;;</a:t>
            </a:r>
          </a:p>
          <a:p>
            <a:endParaRPr lang="en-US" sz="2000" dirty="0"/>
          </a:p>
          <a:p>
            <a:r>
              <a:rPr lang="en-US" sz="2000" dirty="0"/>
              <a:t>However, elements can also represent user-defined components:</a:t>
            </a:r>
          </a:p>
          <a:p>
            <a:pPr marL="0" indent="0">
              <a:buNone/>
            </a:pPr>
            <a:r>
              <a:rPr lang="en-US" sz="2000" dirty="0"/>
              <a:t>    	const element = &lt;Greet name=“John" /&gt;;</a:t>
            </a:r>
          </a:p>
          <a:p>
            <a:pPr marL="0" indent="0">
              <a:buNone/>
            </a:pPr>
            <a:endParaRPr lang="en-US" sz="2000" dirty="0"/>
          </a:p>
          <a:p>
            <a:r>
              <a:rPr lang="en-US" sz="2000" dirty="0"/>
              <a:t>The attributes that are passed to the custom component are called “props”.</a:t>
            </a:r>
          </a:p>
          <a:p>
            <a:endParaRPr lang="en-US" sz="2000" dirty="0"/>
          </a:p>
          <a:p>
            <a:r>
              <a:rPr lang="en-US" sz="2000" dirty="0"/>
              <a:t>So in above line , name is one of the props with value John</a:t>
            </a:r>
          </a:p>
          <a:p>
            <a:endParaRPr lang="en-US" sz="2000" dirty="0"/>
          </a:p>
        </p:txBody>
      </p:sp>
    </p:spTree>
    <p:extLst>
      <p:ext uri="{BB962C8B-B14F-4D97-AF65-F5344CB8AC3E}">
        <p14:creationId xmlns:p14="http://schemas.microsoft.com/office/powerpoint/2010/main" val="3732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lstStyle/>
          <a:p>
            <a:r>
              <a:rPr lang="en-IN" dirty="0">
                <a:solidFill>
                  <a:srgbClr val="FF0000"/>
                </a:solidFill>
              </a:rPr>
              <a:t>React Components</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r>
              <a:rPr lang="en-US" sz="2000" dirty="0"/>
              <a:t>Rendering the  Component</a:t>
            </a:r>
          </a:p>
          <a:p>
            <a:endParaRPr lang="en-US" sz="2000" dirty="0"/>
          </a:p>
          <a:p>
            <a:pPr marL="0" indent="0">
              <a:buNone/>
            </a:pPr>
            <a:r>
              <a:rPr lang="en-US" sz="2000" dirty="0"/>
              <a:t>function Greet(props) {</a:t>
            </a:r>
          </a:p>
          <a:p>
            <a:pPr marL="0" indent="0">
              <a:buNone/>
            </a:pPr>
            <a:r>
              <a:rPr lang="en-US" sz="2000" dirty="0"/>
              <a:t>  return &lt;h1&gt;Hello, {props.name}&lt;/h1&gt;;</a:t>
            </a:r>
          </a:p>
          <a:p>
            <a:pPr marL="0" indent="0">
              <a:buNone/>
            </a:pPr>
            <a:r>
              <a:rPr lang="en-US" sz="2000" dirty="0"/>
              <a:t>}</a:t>
            </a:r>
          </a:p>
          <a:p>
            <a:pPr marL="0" indent="0">
              <a:buNone/>
            </a:pPr>
            <a:endParaRPr lang="en-US" sz="2000" dirty="0"/>
          </a:p>
          <a:p>
            <a:pPr marL="0" indent="0">
              <a:buNone/>
            </a:pPr>
            <a:r>
              <a:rPr lang="en-US" sz="2000" dirty="0"/>
              <a:t>const root = </a:t>
            </a:r>
            <a:r>
              <a:rPr lang="en-US" sz="2000" dirty="0" err="1"/>
              <a:t>ReactDOM.createRoot</a:t>
            </a:r>
            <a:r>
              <a:rPr lang="en-US" sz="2000" dirty="0"/>
              <a:t>(</a:t>
            </a:r>
            <a:r>
              <a:rPr lang="en-US" sz="2000" dirty="0" err="1"/>
              <a:t>document.getElementById</a:t>
            </a:r>
            <a:r>
              <a:rPr lang="en-US" sz="2000" dirty="0"/>
              <a:t>('root'));</a:t>
            </a:r>
          </a:p>
          <a:p>
            <a:pPr marL="0" indent="0">
              <a:buNone/>
            </a:pPr>
            <a:r>
              <a:rPr lang="en-US" sz="2000" dirty="0"/>
              <a:t>const element = &lt;Greet name=“John" /&gt;;</a:t>
            </a:r>
          </a:p>
          <a:p>
            <a:pPr marL="0" indent="0">
              <a:buNone/>
            </a:pPr>
            <a:r>
              <a:rPr lang="en-US" sz="2000" dirty="0" err="1"/>
              <a:t>root.render</a:t>
            </a:r>
            <a:r>
              <a:rPr lang="en-US" sz="2000" dirty="0"/>
              <a:t>(element);</a:t>
            </a:r>
          </a:p>
          <a:p>
            <a:pPr marL="0" indent="0">
              <a:buNone/>
            </a:pPr>
            <a:endParaRPr lang="en-US" sz="2000" dirty="0"/>
          </a:p>
          <a:p>
            <a:pPr marL="0" indent="0">
              <a:buNone/>
            </a:pPr>
            <a:r>
              <a:rPr lang="en-US" sz="2000" dirty="0"/>
              <a:t>React calls Greet component with {name: “John”} as props object.</a:t>
            </a:r>
          </a:p>
        </p:txBody>
      </p:sp>
    </p:spTree>
    <p:extLst>
      <p:ext uri="{BB962C8B-B14F-4D97-AF65-F5344CB8AC3E}">
        <p14:creationId xmlns:p14="http://schemas.microsoft.com/office/powerpoint/2010/main" val="2714915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fontScale="90000"/>
          </a:bodyPr>
          <a:lstStyle/>
          <a:p>
            <a:r>
              <a:rPr lang="en-IN" dirty="0">
                <a:solidFill>
                  <a:srgbClr val="FF0000"/>
                </a:solidFill>
              </a:rPr>
              <a:t>React Components : Splitting Component into many</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endParaRPr lang="en-US" sz="2000" dirty="0"/>
          </a:p>
          <a:p>
            <a:r>
              <a:rPr lang="en-US" sz="2000" dirty="0"/>
              <a:t>Problems writing single component for whole App ?</a:t>
            </a:r>
          </a:p>
          <a:p>
            <a:endParaRPr lang="en-US" sz="2000" b="0" i="0" dirty="0">
              <a:effectLst/>
            </a:endParaRPr>
          </a:p>
          <a:p>
            <a:r>
              <a:rPr lang="en-US" sz="2000" b="0" i="0" dirty="0">
                <a:effectLst/>
              </a:rPr>
              <a:t>Performance would probably suffer: Every state change results in a re-render of the entire application.</a:t>
            </a:r>
          </a:p>
          <a:p>
            <a:endParaRPr lang="en-US" sz="2000" b="0" i="0" dirty="0">
              <a:effectLst/>
            </a:endParaRPr>
          </a:p>
          <a:p>
            <a:r>
              <a:rPr lang="en-US" sz="2000" b="0" i="0" dirty="0">
                <a:effectLst/>
              </a:rPr>
              <a:t>Code sharing/reusability would be... not easy.</a:t>
            </a:r>
          </a:p>
          <a:p>
            <a:endParaRPr lang="en-US" sz="2000" b="0" i="0" dirty="0">
              <a:effectLst/>
            </a:endParaRPr>
          </a:p>
          <a:p>
            <a:r>
              <a:rPr lang="en-US" sz="2000" b="0" i="0" dirty="0">
                <a:effectLst/>
              </a:rPr>
              <a:t>Working together on the codebase with multiple engineers would just be terrible.</a:t>
            </a:r>
            <a:endParaRPr lang="en-US" sz="2000" dirty="0"/>
          </a:p>
          <a:p>
            <a:endParaRPr lang="en-US" sz="2000" b="0" i="0" dirty="0">
              <a:effectLst/>
            </a:endParaRPr>
          </a:p>
          <a:p>
            <a:r>
              <a:rPr lang="en-US" sz="2000" b="0" i="0" dirty="0">
                <a:effectLst/>
              </a:rPr>
              <a:t>Using third party component libraries would be  impossible</a:t>
            </a:r>
            <a:endParaRPr lang="en-US" sz="2000" dirty="0"/>
          </a:p>
        </p:txBody>
      </p:sp>
    </p:spTree>
    <p:extLst>
      <p:ext uri="{BB962C8B-B14F-4D97-AF65-F5344CB8AC3E}">
        <p14:creationId xmlns:p14="http://schemas.microsoft.com/office/powerpoint/2010/main" val="1756038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lstStyle/>
          <a:p>
            <a:r>
              <a:rPr lang="en-IN" dirty="0">
                <a:solidFill>
                  <a:srgbClr val="FF0000"/>
                </a:solidFill>
              </a:rPr>
              <a:t>React Components : Composition</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endParaRPr lang="en-US" sz="2000" dirty="0"/>
          </a:p>
          <a:p>
            <a:r>
              <a:rPr lang="en-US" sz="2000" dirty="0"/>
              <a:t>React prefers composition over inheritance for re-usability.</a:t>
            </a:r>
          </a:p>
          <a:p>
            <a:endParaRPr lang="en-US" sz="2000" dirty="0"/>
          </a:p>
          <a:p>
            <a:r>
              <a:rPr lang="en-US" sz="2000" dirty="0"/>
              <a:t>Some components don’t know their children ahead of time. This is especially common for components like Sidebar or Dialog that represent generic “boxes”.</a:t>
            </a:r>
          </a:p>
          <a:p>
            <a:endParaRPr lang="en-US" sz="2000" dirty="0"/>
          </a:p>
          <a:p>
            <a:r>
              <a:rPr lang="en-US" sz="2000" dirty="0"/>
              <a:t>children props</a:t>
            </a:r>
          </a:p>
          <a:p>
            <a:endParaRPr lang="en-US" sz="2000" dirty="0"/>
          </a:p>
          <a:p>
            <a:r>
              <a:rPr lang="en-US" sz="2000" dirty="0"/>
              <a:t>Example</a:t>
            </a:r>
          </a:p>
          <a:p>
            <a:endParaRPr lang="en-US" sz="2000" dirty="0"/>
          </a:p>
          <a:p>
            <a:r>
              <a:rPr lang="en-US" sz="2000" dirty="0"/>
              <a:t>Specializing a component using composition , example Dialogue’s child </a:t>
            </a:r>
            <a:r>
              <a:rPr lang="en-US" sz="2000" dirty="0" err="1"/>
              <a:t>WelcomeDialogue</a:t>
            </a:r>
            <a:r>
              <a:rPr lang="en-US" sz="2000" dirty="0"/>
              <a:t> with props title and message.</a:t>
            </a:r>
          </a:p>
          <a:p>
            <a:pPr marL="0" indent="0">
              <a:buNone/>
            </a:pPr>
            <a:endParaRPr lang="en-US" sz="2000" dirty="0"/>
          </a:p>
        </p:txBody>
      </p:sp>
    </p:spTree>
    <p:extLst>
      <p:ext uri="{BB962C8B-B14F-4D97-AF65-F5344CB8AC3E}">
        <p14:creationId xmlns:p14="http://schemas.microsoft.com/office/powerpoint/2010/main" val="1279923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lstStyle/>
          <a:p>
            <a:r>
              <a:rPr lang="en-IN" dirty="0">
                <a:solidFill>
                  <a:srgbClr val="FF0000"/>
                </a:solidFill>
              </a:rPr>
              <a:t>Event Handling</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endParaRPr lang="en-US" sz="2000" dirty="0"/>
          </a:p>
          <a:p>
            <a:r>
              <a:rPr lang="en-US" sz="2000" dirty="0"/>
              <a:t>The convention for defining event handler methods is </a:t>
            </a:r>
            <a:r>
              <a:rPr lang="en-US" sz="2000" dirty="0" err="1"/>
              <a:t>handleXYZ</a:t>
            </a:r>
            <a:r>
              <a:rPr lang="en-US" sz="2000" dirty="0"/>
              <a:t>()</a:t>
            </a:r>
          </a:p>
          <a:p>
            <a:r>
              <a:rPr lang="en-US" sz="2000" dirty="0"/>
              <a:t>To bind any event with event handler , the components have to be provided a props value of event name.</a:t>
            </a:r>
          </a:p>
          <a:p>
            <a:r>
              <a:rPr lang="en-US" sz="2000" dirty="0" err="1"/>
              <a:t>Eg</a:t>
            </a:r>
            <a:r>
              <a:rPr lang="en-US" sz="2000" dirty="0"/>
              <a:t> : &lt;button </a:t>
            </a:r>
            <a:r>
              <a:rPr lang="en-US" sz="2000" dirty="0" err="1"/>
              <a:t>onClick</a:t>
            </a:r>
            <a:r>
              <a:rPr lang="en-US" sz="2000" dirty="0"/>
              <a:t>={handler function here}/&gt;Click&lt;button&gt;</a:t>
            </a:r>
          </a:p>
          <a:p>
            <a:r>
              <a:rPr lang="en-US" sz="2000" dirty="0"/>
              <a:t>Example showing the usage of click event in function component and class component.</a:t>
            </a:r>
          </a:p>
          <a:p>
            <a:r>
              <a:rPr lang="en-US" sz="2000" dirty="0"/>
              <a:t>Reading props in event handlers , demonstrate by an example creating the component rendering a button with click event and a handler method that will show alert with the prop name, and from App.js compose this component 2 times each with different value for prop name.</a:t>
            </a:r>
          </a:p>
          <a:p>
            <a:r>
              <a:rPr lang="en-US" sz="2000" dirty="0"/>
              <a:t>Pass the handler function as prop to the above example from </a:t>
            </a:r>
            <a:r>
              <a:rPr lang="en-US" sz="2000" dirty="0" err="1"/>
              <a:t>Appjs</a:t>
            </a:r>
            <a:r>
              <a:rPr lang="en-US" sz="2000" dirty="0"/>
              <a:t>/</a:t>
            </a:r>
            <a:r>
              <a:rPr lang="en-US" sz="2000"/>
              <a:t>parent component.</a:t>
            </a:r>
            <a:endParaRPr lang="en-US" sz="2000" dirty="0"/>
          </a:p>
        </p:txBody>
      </p:sp>
    </p:spTree>
    <p:extLst>
      <p:ext uri="{BB962C8B-B14F-4D97-AF65-F5344CB8AC3E}">
        <p14:creationId xmlns:p14="http://schemas.microsoft.com/office/powerpoint/2010/main" val="2362899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lstStyle/>
          <a:p>
            <a:r>
              <a:rPr lang="en-IN" dirty="0">
                <a:solidFill>
                  <a:srgbClr val="FF0000"/>
                </a:solidFill>
              </a:rPr>
              <a:t>State</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r>
              <a:rPr lang="en-US" sz="2000" dirty="0">
                <a:effectLst/>
              </a:rPr>
              <a:t>Components often need to change what’s on the screen as a result of an interaction</a:t>
            </a:r>
          </a:p>
          <a:p>
            <a:r>
              <a:rPr lang="en-US" sz="2000" dirty="0">
                <a:effectLst/>
              </a:rPr>
              <a:t>Components need to “remember” things: the current input value, the current image, the shopping cart. In React, this kind of component-specific memory is called state.</a:t>
            </a:r>
          </a:p>
          <a:p>
            <a:pPr algn="l"/>
            <a:r>
              <a:rPr lang="en-US" sz="2000" i="0" dirty="0">
                <a:effectLst/>
              </a:rPr>
              <a:t>To update a component with new data, two things need to happen:</a:t>
            </a:r>
          </a:p>
          <a:p>
            <a:pPr algn="l">
              <a:buFont typeface="+mj-lt"/>
              <a:buAutoNum type="arabicPeriod"/>
            </a:pPr>
            <a:r>
              <a:rPr lang="en-US" sz="2000" i="0" dirty="0">
                <a:effectLst/>
              </a:rPr>
              <a:t>Retain the data between renders.</a:t>
            </a:r>
          </a:p>
          <a:p>
            <a:pPr algn="l">
              <a:buFont typeface="+mj-lt"/>
              <a:buAutoNum type="arabicPeriod"/>
            </a:pPr>
            <a:r>
              <a:rPr lang="en-US" sz="2000" i="0" dirty="0">
                <a:effectLst/>
              </a:rPr>
              <a:t>Trigger React to render the component with new data (re-rendering)</a:t>
            </a:r>
          </a:p>
          <a:p>
            <a:pPr algn="l">
              <a:buFont typeface="+mj-lt"/>
              <a:buAutoNum type="arabicPeriod"/>
            </a:pPr>
            <a:endParaRPr lang="en-US" sz="2000" dirty="0"/>
          </a:p>
          <a:p>
            <a:pPr algn="l"/>
            <a:r>
              <a:rPr lang="en-US" sz="2000" dirty="0"/>
              <a:t>Example showing the usage of state to update the value of a counter variable using + and – buttons</a:t>
            </a:r>
          </a:p>
          <a:p>
            <a:pPr algn="l"/>
            <a:r>
              <a:rPr lang="en-US" sz="2000" dirty="0"/>
              <a:t>Example showing the usage of state to update the slider of dogs ( next , previous)</a:t>
            </a:r>
          </a:p>
          <a:p>
            <a:pPr algn="l"/>
            <a:endParaRPr lang="en-US" sz="2000" i="0" dirty="0">
              <a:effectLst/>
            </a:endParaRPr>
          </a:p>
          <a:p>
            <a:endParaRPr lang="en-US" sz="2000" dirty="0"/>
          </a:p>
        </p:txBody>
      </p:sp>
    </p:spTree>
    <p:extLst>
      <p:ext uri="{BB962C8B-B14F-4D97-AF65-F5344CB8AC3E}">
        <p14:creationId xmlns:p14="http://schemas.microsoft.com/office/powerpoint/2010/main" val="3351568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lstStyle/>
          <a:p>
            <a:r>
              <a:rPr lang="en-IN" dirty="0">
                <a:solidFill>
                  <a:srgbClr val="FF0000"/>
                </a:solidFill>
              </a:rPr>
              <a:t>Multiple State</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pPr algn="l"/>
            <a:endParaRPr lang="en-US" sz="2000" i="0" dirty="0">
              <a:effectLst/>
            </a:endParaRPr>
          </a:p>
          <a:p>
            <a:pPr algn="l"/>
            <a:r>
              <a:rPr lang="en-US" sz="2000" i="0" dirty="0">
                <a:effectLst/>
              </a:rPr>
              <a:t>Giving a component multiple state variables </a:t>
            </a:r>
          </a:p>
          <a:p>
            <a:endParaRPr lang="en-US" sz="2000" dirty="0"/>
          </a:p>
          <a:p>
            <a:r>
              <a:rPr lang="en-US" sz="2000" dirty="0"/>
              <a:t>Demonstrate previous example of dogs by adding a button to show and hide the description( the example will now use 2 states , 1 for current index and another for showing/hiding the details)</a:t>
            </a:r>
          </a:p>
          <a:p>
            <a:endParaRPr lang="en-US" sz="2000" dirty="0"/>
          </a:p>
          <a:p>
            <a:r>
              <a:rPr lang="en-US" sz="2000" dirty="0"/>
              <a:t>State is private to a component and isolate from other components.( Example to render same component twice and change any one to observe both).</a:t>
            </a:r>
          </a:p>
          <a:p>
            <a:endParaRPr lang="en-US" sz="2000" dirty="0"/>
          </a:p>
          <a:p>
            <a:r>
              <a:rPr lang="en-US" sz="2000" dirty="0"/>
              <a:t>State example using class component , updating state that depends on previous state in class based component.</a:t>
            </a:r>
            <a:br>
              <a:rPr lang="en-US" sz="2000" dirty="0"/>
            </a:br>
            <a:endParaRPr lang="en-US" sz="2000" dirty="0"/>
          </a:p>
        </p:txBody>
      </p:sp>
    </p:spTree>
    <p:extLst>
      <p:ext uri="{BB962C8B-B14F-4D97-AF65-F5344CB8AC3E}">
        <p14:creationId xmlns:p14="http://schemas.microsoft.com/office/powerpoint/2010/main" val="890952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a:bodyPr>
          <a:lstStyle/>
          <a:p>
            <a:r>
              <a:rPr lang="en-IN" dirty="0">
                <a:solidFill>
                  <a:srgbClr val="FF0000"/>
                </a:solidFill>
              </a:rPr>
              <a:t>State in Class Based Component</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pPr algn="l"/>
            <a:endParaRPr lang="en-US" sz="2000" dirty="0"/>
          </a:p>
          <a:p>
            <a:pPr algn="l"/>
            <a:r>
              <a:rPr lang="en-US" sz="2000" dirty="0"/>
              <a:t>Initialize the state object in constructor</a:t>
            </a:r>
          </a:p>
          <a:p>
            <a:pPr algn="l"/>
            <a:r>
              <a:rPr lang="en-US" sz="2000" dirty="0"/>
              <a:t> </a:t>
            </a:r>
            <a:r>
              <a:rPr lang="en-US" sz="2000" dirty="0" err="1"/>
              <a:t>this.state</a:t>
            </a:r>
            <a:r>
              <a:rPr lang="en-US" sz="2000" dirty="0"/>
              <a:t>= { state_var1 : value , state_var2:value,……}</a:t>
            </a:r>
          </a:p>
          <a:p>
            <a:pPr algn="l"/>
            <a:r>
              <a:rPr lang="en-US" sz="2000" dirty="0"/>
              <a:t>Do not modify state directly : </a:t>
            </a:r>
            <a:r>
              <a:rPr lang="en-US" sz="2000" dirty="0" err="1"/>
              <a:t>this.state.state_varn</a:t>
            </a:r>
            <a:r>
              <a:rPr lang="en-US" sz="2000" dirty="0"/>
              <a:t>= </a:t>
            </a:r>
            <a:r>
              <a:rPr lang="en-US" sz="2000" dirty="0" err="1"/>
              <a:t>new_value</a:t>
            </a:r>
            <a:r>
              <a:rPr lang="en-US" sz="2000" dirty="0"/>
              <a:t>  is wrong</a:t>
            </a:r>
          </a:p>
          <a:p>
            <a:pPr algn="l"/>
            <a:r>
              <a:rPr lang="en-US" sz="2000" dirty="0"/>
              <a:t>Correct way is </a:t>
            </a:r>
            <a:r>
              <a:rPr lang="en-US" sz="2000" dirty="0" err="1"/>
              <a:t>this.setState</a:t>
            </a:r>
            <a:r>
              <a:rPr lang="en-US" sz="2000" dirty="0"/>
              <a:t>({ </a:t>
            </a:r>
            <a:r>
              <a:rPr lang="en-US" sz="2000" dirty="0" err="1"/>
              <a:t>state_varn</a:t>
            </a:r>
            <a:r>
              <a:rPr lang="en-US" sz="2000" dirty="0"/>
              <a:t> : </a:t>
            </a:r>
            <a:r>
              <a:rPr lang="en-US" sz="2000" dirty="0" err="1"/>
              <a:t>new_value</a:t>
            </a:r>
            <a:r>
              <a:rPr lang="en-US" sz="2000" dirty="0"/>
              <a:t>})</a:t>
            </a:r>
          </a:p>
          <a:p>
            <a:pPr algn="l"/>
            <a:r>
              <a:rPr lang="en-US" sz="2000" dirty="0"/>
              <a:t>Way to update new state if dependent on previous state :</a:t>
            </a:r>
          </a:p>
          <a:p>
            <a:pPr marL="0" indent="0" algn="l">
              <a:buNone/>
            </a:pPr>
            <a:r>
              <a:rPr lang="en-US" sz="2000" dirty="0" err="1"/>
              <a:t>this.setState</a:t>
            </a:r>
            <a:r>
              <a:rPr lang="en-US" sz="2000" dirty="0"/>
              <a:t>({</a:t>
            </a:r>
          </a:p>
          <a:p>
            <a:pPr marL="0" indent="0" algn="l">
              <a:buNone/>
            </a:pPr>
            <a:r>
              <a:rPr lang="en-US" sz="2000" dirty="0"/>
              <a:t>  counter: </a:t>
            </a:r>
            <a:r>
              <a:rPr lang="en-US" sz="2000" dirty="0" err="1"/>
              <a:t>this.state.counter</a:t>
            </a:r>
            <a:r>
              <a:rPr lang="en-US" sz="2000" dirty="0"/>
              <a:t> +</a:t>
            </a:r>
            <a:r>
              <a:rPr lang="en-US" sz="2000" dirty="0" err="1"/>
              <a:t>this.props.factor</a:t>
            </a:r>
            <a:endParaRPr lang="en-US" sz="2000" dirty="0"/>
          </a:p>
          <a:p>
            <a:pPr marL="0" indent="0" algn="l">
              <a:buNone/>
            </a:pPr>
            <a:r>
              <a:rPr lang="en-US" sz="2000" dirty="0"/>
              <a:t>});</a:t>
            </a:r>
          </a:p>
          <a:p>
            <a:pPr marL="0" indent="0" algn="l">
              <a:buNone/>
            </a:pPr>
            <a:r>
              <a:rPr lang="en-US" sz="2000" dirty="0"/>
              <a:t>Is wrong because state updates may be asynchronous  , So correct way is </a:t>
            </a:r>
          </a:p>
          <a:p>
            <a:pPr marL="0" indent="0" algn="l">
              <a:buNone/>
            </a:pPr>
            <a:endParaRPr lang="en-US" sz="2000" dirty="0"/>
          </a:p>
          <a:p>
            <a:pPr marL="0" indent="0" algn="l">
              <a:buNone/>
            </a:pPr>
            <a:r>
              <a:rPr lang="en-US" sz="2000" dirty="0" err="1"/>
              <a:t>this.setState</a:t>
            </a:r>
            <a:r>
              <a:rPr lang="en-US" sz="2000" dirty="0"/>
              <a:t>( (</a:t>
            </a:r>
            <a:r>
              <a:rPr lang="en-US" sz="2000" dirty="0" err="1"/>
              <a:t>state,props</a:t>
            </a:r>
            <a:r>
              <a:rPr lang="en-US" sz="2000" dirty="0"/>
              <a:t>)=&gt;{ counter : </a:t>
            </a:r>
            <a:r>
              <a:rPr lang="en-US" sz="2000" dirty="0" err="1"/>
              <a:t>state.counter+props.factor</a:t>
            </a:r>
            <a:r>
              <a:rPr lang="en-US" sz="2000" dirty="0"/>
              <a:t> });</a:t>
            </a:r>
          </a:p>
          <a:p>
            <a:pPr marL="0" indent="0" algn="l">
              <a:buNone/>
            </a:pPr>
            <a:endParaRPr lang="en-US" sz="2000" dirty="0"/>
          </a:p>
          <a:p>
            <a:pPr marL="0" indent="0" algn="l">
              <a:buNone/>
            </a:pPr>
            <a:endParaRPr lang="en-US" sz="2000" dirty="0"/>
          </a:p>
        </p:txBody>
      </p:sp>
    </p:spTree>
    <p:extLst>
      <p:ext uri="{BB962C8B-B14F-4D97-AF65-F5344CB8AC3E}">
        <p14:creationId xmlns:p14="http://schemas.microsoft.com/office/powerpoint/2010/main" val="3449545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a:bodyPr>
          <a:lstStyle/>
          <a:p>
            <a:r>
              <a:rPr lang="en-IN" dirty="0">
                <a:solidFill>
                  <a:srgbClr val="FF0000"/>
                </a:solidFill>
              </a:rPr>
              <a:t>Forms and Controlled Component</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pPr algn="l"/>
            <a:r>
              <a:rPr lang="en-US" sz="2000" dirty="0"/>
              <a:t>In HTML, form elements such as &lt;input&gt;, &lt;</a:t>
            </a:r>
            <a:r>
              <a:rPr lang="en-US" sz="2000" dirty="0" err="1"/>
              <a:t>textarea</a:t>
            </a:r>
            <a:r>
              <a:rPr lang="en-US" sz="2000" dirty="0"/>
              <a:t>&gt;, and &lt;select&gt; typically maintain their own state and update it based on user input</a:t>
            </a:r>
          </a:p>
          <a:p>
            <a:pPr algn="l"/>
            <a:endParaRPr lang="en-US" sz="2000" dirty="0"/>
          </a:p>
          <a:p>
            <a:pPr algn="l"/>
            <a:r>
              <a:rPr lang="en-US" sz="2000" dirty="0"/>
              <a:t>In React, mutable state is typically kept in the state property of components, and only updated with </a:t>
            </a:r>
            <a:r>
              <a:rPr lang="en-US" sz="2000" dirty="0" err="1"/>
              <a:t>setState</a:t>
            </a:r>
            <a:r>
              <a:rPr lang="en-US" sz="2000" dirty="0"/>
              <a:t>().</a:t>
            </a:r>
          </a:p>
          <a:p>
            <a:pPr algn="l"/>
            <a:endParaRPr lang="en-US" sz="2000" dirty="0"/>
          </a:p>
          <a:p>
            <a:pPr algn="l"/>
            <a:r>
              <a:rPr lang="en-US" sz="2000" dirty="0"/>
              <a:t>We can combine both of the above and merge into a single source of truth in react</a:t>
            </a:r>
          </a:p>
          <a:p>
            <a:pPr algn="l"/>
            <a:endParaRPr lang="en-US" sz="2000" b="0" i="0" dirty="0">
              <a:solidFill>
                <a:srgbClr val="000000"/>
              </a:solidFill>
              <a:effectLst/>
            </a:endParaRPr>
          </a:p>
          <a:p>
            <a:pPr algn="l"/>
            <a:r>
              <a:rPr lang="en-US" sz="2000" b="0" i="0" dirty="0">
                <a:solidFill>
                  <a:srgbClr val="000000"/>
                </a:solidFill>
                <a:effectLst/>
              </a:rPr>
              <a:t>Then the React component that renders a form also controls what happens in that form on subsequent user input. An input form element whose value is controlled by React in this way is called a “controlled component”.</a:t>
            </a:r>
            <a:endParaRPr lang="en-US" sz="2000" dirty="0"/>
          </a:p>
        </p:txBody>
      </p:sp>
    </p:spTree>
    <p:extLst>
      <p:ext uri="{BB962C8B-B14F-4D97-AF65-F5344CB8AC3E}">
        <p14:creationId xmlns:p14="http://schemas.microsoft.com/office/powerpoint/2010/main" val="463772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a:bodyPr>
          <a:lstStyle/>
          <a:p>
            <a:r>
              <a:rPr lang="en-IN" dirty="0">
                <a:solidFill>
                  <a:srgbClr val="FF0000"/>
                </a:solidFill>
              </a:rPr>
              <a:t>Controlled Component : Example</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pPr algn="l"/>
            <a:endParaRPr lang="en-US" sz="2000" dirty="0"/>
          </a:p>
          <a:p>
            <a:pPr algn="l"/>
            <a:r>
              <a:rPr lang="en-US" sz="2000" dirty="0"/>
              <a:t>Example having single input field bind a state variable with it.</a:t>
            </a:r>
          </a:p>
          <a:p>
            <a:pPr algn="l"/>
            <a:endParaRPr lang="en-US" sz="2000" dirty="0"/>
          </a:p>
          <a:p>
            <a:pPr algn="l"/>
            <a:r>
              <a:rPr lang="en-US" sz="2000" dirty="0"/>
              <a:t>Example having a form with multiple input fields and a button , on button click , show composed object in console. ( use </a:t>
            </a:r>
            <a:r>
              <a:rPr lang="en-US" sz="2000" dirty="0" err="1"/>
              <a:t>onSubmit</a:t>
            </a:r>
            <a:r>
              <a:rPr lang="en-US" sz="2000" dirty="0"/>
              <a:t> event of form)</a:t>
            </a:r>
          </a:p>
          <a:p>
            <a:pPr algn="l"/>
            <a:endParaRPr lang="en-US" sz="2000" dirty="0"/>
          </a:p>
          <a:p>
            <a:pPr algn="l"/>
            <a:r>
              <a:rPr lang="en-US" sz="2000" dirty="0"/>
              <a:t>Example having &lt;select&gt; </a:t>
            </a:r>
          </a:p>
          <a:p>
            <a:pPr algn="l"/>
            <a:endParaRPr lang="en-US" sz="2000" dirty="0"/>
          </a:p>
          <a:p>
            <a:pPr algn="l"/>
            <a:r>
              <a:rPr lang="en-US" sz="2000" dirty="0"/>
              <a:t>Example having &lt;</a:t>
            </a:r>
            <a:r>
              <a:rPr lang="en-US" sz="2000" dirty="0" err="1"/>
              <a:t>textarea</a:t>
            </a:r>
            <a:r>
              <a:rPr lang="en-US" sz="2000" dirty="0"/>
              <a:t>&gt;</a:t>
            </a:r>
          </a:p>
        </p:txBody>
      </p:sp>
    </p:spTree>
    <p:extLst>
      <p:ext uri="{BB962C8B-B14F-4D97-AF65-F5344CB8AC3E}">
        <p14:creationId xmlns:p14="http://schemas.microsoft.com/office/powerpoint/2010/main" val="1454882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lstStyle/>
          <a:p>
            <a:r>
              <a:rPr lang="en-IN" dirty="0">
                <a:solidFill>
                  <a:srgbClr val="FF0000"/>
                </a:solidFill>
              </a:rPr>
              <a:t>MVP</a:t>
            </a:r>
          </a:p>
        </p:txBody>
      </p:sp>
      <p:sp>
        <p:nvSpPr>
          <p:cNvPr id="4" name="Content Placeholder 3">
            <a:extLst>
              <a:ext uri="{FF2B5EF4-FFF2-40B4-BE49-F238E27FC236}">
                <a16:creationId xmlns:a16="http://schemas.microsoft.com/office/drawing/2014/main" id="{0682BCD0-24BB-EB63-9950-A7610CFB6891}"/>
              </a:ext>
            </a:extLst>
          </p:cNvPr>
          <p:cNvSpPr>
            <a:spLocks noGrp="1"/>
          </p:cNvSpPr>
          <p:nvPr>
            <p:ph idx="1"/>
          </p:nvPr>
        </p:nvSpPr>
        <p:spPr/>
        <p:txBody>
          <a:bodyPr>
            <a:normAutofit/>
          </a:bodyPr>
          <a:lstStyle/>
          <a:p>
            <a:pPr algn="l"/>
            <a:r>
              <a:rPr lang="en-US" sz="2000" i="0" dirty="0">
                <a:solidFill>
                  <a:srgbClr val="000000"/>
                </a:solidFill>
                <a:effectLst/>
              </a:rPr>
              <a:t>This pattern separates responsibilities across four components in general. Firstly the view is responsible for rendering UI elements. Secondly, the view interface is used to loosely couple the presenter from its view.</a:t>
            </a:r>
          </a:p>
          <a:p>
            <a:pPr algn="l"/>
            <a:r>
              <a:rPr lang="en-US" sz="2000" i="0" dirty="0">
                <a:solidFill>
                  <a:srgbClr val="000000"/>
                </a:solidFill>
                <a:effectLst/>
              </a:rPr>
              <a:t>Finally, the presenter interacts with the view and model, and the model is responsible for business behaviors and state management.</a:t>
            </a:r>
          </a:p>
          <a:p>
            <a:pPr algn="l"/>
            <a:endParaRPr lang="en-US" sz="2000" i="0" dirty="0">
              <a:solidFill>
                <a:srgbClr val="000000"/>
              </a:solidFill>
              <a:effectLst/>
            </a:endParaRPr>
          </a:p>
          <a:p>
            <a:endParaRPr lang="en-IN" sz="2000" dirty="0"/>
          </a:p>
        </p:txBody>
      </p:sp>
      <p:pic>
        <p:nvPicPr>
          <p:cNvPr id="7" name="Picture 6">
            <a:extLst>
              <a:ext uri="{FF2B5EF4-FFF2-40B4-BE49-F238E27FC236}">
                <a16:creationId xmlns:a16="http://schemas.microsoft.com/office/drawing/2014/main" id="{9772C57D-5C96-20C6-515E-DD1033E8F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390900"/>
            <a:ext cx="4487502" cy="2682876"/>
          </a:xfrm>
          <a:prstGeom prst="rect">
            <a:avLst/>
          </a:prstGeom>
        </p:spPr>
      </p:pic>
    </p:spTree>
    <p:extLst>
      <p:ext uri="{BB962C8B-B14F-4D97-AF65-F5344CB8AC3E}">
        <p14:creationId xmlns:p14="http://schemas.microsoft.com/office/powerpoint/2010/main" val="1661894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a:bodyPr>
          <a:lstStyle/>
          <a:p>
            <a:r>
              <a:rPr lang="en-IN" dirty="0">
                <a:solidFill>
                  <a:srgbClr val="FF0000"/>
                </a:solidFill>
              </a:rPr>
              <a:t>Child To Parent Communication</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pPr algn="l"/>
            <a:endParaRPr lang="en-US" sz="2000" dirty="0"/>
          </a:p>
          <a:p>
            <a:pPr algn="l"/>
            <a:r>
              <a:rPr lang="en-US" sz="2000" b="0" i="0" dirty="0">
                <a:effectLst/>
              </a:rPr>
              <a:t>While there is no direct way to pass data from the child to the parent component, as React </a:t>
            </a:r>
            <a:r>
              <a:rPr lang="en-US" sz="2000" dirty="0"/>
              <a:t>works on one way change detection that is from top to down.</a:t>
            </a:r>
          </a:p>
          <a:p>
            <a:pPr algn="l"/>
            <a:endParaRPr lang="en-US" sz="2000" b="0" i="0" dirty="0">
              <a:effectLst/>
            </a:endParaRPr>
          </a:p>
          <a:p>
            <a:pPr algn="l"/>
            <a:r>
              <a:rPr lang="en-US" sz="2000" dirty="0"/>
              <a:t>T</a:t>
            </a:r>
            <a:r>
              <a:rPr lang="en-US" sz="2000" b="0" i="0" dirty="0">
                <a:effectLst/>
              </a:rPr>
              <a:t>here are workarounds. </a:t>
            </a:r>
          </a:p>
          <a:p>
            <a:pPr algn="l"/>
            <a:endParaRPr lang="en-US" sz="2000" b="0" i="0" dirty="0">
              <a:effectLst/>
            </a:endParaRPr>
          </a:p>
          <a:p>
            <a:pPr algn="l"/>
            <a:r>
              <a:rPr lang="en-US" sz="2000" b="0" i="0" dirty="0">
                <a:effectLst/>
              </a:rPr>
              <a:t>The most common one is to pass a handler function from the parent to the child component that accepts an argument which is the data from the child component. </a:t>
            </a:r>
          </a:p>
          <a:p>
            <a:pPr algn="l"/>
            <a:endParaRPr lang="en-US" sz="2000" dirty="0"/>
          </a:p>
          <a:p>
            <a:pPr algn="l"/>
            <a:r>
              <a:rPr lang="en-US" sz="2000" dirty="0"/>
              <a:t>Demonstrate an example of sending a string literal value to parent on button click event of child.</a:t>
            </a:r>
          </a:p>
        </p:txBody>
      </p:sp>
    </p:spTree>
    <p:extLst>
      <p:ext uri="{BB962C8B-B14F-4D97-AF65-F5344CB8AC3E}">
        <p14:creationId xmlns:p14="http://schemas.microsoft.com/office/powerpoint/2010/main" val="3129171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a:bodyPr>
          <a:lstStyle/>
          <a:p>
            <a:r>
              <a:rPr lang="en-IN" dirty="0">
                <a:solidFill>
                  <a:srgbClr val="FF0000"/>
                </a:solidFill>
              </a:rPr>
              <a:t>Lifting The State Up</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pPr algn="l"/>
            <a:endParaRPr lang="en-US" sz="2000" dirty="0"/>
          </a:p>
          <a:p>
            <a:pPr algn="l"/>
            <a:r>
              <a:rPr lang="en-US" sz="2000" dirty="0"/>
              <a:t>However the state of any component is isolated from another component.</a:t>
            </a:r>
          </a:p>
          <a:p>
            <a:pPr algn="l"/>
            <a:r>
              <a:rPr lang="en-US" sz="2000" dirty="0"/>
              <a:t>But it is possible to share the state between components who are part of same family.</a:t>
            </a:r>
          </a:p>
          <a:p>
            <a:pPr algn="l"/>
            <a:r>
              <a:rPr lang="en-US" sz="2000" dirty="0"/>
              <a:t>The state of component can be shared with another using a concept called lifting the state up.</a:t>
            </a:r>
            <a:endParaRPr lang="en-US" sz="2000" b="0" i="0" dirty="0">
              <a:effectLst/>
            </a:endParaRPr>
          </a:p>
          <a:p>
            <a:pPr algn="l"/>
            <a:r>
              <a:rPr lang="en-US" sz="2000" b="0" i="0" dirty="0">
                <a:effectLst/>
              </a:rPr>
              <a:t>To do it, remove state from both of them, move it to their closest common parent, and then pass it down to them via props. The closest parent becomes the single source of truth for both such components.</a:t>
            </a:r>
            <a:endParaRPr lang="en-US" sz="2000" dirty="0"/>
          </a:p>
          <a:p>
            <a:pPr algn="l"/>
            <a:r>
              <a:rPr lang="en-US" sz="2000" dirty="0"/>
              <a:t>Demonstrate an example of shared index value in 2 components.</a:t>
            </a:r>
          </a:p>
          <a:p>
            <a:pPr algn="l"/>
            <a:r>
              <a:rPr lang="en-US" sz="2000" dirty="0"/>
              <a:t>Modify the example as accordion element</a:t>
            </a:r>
          </a:p>
        </p:txBody>
      </p:sp>
    </p:spTree>
    <p:extLst>
      <p:ext uri="{BB962C8B-B14F-4D97-AF65-F5344CB8AC3E}">
        <p14:creationId xmlns:p14="http://schemas.microsoft.com/office/powerpoint/2010/main" val="3307107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fontScale="90000"/>
          </a:bodyPr>
          <a:lstStyle/>
          <a:p>
            <a:r>
              <a:rPr lang="en-IN" dirty="0">
                <a:solidFill>
                  <a:srgbClr val="FF0000"/>
                </a:solidFill>
              </a:rPr>
              <a:t>Controlled vs Uncontrolled form elements</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pPr algn="l"/>
            <a:endParaRPr lang="en-US" sz="2000" dirty="0"/>
          </a:p>
          <a:p>
            <a:pPr algn="l"/>
            <a:r>
              <a:rPr lang="en-US" sz="2000" b="0" i="0" dirty="0">
                <a:solidFill>
                  <a:srgbClr val="000000"/>
                </a:solidFill>
                <a:effectLst/>
              </a:rPr>
              <a:t>In most cases, it is recommended to use </a:t>
            </a:r>
            <a:r>
              <a:rPr lang="en-US" sz="2000" dirty="0">
                <a:solidFill>
                  <a:srgbClr val="1A1A1A"/>
                </a:solidFill>
              </a:rPr>
              <a:t>controlled components</a:t>
            </a:r>
            <a:r>
              <a:rPr lang="en-US" sz="2000" b="0" i="0" dirty="0">
                <a:solidFill>
                  <a:srgbClr val="000000"/>
                </a:solidFill>
                <a:effectLst/>
              </a:rPr>
              <a:t> to implement forms. </a:t>
            </a:r>
          </a:p>
          <a:p>
            <a:pPr algn="l"/>
            <a:r>
              <a:rPr lang="en-US" sz="2000" b="0" i="0" dirty="0">
                <a:solidFill>
                  <a:srgbClr val="000000"/>
                </a:solidFill>
                <a:effectLst/>
              </a:rPr>
              <a:t>In a controlled component, form data is handled by a React component.</a:t>
            </a:r>
          </a:p>
          <a:p>
            <a:pPr algn="l"/>
            <a:r>
              <a:rPr lang="en-US" sz="2000" b="0" i="0" dirty="0">
                <a:solidFill>
                  <a:srgbClr val="000000"/>
                </a:solidFill>
                <a:effectLst/>
              </a:rPr>
              <a:t> The alternative is uncontrolled components, where form data is handled by the DOM itself.</a:t>
            </a:r>
          </a:p>
          <a:p>
            <a:pPr algn="l"/>
            <a:r>
              <a:rPr lang="en-US" sz="2000" b="0" i="0" dirty="0">
                <a:solidFill>
                  <a:srgbClr val="000000"/>
                </a:solidFill>
                <a:effectLst/>
              </a:rPr>
              <a:t>To write an uncontrolled component, instead of writing an event handler for every state update, we can </a:t>
            </a:r>
            <a:r>
              <a:rPr lang="en-US" sz="2000" dirty="0">
                <a:solidFill>
                  <a:srgbClr val="1A1A1A"/>
                </a:solidFill>
              </a:rPr>
              <a:t>use a ref</a:t>
            </a:r>
            <a:r>
              <a:rPr lang="en-US" sz="2000" b="0" i="0" dirty="0">
                <a:solidFill>
                  <a:srgbClr val="000000"/>
                </a:solidFill>
                <a:effectLst/>
              </a:rPr>
              <a:t> to get form values from the DOM.</a:t>
            </a:r>
          </a:p>
          <a:p>
            <a:pPr algn="l"/>
            <a:r>
              <a:rPr lang="en-US" sz="2000" dirty="0">
                <a:solidFill>
                  <a:srgbClr val="000000"/>
                </a:solidFill>
              </a:rPr>
              <a:t>Demonstrate an example to show uncontrolled form elements using ref with fields name , email , password.</a:t>
            </a:r>
          </a:p>
          <a:p>
            <a:pPr algn="l"/>
            <a:r>
              <a:rPr lang="en-US" sz="2000" dirty="0">
                <a:solidFill>
                  <a:srgbClr val="000000"/>
                </a:solidFill>
              </a:rPr>
              <a:t>Uncontrolled component wont use state for form elements, instead use class properties.</a:t>
            </a:r>
            <a:endParaRPr lang="en-US" sz="2000" dirty="0"/>
          </a:p>
        </p:txBody>
      </p:sp>
    </p:spTree>
    <p:extLst>
      <p:ext uri="{BB962C8B-B14F-4D97-AF65-F5344CB8AC3E}">
        <p14:creationId xmlns:p14="http://schemas.microsoft.com/office/powerpoint/2010/main" val="3928819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a:bodyPr>
          <a:lstStyle/>
          <a:p>
            <a:r>
              <a:rPr lang="en-IN" dirty="0">
                <a:solidFill>
                  <a:srgbClr val="FF0000"/>
                </a:solidFill>
              </a:rPr>
              <a:t>Stateless vs Stateful Component</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pPr algn="l"/>
            <a:endParaRPr lang="en-US" sz="2000" dirty="0"/>
          </a:p>
          <a:p>
            <a:pPr algn="l"/>
            <a:r>
              <a:rPr lang="en-US" sz="2000" dirty="0"/>
              <a:t>A component which has state , that is changeable within component is stateful else stateless.</a:t>
            </a:r>
          </a:p>
          <a:p>
            <a:pPr algn="l"/>
            <a:r>
              <a:rPr lang="en-US" sz="2000" dirty="0"/>
              <a:t>React uses patter for Smart-Dumb or Container-Presentation components.</a:t>
            </a:r>
          </a:p>
          <a:p>
            <a:pPr algn="l"/>
            <a:r>
              <a:rPr lang="en-US" sz="2000" dirty="0"/>
              <a:t>Generally re-usable child components are made stateless , which simply presents the data as it is received from parents through props.</a:t>
            </a:r>
          </a:p>
          <a:p>
            <a:pPr algn="l"/>
            <a:r>
              <a:rPr lang="en-US" sz="2000" dirty="0"/>
              <a:t>Parent components are generally stateful/containers who will fetch data , process them and pass the abstraction to given child as needed, child will simple re-present it on screen.</a:t>
            </a:r>
          </a:p>
          <a:p>
            <a:pPr algn="l"/>
            <a:r>
              <a:rPr lang="en-US" sz="2000" dirty="0"/>
              <a:t>Relate with the example of products list of </a:t>
            </a:r>
            <a:r>
              <a:rPr lang="en-US" sz="2000" dirty="0" err="1"/>
              <a:t>facebook</a:t>
            </a:r>
            <a:r>
              <a:rPr lang="en-US" sz="2000" dirty="0"/>
              <a:t>.</a:t>
            </a:r>
          </a:p>
          <a:p>
            <a:pPr algn="l"/>
            <a:r>
              <a:rPr lang="en-US" sz="2000" dirty="0"/>
              <a:t>Example of Products(parent) and </a:t>
            </a:r>
            <a:r>
              <a:rPr lang="en-US" sz="2000" dirty="0" err="1"/>
              <a:t>ProductItem</a:t>
            </a:r>
            <a:r>
              <a:rPr lang="en-US" sz="2000" dirty="0"/>
              <a:t>(child)</a:t>
            </a:r>
          </a:p>
        </p:txBody>
      </p:sp>
    </p:spTree>
    <p:extLst>
      <p:ext uri="{BB962C8B-B14F-4D97-AF65-F5344CB8AC3E}">
        <p14:creationId xmlns:p14="http://schemas.microsoft.com/office/powerpoint/2010/main" val="17960971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a:bodyPr>
          <a:lstStyle/>
          <a:p>
            <a:r>
              <a:rPr lang="en-IN" dirty="0">
                <a:solidFill>
                  <a:srgbClr val="FF0000"/>
                </a:solidFill>
              </a:rPr>
              <a:t>Conditional Rendering</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pPr algn="l"/>
            <a:endParaRPr lang="en-US" sz="2000" dirty="0"/>
          </a:p>
          <a:p>
            <a:pPr algn="l"/>
            <a:r>
              <a:rPr lang="en-US" sz="2000" dirty="0"/>
              <a:t>Return react element based on condition using if else from any component.</a:t>
            </a:r>
          </a:p>
          <a:p>
            <a:pPr algn="l"/>
            <a:endParaRPr lang="en-US" sz="2000" dirty="0"/>
          </a:p>
          <a:p>
            <a:pPr algn="l"/>
            <a:r>
              <a:rPr lang="en-US" sz="2000" dirty="0"/>
              <a:t>Make use of ternary operator (? : ) </a:t>
            </a:r>
          </a:p>
          <a:p>
            <a:pPr algn="l"/>
            <a:endParaRPr lang="en-US" sz="2000" dirty="0"/>
          </a:p>
          <a:p>
            <a:pPr algn="l"/>
            <a:r>
              <a:rPr lang="en-US" sz="2000" dirty="0"/>
              <a:t>Make use of &amp;&amp; operator</a:t>
            </a:r>
          </a:p>
          <a:p>
            <a:pPr algn="l"/>
            <a:endParaRPr lang="en-US" sz="2000" dirty="0"/>
          </a:p>
          <a:p>
            <a:pPr marL="0" indent="0" algn="l">
              <a:buNone/>
            </a:pPr>
            <a:endParaRPr lang="en-US" sz="2000" dirty="0"/>
          </a:p>
        </p:txBody>
      </p:sp>
    </p:spTree>
    <p:extLst>
      <p:ext uri="{BB962C8B-B14F-4D97-AF65-F5344CB8AC3E}">
        <p14:creationId xmlns:p14="http://schemas.microsoft.com/office/powerpoint/2010/main" val="17371060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a:bodyPr>
          <a:lstStyle/>
          <a:p>
            <a:r>
              <a:rPr lang="en-IN" dirty="0">
                <a:solidFill>
                  <a:srgbClr val="FF0000"/>
                </a:solidFill>
              </a:rPr>
              <a:t>Rendering List</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pPr algn="l"/>
            <a:r>
              <a:rPr lang="en-US" sz="2000"/>
              <a:t>Rendering </a:t>
            </a:r>
            <a:r>
              <a:rPr lang="en-US" sz="2000" dirty="0"/>
              <a:t>list items within a component with hard coded data.</a:t>
            </a:r>
          </a:p>
          <a:p>
            <a:pPr algn="l"/>
            <a:endParaRPr lang="en-US" sz="2000" dirty="0"/>
          </a:p>
          <a:p>
            <a:pPr algn="l"/>
            <a:r>
              <a:rPr lang="en-US" sz="2000" dirty="0"/>
              <a:t>Rendering list items in child/dumb component with data sent from parent as props.</a:t>
            </a:r>
          </a:p>
          <a:p>
            <a:pPr algn="l"/>
            <a:endParaRPr lang="en-US" sz="2000" dirty="0"/>
          </a:p>
          <a:p>
            <a:pPr algn="l"/>
            <a:r>
              <a:rPr lang="en-US" sz="2000" dirty="0"/>
              <a:t>Opening the console to check for warnings/errors  related to keys.</a:t>
            </a:r>
          </a:p>
          <a:p>
            <a:pPr algn="l"/>
            <a:endParaRPr lang="en-US" sz="2000" dirty="0"/>
          </a:p>
          <a:p>
            <a:pPr algn="l"/>
            <a:r>
              <a:rPr lang="en-US" sz="2000" dirty="0"/>
              <a:t>Understanding the need of keys.</a:t>
            </a:r>
          </a:p>
          <a:p>
            <a:pPr algn="l"/>
            <a:endParaRPr lang="en-US" sz="2000" dirty="0"/>
          </a:p>
          <a:p>
            <a:pPr algn="l"/>
            <a:r>
              <a:rPr lang="en-US" sz="2000" dirty="0"/>
              <a:t>Providing keys to the list items and checking the console again.</a:t>
            </a:r>
          </a:p>
          <a:p>
            <a:pPr algn="l"/>
            <a:endParaRPr lang="en-US" sz="2000" dirty="0"/>
          </a:p>
          <a:p>
            <a:pPr algn="l"/>
            <a:r>
              <a:rPr lang="en-US" sz="2000" dirty="0"/>
              <a:t>Filtering data based on some attribute before listing</a:t>
            </a:r>
          </a:p>
        </p:txBody>
      </p:sp>
    </p:spTree>
    <p:extLst>
      <p:ext uri="{BB962C8B-B14F-4D97-AF65-F5344CB8AC3E}">
        <p14:creationId xmlns:p14="http://schemas.microsoft.com/office/powerpoint/2010/main" val="3759708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a:bodyPr>
          <a:lstStyle/>
          <a:p>
            <a:r>
              <a:rPr lang="en-IN" dirty="0">
                <a:solidFill>
                  <a:srgbClr val="FF0000"/>
                </a:solidFill>
              </a:rPr>
              <a:t>Styling React Component</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pPr algn="l"/>
            <a:endParaRPr lang="en-US" sz="2000" dirty="0"/>
          </a:p>
          <a:p>
            <a:pPr algn="l"/>
            <a:r>
              <a:rPr lang="en-US" sz="2000" dirty="0"/>
              <a:t>Setting Inline style dynamically, create a very basic example.(ternary)</a:t>
            </a:r>
          </a:p>
          <a:p>
            <a:pPr algn="l"/>
            <a:r>
              <a:rPr lang="en-US" sz="2000" dirty="0"/>
              <a:t>Demo of an example showing list of students , and setting background red for those who failed, and green for those who passed by making use of dynamically setting inline style.</a:t>
            </a:r>
          </a:p>
          <a:p>
            <a:pPr algn="l"/>
            <a:r>
              <a:rPr lang="en-US" sz="2000" dirty="0"/>
              <a:t>Applying class dynamically : Give example  showing </a:t>
            </a:r>
            <a:r>
              <a:rPr lang="en-US" sz="2000" dirty="0" err="1"/>
              <a:t>className</a:t>
            </a:r>
            <a:r>
              <a:rPr lang="en-US" sz="2000" dirty="0"/>
              <a:t> as constant then use different </a:t>
            </a:r>
            <a:r>
              <a:rPr lang="en-US" sz="2000" dirty="0" err="1"/>
              <a:t>className</a:t>
            </a:r>
            <a:r>
              <a:rPr lang="en-US" sz="2000" dirty="0"/>
              <a:t> on different values of age.</a:t>
            </a:r>
          </a:p>
          <a:p>
            <a:pPr algn="l"/>
            <a:r>
              <a:rPr lang="en-US" sz="2000" dirty="0"/>
              <a:t>Apply multiple </a:t>
            </a:r>
            <a:r>
              <a:rPr lang="en-US" sz="2000"/>
              <a:t>classes dynamically</a:t>
            </a:r>
            <a:endParaRPr lang="en-US" sz="2000" dirty="0"/>
          </a:p>
          <a:p>
            <a:pPr algn="l"/>
            <a:endParaRPr lang="en-US" sz="2000" dirty="0"/>
          </a:p>
          <a:p>
            <a:pPr algn="l"/>
            <a:endParaRPr lang="en-US" sz="2000" dirty="0"/>
          </a:p>
        </p:txBody>
      </p:sp>
    </p:spTree>
    <p:extLst>
      <p:ext uri="{BB962C8B-B14F-4D97-AF65-F5344CB8AC3E}">
        <p14:creationId xmlns:p14="http://schemas.microsoft.com/office/powerpoint/2010/main" val="4480926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a:bodyPr>
          <a:lstStyle/>
          <a:p>
            <a:r>
              <a:rPr lang="en-IN" dirty="0">
                <a:solidFill>
                  <a:srgbClr val="FF0000"/>
                </a:solidFill>
              </a:rPr>
              <a:t>Styled Component</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pPr algn="l"/>
            <a:endParaRPr lang="en-US" sz="2000" dirty="0"/>
          </a:p>
          <a:p>
            <a:pPr algn="l"/>
            <a:r>
              <a:rPr lang="en-US" sz="2000" dirty="0" err="1"/>
              <a:t>Css</a:t>
            </a:r>
            <a:r>
              <a:rPr lang="en-US" sz="2000" dirty="0"/>
              <a:t>-in-</a:t>
            </a:r>
            <a:r>
              <a:rPr lang="en-US" sz="2000" dirty="0" err="1"/>
              <a:t>Js</a:t>
            </a:r>
            <a:r>
              <a:rPr lang="en-US" sz="2000" dirty="0"/>
              <a:t> solution for React and React Native</a:t>
            </a:r>
          </a:p>
          <a:p>
            <a:pPr algn="l"/>
            <a:r>
              <a:rPr lang="en-US" sz="2000" dirty="0"/>
              <a:t>It uses tagged template literals which allow us to write plain </a:t>
            </a:r>
            <a:r>
              <a:rPr lang="en-US" sz="2000" dirty="0" err="1"/>
              <a:t>css</a:t>
            </a:r>
            <a:r>
              <a:rPr lang="en-US" sz="2000" dirty="0"/>
              <a:t> that is scoped inside component inside </a:t>
            </a:r>
            <a:r>
              <a:rPr lang="en-US" sz="2000" dirty="0" err="1"/>
              <a:t>js</a:t>
            </a:r>
            <a:r>
              <a:rPr lang="en-US" sz="2000" dirty="0"/>
              <a:t> code.</a:t>
            </a:r>
          </a:p>
          <a:p>
            <a:pPr algn="l"/>
            <a:r>
              <a:rPr lang="en-US" sz="2000" dirty="0"/>
              <a:t>Adopted by a large number of companies </a:t>
            </a:r>
          </a:p>
          <a:p>
            <a:pPr algn="l"/>
            <a:r>
              <a:rPr lang="en-US" sz="2000" dirty="0"/>
              <a:t>Automatic critical </a:t>
            </a:r>
            <a:r>
              <a:rPr lang="en-US" sz="2000" dirty="0" err="1"/>
              <a:t>css</a:t>
            </a:r>
            <a:r>
              <a:rPr lang="en-US" sz="2000" dirty="0"/>
              <a:t> , only those components who are on the screen , only those styles are injected.</a:t>
            </a:r>
          </a:p>
          <a:p>
            <a:pPr algn="l"/>
            <a:r>
              <a:rPr lang="en-US" sz="2000" dirty="0"/>
              <a:t>Basic Example</a:t>
            </a:r>
          </a:p>
          <a:p>
            <a:pPr algn="l"/>
            <a:r>
              <a:rPr lang="en-US" sz="2000" dirty="0"/>
              <a:t>Pseudo class like hover (    &amp;:hover{} )</a:t>
            </a:r>
          </a:p>
          <a:p>
            <a:pPr algn="l"/>
            <a:endParaRPr lang="en-US" sz="2000" dirty="0"/>
          </a:p>
        </p:txBody>
      </p:sp>
    </p:spTree>
    <p:extLst>
      <p:ext uri="{BB962C8B-B14F-4D97-AF65-F5344CB8AC3E}">
        <p14:creationId xmlns:p14="http://schemas.microsoft.com/office/powerpoint/2010/main" val="944357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fontScale="90000"/>
          </a:bodyPr>
          <a:lstStyle/>
          <a:p>
            <a:r>
              <a:rPr lang="en-IN" dirty="0">
                <a:solidFill>
                  <a:srgbClr val="FF0000"/>
                </a:solidFill>
              </a:rPr>
              <a:t>Styled Component : Benefits &amp; Installation</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pPr algn="l">
              <a:buFont typeface="Arial" panose="020B0604020202020204" pitchFamily="34" charset="0"/>
              <a:buChar char="•"/>
            </a:pPr>
            <a:endParaRPr lang="en-US" sz="2000" b="1" i="0" dirty="0">
              <a:solidFill>
                <a:srgbClr val="2E444E"/>
              </a:solidFill>
              <a:effectLst/>
              <a:latin typeface="-apple-system"/>
            </a:endParaRPr>
          </a:p>
          <a:p>
            <a:pPr algn="l">
              <a:buFont typeface="Arial" panose="020B0604020202020204" pitchFamily="34" charset="0"/>
              <a:buChar char="•"/>
            </a:pPr>
            <a:r>
              <a:rPr lang="en-US" sz="2000" b="1" i="0" dirty="0">
                <a:solidFill>
                  <a:srgbClr val="2E444E"/>
                </a:solidFill>
                <a:effectLst/>
                <a:latin typeface="-apple-system"/>
              </a:rPr>
              <a:t>Automatic critical CSS</a:t>
            </a:r>
            <a:r>
              <a:rPr lang="en-US" sz="2000" b="0" i="0" dirty="0">
                <a:solidFill>
                  <a:srgbClr val="2E444E"/>
                </a:solidFill>
                <a:effectLst/>
                <a:latin typeface="-apple-system"/>
              </a:rPr>
              <a:t>: styled-components keeps track of which components are rendered on a page and injects their styles and nothing else, fully automatically. Combined with code splitting, this means your users load the least amount of code necessary.</a:t>
            </a:r>
          </a:p>
          <a:p>
            <a:pPr algn="l">
              <a:buFont typeface="Arial" panose="020B0604020202020204" pitchFamily="34" charset="0"/>
              <a:buChar char="•"/>
            </a:pPr>
            <a:r>
              <a:rPr lang="en-US" sz="2000" b="1" i="0" dirty="0">
                <a:solidFill>
                  <a:srgbClr val="2E444E"/>
                </a:solidFill>
                <a:effectLst/>
                <a:latin typeface="-apple-system"/>
              </a:rPr>
              <a:t>No class name bugs</a:t>
            </a:r>
            <a:r>
              <a:rPr lang="en-US" sz="2000" b="0" i="0" dirty="0">
                <a:solidFill>
                  <a:srgbClr val="2E444E"/>
                </a:solidFill>
                <a:effectLst/>
                <a:latin typeface="-apple-system"/>
              </a:rPr>
              <a:t>: styled-components generates unique class names for your styles. You never have to worry about duplication, overlap or misspellings.</a:t>
            </a:r>
          </a:p>
          <a:p>
            <a:r>
              <a:rPr lang="en-US" sz="2000" b="1" i="0" dirty="0">
                <a:solidFill>
                  <a:srgbClr val="2E444E"/>
                </a:solidFill>
                <a:effectLst/>
                <a:latin typeface="-apple-system"/>
              </a:rPr>
              <a:t>Easier deletion of CSS</a:t>
            </a:r>
            <a:r>
              <a:rPr lang="en-US" sz="2000" b="0" i="0" dirty="0">
                <a:solidFill>
                  <a:srgbClr val="2E444E"/>
                </a:solidFill>
                <a:effectLst/>
                <a:latin typeface="-apple-system"/>
              </a:rPr>
              <a:t>: it can be hard to know whether a class name is used somewhere in your codebase. styled-components makes it obvious, as every bit of styling is tied to a specific component. If the component is unused (which tooling can detect) and gets deleted, all its styles get deleted with it.</a:t>
            </a:r>
          </a:p>
        </p:txBody>
      </p:sp>
    </p:spTree>
    <p:extLst>
      <p:ext uri="{BB962C8B-B14F-4D97-AF65-F5344CB8AC3E}">
        <p14:creationId xmlns:p14="http://schemas.microsoft.com/office/powerpoint/2010/main" val="3006809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fontScale="90000"/>
          </a:bodyPr>
          <a:lstStyle/>
          <a:p>
            <a:r>
              <a:rPr lang="en-IN" dirty="0">
                <a:solidFill>
                  <a:srgbClr val="FF0000"/>
                </a:solidFill>
              </a:rPr>
              <a:t>Styled Component : Benefits &amp; Installation</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r>
              <a:rPr lang="en-US" sz="2000" b="1" i="0" dirty="0">
                <a:solidFill>
                  <a:srgbClr val="2E444E"/>
                </a:solidFill>
                <a:effectLst/>
                <a:latin typeface="-apple-system"/>
              </a:rPr>
              <a:t>Simple dynamic styling</a:t>
            </a:r>
            <a:r>
              <a:rPr lang="en-US" sz="2000" b="0" i="0" dirty="0">
                <a:solidFill>
                  <a:srgbClr val="2E444E"/>
                </a:solidFill>
                <a:effectLst/>
                <a:latin typeface="-apple-system"/>
              </a:rPr>
              <a:t>: adapting the styling of a component based on its props or a global theme is simple and intuitive without having to manually manage dozens of classes.</a:t>
            </a:r>
          </a:p>
          <a:p>
            <a:r>
              <a:rPr lang="en-US" sz="2000" b="1" i="0" dirty="0">
                <a:solidFill>
                  <a:srgbClr val="2E444E"/>
                </a:solidFill>
                <a:effectLst/>
                <a:latin typeface="-apple-system"/>
              </a:rPr>
              <a:t>Painless maintenance</a:t>
            </a:r>
            <a:r>
              <a:rPr lang="en-US" sz="2000" b="0" i="0" dirty="0">
                <a:solidFill>
                  <a:srgbClr val="2E444E"/>
                </a:solidFill>
                <a:effectLst/>
                <a:latin typeface="-apple-system"/>
              </a:rPr>
              <a:t>: you never have to hunt across different files to find the styling affecting your component, so maintenance is a piece of cake no matter how big your codebase is.</a:t>
            </a:r>
          </a:p>
          <a:p>
            <a:r>
              <a:rPr lang="en-US" sz="2000" b="1" i="0" dirty="0">
                <a:solidFill>
                  <a:srgbClr val="2E444E"/>
                </a:solidFill>
                <a:effectLst/>
                <a:latin typeface="-apple-system"/>
              </a:rPr>
              <a:t>Automatic vendor prefixing</a:t>
            </a:r>
            <a:r>
              <a:rPr lang="en-US" sz="2000" b="0" i="0" dirty="0">
                <a:solidFill>
                  <a:srgbClr val="2E444E"/>
                </a:solidFill>
                <a:effectLst/>
                <a:latin typeface="-apple-system"/>
              </a:rPr>
              <a:t>: write your CSS to the current standard and let styled-components handle the rest.</a:t>
            </a:r>
          </a:p>
          <a:p>
            <a:pPr algn="l"/>
            <a:endParaRPr lang="en-US" sz="2000" dirty="0"/>
          </a:p>
          <a:p>
            <a:pPr algn="l"/>
            <a:r>
              <a:rPr lang="en-US" sz="2000" dirty="0"/>
              <a:t>installation : </a:t>
            </a:r>
            <a:r>
              <a:rPr lang="en-US" sz="2000" dirty="0" err="1"/>
              <a:t>npm</a:t>
            </a:r>
            <a:r>
              <a:rPr lang="en-US" sz="2000" dirty="0"/>
              <a:t> </a:t>
            </a:r>
            <a:r>
              <a:rPr lang="en-US" sz="2000" dirty="0" err="1"/>
              <a:t>i</a:t>
            </a:r>
            <a:r>
              <a:rPr lang="en-US" sz="2000"/>
              <a:t>  - -save </a:t>
            </a:r>
            <a:r>
              <a:rPr lang="en-US" sz="2000" dirty="0"/>
              <a:t>styled-components</a:t>
            </a:r>
          </a:p>
          <a:p>
            <a:pPr algn="l">
              <a:buFont typeface="Arial" panose="020B0604020202020204" pitchFamily="34" charset="0"/>
              <a:buChar char="•"/>
            </a:pPr>
            <a:endParaRPr lang="en-US" sz="2000" b="0" i="0" dirty="0">
              <a:solidFill>
                <a:srgbClr val="2E444E"/>
              </a:solidFill>
              <a:effectLst/>
              <a:latin typeface="-apple-system"/>
            </a:endParaRPr>
          </a:p>
        </p:txBody>
      </p:sp>
    </p:spTree>
    <p:extLst>
      <p:ext uri="{BB962C8B-B14F-4D97-AF65-F5344CB8AC3E}">
        <p14:creationId xmlns:p14="http://schemas.microsoft.com/office/powerpoint/2010/main" val="334279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lstStyle/>
          <a:p>
            <a:r>
              <a:rPr lang="en-IN" dirty="0">
                <a:solidFill>
                  <a:srgbClr val="FF0000"/>
                </a:solidFill>
              </a:rPr>
              <a:t>React </a:t>
            </a:r>
            <a:r>
              <a:rPr lang="en-IN" dirty="0" err="1">
                <a:solidFill>
                  <a:srgbClr val="FF0000"/>
                </a:solidFill>
              </a:rPr>
              <a:t>Js</a:t>
            </a:r>
            <a:endParaRPr lang="en-IN" dirty="0">
              <a:solidFill>
                <a:srgbClr val="FF0000"/>
              </a:solidFill>
            </a:endParaRP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rmAutofit/>
          </a:bodyPr>
          <a:lstStyle/>
          <a:p>
            <a:pPr marL="0" indent="0">
              <a:buNone/>
            </a:pPr>
            <a:endParaRPr lang="en-IN" sz="2000" dirty="0"/>
          </a:p>
          <a:p>
            <a:r>
              <a:rPr lang="en-IN" sz="2000" dirty="0"/>
              <a:t>React isn’t MVC or based framework.</a:t>
            </a:r>
          </a:p>
          <a:p>
            <a:r>
              <a:rPr lang="en-US" sz="2000" dirty="0">
                <a:solidFill>
                  <a:srgbClr val="000000"/>
                </a:solidFill>
                <a:effectLst/>
              </a:rPr>
              <a:t>React is a library for building composable user interfaces</a:t>
            </a:r>
          </a:p>
          <a:p>
            <a:r>
              <a:rPr lang="en-US" sz="2000" u="none" strike="noStrike" dirty="0">
                <a:solidFill>
                  <a:srgbClr val="333333"/>
                </a:solidFill>
                <a:effectLst/>
              </a:rPr>
              <a:t>Composability: the ability to integrate a few different components into a cohesive user experience</a:t>
            </a:r>
            <a:endParaRPr lang="en-US" sz="2000" dirty="0">
              <a:solidFill>
                <a:srgbClr val="000000"/>
              </a:solidFill>
              <a:effectLst/>
            </a:endParaRPr>
          </a:p>
          <a:p>
            <a:r>
              <a:rPr lang="en-US" sz="2000" dirty="0">
                <a:solidFill>
                  <a:srgbClr val="000000"/>
                </a:solidFill>
                <a:effectLst/>
              </a:rPr>
              <a:t>It encourages the creation of reusable UI components which present data that changes over time.</a:t>
            </a:r>
            <a:endParaRPr lang="en-IN" sz="2000" dirty="0"/>
          </a:p>
        </p:txBody>
      </p:sp>
    </p:spTree>
    <p:extLst>
      <p:ext uri="{BB962C8B-B14F-4D97-AF65-F5344CB8AC3E}">
        <p14:creationId xmlns:p14="http://schemas.microsoft.com/office/powerpoint/2010/main" val="15419332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a:bodyPr>
          <a:lstStyle/>
          <a:p>
            <a:r>
              <a:rPr lang="en-IN" dirty="0">
                <a:solidFill>
                  <a:srgbClr val="FF0000"/>
                </a:solidFill>
              </a:rPr>
              <a:t>Styled Component : Passing props</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pPr algn="l">
              <a:buFont typeface="Arial" panose="020B0604020202020204" pitchFamily="34" charset="0"/>
              <a:buChar char="•"/>
            </a:pPr>
            <a:endParaRPr lang="en-US" sz="2000" dirty="0"/>
          </a:p>
          <a:p>
            <a:pPr marL="0" indent="0" algn="l">
              <a:buNone/>
            </a:pPr>
            <a:r>
              <a:rPr lang="en-US" sz="2000" dirty="0"/>
              <a:t>const Button = </a:t>
            </a:r>
            <a:r>
              <a:rPr lang="en-US" sz="2000" dirty="0" err="1"/>
              <a:t>styled.button</a:t>
            </a:r>
            <a:r>
              <a:rPr lang="en-US" sz="2000" dirty="0"/>
              <a:t>`</a:t>
            </a:r>
          </a:p>
          <a:p>
            <a:pPr marL="0" indent="0" algn="l">
              <a:buNone/>
            </a:pPr>
            <a:r>
              <a:rPr lang="en-US" sz="2000" dirty="0"/>
              <a:t>background: ${props =&gt; </a:t>
            </a:r>
            <a:r>
              <a:rPr lang="en-US" sz="2000" dirty="0" err="1"/>
              <a:t>props.primary</a:t>
            </a:r>
            <a:r>
              <a:rPr lang="en-US" sz="2000" dirty="0"/>
              <a:t> ? "</a:t>
            </a:r>
            <a:r>
              <a:rPr lang="en-US" sz="2000" dirty="0" err="1"/>
              <a:t>palevioletred</a:t>
            </a:r>
            <a:r>
              <a:rPr lang="en-US" sz="2000" dirty="0"/>
              <a:t>" : "white"};</a:t>
            </a:r>
          </a:p>
          <a:p>
            <a:pPr marL="0" indent="0" algn="l">
              <a:buNone/>
            </a:pPr>
            <a:r>
              <a:rPr lang="en-US" sz="2000" dirty="0"/>
              <a:t> color: ${props =&gt; </a:t>
            </a:r>
            <a:r>
              <a:rPr lang="en-US" sz="2000" dirty="0" err="1"/>
              <a:t>props.primary</a:t>
            </a:r>
            <a:r>
              <a:rPr lang="en-US" sz="2000" dirty="0"/>
              <a:t> ? "white" : "</a:t>
            </a:r>
            <a:r>
              <a:rPr lang="en-US" sz="2000" dirty="0" err="1"/>
              <a:t>palevioletred</a:t>
            </a:r>
            <a:r>
              <a:rPr lang="en-US" sz="2000" dirty="0"/>
              <a:t>"};</a:t>
            </a:r>
          </a:p>
          <a:p>
            <a:pPr marL="0" indent="0" algn="l">
              <a:buNone/>
            </a:pPr>
            <a:r>
              <a:rPr lang="en-US" sz="2000" dirty="0"/>
              <a:t>`;</a:t>
            </a:r>
          </a:p>
          <a:p>
            <a:pPr marL="0" indent="0" algn="l">
              <a:buNone/>
            </a:pPr>
            <a:r>
              <a:rPr lang="en-US" sz="2000" dirty="0"/>
              <a:t>render(</a:t>
            </a:r>
          </a:p>
          <a:p>
            <a:pPr marL="0" indent="0" algn="l">
              <a:buNone/>
            </a:pPr>
            <a:r>
              <a:rPr lang="en-US" sz="2000" dirty="0"/>
              <a:t>  &lt;div&gt;</a:t>
            </a:r>
          </a:p>
          <a:p>
            <a:pPr marL="0" indent="0" algn="l">
              <a:buNone/>
            </a:pPr>
            <a:r>
              <a:rPr lang="en-US" sz="2000" dirty="0"/>
              <a:t>    &lt;Button&gt;Normal&lt;/Button&gt;</a:t>
            </a:r>
          </a:p>
          <a:p>
            <a:pPr marL="0" indent="0" algn="l">
              <a:buNone/>
            </a:pPr>
            <a:r>
              <a:rPr lang="en-US" sz="2000" dirty="0"/>
              <a:t>    &lt;Button primary&gt;Primary&lt;/Button&gt;</a:t>
            </a:r>
          </a:p>
          <a:p>
            <a:pPr marL="0" indent="0" algn="l">
              <a:buNone/>
            </a:pPr>
            <a:r>
              <a:rPr lang="en-US" sz="2000" dirty="0"/>
              <a:t>  &lt;/div&gt;</a:t>
            </a:r>
          </a:p>
          <a:p>
            <a:pPr marL="0" indent="0" algn="l">
              <a:buNone/>
            </a:pPr>
            <a:r>
              <a:rPr lang="en-US" sz="2000" dirty="0"/>
              <a:t>);</a:t>
            </a:r>
          </a:p>
        </p:txBody>
      </p:sp>
    </p:spTree>
    <p:extLst>
      <p:ext uri="{BB962C8B-B14F-4D97-AF65-F5344CB8AC3E}">
        <p14:creationId xmlns:p14="http://schemas.microsoft.com/office/powerpoint/2010/main" val="6306457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a:bodyPr>
          <a:lstStyle/>
          <a:p>
            <a:r>
              <a:rPr lang="en-IN" dirty="0">
                <a:solidFill>
                  <a:srgbClr val="FF0000"/>
                </a:solidFill>
              </a:rPr>
              <a:t>Styled Component : media query</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pPr marL="0" indent="0">
              <a:buNone/>
            </a:pPr>
            <a:r>
              <a:rPr lang="en-IN" sz="1200" b="0" dirty="0">
                <a:solidFill>
                  <a:srgbClr val="AF00DB"/>
                </a:solidFill>
                <a:effectLst/>
                <a:latin typeface="Consolas" panose="020B0609020204030204" pitchFamily="49" charset="0"/>
              </a:rPr>
              <a:t>import</a:t>
            </a:r>
            <a:r>
              <a:rPr lang="en-IN" sz="1200" b="0" dirty="0">
                <a:solidFill>
                  <a:srgbClr val="000000"/>
                </a:solidFill>
                <a:effectLst/>
                <a:latin typeface="Consolas" panose="020B0609020204030204" pitchFamily="49" charset="0"/>
              </a:rPr>
              <a:t> </a:t>
            </a:r>
            <a:r>
              <a:rPr lang="en-IN" sz="1200" b="0" dirty="0">
                <a:solidFill>
                  <a:srgbClr val="001080"/>
                </a:solidFill>
                <a:effectLst/>
                <a:latin typeface="Consolas" panose="020B0609020204030204" pitchFamily="49" charset="0"/>
              </a:rPr>
              <a:t>styled</a:t>
            </a:r>
            <a:r>
              <a:rPr lang="en-IN" sz="1200" b="0" dirty="0">
                <a:solidFill>
                  <a:srgbClr val="000000"/>
                </a:solidFill>
                <a:effectLst/>
                <a:latin typeface="Consolas" panose="020B0609020204030204" pitchFamily="49" charset="0"/>
              </a:rPr>
              <a:t> </a:t>
            </a:r>
            <a:r>
              <a:rPr lang="en-IN" sz="1200" b="0" dirty="0">
                <a:solidFill>
                  <a:srgbClr val="AF00DB"/>
                </a:solidFill>
                <a:effectLst/>
                <a:latin typeface="Consolas" panose="020B0609020204030204" pitchFamily="49" charset="0"/>
              </a:rPr>
              <a:t>from</a:t>
            </a:r>
            <a:r>
              <a:rPr lang="en-IN" sz="1200" b="0" dirty="0">
                <a:solidFill>
                  <a:srgbClr val="000000"/>
                </a:solidFill>
                <a:effectLst/>
                <a:latin typeface="Consolas" panose="020B0609020204030204" pitchFamily="49" charset="0"/>
              </a:rPr>
              <a:t> </a:t>
            </a:r>
            <a:r>
              <a:rPr lang="en-IN" sz="1200" b="0" dirty="0">
                <a:solidFill>
                  <a:srgbClr val="A31515"/>
                </a:solidFill>
                <a:effectLst/>
                <a:latin typeface="Consolas" panose="020B0609020204030204" pitchFamily="49" charset="0"/>
              </a:rPr>
              <a:t>"styled-components"</a:t>
            </a:r>
            <a:r>
              <a:rPr lang="en-IN" sz="1200" b="0" dirty="0">
                <a:solidFill>
                  <a:srgbClr val="000000"/>
                </a:solidFill>
                <a:effectLst/>
                <a:latin typeface="Consolas" panose="020B0609020204030204" pitchFamily="49" charset="0"/>
              </a:rPr>
              <a:t>;</a:t>
            </a:r>
          </a:p>
          <a:p>
            <a:pPr marL="0" indent="0">
              <a:buNone/>
            </a:pPr>
            <a:br>
              <a:rPr lang="en-IN" sz="1200" b="0" dirty="0">
                <a:solidFill>
                  <a:srgbClr val="000000"/>
                </a:solidFill>
                <a:effectLst/>
                <a:latin typeface="Consolas" panose="020B0609020204030204" pitchFamily="49" charset="0"/>
              </a:rPr>
            </a:br>
            <a:r>
              <a:rPr lang="en-IN" sz="1200" b="0" dirty="0">
                <a:solidFill>
                  <a:srgbClr val="AF00DB"/>
                </a:solidFill>
                <a:effectLst/>
                <a:latin typeface="Consolas" panose="020B0609020204030204" pitchFamily="49" charset="0"/>
              </a:rPr>
              <a:t>export</a:t>
            </a:r>
            <a:r>
              <a:rPr lang="en-IN" sz="1200" b="0" dirty="0">
                <a:solidFill>
                  <a:srgbClr val="000000"/>
                </a:solidFill>
                <a:effectLst/>
                <a:latin typeface="Consolas" panose="020B0609020204030204" pitchFamily="49" charset="0"/>
              </a:rPr>
              <a:t> </a:t>
            </a:r>
            <a:r>
              <a:rPr lang="en-IN" sz="1200" b="0" dirty="0" err="1">
                <a:solidFill>
                  <a:srgbClr val="0000FF"/>
                </a:solidFill>
                <a:effectLst/>
                <a:latin typeface="Consolas" panose="020B0609020204030204" pitchFamily="49" charset="0"/>
              </a:rPr>
              <a:t>const</a:t>
            </a:r>
            <a:r>
              <a:rPr lang="en-IN" sz="1200" b="0" dirty="0">
                <a:solidFill>
                  <a:srgbClr val="000000"/>
                </a:solidFill>
                <a:effectLst/>
                <a:latin typeface="Consolas" panose="020B0609020204030204" pitchFamily="49" charset="0"/>
              </a:rPr>
              <a:t> </a:t>
            </a:r>
            <a:r>
              <a:rPr lang="en-IN" sz="1200" b="0" dirty="0" err="1">
                <a:solidFill>
                  <a:srgbClr val="0070C1"/>
                </a:solidFill>
                <a:effectLst/>
                <a:latin typeface="Consolas" panose="020B0609020204030204" pitchFamily="49" charset="0"/>
              </a:rPr>
              <a:t>FormContainer</a:t>
            </a:r>
            <a:r>
              <a:rPr lang="en-IN" sz="1200" b="0" dirty="0">
                <a:solidFill>
                  <a:srgbClr val="000000"/>
                </a:solidFill>
                <a:effectLst/>
                <a:latin typeface="Consolas" panose="020B0609020204030204" pitchFamily="49" charset="0"/>
              </a:rPr>
              <a:t>=</a:t>
            </a:r>
            <a:r>
              <a:rPr lang="en-IN" sz="1200" b="0" dirty="0" err="1">
                <a:solidFill>
                  <a:srgbClr val="0070C1"/>
                </a:solidFill>
                <a:effectLst/>
                <a:latin typeface="Consolas" panose="020B0609020204030204" pitchFamily="49" charset="0"/>
              </a:rPr>
              <a:t>styled</a:t>
            </a:r>
            <a:r>
              <a:rPr lang="en-IN" sz="1200" b="0" dirty="0" err="1">
                <a:solidFill>
                  <a:srgbClr val="A31515"/>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div</a:t>
            </a:r>
            <a:r>
              <a:rPr lang="en-IN" sz="1200" b="0" dirty="0">
                <a:solidFill>
                  <a:srgbClr val="A31515"/>
                </a:solidFill>
                <a:effectLst/>
                <a:latin typeface="Consolas" panose="020B0609020204030204" pitchFamily="49" charset="0"/>
              </a:rPr>
              <a:t>`</a:t>
            </a:r>
            <a:endParaRPr lang="en-IN" sz="1200" b="0" dirty="0">
              <a:solidFill>
                <a:srgbClr val="000000"/>
              </a:solidFill>
              <a:effectLst/>
              <a:latin typeface="Consolas" panose="020B0609020204030204" pitchFamily="49" charset="0"/>
            </a:endParaRPr>
          </a:p>
          <a:p>
            <a:pPr marL="0" indent="0">
              <a:buNone/>
            </a:pPr>
            <a:r>
              <a:rPr lang="en-IN" sz="1200" b="0" dirty="0">
                <a:solidFill>
                  <a:srgbClr val="A31515"/>
                </a:solidFill>
                <a:effectLst/>
                <a:latin typeface="Consolas" panose="020B0609020204030204" pitchFamily="49" charset="0"/>
              </a:rPr>
              <a:t>width:600px;</a:t>
            </a:r>
            <a:endParaRPr lang="en-IN" sz="1200" b="0" dirty="0">
              <a:solidFill>
                <a:srgbClr val="000000"/>
              </a:solidFill>
              <a:effectLst/>
              <a:latin typeface="Consolas" panose="020B0609020204030204" pitchFamily="49" charset="0"/>
            </a:endParaRPr>
          </a:p>
          <a:p>
            <a:pPr marL="0" indent="0">
              <a:buNone/>
            </a:pPr>
            <a:r>
              <a:rPr lang="en-IN" sz="1200" b="0" dirty="0">
                <a:solidFill>
                  <a:srgbClr val="A31515"/>
                </a:solidFill>
                <a:effectLst/>
                <a:latin typeface="Consolas" panose="020B0609020204030204" pitchFamily="49" charset="0"/>
              </a:rPr>
              <a:t>min-height:300px;</a:t>
            </a:r>
            <a:endParaRPr lang="en-IN" sz="1200" b="0" dirty="0">
              <a:solidFill>
                <a:srgbClr val="000000"/>
              </a:solidFill>
              <a:effectLst/>
              <a:latin typeface="Consolas" panose="020B0609020204030204" pitchFamily="49" charset="0"/>
            </a:endParaRPr>
          </a:p>
          <a:p>
            <a:pPr marL="0" indent="0">
              <a:buNone/>
            </a:pPr>
            <a:r>
              <a:rPr lang="en-IN" sz="1200" b="0" dirty="0" err="1">
                <a:solidFill>
                  <a:srgbClr val="A31515"/>
                </a:solidFill>
                <a:effectLst/>
                <a:latin typeface="Consolas" panose="020B0609020204030204" pitchFamily="49" charset="0"/>
              </a:rPr>
              <a:t>border:solid</a:t>
            </a:r>
            <a:r>
              <a:rPr lang="en-IN" sz="1200" b="0" dirty="0">
                <a:solidFill>
                  <a:srgbClr val="A31515"/>
                </a:solidFill>
                <a:effectLst/>
                <a:latin typeface="Consolas" panose="020B0609020204030204" pitchFamily="49" charset="0"/>
              </a:rPr>
              <a:t> 1px </a:t>
            </a:r>
            <a:r>
              <a:rPr lang="en-IN" sz="1200" b="0" dirty="0" err="1">
                <a:solidFill>
                  <a:srgbClr val="A31515"/>
                </a:solidFill>
                <a:effectLst/>
                <a:latin typeface="Consolas" panose="020B0609020204030204" pitchFamily="49" charset="0"/>
              </a:rPr>
              <a:t>gray</a:t>
            </a:r>
            <a:r>
              <a:rPr lang="en-IN" sz="1200" b="0" dirty="0">
                <a:solidFill>
                  <a:srgbClr val="A31515"/>
                </a:solidFill>
                <a:effectLst/>
                <a:latin typeface="Consolas" panose="020B0609020204030204" pitchFamily="49" charset="0"/>
              </a:rPr>
              <a:t>;</a:t>
            </a:r>
            <a:endParaRPr lang="en-IN" sz="1200" b="0" dirty="0">
              <a:solidFill>
                <a:srgbClr val="000000"/>
              </a:solidFill>
              <a:effectLst/>
              <a:latin typeface="Consolas" panose="020B0609020204030204" pitchFamily="49" charset="0"/>
            </a:endParaRPr>
          </a:p>
          <a:p>
            <a:pPr marL="0" indent="0">
              <a:buNone/>
            </a:pPr>
            <a:r>
              <a:rPr lang="en-IN" sz="1200" b="0" dirty="0">
                <a:solidFill>
                  <a:srgbClr val="A31515"/>
                </a:solidFill>
                <a:effectLst/>
                <a:latin typeface="Consolas" panose="020B0609020204030204" pitchFamily="49" charset="0"/>
              </a:rPr>
              <a:t>padding-top:10px;</a:t>
            </a:r>
            <a:endParaRPr lang="en-IN" sz="1200" b="0" dirty="0">
              <a:solidFill>
                <a:srgbClr val="000000"/>
              </a:solidFill>
              <a:effectLst/>
              <a:latin typeface="Consolas" panose="020B0609020204030204" pitchFamily="49" charset="0"/>
            </a:endParaRPr>
          </a:p>
          <a:p>
            <a:pPr marL="0" indent="0">
              <a:buNone/>
            </a:pPr>
            <a:r>
              <a:rPr lang="en-IN" sz="1200" b="0" dirty="0">
                <a:solidFill>
                  <a:srgbClr val="A31515"/>
                </a:solidFill>
                <a:effectLst/>
                <a:latin typeface="Consolas" panose="020B0609020204030204" pitchFamily="49" charset="0"/>
              </a:rPr>
              <a:t>padding-bottom:10px;</a:t>
            </a:r>
            <a:endParaRPr lang="en-IN" sz="1200" b="0" dirty="0">
              <a:solidFill>
                <a:srgbClr val="000000"/>
              </a:solidFill>
              <a:effectLst/>
              <a:latin typeface="Consolas" panose="020B0609020204030204" pitchFamily="49" charset="0"/>
            </a:endParaRPr>
          </a:p>
          <a:p>
            <a:pPr marL="0" indent="0">
              <a:buNone/>
            </a:pPr>
            <a:r>
              <a:rPr lang="en-IN" sz="1200" b="0" dirty="0" err="1">
                <a:solidFill>
                  <a:srgbClr val="A31515"/>
                </a:solidFill>
                <a:effectLst/>
                <a:latin typeface="Consolas" panose="020B0609020204030204" pitchFamily="49" charset="0"/>
              </a:rPr>
              <a:t>background:white</a:t>
            </a:r>
            <a:r>
              <a:rPr lang="en-IN" sz="1200" b="0" dirty="0">
                <a:solidFill>
                  <a:srgbClr val="A31515"/>
                </a:solidFill>
                <a:effectLst/>
                <a:latin typeface="Consolas" panose="020B0609020204030204" pitchFamily="49" charset="0"/>
              </a:rPr>
              <a:t>;</a:t>
            </a:r>
            <a:endParaRPr lang="en-IN" sz="1200" b="0" dirty="0">
              <a:solidFill>
                <a:srgbClr val="000000"/>
              </a:solidFill>
              <a:effectLst/>
              <a:latin typeface="Consolas" panose="020B0609020204030204" pitchFamily="49" charset="0"/>
            </a:endParaRPr>
          </a:p>
          <a:p>
            <a:pPr marL="0" indent="0">
              <a:buNone/>
            </a:pPr>
            <a:r>
              <a:rPr lang="en-IN" sz="1200" b="0" dirty="0">
                <a:solidFill>
                  <a:srgbClr val="A31515"/>
                </a:solidFill>
                <a:effectLst/>
                <a:latin typeface="Consolas" panose="020B0609020204030204" pitchFamily="49" charset="0"/>
              </a:rPr>
              <a:t>border-radius:20px;</a:t>
            </a:r>
            <a:endParaRPr lang="en-IN" sz="1200" b="0" dirty="0">
              <a:solidFill>
                <a:srgbClr val="000000"/>
              </a:solidFill>
              <a:effectLst/>
              <a:latin typeface="Consolas" panose="020B0609020204030204" pitchFamily="49" charset="0"/>
            </a:endParaRPr>
          </a:p>
          <a:p>
            <a:pPr marL="0" indent="0">
              <a:buNone/>
            </a:pPr>
            <a:r>
              <a:rPr lang="en-IN" sz="1200" b="0" dirty="0">
                <a:solidFill>
                  <a:srgbClr val="A31515"/>
                </a:solidFill>
                <a:effectLst/>
                <a:latin typeface="Consolas" panose="020B0609020204030204" pitchFamily="49" charset="0"/>
              </a:rPr>
              <a:t>&amp;:hover{</a:t>
            </a:r>
            <a:endParaRPr lang="en-IN" sz="1200" b="0" dirty="0">
              <a:solidFill>
                <a:srgbClr val="000000"/>
              </a:solidFill>
              <a:effectLst/>
              <a:latin typeface="Consolas" panose="020B0609020204030204" pitchFamily="49" charset="0"/>
            </a:endParaRPr>
          </a:p>
          <a:p>
            <a:pPr marL="0" indent="0">
              <a:buNone/>
            </a:pPr>
            <a:r>
              <a:rPr lang="en-IN" sz="1200" b="0" dirty="0">
                <a:solidFill>
                  <a:srgbClr val="A31515"/>
                </a:solidFill>
                <a:effectLst/>
                <a:latin typeface="Consolas" panose="020B0609020204030204" pitchFamily="49" charset="0"/>
              </a:rPr>
              <a:t>    box-shadow:0px 0px 5px grey;</a:t>
            </a:r>
            <a:endParaRPr lang="en-IN" sz="1200" b="0" dirty="0">
              <a:solidFill>
                <a:srgbClr val="000000"/>
              </a:solidFill>
              <a:effectLst/>
              <a:latin typeface="Consolas" panose="020B0609020204030204" pitchFamily="49" charset="0"/>
            </a:endParaRPr>
          </a:p>
          <a:p>
            <a:pPr marL="0" indent="0">
              <a:buNone/>
            </a:pPr>
            <a:r>
              <a:rPr lang="en-IN" sz="1200" b="0" dirty="0">
                <a:solidFill>
                  <a:srgbClr val="A31515"/>
                </a:solidFill>
                <a:effectLst/>
                <a:latin typeface="Consolas" panose="020B0609020204030204" pitchFamily="49" charset="0"/>
              </a:rPr>
              <a:t>}</a:t>
            </a:r>
            <a:endParaRPr lang="en-IN" sz="1200" b="0" dirty="0">
              <a:solidFill>
                <a:srgbClr val="000000"/>
              </a:solidFill>
              <a:effectLst/>
              <a:latin typeface="Consolas" panose="020B0609020204030204" pitchFamily="49" charset="0"/>
            </a:endParaRPr>
          </a:p>
          <a:p>
            <a:pPr marL="0" indent="0">
              <a:buNone/>
            </a:pPr>
            <a:r>
              <a:rPr lang="en-IN" sz="1200" b="0" dirty="0">
                <a:solidFill>
                  <a:srgbClr val="A31515"/>
                </a:solidFill>
                <a:effectLst/>
                <a:latin typeface="Consolas" panose="020B0609020204030204" pitchFamily="49" charset="0"/>
              </a:rPr>
              <a:t>@media (min-width:0px) and (max-width:600px)</a:t>
            </a:r>
            <a:endParaRPr lang="en-IN" sz="1200" b="0" dirty="0">
              <a:solidFill>
                <a:srgbClr val="000000"/>
              </a:solidFill>
              <a:effectLst/>
              <a:latin typeface="Consolas" panose="020B0609020204030204" pitchFamily="49" charset="0"/>
            </a:endParaRPr>
          </a:p>
          <a:p>
            <a:pPr marL="0" indent="0">
              <a:buNone/>
            </a:pPr>
            <a:r>
              <a:rPr lang="en-IN" sz="1200" b="0" dirty="0">
                <a:solidFill>
                  <a:srgbClr val="A31515"/>
                </a:solidFill>
                <a:effectLst/>
                <a:latin typeface="Consolas" panose="020B0609020204030204" pitchFamily="49" charset="0"/>
              </a:rPr>
              <a:t>{</a:t>
            </a:r>
            <a:endParaRPr lang="en-IN" sz="1200" b="0" dirty="0">
              <a:solidFill>
                <a:srgbClr val="000000"/>
              </a:solidFill>
              <a:effectLst/>
              <a:latin typeface="Consolas" panose="020B0609020204030204" pitchFamily="49" charset="0"/>
            </a:endParaRPr>
          </a:p>
          <a:p>
            <a:pPr marL="0" indent="0">
              <a:buNone/>
            </a:pPr>
            <a:r>
              <a:rPr lang="en-IN" sz="1200" b="0" dirty="0">
                <a:solidFill>
                  <a:srgbClr val="A31515"/>
                </a:solidFill>
                <a:effectLst/>
                <a:latin typeface="Consolas" panose="020B0609020204030204" pitchFamily="49" charset="0"/>
              </a:rPr>
              <a:t>    width:300px;</a:t>
            </a:r>
            <a:endParaRPr lang="en-IN" sz="1200" b="0" dirty="0">
              <a:solidFill>
                <a:srgbClr val="000000"/>
              </a:solidFill>
              <a:effectLst/>
              <a:latin typeface="Consolas" panose="020B0609020204030204" pitchFamily="49" charset="0"/>
            </a:endParaRPr>
          </a:p>
          <a:p>
            <a:pPr marL="0" indent="0">
              <a:buNone/>
            </a:pPr>
            <a:r>
              <a:rPr lang="en-IN" sz="1200" b="0" dirty="0">
                <a:solidFill>
                  <a:srgbClr val="A31515"/>
                </a:solidFill>
                <a:effectLst/>
                <a:latin typeface="Consolas" panose="020B0609020204030204" pitchFamily="49" charset="0"/>
              </a:rPr>
              <a:t>}</a:t>
            </a:r>
            <a:endParaRPr lang="en-IN" sz="1200" b="0" dirty="0">
              <a:solidFill>
                <a:srgbClr val="000000"/>
              </a:solidFill>
              <a:effectLst/>
              <a:latin typeface="Consolas" panose="020B0609020204030204" pitchFamily="49" charset="0"/>
            </a:endParaRPr>
          </a:p>
          <a:p>
            <a:pPr marL="0" indent="0">
              <a:buNone/>
            </a:pPr>
            <a:r>
              <a:rPr lang="en-IN" sz="1200" b="0" dirty="0">
                <a:solidFill>
                  <a:srgbClr val="A31515"/>
                </a:solidFill>
                <a:effectLst/>
                <a:latin typeface="Consolas" panose="020B0609020204030204" pitchFamily="49" charset="0"/>
              </a:rPr>
              <a:t>`</a:t>
            </a:r>
            <a:r>
              <a:rPr lang="en-IN" sz="1200" b="0" dirty="0">
                <a:solidFill>
                  <a:srgbClr val="000000"/>
                </a:solidFill>
                <a:effectLst/>
                <a:latin typeface="Consolas" panose="020B0609020204030204" pitchFamily="49" charset="0"/>
              </a:rPr>
              <a:t>;</a:t>
            </a:r>
          </a:p>
          <a:p>
            <a:pPr marL="0" indent="0" algn="l">
              <a:buNone/>
            </a:pPr>
            <a:endParaRPr lang="en-US" sz="2000" dirty="0"/>
          </a:p>
        </p:txBody>
      </p:sp>
    </p:spTree>
    <p:extLst>
      <p:ext uri="{BB962C8B-B14F-4D97-AF65-F5344CB8AC3E}">
        <p14:creationId xmlns:p14="http://schemas.microsoft.com/office/powerpoint/2010/main" val="17455285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a:bodyPr>
          <a:lstStyle/>
          <a:p>
            <a:r>
              <a:rPr lang="en-IN" dirty="0">
                <a:solidFill>
                  <a:srgbClr val="FF0000"/>
                </a:solidFill>
              </a:rPr>
              <a:t>Styled Component</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Autofit/>
          </a:bodyPr>
          <a:lstStyle/>
          <a:p>
            <a:pPr algn="l">
              <a:buFont typeface="Arial" panose="020B0604020202020204" pitchFamily="34" charset="0"/>
              <a:buChar char="•"/>
            </a:pPr>
            <a:endParaRPr lang="en-US" sz="1200" b="1" dirty="0">
              <a:solidFill>
                <a:srgbClr val="2E444E"/>
              </a:solidFill>
              <a:latin typeface="-apple-system"/>
            </a:endParaRPr>
          </a:p>
          <a:p>
            <a:pPr algn="l">
              <a:buFont typeface="Arial" panose="020B0604020202020204" pitchFamily="34" charset="0"/>
              <a:buChar char="•"/>
            </a:pPr>
            <a:r>
              <a:rPr lang="en-US" sz="1200" b="1" i="0" dirty="0">
                <a:solidFill>
                  <a:srgbClr val="2E444E"/>
                </a:solidFill>
                <a:effectLst/>
                <a:latin typeface="-apple-system"/>
              </a:rPr>
              <a:t>Extending Styles</a:t>
            </a:r>
          </a:p>
          <a:p>
            <a:pPr marL="0" indent="0" algn="l">
              <a:buNone/>
            </a:pPr>
            <a:r>
              <a:rPr lang="en-US" sz="1200" b="1" dirty="0">
                <a:solidFill>
                  <a:srgbClr val="2E444E"/>
                </a:solidFill>
                <a:latin typeface="-apple-system"/>
              </a:rPr>
              <a:t>const Button = </a:t>
            </a:r>
            <a:r>
              <a:rPr lang="en-US" sz="1200" b="1" dirty="0" err="1">
                <a:solidFill>
                  <a:srgbClr val="2E444E"/>
                </a:solidFill>
                <a:latin typeface="-apple-system"/>
              </a:rPr>
              <a:t>styled.button</a:t>
            </a:r>
            <a:r>
              <a:rPr lang="en-US" sz="1200" b="1" dirty="0">
                <a:solidFill>
                  <a:srgbClr val="2E444E"/>
                </a:solidFill>
                <a:latin typeface="-apple-system"/>
              </a:rPr>
              <a:t>`</a:t>
            </a:r>
          </a:p>
          <a:p>
            <a:pPr marL="0" indent="0" algn="l">
              <a:buNone/>
            </a:pPr>
            <a:r>
              <a:rPr lang="en-US" sz="1200" b="1" dirty="0">
                <a:solidFill>
                  <a:srgbClr val="2E444E"/>
                </a:solidFill>
                <a:latin typeface="-apple-system"/>
              </a:rPr>
              <a:t>  color: </a:t>
            </a:r>
            <a:r>
              <a:rPr lang="en-US" sz="1200" b="1" dirty="0" err="1">
                <a:solidFill>
                  <a:srgbClr val="2E444E"/>
                </a:solidFill>
                <a:latin typeface="-apple-system"/>
              </a:rPr>
              <a:t>palevioletred</a:t>
            </a:r>
            <a:r>
              <a:rPr lang="en-US" sz="1200" b="1" dirty="0">
                <a:solidFill>
                  <a:srgbClr val="2E444E"/>
                </a:solidFill>
                <a:latin typeface="-apple-system"/>
              </a:rPr>
              <a:t>;</a:t>
            </a:r>
          </a:p>
          <a:p>
            <a:pPr marL="0" indent="0" algn="l">
              <a:buNone/>
            </a:pPr>
            <a:r>
              <a:rPr lang="en-US" sz="1200" b="1" dirty="0">
                <a:solidFill>
                  <a:srgbClr val="2E444E"/>
                </a:solidFill>
                <a:latin typeface="-apple-system"/>
              </a:rPr>
              <a:t>  font-size: 1em;</a:t>
            </a:r>
          </a:p>
          <a:p>
            <a:pPr marL="0" indent="0" algn="l">
              <a:buNone/>
            </a:pPr>
            <a:r>
              <a:rPr lang="en-US" sz="1200" b="1" dirty="0">
                <a:solidFill>
                  <a:srgbClr val="2E444E"/>
                </a:solidFill>
                <a:latin typeface="-apple-system"/>
              </a:rPr>
              <a:t>  margin: 1em;</a:t>
            </a:r>
          </a:p>
          <a:p>
            <a:pPr marL="0" indent="0" algn="l">
              <a:buNone/>
            </a:pPr>
            <a:r>
              <a:rPr lang="en-US" sz="1200" b="1" dirty="0">
                <a:solidFill>
                  <a:srgbClr val="2E444E"/>
                </a:solidFill>
                <a:latin typeface="-apple-system"/>
              </a:rPr>
              <a:t>  padding: 0.25em 1em;</a:t>
            </a:r>
          </a:p>
          <a:p>
            <a:pPr marL="0" indent="0" algn="l">
              <a:buNone/>
            </a:pPr>
            <a:r>
              <a:rPr lang="en-US" sz="1200" b="1" dirty="0">
                <a:solidFill>
                  <a:srgbClr val="2E444E"/>
                </a:solidFill>
                <a:latin typeface="-apple-system"/>
              </a:rPr>
              <a:t>  border: 2px solid </a:t>
            </a:r>
            <a:r>
              <a:rPr lang="en-US" sz="1200" b="1" dirty="0" err="1">
                <a:solidFill>
                  <a:srgbClr val="2E444E"/>
                </a:solidFill>
                <a:latin typeface="-apple-system"/>
              </a:rPr>
              <a:t>palevioletred</a:t>
            </a:r>
            <a:r>
              <a:rPr lang="en-US" sz="1200" b="1" dirty="0">
                <a:solidFill>
                  <a:srgbClr val="2E444E"/>
                </a:solidFill>
                <a:latin typeface="-apple-system"/>
              </a:rPr>
              <a:t>;</a:t>
            </a:r>
          </a:p>
          <a:p>
            <a:pPr marL="0" indent="0" algn="l">
              <a:buNone/>
            </a:pPr>
            <a:r>
              <a:rPr lang="en-US" sz="1200" b="1" dirty="0">
                <a:solidFill>
                  <a:srgbClr val="2E444E"/>
                </a:solidFill>
                <a:latin typeface="-apple-system"/>
              </a:rPr>
              <a:t>  border-radius: 3px;</a:t>
            </a:r>
          </a:p>
          <a:p>
            <a:pPr marL="0" indent="0" algn="l">
              <a:buNone/>
            </a:pPr>
            <a:r>
              <a:rPr lang="en-US" sz="1200" b="1" dirty="0">
                <a:solidFill>
                  <a:srgbClr val="2E444E"/>
                </a:solidFill>
                <a:latin typeface="-apple-system"/>
              </a:rPr>
              <a:t>`;</a:t>
            </a:r>
          </a:p>
          <a:p>
            <a:pPr marL="0" indent="0" algn="l">
              <a:buNone/>
            </a:pPr>
            <a:endParaRPr lang="en-US" sz="1200" b="1" dirty="0">
              <a:solidFill>
                <a:srgbClr val="2E444E"/>
              </a:solidFill>
              <a:latin typeface="-apple-system"/>
            </a:endParaRPr>
          </a:p>
          <a:p>
            <a:pPr marL="0" indent="0" algn="l">
              <a:buNone/>
            </a:pPr>
            <a:r>
              <a:rPr lang="en-US" sz="1200" b="1" dirty="0">
                <a:solidFill>
                  <a:srgbClr val="2E444E"/>
                </a:solidFill>
                <a:latin typeface="-apple-system"/>
              </a:rPr>
              <a:t>// A new component based on Button, but with some override styles</a:t>
            </a:r>
          </a:p>
          <a:p>
            <a:pPr marL="0" indent="0" algn="l">
              <a:buNone/>
            </a:pPr>
            <a:r>
              <a:rPr lang="en-US" sz="1200" b="1" dirty="0">
                <a:solidFill>
                  <a:srgbClr val="2E444E"/>
                </a:solidFill>
                <a:latin typeface="-apple-system"/>
              </a:rPr>
              <a:t>const </a:t>
            </a:r>
            <a:r>
              <a:rPr lang="en-US" sz="1200" b="1" dirty="0" err="1">
                <a:solidFill>
                  <a:srgbClr val="2E444E"/>
                </a:solidFill>
                <a:latin typeface="-apple-system"/>
              </a:rPr>
              <a:t>TomatoButton</a:t>
            </a:r>
            <a:r>
              <a:rPr lang="en-US" sz="1200" b="1" dirty="0">
                <a:solidFill>
                  <a:srgbClr val="2E444E"/>
                </a:solidFill>
                <a:latin typeface="-apple-system"/>
              </a:rPr>
              <a:t> = styled(Button)`</a:t>
            </a:r>
          </a:p>
          <a:p>
            <a:pPr marL="0" indent="0" algn="l">
              <a:buNone/>
            </a:pPr>
            <a:r>
              <a:rPr lang="en-US" sz="1200" b="1" dirty="0">
                <a:solidFill>
                  <a:srgbClr val="2E444E"/>
                </a:solidFill>
                <a:latin typeface="-apple-system"/>
              </a:rPr>
              <a:t>  color: tomato;</a:t>
            </a:r>
          </a:p>
          <a:p>
            <a:pPr marL="0" indent="0" algn="l">
              <a:buNone/>
            </a:pPr>
            <a:r>
              <a:rPr lang="en-US" sz="1200" b="1" dirty="0">
                <a:solidFill>
                  <a:srgbClr val="2E444E"/>
                </a:solidFill>
                <a:latin typeface="-apple-system"/>
              </a:rPr>
              <a:t>  border-color: tomato;</a:t>
            </a:r>
          </a:p>
          <a:p>
            <a:pPr marL="0" indent="0" algn="l">
              <a:buNone/>
            </a:pPr>
            <a:r>
              <a:rPr lang="en-US" sz="1200" b="1" dirty="0">
                <a:solidFill>
                  <a:srgbClr val="2E444E"/>
                </a:solidFill>
                <a:latin typeface="-apple-system"/>
              </a:rPr>
              <a:t>`;</a:t>
            </a:r>
          </a:p>
          <a:p>
            <a:pPr marL="0" indent="0" algn="l">
              <a:buNone/>
            </a:pPr>
            <a:endParaRPr lang="en-US" sz="1200" b="1" dirty="0">
              <a:solidFill>
                <a:srgbClr val="2E444E"/>
              </a:solidFill>
              <a:latin typeface="-apple-system"/>
            </a:endParaRPr>
          </a:p>
          <a:p>
            <a:pPr marL="0" indent="0" algn="l">
              <a:buNone/>
            </a:pPr>
            <a:r>
              <a:rPr lang="en-US" sz="1200" b="1" dirty="0">
                <a:solidFill>
                  <a:srgbClr val="2E444E"/>
                </a:solidFill>
                <a:latin typeface="-apple-system"/>
              </a:rPr>
              <a:t>Rendering button as a tag using </a:t>
            </a:r>
          </a:p>
          <a:p>
            <a:pPr marL="0" indent="0" algn="l">
              <a:buNone/>
            </a:pPr>
            <a:r>
              <a:rPr lang="en-US" sz="1200" b="1" dirty="0">
                <a:solidFill>
                  <a:srgbClr val="2E444E"/>
                </a:solidFill>
                <a:latin typeface="-apple-system"/>
              </a:rPr>
              <a:t>&lt;Button as=“a” </a:t>
            </a:r>
            <a:r>
              <a:rPr lang="en-US" sz="1200" b="1" dirty="0" err="1">
                <a:solidFill>
                  <a:srgbClr val="2E444E"/>
                </a:solidFill>
                <a:latin typeface="-apple-system"/>
              </a:rPr>
              <a:t>href</a:t>
            </a:r>
            <a:r>
              <a:rPr lang="en-US" sz="1200" b="1" dirty="0">
                <a:solidFill>
                  <a:srgbClr val="2E444E"/>
                </a:solidFill>
                <a:latin typeface="-apple-system"/>
              </a:rPr>
              <a:t>=‘”&gt;&lt;/Button&gt;</a:t>
            </a:r>
          </a:p>
        </p:txBody>
      </p:sp>
    </p:spTree>
    <p:extLst>
      <p:ext uri="{BB962C8B-B14F-4D97-AF65-F5344CB8AC3E}">
        <p14:creationId xmlns:p14="http://schemas.microsoft.com/office/powerpoint/2010/main" val="2835897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lstStyle/>
          <a:p>
            <a:r>
              <a:rPr lang="en-IN" dirty="0">
                <a:solidFill>
                  <a:srgbClr val="FF0000"/>
                </a:solidFill>
              </a:rPr>
              <a:t>React </a:t>
            </a:r>
            <a:r>
              <a:rPr lang="en-IN" dirty="0" err="1">
                <a:solidFill>
                  <a:srgbClr val="FF0000"/>
                </a:solidFill>
              </a:rPr>
              <a:t>Js</a:t>
            </a:r>
            <a:r>
              <a:rPr lang="en-IN" dirty="0">
                <a:solidFill>
                  <a:srgbClr val="FF0000"/>
                </a:solidFill>
              </a:rPr>
              <a:t> : Features</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rmAutofit/>
          </a:bodyPr>
          <a:lstStyle/>
          <a:p>
            <a:pPr algn="l" fontAlgn="base">
              <a:buFont typeface="Arial" panose="020B0604020202020204" pitchFamily="34" charset="0"/>
              <a:buChar char="•"/>
            </a:pPr>
            <a:endParaRPr lang="en-US" sz="2000" b="0" i="0" dirty="0">
              <a:solidFill>
                <a:srgbClr val="273239"/>
              </a:solidFill>
              <a:effectLst/>
            </a:endParaRPr>
          </a:p>
          <a:p>
            <a:pPr algn="l" fontAlgn="base">
              <a:buFont typeface="Arial" panose="020B0604020202020204" pitchFamily="34" charset="0"/>
              <a:buChar char="•"/>
            </a:pPr>
            <a:r>
              <a:rPr lang="en-US" sz="2000" b="0" i="0" dirty="0">
                <a:solidFill>
                  <a:srgbClr val="273239"/>
                </a:solidFill>
                <a:effectLst/>
              </a:rPr>
              <a:t>JSX (JavaScript Syntax Extension) : html along with javascript</a:t>
            </a:r>
          </a:p>
          <a:p>
            <a:pPr algn="l" fontAlgn="base">
              <a:buFont typeface="Arial" panose="020B0604020202020204" pitchFamily="34" charset="0"/>
              <a:buChar char="•"/>
            </a:pPr>
            <a:r>
              <a:rPr lang="en-US" sz="2000" b="0" i="0" dirty="0">
                <a:solidFill>
                  <a:srgbClr val="273239"/>
                </a:solidFill>
                <a:effectLst/>
              </a:rPr>
              <a:t>Virtual DOM (reconciliation , enables declarative </a:t>
            </a:r>
            <a:r>
              <a:rPr lang="en-US" sz="2000" b="0" i="0" dirty="0" err="1">
                <a:solidFill>
                  <a:srgbClr val="273239"/>
                </a:solidFill>
                <a:effectLst/>
              </a:rPr>
              <a:t>api</a:t>
            </a:r>
            <a:r>
              <a:rPr lang="en-US" sz="2000" b="0" i="0" dirty="0">
                <a:solidFill>
                  <a:srgbClr val="273239"/>
                </a:solidFill>
                <a:effectLst/>
              </a:rPr>
              <a:t> of react, </a:t>
            </a:r>
            <a:r>
              <a:rPr lang="en-US" sz="2000" b="0" i="0" dirty="0" err="1">
                <a:solidFill>
                  <a:srgbClr val="273239"/>
                </a:solidFill>
                <a:effectLst/>
              </a:rPr>
              <a:t>ie</a:t>
            </a:r>
            <a:r>
              <a:rPr lang="en-US" sz="2000" b="0" i="0" dirty="0">
                <a:solidFill>
                  <a:srgbClr val="273239"/>
                </a:solidFill>
                <a:effectLst/>
              </a:rPr>
              <a:t> you just have to mention the state required, and react will do element’s attribute manipulation </a:t>
            </a:r>
            <a:r>
              <a:rPr lang="en-US" sz="2000" b="0" i="0" dirty="0" err="1">
                <a:solidFill>
                  <a:srgbClr val="273239"/>
                </a:solidFill>
                <a:effectLst/>
              </a:rPr>
              <a:t>etc</a:t>
            </a:r>
            <a:r>
              <a:rPr lang="en-US" sz="2000" b="0" i="0" dirty="0">
                <a:solidFill>
                  <a:srgbClr val="273239"/>
                </a:solidFill>
                <a:effectLst/>
              </a:rPr>
              <a:t> on your behalf )</a:t>
            </a:r>
          </a:p>
          <a:p>
            <a:pPr algn="l" fontAlgn="base">
              <a:buFont typeface="Arial" panose="020B0604020202020204" pitchFamily="34" charset="0"/>
              <a:buChar char="•"/>
            </a:pPr>
            <a:r>
              <a:rPr lang="en-US" sz="2000" b="0" i="0" dirty="0">
                <a:solidFill>
                  <a:srgbClr val="273239"/>
                </a:solidFill>
                <a:effectLst/>
              </a:rPr>
              <a:t>One-way data binding (Parent to child)</a:t>
            </a:r>
          </a:p>
          <a:p>
            <a:pPr algn="l" fontAlgn="base">
              <a:buFont typeface="Arial" panose="020B0604020202020204" pitchFamily="34" charset="0"/>
              <a:buChar char="•"/>
            </a:pPr>
            <a:r>
              <a:rPr lang="en-US" sz="2000" b="0" i="0" dirty="0">
                <a:solidFill>
                  <a:srgbClr val="273239"/>
                </a:solidFill>
                <a:effectLst/>
              </a:rPr>
              <a:t>Performance ( due to virtual </a:t>
            </a:r>
            <a:r>
              <a:rPr lang="en-US" sz="2000" b="0" i="0" dirty="0" err="1">
                <a:solidFill>
                  <a:srgbClr val="273239"/>
                </a:solidFill>
                <a:effectLst/>
              </a:rPr>
              <a:t>dom</a:t>
            </a:r>
            <a:r>
              <a:rPr lang="en-US" sz="2000" b="0" i="0" dirty="0">
                <a:solidFill>
                  <a:srgbClr val="273239"/>
                </a:solidFill>
                <a:effectLst/>
              </a:rPr>
              <a:t>)</a:t>
            </a:r>
          </a:p>
          <a:p>
            <a:pPr algn="l" fontAlgn="base">
              <a:buFont typeface="Arial" panose="020B0604020202020204" pitchFamily="34" charset="0"/>
              <a:buChar char="•"/>
            </a:pPr>
            <a:r>
              <a:rPr lang="en-US" sz="2000" b="0" i="0" dirty="0">
                <a:solidFill>
                  <a:srgbClr val="273239"/>
                </a:solidFill>
                <a:effectLst/>
              </a:rPr>
              <a:t>Conditional statements</a:t>
            </a:r>
          </a:p>
          <a:p>
            <a:pPr algn="l" fontAlgn="base">
              <a:buFont typeface="Arial" panose="020B0604020202020204" pitchFamily="34" charset="0"/>
              <a:buChar char="•"/>
            </a:pPr>
            <a:r>
              <a:rPr lang="en-US" sz="2000" b="0" i="0" dirty="0">
                <a:solidFill>
                  <a:srgbClr val="273239"/>
                </a:solidFill>
                <a:effectLst/>
              </a:rPr>
              <a:t>Components</a:t>
            </a:r>
          </a:p>
          <a:p>
            <a:pPr algn="l" fontAlgn="base">
              <a:buFont typeface="Arial" panose="020B0604020202020204" pitchFamily="34" charset="0"/>
              <a:buChar char="•"/>
            </a:pPr>
            <a:r>
              <a:rPr lang="en-US" sz="2000" b="0" i="0" dirty="0">
                <a:solidFill>
                  <a:srgbClr val="273239"/>
                </a:solidFill>
                <a:effectLst/>
              </a:rPr>
              <a:t>Simplicity</a:t>
            </a:r>
          </a:p>
        </p:txBody>
      </p:sp>
    </p:spTree>
    <p:extLst>
      <p:ext uri="{BB962C8B-B14F-4D97-AF65-F5344CB8AC3E}">
        <p14:creationId xmlns:p14="http://schemas.microsoft.com/office/powerpoint/2010/main" val="891423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fontScale="90000"/>
          </a:bodyPr>
          <a:lstStyle/>
          <a:p>
            <a:r>
              <a:rPr lang="en-IN" dirty="0">
                <a:solidFill>
                  <a:srgbClr val="FF0000"/>
                </a:solidFill>
              </a:rPr>
              <a:t>React Virtual DOM &amp; Change Detection</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rmAutofit/>
          </a:bodyPr>
          <a:lstStyle/>
          <a:p>
            <a:r>
              <a:rPr lang="en-US" sz="2000" dirty="0">
                <a:solidFill>
                  <a:srgbClr val="000000"/>
                </a:solidFill>
                <a:effectLst/>
              </a:rPr>
              <a:t>The virtual DOM (VDOM) is a programming concept where an ideal, or “virtual</a:t>
            </a:r>
            <a:r>
              <a:rPr lang="en-US" sz="2000" dirty="0">
                <a:solidFill>
                  <a:srgbClr val="000000"/>
                </a:solidFill>
              </a:rPr>
              <a:t>”</a:t>
            </a:r>
            <a:r>
              <a:rPr lang="en-US" sz="2000" dirty="0">
                <a:solidFill>
                  <a:srgbClr val="000000"/>
                </a:solidFill>
                <a:effectLst/>
              </a:rPr>
              <a:t>, representation of a UI is kept in memory and synced with the “real” DOM by a library such as </a:t>
            </a:r>
            <a:r>
              <a:rPr lang="en-US" sz="2000" dirty="0" err="1">
                <a:solidFill>
                  <a:srgbClr val="000000"/>
                </a:solidFill>
                <a:effectLst/>
              </a:rPr>
              <a:t>ReactDOM</a:t>
            </a:r>
            <a:r>
              <a:rPr lang="en-US" sz="2000" dirty="0">
                <a:solidFill>
                  <a:srgbClr val="000000"/>
                </a:solidFill>
                <a:effectLst/>
              </a:rPr>
              <a:t>.</a:t>
            </a:r>
          </a:p>
          <a:p>
            <a:r>
              <a:rPr lang="en-US" sz="2000" dirty="0">
                <a:solidFill>
                  <a:srgbClr val="000000"/>
                </a:solidFill>
                <a:effectLst/>
              </a:rPr>
              <a:t>This process is called </a:t>
            </a:r>
            <a:r>
              <a:rPr lang="en-US" sz="2000" dirty="0">
                <a:solidFill>
                  <a:srgbClr val="1A1A1A"/>
                </a:solidFill>
              </a:rPr>
              <a:t>reconciliation</a:t>
            </a:r>
            <a:r>
              <a:rPr lang="en-US" sz="2000" dirty="0">
                <a:solidFill>
                  <a:srgbClr val="000000"/>
                </a:solidFill>
                <a:effectLst/>
              </a:rPr>
              <a:t>.</a:t>
            </a:r>
          </a:p>
          <a:p>
            <a:r>
              <a:rPr lang="en-US" sz="2000" dirty="0">
                <a:solidFill>
                  <a:srgbClr val="000000"/>
                </a:solidFill>
                <a:effectLst/>
              </a:rPr>
              <a:t>This approach enables the declarative API of React: You tell React what state you want the UI to be in, and it makes sure the DOM matches that state.</a:t>
            </a:r>
            <a:endParaRPr lang="en-US" sz="2000" dirty="0">
              <a:solidFill>
                <a:srgbClr val="000000"/>
              </a:solidFill>
            </a:endParaRPr>
          </a:p>
          <a:p>
            <a:r>
              <a:rPr lang="en-US" sz="2000" dirty="0">
                <a:solidFill>
                  <a:srgbClr val="000000"/>
                </a:solidFill>
                <a:effectLst/>
              </a:rPr>
              <a:t>This abstracts out the attribute manipulation, event handling, and manual DOM updating that you would otherwise have to use to build your app.</a:t>
            </a:r>
          </a:p>
          <a:p>
            <a:r>
              <a:rPr lang="en-US" sz="2000" dirty="0">
                <a:solidFill>
                  <a:srgbClr val="000000"/>
                </a:solidFill>
                <a:effectLst/>
              </a:rPr>
              <a:t>A </a:t>
            </a:r>
            <a:r>
              <a:rPr lang="en-US" sz="2000" dirty="0" err="1">
                <a:solidFill>
                  <a:srgbClr val="000000"/>
                </a:solidFill>
                <a:effectLst/>
              </a:rPr>
              <a:t>ReactElement</a:t>
            </a:r>
            <a:r>
              <a:rPr lang="en-US" sz="2000" dirty="0">
                <a:solidFill>
                  <a:srgbClr val="000000"/>
                </a:solidFill>
                <a:effectLst/>
              </a:rPr>
              <a:t> is a light, stateless, immutable, virtual representation of a DOM Element.</a:t>
            </a:r>
          </a:p>
          <a:p>
            <a:endParaRPr lang="en-US" sz="2000" dirty="0">
              <a:solidFill>
                <a:srgbClr val="000000"/>
              </a:solidFill>
              <a:effectLst/>
            </a:endParaRPr>
          </a:p>
        </p:txBody>
      </p:sp>
    </p:spTree>
    <p:extLst>
      <p:ext uri="{BB962C8B-B14F-4D97-AF65-F5344CB8AC3E}">
        <p14:creationId xmlns:p14="http://schemas.microsoft.com/office/powerpoint/2010/main" val="210462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a:bodyPr>
          <a:lstStyle/>
          <a:p>
            <a:r>
              <a:rPr lang="en-IN" dirty="0">
                <a:solidFill>
                  <a:srgbClr val="FF0000"/>
                </a:solidFill>
              </a:rPr>
              <a:t>Change Detection : Summary</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rmAutofit lnSpcReduction="10000"/>
          </a:bodyPr>
          <a:lstStyle/>
          <a:p>
            <a:pPr marL="0" indent="0" algn="just">
              <a:buNone/>
            </a:pPr>
            <a:endParaRPr lang="en-US" sz="2000" b="0" dirty="0">
              <a:solidFill>
                <a:srgbClr val="333333"/>
              </a:solidFill>
              <a:effectLst/>
            </a:endParaRPr>
          </a:p>
          <a:p>
            <a:pPr marL="0" indent="0" algn="just">
              <a:buNone/>
            </a:pPr>
            <a:r>
              <a:rPr lang="en-US" sz="2000" b="0" dirty="0">
                <a:solidFill>
                  <a:srgbClr val="333333"/>
                </a:solidFill>
                <a:effectLst/>
              </a:rPr>
              <a:t>We can think of the virtual DOM as </a:t>
            </a:r>
            <a:r>
              <a:rPr lang="en-US" sz="2000" b="0" dirty="0" err="1">
                <a:solidFill>
                  <a:srgbClr val="333333"/>
                </a:solidFill>
                <a:effectLst/>
              </a:rPr>
              <a:t>React’s</a:t>
            </a:r>
            <a:r>
              <a:rPr lang="en-US" sz="2000" b="0" dirty="0">
                <a:solidFill>
                  <a:srgbClr val="333333"/>
                </a:solidFill>
                <a:effectLst/>
              </a:rPr>
              <a:t> local and simplified copy of the HTML DOM. It allows React to do its computations within this abstract world and skip the “real” DOM operations, often slow and browser-specific.</a:t>
            </a:r>
            <a:endParaRPr lang="en-US" sz="2000" dirty="0">
              <a:solidFill>
                <a:srgbClr val="10162F"/>
              </a:solidFill>
              <a:effectLst/>
            </a:endParaRPr>
          </a:p>
          <a:p>
            <a:pPr algn="just">
              <a:buFont typeface="+mj-lt"/>
              <a:buAutoNum type="arabicPeriod"/>
            </a:pPr>
            <a:endParaRPr lang="en-US" sz="2000" dirty="0">
              <a:solidFill>
                <a:srgbClr val="10162F"/>
              </a:solidFill>
              <a:effectLst/>
            </a:endParaRPr>
          </a:p>
          <a:p>
            <a:pPr algn="just">
              <a:buFont typeface="+mj-lt"/>
              <a:buAutoNum type="arabicPeriod"/>
            </a:pPr>
            <a:r>
              <a:rPr lang="en-US" sz="2000" dirty="0">
                <a:solidFill>
                  <a:srgbClr val="10162F"/>
                </a:solidFill>
                <a:effectLst/>
              </a:rPr>
              <a:t>The entire virtual DOM gets updated.</a:t>
            </a:r>
          </a:p>
          <a:p>
            <a:pPr algn="just">
              <a:buFont typeface="+mj-lt"/>
              <a:buAutoNum type="arabicPeriod"/>
            </a:pPr>
            <a:endParaRPr lang="en-US" sz="2000" dirty="0">
              <a:solidFill>
                <a:srgbClr val="10162F"/>
              </a:solidFill>
              <a:effectLst/>
            </a:endParaRPr>
          </a:p>
          <a:p>
            <a:pPr algn="just">
              <a:buFont typeface="+mj-lt"/>
              <a:buAutoNum type="arabicPeriod"/>
            </a:pPr>
            <a:r>
              <a:rPr lang="en-US" sz="2000" dirty="0">
                <a:solidFill>
                  <a:srgbClr val="10162F"/>
                </a:solidFill>
                <a:effectLst/>
              </a:rPr>
              <a:t>The virtual DOM gets compared to what it looked like before you updated it. React figures out which objects have changed.</a:t>
            </a:r>
          </a:p>
          <a:p>
            <a:pPr algn="just">
              <a:buFont typeface="+mj-lt"/>
              <a:buAutoNum type="arabicPeriod"/>
            </a:pPr>
            <a:endParaRPr lang="en-US" sz="2000" dirty="0">
              <a:solidFill>
                <a:srgbClr val="10162F"/>
              </a:solidFill>
              <a:effectLst/>
            </a:endParaRPr>
          </a:p>
          <a:p>
            <a:pPr algn="just">
              <a:buFont typeface="+mj-lt"/>
              <a:buAutoNum type="arabicPeriod"/>
            </a:pPr>
            <a:r>
              <a:rPr lang="en-US" sz="2000" dirty="0">
                <a:solidFill>
                  <a:srgbClr val="10162F"/>
                </a:solidFill>
                <a:effectLst/>
              </a:rPr>
              <a:t>The changed objects, and the changed objects only, get updated on the real DOM.</a:t>
            </a:r>
          </a:p>
          <a:p>
            <a:pPr algn="just">
              <a:buFont typeface="+mj-lt"/>
              <a:buAutoNum type="arabicPeriod"/>
            </a:pPr>
            <a:endParaRPr lang="en-US" sz="2000" dirty="0">
              <a:solidFill>
                <a:srgbClr val="10162F"/>
              </a:solidFill>
              <a:effectLst/>
            </a:endParaRPr>
          </a:p>
          <a:p>
            <a:pPr algn="just">
              <a:buFont typeface="+mj-lt"/>
              <a:buAutoNum type="arabicPeriod"/>
            </a:pPr>
            <a:r>
              <a:rPr lang="en-US" sz="2000" dirty="0">
                <a:solidFill>
                  <a:srgbClr val="10162F"/>
                </a:solidFill>
                <a:effectLst/>
              </a:rPr>
              <a:t>Changes on the real DOM cause the screen to change.</a:t>
            </a:r>
          </a:p>
          <a:p>
            <a:pPr algn="just"/>
            <a:endParaRPr lang="en-US" sz="2000" dirty="0">
              <a:solidFill>
                <a:srgbClr val="000000"/>
              </a:solidFill>
              <a:effectLst/>
            </a:endParaRPr>
          </a:p>
        </p:txBody>
      </p:sp>
    </p:spTree>
    <p:extLst>
      <p:ext uri="{BB962C8B-B14F-4D97-AF65-F5344CB8AC3E}">
        <p14:creationId xmlns:p14="http://schemas.microsoft.com/office/powerpoint/2010/main" val="3804833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66F3-8465-845D-D326-38E8623352DA}"/>
              </a:ext>
            </a:extLst>
          </p:cNvPr>
          <p:cNvSpPr>
            <a:spLocks noGrp="1"/>
          </p:cNvSpPr>
          <p:nvPr>
            <p:ph type="title"/>
          </p:nvPr>
        </p:nvSpPr>
        <p:spPr/>
        <p:txBody>
          <a:bodyPr>
            <a:normAutofit fontScale="90000"/>
          </a:bodyPr>
          <a:lstStyle/>
          <a:p>
            <a:r>
              <a:rPr lang="en-IN" dirty="0">
                <a:solidFill>
                  <a:srgbClr val="FF0000"/>
                </a:solidFill>
              </a:rPr>
              <a:t>Change Detection: Details/Diffing Algo</a:t>
            </a:r>
          </a:p>
        </p:txBody>
      </p:sp>
      <p:sp>
        <p:nvSpPr>
          <p:cNvPr id="3" name="Content Placeholder 2">
            <a:extLst>
              <a:ext uri="{FF2B5EF4-FFF2-40B4-BE49-F238E27FC236}">
                <a16:creationId xmlns:a16="http://schemas.microsoft.com/office/drawing/2014/main" id="{7AE64A69-D693-969F-5650-E7DA519F45C0}"/>
              </a:ext>
            </a:extLst>
          </p:cNvPr>
          <p:cNvSpPr>
            <a:spLocks noGrp="1"/>
          </p:cNvSpPr>
          <p:nvPr>
            <p:ph idx="1"/>
          </p:nvPr>
        </p:nvSpPr>
        <p:spPr/>
        <p:txBody>
          <a:bodyPr>
            <a:normAutofit/>
          </a:bodyPr>
          <a:lstStyle/>
          <a:p>
            <a:pPr algn="just"/>
            <a:r>
              <a:rPr lang="en-US" sz="2000" dirty="0">
                <a:solidFill>
                  <a:srgbClr val="000000"/>
                </a:solidFill>
                <a:effectLst/>
              </a:rPr>
              <a:t>In any React App, at a single point in time you can think of the render() function as creating a tree(virtual </a:t>
            </a:r>
            <a:r>
              <a:rPr lang="en-US" sz="2000" dirty="0" err="1">
                <a:solidFill>
                  <a:srgbClr val="000000"/>
                </a:solidFill>
                <a:effectLst/>
              </a:rPr>
              <a:t>dom</a:t>
            </a:r>
            <a:r>
              <a:rPr lang="en-US" sz="2000" dirty="0">
                <a:solidFill>
                  <a:srgbClr val="000000"/>
                </a:solidFill>
                <a:effectLst/>
              </a:rPr>
              <a:t> tree) of React elements.</a:t>
            </a:r>
          </a:p>
          <a:p>
            <a:pPr algn="just"/>
            <a:r>
              <a:rPr lang="en-US" sz="2000" dirty="0">
                <a:solidFill>
                  <a:srgbClr val="000000"/>
                </a:solidFill>
                <a:effectLst/>
              </a:rPr>
              <a:t>On the next state or props update, that render() function will return a different tree of React elements.</a:t>
            </a:r>
          </a:p>
          <a:p>
            <a:pPr algn="just"/>
            <a:r>
              <a:rPr lang="en-US" sz="2000" dirty="0">
                <a:solidFill>
                  <a:srgbClr val="000000"/>
                </a:solidFill>
                <a:effectLst/>
              </a:rPr>
              <a:t>React then needs to figure out how to efficiently update the UI to match the most recent tree.</a:t>
            </a:r>
          </a:p>
          <a:p>
            <a:pPr algn="just"/>
            <a:r>
              <a:rPr lang="en-US" sz="2000" dirty="0">
                <a:solidFill>
                  <a:srgbClr val="000000"/>
                </a:solidFill>
              </a:rPr>
              <a:t>React will do this in a time complexity of O(n)</a:t>
            </a:r>
            <a:endParaRPr lang="en-US" sz="2000" dirty="0">
              <a:solidFill>
                <a:srgbClr val="000000"/>
              </a:solidFill>
              <a:effectLst/>
            </a:endParaRPr>
          </a:p>
          <a:p>
            <a:pPr algn="just"/>
            <a:r>
              <a:rPr lang="en-US" sz="2000" dirty="0">
                <a:solidFill>
                  <a:srgbClr val="000000"/>
                </a:solidFill>
                <a:effectLst/>
              </a:rPr>
              <a:t>The </a:t>
            </a:r>
            <a:r>
              <a:rPr lang="en-US" sz="2000" dirty="0" err="1">
                <a:solidFill>
                  <a:srgbClr val="000000"/>
                </a:solidFill>
                <a:effectLst/>
              </a:rPr>
              <a:t>react’s</a:t>
            </a:r>
            <a:r>
              <a:rPr lang="en-US" sz="2000" dirty="0">
                <a:solidFill>
                  <a:srgbClr val="000000"/>
                </a:solidFill>
                <a:effectLst/>
              </a:rPr>
              <a:t> algorithm is based on two assumptions:</a:t>
            </a:r>
          </a:p>
          <a:p>
            <a:pPr marL="0" indent="0" algn="just">
              <a:buNone/>
            </a:pPr>
            <a:r>
              <a:rPr lang="en-US" sz="2000" dirty="0">
                <a:solidFill>
                  <a:srgbClr val="000000"/>
                </a:solidFill>
                <a:effectLst/>
              </a:rPr>
              <a:t>      a . Two elements of different types will produce different trees.</a:t>
            </a:r>
          </a:p>
          <a:p>
            <a:pPr marL="0" indent="0" algn="just">
              <a:buNone/>
            </a:pPr>
            <a:r>
              <a:rPr lang="en-US" sz="2000" dirty="0">
                <a:solidFill>
                  <a:srgbClr val="000000"/>
                </a:solidFill>
                <a:effectLst/>
              </a:rPr>
              <a:t>      b. The developer can hint at which child elements may be stable across     </a:t>
            </a:r>
          </a:p>
          <a:p>
            <a:pPr marL="0" indent="0" algn="just">
              <a:buNone/>
            </a:pPr>
            <a:r>
              <a:rPr lang="en-US" sz="2000" dirty="0">
                <a:solidFill>
                  <a:srgbClr val="000000"/>
                </a:solidFill>
              </a:rPr>
              <a:t>           </a:t>
            </a:r>
            <a:r>
              <a:rPr lang="en-US" sz="2000" dirty="0">
                <a:solidFill>
                  <a:srgbClr val="000000"/>
                </a:solidFill>
                <a:effectLst/>
              </a:rPr>
              <a:t>different renders with a key prop.</a:t>
            </a:r>
          </a:p>
          <a:p>
            <a:pPr algn="just"/>
            <a:endParaRPr lang="en-US" sz="2000" dirty="0">
              <a:solidFill>
                <a:srgbClr val="000000"/>
              </a:solidFill>
              <a:effectLst/>
            </a:endParaRPr>
          </a:p>
        </p:txBody>
      </p:sp>
    </p:spTree>
    <p:extLst>
      <p:ext uri="{BB962C8B-B14F-4D97-AF65-F5344CB8AC3E}">
        <p14:creationId xmlns:p14="http://schemas.microsoft.com/office/powerpoint/2010/main" val="3341963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38986</TotalTime>
  <Words>4618</Words>
  <Application>Microsoft Office PowerPoint</Application>
  <PresentationFormat>On-screen Show (4:3)</PresentationFormat>
  <Paragraphs>484</Paragraphs>
  <Slides>52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-apple-system</vt:lpstr>
      <vt:lpstr>Arial</vt:lpstr>
      <vt:lpstr>Calibri</vt:lpstr>
      <vt:lpstr>Consolas</vt:lpstr>
      <vt:lpstr>Office Theme</vt:lpstr>
      <vt:lpstr>SPA Architecture</vt:lpstr>
      <vt:lpstr>MV*</vt:lpstr>
      <vt:lpstr>MV*</vt:lpstr>
      <vt:lpstr>MVP</vt:lpstr>
      <vt:lpstr>React Js</vt:lpstr>
      <vt:lpstr>React Js : Features</vt:lpstr>
      <vt:lpstr>React Virtual DOM &amp; Change Detection</vt:lpstr>
      <vt:lpstr>Change Detection : Summary</vt:lpstr>
      <vt:lpstr>Change Detection: Details/Diffing Algo</vt:lpstr>
      <vt:lpstr>Change Detection: Details/Diffing Algo</vt:lpstr>
      <vt:lpstr>Change Detection: Details/Diffing Algo</vt:lpstr>
      <vt:lpstr>Change Detection: Details/Diffing Algo</vt:lpstr>
      <vt:lpstr>Change Detection: Recursing on Children</vt:lpstr>
      <vt:lpstr>Change Detection: Recursing on Children</vt:lpstr>
      <vt:lpstr>Change Detection: Recursing on Children</vt:lpstr>
      <vt:lpstr>Components</vt:lpstr>
      <vt:lpstr>Declarative vs Imperative Code</vt:lpstr>
      <vt:lpstr>Declarative vs Imperative Code</vt:lpstr>
      <vt:lpstr>Declarative vs Imperative Code</vt:lpstr>
      <vt:lpstr>First React App</vt:lpstr>
      <vt:lpstr>First React App</vt:lpstr>
      <vt:lpstr>Introducing JSX</vt:lpstr>
      <vt:lpstr>Introducing JSX</vt:lpstr>
      <vt:lpstr>Component</vt:lpstr>
      <vt:lpstr>Component</vt:lpstr>
      <vt:lpstr>Specifying Children Elements</vt:lpstr>
      <vt:lpstr>React Elements are Immutable</vt:lpstr>
      <vt:lpstr>React Components</vt:lpstr>
      <vt:lpstr>React Components</vt:lpstr>
      <vt:lpstr>React Components</vt:lpstr>
      <vt:lpstr>React Components</vt:lpstr>
      <vt:lpstr>React Components : Splitting Component into many</vt:lpstr>
      <vt:lpstr>React Components : Composition</vt:lpstr>
      <vt:lpstr>Event Handling</vt:lpstr>
      <vt:lpstr>State</vt:lpstr>
      <vt:lpstr>Multiple State</vt:lpstr>
      <vt:lpstr>State in Class Based Component</vt:lpstr>
      <vt:lpstr>Forms and Controlled Component</vt:lpstr>
      <vt:lpstr>Controlled Component : Example</vt:lpstr>
      <vt:lpstr>Child To Parent Communication</vt:lpstr>
      <vt:lpstr>Lifting The State Up</vt:lpstr>
      <vt:lpstr>Controlled vs Uncontrolled form elements</vt:lpstr>
      <vt:lpstr>Stateless vs Stateful Component</vt:lpstr>
      <vt:lpstr>Conditional Rendering</vt:lpstr>
      <vt:lpstr>Rendering List</vt:lpstr>
      <vt:lpstr>Styling React Component</vt:lpstr>
      <vt:lpstr>Styled Component</vt:lpstr>
      <vt:lpstr>Styled Component : Benefits &amp; Installation</vt:lpstr>
      <vt:lpstr>Styled Component : Benefits &amp; Installation</vt:lpstr>
      <vt:lpstr>Styled Component : Passing props</vt:lpstr>
      <vt:lpstr>Styled Component : media query</vt:lpstr>
      <vt:lpstr>Styled Component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dc:creator>
  <cp:lastModifiedBy>jitesh</cp:lastModifiedBy>
  <cp:revision>2379</cp:revision>
  <dcterms:created xsi:type="dcterms:W3CDTF">2018-07-22T05:46:41Z</dcterms:created>
  <dcterms:modified xsi:type="dcterms:W3CDTF">2023-02-08T11:06:12Z</dcterms:modified>
</cp:coreProperties>
</file>