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591" r:id="rId3"/>
    <p:sldId id="595" r:id="rId4"/>
    <p:sldId id="596" r:id="rId5"/>
    <p:sldId id="597" r:id="rId6"/>
    <p:sldId id="598" r:id="rId7"/>
    <p:sldId id="599" r:id="rId8"/>
    <p:sldId id="592" r:id="rId9"/>
    <p:sldId id="601" r:id="rId10"/>
    <p:sldId id="60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p:scale>
          <a:sx n="70" d="100"/>
          <a:sy n="70" d="100"/>
        </p:scale>
        <p:origin x="14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jestjs.io/docs/using-match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What &amp; Why</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a:solidFill>
                  <a:schemeClr val="tx1"/>
                </a:solidFill>
              </a:rPr>
              <a:t>What  ? </a:t>
            </a:r>
            <a:endParaRPr lang="en-US" sz="2000" b="0" i="0" dirty="0">
              <a:solidFill>
                <a:schemeClr val="tx1"/>
              </a:solidFill>
              <a:effectLst/>
            </a:endParaRPr>
          </a:p>
          <a:p>
            <a:pPr algn="l"/>
            <a:r>
              <a:rPr lang="en-US" sz="2000" b="0" i="0" dirty="0">
                <a:solidFill>
                  <a:schemeClr val="tx1"/>
                </a:solidFill>
                <a:effectLst/>
              </a:rPr>
              <a:t>When we talk about front-end testing in React, we're referring to the process of making assertions about what our React app renders and how it responds to user interaction.</a:t>
            </a:r>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Why ?</a:t>
            </a:r>
            <a:endParaRPr lang="en-US" sz="2000" b="0" i="0" dirty="0">
              <a:solidFill>
                <a:schemeClr val="tx1"/>
              </a:solidFill>
              <a:effectLst/>
            </a:endParaRPr>
          </a:p>
          <a:p>
            <a:pPr algn="l"/>
            <a:r>
              <a:rPr lang="en-US" sz="2000" b="0" i="0" dirty="0">
                <a:solidFill>
                  <a:schemeClr val="tx1"/>
                </a:solidFill>
                <a:effectLst/>
              </a:rPr>
              <a:t>Writing formal tests for your interface can help to fill the holes left behind  </a:t>
            </a:r>
          </a:p>
          <a:p>
            <a:pPr algn="l">
              <a:buFont typeface="Arial" panose="020B0604020202020204" pitchFamily="34" charset="0"/>
              <a:buChar char="•"/>
            </a:pPr>
            <a:r>
              <a:rPr lang="en-US" sz="2000" b="0" i="0" dirty="0">
                <a:solidFill>
                  <a:schemeClr val="tx1"/>
                </a:solidFill>
                <a:effectLst/>
              </a:rPr>
              <a:t>  Ensuring that the code </a:t>
            </a:r>
            <a:r>
              <a:rPr lang="en-US" sz="2000" b="0" i="1" dirty="0">
                <a:solidFill>
                  <a:schemeClr val="tx1"/>
                </a:solidFill>
                <a:effectLst/>
              </a:rPr>
              <a:t>continues</a:t>
            </a:r>
            <a:r>
              <a:rPr lang="en-US" sz="2000" b="0" i="0" dirty="0">
                <a:solidFill>
                  <a:schemeClr val="tx1"/>
                </a:solidFill>
                <a:effectLst/>
              </a:rPr>
              <a:t> to yield the desired result, and does not break with further development.</a:t>
            </a:r>
          </a:p>
          <a:p>
            <a:pPr algn="l">
              <a:buFont typeface="Arial" panose="020B0604020202020204" pitchFamily="34" charset="0"/>
              <a:buChar char="•"/>
            </a:pPr>
            <a:r>
              <a:rPr lang="en-US" sz="2000" b="0" i="0" dirty="0">
                <a:solidFill>
                  <a:schemeClr val="tx1"/>
                </a:solidFill>
                <a:effectLst/>
              </a:rPr>
              <a:t>  Testing for various use cases, rather than just the one that you performed.</a:t>
            </a:r>
          </a:p>
          <a:p>
            <a:pPr algn="l">
              <a:buFont typeface="Arial" panose="020B0604020202020204" pitchFamily="34" charset="0"/>
              <a:buChar char="•"/>
            </a:pPr>
            <a:r>
              <a:rPr lang="en-US" sz="2000" b="0" i="0" dirty="0">
                <a:solidFill>
                  <a:schemeClr val="tx1"/>
                </a:solidFill>
                <a:effectLst/>
              </a:rPr>
              <a:t>  Reminding you why code is written a certain way (to handle the finicky third-party package rendering, or ensure that functions come to completion in the proper order, etc.)</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Testing : User Interactions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Another Example  :  Test File</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algn="l"/>
            <a:r>
              <a:rPr lang="en-US" sz="2000" dirty="0">
                <a:solidFill>
                  <a:schemeClr val="tx1"/>
                </a:solidFill>
                <a:ea typeface="Roboto" panose="02000000000000000000" pitchFamily="2" charset="0"/>
              </a:rPr>
              <a:t>test('validation existence', () =&gt; {</a:t>
            </a:r>
          </a:p>
          <a:p>
            <a:pPr algn="l"/>
            <a:r>
              <a:rPr lang="en-US" sz="2000" dirty="0">
                <a:solidFill>
                  <a:schemeClr val="tx1"/>
                </a:solidFill>
                <a:ea typeface="Roboto" panose="02000000000000000000" pitchFamily="2" charset="0"/>
              </a:rPr>
              <a:t>  const { </a:t>
            </a:r>
            <a:r>
              <a:rPr lang="en-US" sz="2000" dirty="0" err="1">
                <a:solidFill>
                  <a:schemeClr val="tx1"/>
                </a:solidFill>
                <a:ea typeface="Roboto" panose="02000000000000000000" pitchFamily="2" charset="0"/>
              </a:rPr>
              <a:t>getByText</a:t>
            </a:r>
            <a:r>
              <a:rPr lang="en-US" sz="2000" dirty="0">
                <a:solidFill>
                  <a:schemeClr val="tx1"/>
                </a:solidFill>
                <a:ea typeface="Roboto" panose="02000000000000000000" pitchFamily="2" charset="0"/>
              </a:rPr>
              <a:t> } = render(&lt;Counter /&gt;);</a:t>
            </a:r>
          </a:p>
          <a:p>
            <a:pPr algn="l"/>
            <a:r>
              <a:rPr lang="en-US" sz="2000" dirty="0">
                <a:solidFill>
                  <a:schemeClr val="tx1"/>
                </a:solidFill>
                <a:ea typeface="Roboto" panose="02000000000000000000" pitchFamily="2" charset="0"/>
              </a:rPr>
              <a:t>  const increment = </a:t>
            </a:r>
            <a:r>
              <a:rPr lang="en-US" sz="2000" dirty="0" err="1">
                <a:solidFill>
                  <a:schemeClr val="tx1"/>
                </a:solidFill>
                <a:ea typeface="Roboto" panose="02000000000000000000" pitchFamily="2" charset="0"/>
              </a:rPr>
              <a:t>getByText</a:t>
            </a:r>
            <a:r>
              <a:rPr lang="en-US" sz="2000" dirty="0">
                <a:solidFill>
                  <a:schemeClr val="tx1"/>
                </a:solidFill>
                <a:ea typeface="Roboto" panose="02000000000000000000" pitchFamily="2" charset="0"/>
              </a:rPr>
              <a:t>('Increment');</a:t>
            </a:r>
          </a:p>
          <a:p>
            <a:pPr algn="l"/>
            <a:r>
              <a:rPr lang="en-US" sz="2000" dirty="0">
                <a:solidFill>
                  <a:schemeClr val="tx1"/>
                </a:solidFill>
                <a:ea typeface="Roboto" panose="02000000000000000000" pitchFamily="2" charset="0"/>
              </a:rPr>
              <a:t>  </a:t>
            </a:r>
            <a:r>
              <a:rPr lang="en-US" sz="2000" dirty="0" err="1">
                <a:solidFill>
                  <a:schemeClr val="tx1"/>
                </a:solidFill>
                <a:ea typeface="Roboto" panose="02000000000000000000" pitchFamily="2" charset="0"/>
              </a:rPr>
              <a:t>fireEvent.click</a:t>
            </a:r>
            <a:r>
              <a:rPr lang="en-US" sz="2000" dirty="0">
                <a:solidFill>
                  <a:schemeClr val="tx1"/>
                </a:solidFill>
                <a:ea typeface="Roboto" panose="02000000000000000000" pitchFamily="2" charset="0"/>
              </a:rPr>
              <a:t>(increment);</a:t>
            </a:r>
          </a:p>
          <a:p>
            <a:pPr algn="l"/>
            <a:r>
              <a:rPr lang="en-US" sz="2000" dirty="0">
                <a:solidFill>
                  <a:schemeClr val="tx1"/>
                </a:solidFill>
                <a:ea typeface="Roboto" panose="02000000000000000000" pitchFamily="2" charset="0"/>
              </a:rPr>
              <a:t>  expect(</a:t>
            </a:r>
            <a:r>
              <a:rPr lang="en-US" sz="2000" dirty="0" err="1">
                <a:solidFill>
                  <a:schemeClr val="tx1"/>
                </a:solidFill>
                <a:ea typeface="Roboto" panose="02000000000000000000" pitchFamily="2" charset="0"/>
              </a:rPr>
              <a:t>getByText</a:t>
            </a:r>
            <a:r>
              <a:rPr lang="en-US" sz="2000" dirty="0">
                <a:solidFill>
                  <a:schemeClr val="tx1"/>
                </a:solidFill>
                <a:ea typeface="Roboto" panose="02000000000000000000" pitchFamily="2" charset="0"/>
              </a:rPr>
              <a:t>('Count: 1')).</a:t>
            </a:r>
            <a:r>
              <a:rPr lang="en-US" sz="2000" dirty="0" err="1">
                <a:solidFill>
                  <a:schemeClr val="tx1"/>
                </a:solidFill>
                <a:ea typeface="Roboto" panose="02000000000000000000" pitchFamily="2" charset="0"/>
              </a:rPr>
              <a:t>toBeTruthy</a:t>
            </a:r>
            <a:r>
              <a:rPr lang="en-US" sz="2000" dirty="0">
                <a:solidFill>
                  <a:schemeClr val="tx1"/>
                </a:solidFill>
                <a:ea typeface="Roboto" panose="02000000000000000000" pitchFamily="2" charset="0"/>
              </a:rPr>
              <a:t>();</a:t>
            </a:r>
          </a:p>
          <a:p>
            <a:pPr algn="l"/>
            <a:r>
              <a:rPr lang="en-US" sz="2000" dirty="0">
                <a:solidFill>
                  <a:schemeClr val="tx1"/>
                </a:solidFill>
                <a:ea typeface="Roboto" panose="02000000000000000000" pitchFamily="2" charset="0"/>
              </a:rPr>
              <a:t>  const decrement = </a:t>
            </a:r>
            <a:r>
              <a:rPr lang="en-US" sz="2000" dirty="0" err="1">
                <a:solidFill>
                  <a:schemeClr val="tx1"/>
                </a:solidFill>
                <a:ea typeface="Roboto" panose="02000000000000000000" pitchFamily="2" charset="0"/>
              </a:rPr>
              <a:t>getByText</a:t>
            </a:r>
            <a:r>
              <a:rPr lang="en-US" sz="2000" dirty="0">
                <a:solidFill>
                  <a:schemeClr val="tx1"/>
                </a:solidFill>
                <a:ea typeface="Roboto" panose="02000000000000000000" pitchFamily="2" charset="0"/>
              </a:rPr>
              <a:t>('Decrement');</a:t>
            </a:r>
          </a:p>
          <a:p>
            <a:pPr algn="l"/>
            <a:r>
              <a:rPr lang="en-US" sz="2000" dirty="0">
                <a:solidFill>
                  <a:schemeClr val="tx1"/>
                </a:solidFill>
                <a:ea typeface="Roboto" panose="02000000000000000000" pitchFamily="2" charset="0"/>
              </a:rPr>
              <a:t>  </a:t>
            </a:r>
            <a:r>
              <a:rPr lang="en-US" sz="2000" dirty="0" err="1">
                <a:solidFill>
                  <a:schemeClr val="tx1"/>
                </a:solidFill>
                <a:ea typeface="Roboto" panose="02000000000000000000" pitchFamily="2" charset="0"/>
              </a:rPr>
              <a:t>fireEvent.click</a:t>
            </a:r>
            <a:r>
              <a:rPr lang="en-US" sz="2000" dirty="0">
                <a:solidFill>
                  <a:schemeClr val="tx1"/>
                </a:solidFill>
                <a:ea typeface="Roboto" panose="02000000000000000000" pitchFamily="2" charset="0"/>
              </a:rPr>
              <a:t>(decrement);</a:t>
            </a:r>
          </a:p>
          <a:p>
            <a:pPr algn="l"/>
            <a:r>
              <a:rPr lang="en-US" sz="2000" dirty="0">
                <a:solidFill>
                  <a:schemeClr val="tx1"/>
                </a:solidFill>
                <a:ea typeface="Roboto" panose="02000000000000000000" pitchFamily="2" charset="0"/>
              </a:rPr>
              <a:t>  expect(</a:t>
            </a:r>
            <a:r>
              <a:rPr lang="en-US" sz="2000" dirty="0" err="1">
                <a:solidFill>
                  <a:schemeClr val="tx1"/>
                </a:solidFill>
                <a:ea typeface="Roboto" panose="02000000000000000000" pitchFamily="2" charset="0"/>
              </a:rPr>
              <a:t>getByText</a:t>
            </a:r>
            <a:r>
              <a:rPr lang="en-US" sz="2000" dirty="0">
                <a:solidFill>
                  <a:schemeClr val="tx1"/>
                </a:solidFill>
                <a:ea typeface="Roboto" panose="02000000000000000000" pitchFamily="2" charset="0"/>
              </a:rPr>
              <a:t>('Count: 0')).</a:t>
            </a:r>
            <a:r>
              <a:rPr lang="en-US" sz="2000" dirty="0" err="1">
                <a:solidFill>
                  <a:schemeClr val="tx1"/>
                </a:solidFill>
                <a:ea typeface="Roboto" panose="02000000000000000000" pitchFamily="2" charset="0"/>
              </a:rPr>
              <a:t>toBeTruthy</a:t>
            </a:r>
            <a:r>
              <a:rPr lang="en-US" sz="2000" dirty="0">
                <a:solidFill>
                  <a:schemeClr val="tx1"/>
                </a:solidFill>
                <a:ea typeface="Roboto" panose="02000000000000000000" pitchFamily="2" charset="0"/>
              </a:rPr>
              <a:t>();</a:t>
            </a:r>
          </a:p>
          <a:p>
            <a:pPr algn="l"/>
            <a:r>
              <a:rPr lang="en-US" sz="2000" dirty="0">
                <a:solidFill>
                  <a:schemeClr val="tx1"/>
                </a:solidFill>
                <a:ea typeface="Roboto" panose="02000000000000000000" pitchFamily="2" charset="0"/>
              </a:rPr>
              <a:t>});</a:t>
            </a:r>
          </a:p>
        </p:txBody>
      </p:sp>
    </p:spTree>
    <p:extLst>
      <p:ext uri="{BB962C8B-B14F-4D97-AF65-F5344CB8AC3E}">
        <p14:creationId xmlns:p14="http://schemas.microsoft.com/office/powerpoint/2010/main" val="91983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b="0" i="0" dirty="0">
                <a:solidFill>
                  <a:srgbClr val="292929"/>
                </a:solidFill>
                <a:effectLst/>
              </a:rPr>
              <a:t>As per official documentation of React , there are essentially two types of testing for React components — rendering component trees, and end-to-end testing for an app. </a:t>
            </a:r>
            <a:endParaRPr lang="en-US" sz="2000" dirty="0">
              <a:solidFill>
                <a:srgbClr val="292929"/>
              </a:solidFill>
              <a:ea typeface="Roboto" panose="02000000000000000000" pitchFamily="2" charset="0"/>
            </a:endParaRPr>
          </a:p>
          <a:p>
            <a:pPr marL="457200" indent="-457200" algn="l">
              <a:buFont typeface="Arial" panose="020B0604020202020204" pitchFamily="34" charset="0"/>
              <a:buChar char="•"/>
            </a:pPr>
            <a:r>
              <a:rPr lang="en-US" sz="2000" b="0" i="0" dirty="0">
                <a:solidFill>
                  <a:srgbClr val="292929"/>
                </a:solidFill>
                <a:effectLst/>
              </a:rPr>
              <a:t>The first is specific to React, the second is not. However both are important in the production of a stable application, so we will cover both here.</a:t>
            </a:r>
            <a:endParaRPr lang="en-US" sz="2000" dirty="0">
              <a:solidFill>
                <a:srgbClr val="292929"/>
              </a:solidFill>
              <a:ea typeface="Roboto" panose="02000000000000000000" pitchFamily="2" charset="0"/>
            </a:endParaRPr>
          </a:p>
          <a:p>
            <a:pPr marL="457200" indent="-457200" algn="l">
              <a:buFont typeface="Arial" panose="020B0604020202020204" pitchFamily="34" charset="0"/>
              <a:buChar char="•"/>
            </a:pPr>
            <a:r>
              <a:rPr lang="en-US" sz="2000" b="0" i="0" dirty="0">
                <a:solidFill>
                  <a:srgbClr val="292929"/>
                </a:solidFill>
                <a:effectLst/>
              </a:rPr>
              <a:t>Rendering component trees tests the output of a given component. The test is written to simulate the event or rendering, and the expected output is “asserted”. The actual output (within the test environment) is then compared to the asserted output, and the test passes or fails.</a:t>
            </a:r>
            <a:endParaRPr lang="en-US" sz="2000" dirty="0">
              <a:solidFill>
                <a:srgbClr val="292929"/>
              </a:solidFill>
              <a:ea typeface="Roboto" panose="02000000000000000000" pitchFamily="2" charset="0"/>
            </a:endParaRPr>
          </a:p>
          <a:p>
            <a:pPr marL="457200" indent="-457200" algn="l">
              <a:buFont typeface="Arial" panose="020B0604020202020204" pitchFamily="34" charset="0"/>
              <a:buChar char="•"/>
            </a:pPr>
            <a:r>
              <a:rPr lang="en-US" sz="2000" b="0" i="0" dirty="0">
                <a:solidFill>
                  <a:srgbClr val="292929"/>
                </a:solidFill>
                <a:effectLst/>
              </a:rPr>
              <a:t>In contrast, end-to-end testing is done in a browser environment, and tests the entire workflow of a web application, from start to finish.</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2974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i="0" dirty="0">
                <a:solidFill>
                  <a:srgbClr val="FF0000"/>
                </a:solidFill>
                <a:effectLst/>
              </a:rPr>
              <a:t>Tools for Testing in React</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dirty="0">
              <a:solidFill>
                <a:schemeClr val="tx1"/>
              </a:solidFill>
              <a:ea typeface="Roboto" panose="02000000000000000000" pitchFamily="2" charset="0"/>
            </a:endParaRPr>
          </a:p>
          <a:p>
            <a:pPr marL="457200" indent="-457200" algn="just">
              <a:buFont typeface="Arial" panose="020B0604020202020204" pitchFamily="34" charset="0"/>
              <a:buChar char="•"/>
            </a:pPr>
            <a:r>
              <a:rPr lang="en-US" sz="2000" i="0" dirty="0">
                <a:solidFill>
                  <a:schemeClr val="tx1"/>
                </a:solidFill>
                <a:effectLst/>
              </a:rPr>
              <a:t> The two tools recommend in the React documentation are </a:t>
            </a:r>
            <a:r>
              <a:rPr lang="en-US" sz="2000" dirty="0">
                <a:solidFill>
                  <a:schemeClr val="tx1"/>
                </a:solidFill>
              </a:rPr>
              <a:t>Jest</a:t>
            </a:r>
            <a:r>
              <a:rPr lang="en-US" sz="2000" i="0" dirty="0">
                <a:solidFill>
                  <a:schemeClr val="tx1"/>
                </a:solidFill>
                <a:effectLst/>
              </a:rPr>
              <a:t> and </a:t>
            </a:r>
            <a:r>
              <a:rPr lang="en-US" sz="2000" dirty="0">
                <a:solidFill>
                  <a:schemeClr val="tx1"/>
                </a:solidFill>
              </a:rPr>
              <a:t>React Testing Library(RTL)</a:t>
            </a:r>
            <a:r>
              <a:rPr lang="en-US" sz="2000" i="0" dirty="0">
                <a:solidFill>
                  <a:schemeClr val="tx1"/>
                </a:solidFill>
                <a:effectLst/>
              </a:rPr>
              <a:t>.</a:t>
            </a:r>
          </a:p>
          <a:p>
            <a:pPr marL="457200" indent="-457200" algn="just">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just">
              <a:buFont typeface="Arial" panose="020B0604020202020204" pitchFamily="34" charset="0"/>
              <a:buChar char="•"/>
            </a:pPr>
            <a:r>
              <a:rPr lang="en-US" sz="2000" b="0" i="0" dirty="0">
                <a:solidFill>
                  <a:schemeClr val="tx1"/>
                </a:solidFill>
                <a:effectLst/>
              </a:rPr>
              <a:t>Other popular testing tools include </a:t>
            </a:r>
            <a:r>
              <a:rPr lang="en-US" sz="2000" dirty="0">
                <a:solidFill>
                  <a:schemeClr val="tx1"/>
                </a:solidFill>
              </a:rPr>
              <a:t>Enzyme</a:t>
            </a:r>
            <a:r>
              <a:rPr lang="en-US" sz="2000" b="0" i="0" dirty="0">
                <a:solidFill>
                  <a:schemeClr val="tx1"/>
                </a:solidFill>
                <a:effectLst/>
              </a:rPr>
              <a:t>, </a:t>
            </a:r>
            <a:r>
              <a:rPr lang="en-US" sz="2000" dirty="0">
                <a:solidFill>
                  <a:schemeClr val="tx1"/>
                </a:solidFill>
              </a:rPr>
              <a:t>Puppeteer</a:t>
            </a:r>
            <a:r>
              <a:rPr lang="en-US" sz="2000" b="0" i="0" dirty="0">
                <a:solidFill>
                  <a:schemeClr val="tx1"/>
                </a:solidFill>
                <a:effectLst/>
              </a:rPr>
              <a:t>, and </a:t>
            </a:r>
            <a:r>
              <a:rPr lang="en-US" sz="2000" dirty="0">
                <a:solidFill>
                  <a:schemeClr val="tx1"/>
                </a:solidFill>
              </a:rPr>
              <a:t>Cypress</a:t>
            </a:r>
            <a:r>
              <a:rPr lang="en-US" sz="2000" b="0" i="0" dirty="0">
                <a:solidFill>
                  <a:schemeClr val="tx1"/>
                </a:solidFill>
                <a:effectLst/>
              </a:rPr>
              <a:t>.</a:t>
            </a:r>
          </a:p>
          <a:p>
            <a:pPr marL="457200" indent="-457200" algn="just">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just">
              <a:buFont typeface="Arial" panose="020B0604020202020204" pitchFamily="34" charset="0"/>
              <a:buChar char="•"/>
            </a:pPr>
            <a:r>
              <a:rPr lang="en-US" sz="2000" b="0" i="0" dirty="0">
                <a:solidFill>
                  <a:schemeClr val="tx1"/>
                </a:solidFill>
                <a:effectLst/>
              </a:rPr>
              <a:t>Cypress is specifically geared towards end-to-end testing, but the others can be used alone or in combination to achieve both component and end-to-end testing for your application.</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11208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i="0" dirty="0">
                <a:solidFill>
                  <a:srgbClr val="FF0000"/>
                </a:solidFill>
                <a:effectLst/>
              </a:rPr>
              <a:t>Testing</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dirty="0">
              <a:solidFill>
                <a:schemeClr val="tx1"/>
              </a:solidFill>
              <a:ea typeface="Roboto" panose="02000000000000000000" pitchFamily="2" charset="0"/>
            </a:endParaRPr>
          </a:p>
          <a:p>
            <a:pPr algn="just"/>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Running the first test case .</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Adding a component and writing its test file and running again</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Filtering Tests : On </a:t>
            </a:r>
            <a:r>
              <a:rPr lang="en-US" sz="2000" dirty="0" err="1">
                <a:solidFill>
                  <a:schemeClr val="tx1"/>
                </a:solidFill>
                <a:ea typeface="Roboto" panose="02000000000000000000" pitchFamily="2" charset="0"/>
              </a:rPr>
              <a:t>cmd</a:t>
            </a:r>
            <a:r>
              <a:rPr lang="en-US" sz="2000" dirty="0">
                <a:solidFill>
                  <a:schemeClr val="tx1"/>
                </a:solidFill>
                <a:ea typeface="Roboto" panose="02000000000000000000" pitchFamily="2" charset="0"/>
              </a:rPr>
              <a:t> </a:t>
            </a:r>
            <a:r>
              <a:rPr lang="en-US" sz="2000" dirty="0" err="1">
                <a:solidFill>
                  <a:schemeClr val="tx1"/>
                </a:solidFill>
                <a:ea typeface="Roboto" panose="02000000000000000000" pitchFamily="2" charset="0"/>
              </a:rPr>
              <a:t>promt</a:t>
            </a:r>
            <a:r>
              <a:rPr lang="en-US" sz="2000" dirty="0">
                <a:solidFill>
                  <a:schemeClr val="tx1"/>
                </a:solidFill>
                <a:ea typeface="Roboto" panose="02000000000000000000" pitchFamily="2" charset="0"/>
              </a:rPr>
              <a:t> using w option</a:t>
            </a:r>
          </a:p>
          <a:p>
            <a:pPr algn="just"/>
            <a:r>
              <a:rPr lang="en-US" sz="2000" dirty="0">
                <a:solidFill>
                  <a:schemeClr val="tx1"/>
                </a:solidFill>
                <a:ea typeface="Roboto" panose="02000000000000000000" pitchFamily="2" charset="0"/>
              </a:rPr>
              <a:t>                                  At test level using only , skip</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Grouping Tests (describe method)</a:t>
            </a:r>
          </a:p>
          <a:p>
            <a:pPr algn="just"/>
            <a:r>
              <a:rPr lang="en-US" sz="2000" dirty="0">
                <a:solidFill>
                  <a:schemeClr val="tx1"/>
                </a:solidFill>
                <a:ea typeface="Roboto" panose="02000000000000000000" pitchFamily="2" charset="0"/>
              </a:rPr>
              <a:t> 		describe can be nested</a:t>
            </a:r>
          </a:p>
          <a:p>
            <a:pPr algn="just"/>
            <a:r>
              <a:rPr lang="en-US" sz="2000" dirty="0">
                <a:solidFill>
                  <a:schemeClr val="tx1"/>
                </a:solidFill>
                <a:ea typeface="Roboto" panose="02000000000000000000" pitchFamily="2" charset="0"/>
              </a:rPr>
              <a:t>                                multiple describes in same file</a:t>
            </a:r>
          </a:p>
          <a:p>
            <a:pPr algn="just"/>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75684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i="0" dirty="0">
                <a:solidFill>
                  <a:srgbClr val="FF0000"/>
                </a:solidFill>
                <a:effectLst/>
              </a:rPr>
              <a:t>Testing : Assertions</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When writing tests, we often need to check that values meet certain conditions.</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Assertions decide if test passes or fails</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Parts : expect (value)</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algn="just"/>
            <a:r>
              <a:rPr lang="en-US" sz="2000" dirty="0">
                <a:solidFill>
                  <a:schemeClr val="tx1"/>
                </a:solidFill>
                <a:ea typeface="Roboto" panose="02000000000000000000" pitchFamily="2" charset="0"/>
              </a:rPr>
              <a:t>Explain the expect assertion</a:t>
            </a:r>
          </a:p>
          <a:p>
            <a:pPr algn="just"/>
            <a:endParaRPr lang="en-US" sz="2000" dirty="0">
              <a:solidFill>
                <a:schemeClr val="tx1"/>
              </a:solidFill>
              <a:ea typeface="Roboto" panose="02000000000000000000" pitchFamily="2" charset="0"/>
            </a:endParaRPr>
          </a:p>
          <a:p>
            <a:pPr algn="just"/>
            <a:r>
              <a:rPr lang="en-US" sz="2000" dirty="0">
                <a:solidFill>
                  <a:schemeClr val="tx1"/>
                </a:solidFill>
                <a:ea typeface="Roboto" panose="02000000000000000000" pitchFamily="2" charset="0"/>
              </a:rPr>
              <a:t>For refereeing valid </a:t>
            </a:r>
            <a:r>
              <a:rPr lang="en-US" sz="2000" dirty="0" err="1">
                <a:solidFill>
                  <a:schemeClr val="tx1"/>
                </a:solidFill>
                <a:ea typeface="Roboto" panose="02000000000000000000" pitchFamily="2" charset="0"/>
              </a:rPr>
              <a:t>mathchers</a:t>
            </a:r>
            <a:r>
              <a:rPr lang="en-US" sz="2000" dirty="0">
                <a:solidFill>
                  <a:schemeClr val="tx1"/>
                </a:solidFill>
                <a:ea typeface="Roboto" panose="02000000000000000000" pitchFamily="2" charset="0"/>
              </a:rPr>
              <a:t> , visit  </a:t>
            </a:r>
            <a:r>
              <a:rPr lang="en-US" sz="2000" dirty="0">
                <a:solidFill>
                  <a:schemeClr val="tx1"/>
                </a:solidFill>
                <a:ea typeface="Roboto" panose="02000000000000000000" pitchFamily="2" charset="0"/>
                <a:hlinkClick r:id="rId2"/>
              </a:rPr>
              <a:t>https://jestjs.io/docs/using-matchers</a:t>
            </a:r>
            <a:endParaRPr lang="en-US" sz="2000" dirty="0">
              <a:solidFill>
                <a:schemeClr val="tx1"/>
              </a:solidFill>
              <a:ea typeface="Roboto" panose="02000000000000000000" pitchFamily="2" charset="0"/>
            </a:endParaRPr>
          </a:p>
          <a:p>
            <a:pPr algn="just"/>
            <a:endParaRPr lang="en-US" sz="2000" dirty="0">
              <a:solidFill>
                <a:schemeClr val="tx1"/>
              </a:solidFill>
              <a:ea typeface="Roboto" panose="02000000000000000000" pitchFamily="2" charset="0"/>
            </a:endParaRPr>
          </a:p>
          <a:p>
            <a:pPr algn="just"/>
            <a:r>
              <a:rPr lang="en-US" sz="2000" dirty="0">
                <a:solidFill>
                  <a:schemeClr val="tx1"/>
                </a:solidFill>
                <a:ea typeface="Roboto" panose="02000000000000000000" pitchFamily="2" charset="0"/>
              </a:rPr>
              <a:t>For extended matchers for DOM visit https://github.com/testing-library/jest-dom </a:t>
            </a:r>
          </a:p>
        </p:txBody>
      </p:sp>
    </p:spTree>
    <p:extLst>
      <p:ext uri="{BB962C8B-B14F-4D97-AF65-F5344CB8AC3E}">
        <p14:creationId xmlns:p14="http://schemas.microsoft.com/office/powerpoint/2010/main" val="169971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i="0" dirty="0">
                <a:solidFill>
                  <a:srgbClr val="FF0000"/>
                </a:solidFill>
                <a:effectLst/>
              </a:rPr>
              <a:t>Testing : What to test</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Test component renders</a:t>
            </a: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Test component renders with props</a:t>
            </a: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Test component renders in different states</a:t>
            </a: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Test component reacts to events</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algn="just"/>
            <a:r>
              <a:rPr lang="en-US" sz="2000" dirty="0">
                <a:solidFill>
                  <a:schemeClr val="tx1"/>
                </a:solidFill>
                <a:ea typeface="Roboto" panose="02000000000000000000" pitchFamily="2" charset="0"/>
              </a:rPr>
              <a:t>Not to test : </a:t>
            </a:r>
          </a:p>
          <a:p>
            <a:pPr algn="just"/>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Implementation details </a:t>
            </a: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Third party code</a:t>
            </a: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Code that is not important from a user point of view.</a:t>
            </a:r>
          </a:p>
        </p:txBody>
      </p:sp>
    </p:spTree>
    <p:extLst>
      <p:ext uri="{BB962C8B-B14F-4D97-AF65-F5344CB8AC3E}">
        <p14:creationId xmlns:p14="http://schemas.microsoft.com/office/powerpoint/2010/main" val="97846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i="0" dirty="0">
                <a:solidFill>
                  <a:srgbClr val="FF0000"/>
                </a:solidFill>
                <a:effectLst/>
              </a:rPr>
              <a:t>RTL Queries</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Methods to find elements on the page</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getBy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queryBy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findBy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getAllBy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queryAllBy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r>
              <a:rPr lang="en-US" sz="2000" dirty="0" err="1">
                <a:solidFill>
                  <a:schemeClr val="tx1"/>
                </a:solidFill>
                <a:ea typeface="Roboto" panose="02000000000000000000" pitchFamily="2" charset="0"/>
              </a:rPr>
              <a:t>findAllBy</a:t>
            </a:r>
            <a:r>
              <a:rPr lang="en-US" sz="2000" dirty="0">
                <a:solidFill>
                  <a:schemeClr val="tx1"/>
                </a:solidFill>
                <a:ea typeface="Roboto" panose="02000000000000000000" pitchFamily="2" charset="0"/>
              </a:rPr>
              <a:t>….</a:t>
            </a:r>
          </a:p>
          <a:p>
            <a:pPr marL="342900" indent="-342900" algn="just">
              <a:buFont typeface="Arial" panose="020B0604020202020204" pitchFamily="34" charset="0"/>
              <a:buChar char="•"/>
            </a:pPr>
            <a:endParaRPr lang="en-US" sz="2000" dirty="0">
              <a:solidFill>
                <a:schemeClr val="tx1"/>
              </a:solidFill>
              <a:ea typeface="Roboto" panose="02000000000000000000" pitchFamily="2" charset="0"/>
            </a:endParaRPr>
          </a:p>
          <a:p>
            <a:pPr marL="342900" indent="-342900" algn="just">
              <a:buFont typeface="Arial" panose="020B0604020202020204" pitchFamily="34" charset="0"/>
              <a:buChar char="•"/>
            </a:pPr>
            <a:r>
              <a:rPr lang="en-US" sz="2000" dirty="0">
                <a:solidFill>
                  <a:schemeClr val="tx1"/>
                </a:solidFill>
                <a:ea typeface="Roboto" panose="02000000000000000000" pitchFamily="2" charset="0"/>
              </a:rPr>
              <a:t>Suffix can be one of Role, </a:t>
            </a:r>
            <a:r>
              <a:rPr lang="en-US" sz="2000" dirty="0" err="1">
                <a:solidFill>
                  <a:schemeClr val="tx1"/>
                </a:solidFill>
                <a:ea typeface="Roboto" panose="02000000000000000000" pitchFamily="2" charset="0"/>
              </a:rPr>
              <a:t>LabelText</a:t>
            </a:r>
            <a:r>
              <a:rPr lang="en-US" sz="2000" dirty="0">
                <a:solidFill>
                  <a:schemeClr val="tx1"/>
                </a:solidFill>
                <a:ea typeface="Roboto" panose="02000000000000000000" pitchFamily="2" charset="0"/>
              </a:rPr>
              <a:t> , </a:t>
            </a:r>
            <a:r>
              <a:rPr lang="en-US" sz="2000" dirty="0" err="1">
                <a:solidFill>
                  <a:schemeClr val="tx1"/>
                </a:solidFill>
                <a:ea typeface="Roboto" panose="02000000000000000000" pitchFamily="2" charset="0"/>
              </a:rPr>
              <a:t>PlaceHolderText</a:t>
            </a:r>
            <a:r>
              <a:rPr lang="en-US" sz="2000" dirty="0">
                <a:solidFill>
                  <a:schemeClr val="tx1"/>
                </a:solidFill>
                <a:ea typeface="Roboto" panose="02000000000000000000" pitchFamily="2" charset="0"/>
              </a:rPr>
              <a:t>, Text , </a:t>
            </a:r>
            <a:r>
              <a:rPr lang="en-US" sz="2000" dirty="0" err="1">
                <a:solidFill>
                  <a:schemeClr val="tx1"/>
                </a:solidFill>
                <a:ea typeface="Roboto" panose="02000000000000000000" pitchFamily="2" charset="0"/>
              </a:rPr>
              <a:t>DisplayValue</a:t>
            </a:r>
            <a:r>
              <a:rPr lang="en-US" sz="2000" dirty="0">
                <a:solidFill>
                  <a:schemeClr val="tx1"/>
                </a:solidFill>
                <a:ea typeface="Roboto" panose="02000000000000000000" pitchFamily="2" charset="0"/>
              </a:rPr>
              <a:t>, </a:t>
            </a:r>
            <a:r>
              <a:rPr lang="en-US" sz="2000" dirty="0" err="1">
                <a:solidFill>
                  <a:schemeClr val="tx1"/>
                </a:solidFill>
                <a:ea typeface="Roboto" panose="02000000000000000000" pitchFamily="2" charset="0"/>
              </a:rPr>
              <a:t>AltText</a:t>
            </a:r>
            <a:r>
              <a:rPr lang="en-US" sz="2000" dirty="0">
                <a:solidFill>
                  <a:schemeClr val="tx1"/>
                </a:solidFill>
                <a:ea typeface="Roboto" panose="02000000000000000000" pitchFamily="2" charset="0"/>
              </a:rPr>
              <a:t>, Title and finally </a:t>
            </a:r>
            <a:r>
              <a:rPr lang="en-US" sz="2000" dirty="0" err="1">
                <a:solidFill>
                  <a:schemeClr val="tx1"/>
                </a:solidFill>
                <a:ea typeface="Roboto" panose="02000000000000000000" pitchFamily="2" charset="0"/>
              </a:rPr>
              <a:t>TestId</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55918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Testing : User Interactions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fireEvent</a:t>
            </a:r>
            <a:r>
              <a:rPr lang="en-US" sz="2000" dirty="0">
                <a:solidFill>
                  <a:schemeClr val="tx1"/>
                </a:solidFill>
                <a:ea typeface="Roboto" panose="02000000000000000000" pitchFamily="2" charset="0"/>
              </a:rPr>
              <a:t> : This method triggers an event automatically in testing environment.</a:t>
            </a:r>
          </a:p>
          <a:p>
            <a:pPr algn="l"/>
            <a:endParaRPr lang="en-US" sz="2000" dirty="0">
              <a:solidFill>
                <a:schemeClr val="tx1"/>
              </a:solidFill>
              <a:ea typeface="Roboto" panose="02000000000000000000" pitchFamily="2" charset="0"/>
            </a:endParaRPr>
          </a:p>
          <a:p>
            <a:pPr algn="l"/>
            <a:r>
              <a:rPr lang="en-US" sz="2000" dirty="0">
                <a:solidFill>
                  <a:schemeClr val="tx1"/>
                </a:solidFill>
                <a:ea typeface="Roboto" panose="02000000000000000000" pitchFamily="2" charset="0"/>
              </a:rPr>
              <a:t>In component file </a:t>
            </a:r>
          </a:p>
          <a:p>
            <a:pPr algn="l"/>
            <a:r>
              <a:rPr lang="en-US" sz="2000" dirty="0">
                <a:solidFill>
                  <a:schemeClr val="tx1"/>
                </a:solidFill>
                <a:ea typeface="Roboto" panose="02000000000000000000" pitchFamily="2" charset="0"/>
              </a:rPr>
              <a:t> &lt;button </a:t>
            </a:r>
            <a:r>
              <a:rPr lang="en-US" sz="2000" dirty="0" err="1">
                <a:solidFill>
                  <a:schemeClr val="tx1"/>
                </a:solidFill>
                <a:ea typeface="Roboto" panose="02000000000000000000" pitchFamily="2" charset="0"/>
              </a:rPr>
              <a:t>onClick</a:t>
            </a:r>
            <a:r>
              <a:rPr lang="en-US" sz="2000" dirty="0">
                <a:solidFill>
                  <a:schemeClr val="tx1"/>
                </a:solidFill>
                <a:ea typeface="Roboto" panose="02000000000000000000" pitchFamily="2" charset="0"/>
              </a:rPr>
              <a:t>={greet()}&gt;Click&lt;/button&gt;</a:t>
            </a:r>
          </a:p>
          <a:p>
            <a:pPr algn="l"/>
            <a:r>
              <a:rPr lang="en-US" sz="2000" dirty="0">
                <a:solidFill>
                  <a:schemeClr val="tx1"/>
                </a:solidFill>
                <a:ea typeface="Roboto" panose="02000000000000000000" pitchFamily="2" charset="0"/>
              </a:rPr>
              <a:t> </a:t>
            </a:r>
          </a:p>
          <a:p>
            <a:pPr algn="l"/>
            <a:r>
              <a:rPr lang="en-US" sz="2000" dirty="0">
                <a:solidFill>
                  <a:schemeClr val="tx1"/>
                </a:solidFill>
                <a:ea typeface="Roboto" panose="02000000000000000000" pitchFamily="2" charset="0"/>
              </a:rPr>
              <a:t>In test file</a:t>
            </a:r>
          </a:p>
          <a:p>
            <a:pPr algn="l"/>
            <a:r>
              <a:rPr lang="en-US" sz="2000" dirty="0">
                <a:solidFill>
                  <a:schemeClr val="tx1"/>
                </a:solidFill>
                <a:ea typeface="Roboto" panose="02000000000000000000" pitchFamily="2" charset="0"/>
              </a:rPr>
              <a:t> test('calls </a:t>
            </a:r>
            <a:r>
              <a:rPr lang="en-US" sz="2000" dirty="0" err="1">
                <a:solidFill>
                  <a:schemeClr val="tx1"/>
                </a:solidFill>
                <a:ea typeface="Roboto" panose="02000000000000000000" pitchFamily="2" charset="0"/>
              </a:rPr>
              <a:t>onClick</a:t>
            </a:r>
            <a:r>
              <a:rPr lang="en-US" sz="2000" dirty="0">
                <a:solidFill>
                  <a:schemeClr val="tx1"/>
                </a:solidFill>
                <a:ea typeface="Roboto" panose="02000000000000000000" pitchFamily="2" charset="0"/>
              </a:rPr>
              <a:t> prop when clicked', () =&gt; {</a:t>
            </a:r>
          </a:p>
          <a:p>
            <a:pPr algn="l"/>
            <a:r>
              <a:rPr lang="en-US" sz="2000" dirty="0">
                <a:solidFill>
                  <a:schemeClr val="tx1"/>
                </a:solidFill>
                <a:ea typeface="Roboto" panose="02000000000000000000" pitchFamily="2" charset="0"/>
              </a:rPr>
              <a:t>        const </a:t>
            </a:r>
            <a:r>
              <a:rPr lang="en-US" sz="2000" dirty="0" err="1">
                <a:solidFill>
                  <a:schemeClr val="tx1"/>
                </a:solidFill>
                <a:ea typeface="Roboto" panose="02000000000000000000" pitchFamily="2" charset="0"/>
              </a:rPr>
              <a:t>handleClick</a:t>
            </a:r>
            <a:r>
              <a:rPr lang="en-US" sz="2000" dirty="0">
                <a:solidFill>
                  <a:schemeClr val="tx1"/>
                </a:solidFill>
                <a:ea typeface="Roboto" panose="02000000000000000000" pitchFamily="2" charset="0"/>
              </a:rPr>
              <a:t> = </a:t>
            </a:r>
            <a:r>
              <a:rPr lang="en-US" sz="2000" dirty="0" err="1">
                <a:solidFill>
                  <a:schemeClr val="tx1"/>
                </a:solidFill>
                <a:ea typeface="Roboto" panose="02000000000000000000" pitchFamily="2" charset="0"/>
              </a:rPr>
              <a:t>jest.fn</a:t>
            </a:r>
            <a:r>
              <a:rPr lang="en-US" sz="2000" dirty="0">
                <a:solidFill>
                  <a:schemeClr val="tx1"/>
                </a:solidFill>
                <a:ea typeface="Roboto" panose="02000000000000000000" pitchFamily="2" charset="0"/>
              </a:rPr>
              <a:t>()</a:t>
            </a:r>
          </a:p>
          <a:p>
            <a:pPr algn="l"/>
            <a:r>
              <a:rPr lang="en-US" sz="2000" dirty="0">
                <a:solidFill>
                  <a:schemeClr val="tx1"/>
                </a:solidFill>
                <a:ea typeface="Roboto" panose="02000000000000000000" pitchFamily="2" charset="0"/>
              </a:rPr>
              <a:t>        render(&lt;button </a:t>
            </a:r>
            <a:r>
              <a:rPr lang="en-US" sz="2000" dirty="0" err="1">
                <a:solidFill>
                  <a:schemeClr val="tx1"/>
                </a:solidFill>
                <a:ea typeface="Roboto" panose="02000000000000000000" pitchFamily="2" charset="0"/>
              </a:rPr>
              <a:t>onClick</a:t>
            </a:r>
            <a:r>
              <a:rPr lang="en-US" sz="2000" dirty="0">
                <a:solidFill>
                  <a:schemeClr val="tx1"/>
                </a:solidFill>
                <a:ea typeface="Roboto" panose="02000000000000000000" pitchFamily="2" charset="0"/>
              </a:rPr>
              <a:t>={</a:t>
            </a:r>
            <a:r>
              <a:rPr lang="en-US" sz="2000" dirty="0" err="1">
                <a:solidFill>
                  <a:schemeClr val="tx1"/>
                </a:solidFill>
                <a:ea typeface="Roboto" panose="02000000000000000000" pitchFamily="2" charset="0"/>
              </a:rPr>
              <a:t>handleClick</a:t>
            </a:r>
            <a:r>
              <a:rPr lang="en-US" sz="2000" dirty="0">
                <a:solidFill>
                  <a:schemeClr val="tx1"/>
                </a:solidFill>
                <a:ea typeface="Roboto" panose="02000000000000000000" pitchFamily="2" charset="0"/>
              </a:rPr>
              <a:t>}&gt;Click Me&lt;/button&gt;)</a:t>
            </a:r>
          </a:p>
          <a:p>
            <a:pPr algn="l"/>
            <a:r>
              <a:rPr lang="en-US" sz="2000" dirty="0">
                <a:solidFill>
                  <a:schemeClr val="tx1"/>
                </a:solidFill>
                <a:ea typeface="Roboto" panose="02000000000000000000" pitchFamily="2" charset="0"/>
              </a:rPr>
              <a:t>        </a:t>
            </a:r>
            <a:r>
              <a:rPr lang="en-US" sz="2000" dirty="0" err="1">
                <a:solidFill>
                  <a:schemeClr val="tx1"/>
                </a:solidFill>
                <a:ea typeface="Roboto" panose="02000000000000000000" pitchFamily="2" charset="0"/>
              </a:rPr>
              <a:t>fireEvent.click</a:t>
            </a:r>
            <a:r>
              <a:rPr lang="en-US" sz="2000" dirty="0">
                <a:solidFill>
                  <a:schemeClr val="tx1"/>
                </a:solidFill>
                <a:ea typeface="Roboto" panose="02000000000000000000" pitchFamily="2" charset="0"/>
              </a:rPr>
              <a:t>(</a:t>
            </a:r>
            <a:r>
              <a:rPr lang="en-US" sz="2000" dirty="0" err="1">
                <a:solidFill>
                  <a:schemeClr val="tx1"/>
                </a:solidFill>
                <a:ea typeface="Roboto" panose="02000000000000000000" pitchFamily="2" charset="0"/>
              </a:rPr>
              <a:t>screen.getByText</a:t>
            </a:r>
            <a:r>
              <a:rPr lang="en-US" sz="2000" dirty="0">
                <a:solidFill>
                  <a:schemeClr val="tx1"/>
                </a:solidFill>
                <a:ea typeface="Roboto" panose="02000000000000000000" pitchFamily="2" charset="0"/>
              </a:rPr>
              <a:t>(/click me/</a:t>
            </a:r>
            <a:r>
              <a:rPr lang="en-US" sz="2000" dirty="0" err="1">
                <a:solidFill>
                  <a:schemeClr val="tx1"/>
                </a:solidFill>
                <a:ea typeface="Roboto" panose="02000000000000000000" pitchFamily="2" charset="0"/>
              </a:rPr>
              <a:t>i</a:t>
            </a:r>
            <a:r>
              <a:rPr lang="en-US" sz="2000" dirty="0">
                <a:solidFill>
                  <a:schemeClr val="tx1"/>
                </a:solidFill>
                <a:ea typeface="Roboto" panose="02000000000000000000" pitchFamily="2" charset="0"/>
              </a:rPr>
              <a:t>))</a:t>
            </a:r>
          </a:p>
          <a:p>
            <a:pPr algn="l"/>
            <a:r>
              <a:rPr lang="en-US" sz="2000" dirty="0">
                <a:solidFill>
                  <a:schemeClr val="tx1"/>
                </a:solidFill>
                <a:ea typeface="Roboto" panose="02000000000000000000" pitchFamily="2" charset="0"/>
              </a:rPr>
              <a:t>        expect(</a:t>
            </a:r>
            <a:r>
              <a:rPr lang="en-US" sz="2000" dirty="0" err="1">
                <a:solidFill>
                  <a:schemeClr val="tx1"/>
                </a:solidFill>
                <a:ea typeface="Roboto" panose="02000000000000000000" pitchFamily="2" charset="0"/>
              </a:rPr>
              <a:t>handleClick</a:t>
            </a:r>
            <a:r>
              <a:rPr lang="en-US" sz="2000" dirty="0">
                <a:solidFill>
                  <a:schemeClr val="tx1"/>
                </a:solidFill>
                <a:ea typeface="Roboto" panose="02000000000000000000" pitchFamily="2" charset="0"/>
              </a:rPr>
              <a:t>).</a:t>
            </a:r>
            <a:r>
              <a:rPr lang="en-US" sz="2000" dirty="0" err="1">
                <a:solidFill>
                  <a:schemeClr val="tx1"/>
                </a:solidFill>
                <a:ea typeface="Roboto" panose="02000000000000000000" pitchFamily="2" charset="0"/>
              </a:rPr>
              <a:t>toHaveBeenCalledTimes</a:t>
            </a:r>
            <a:r>
              <a:rPr lang="en-US" sz="2000" dirty="0">
                <a:solidFill>
                  <a:schemeClr val="tx1"/>
                </a:solidFill>
                <a:ea typeface="Roboto" panose="02000000000000000000" pitchFamily="2" charset="0"/>
              </a:rPr>
              <a:t>(1)</a:t>
            </a:r>
          </a:p>
          <a:p>
            <a:pPr algn="l"/>
            <a:r>
              <a:rPr lang="en-US" sz="2000" dirty="0">
                <a:solidFill>
                  <a:schemeClr val="tx1"/>
                </a:solidFill>
                <a:ea typeface="Roboto" panose="02000000000000000000" pitchFamily="2" charset="0"/>
              </a:rPr>
              <a:t>    })</a:t>
            </a:r>
          </a:p>
        </p:txBody>
      </p:sp>
    </p:spTree>
    <p:extLst>
      <p:ext uri="{BB962C8B-B14F-4D97-AF65-F5344CB8AC3E}">
        <p14:creationId xmlns:p14="http://schemas.microsoft.com/office/powerpoint/2010/main" val="17578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Testing : User Interactions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Another Example  :  Component</a:t>
            </a:r>
          </a:p>
          <a:p>
            <a:pPr algn="l"/>
            <a:r>
              <a:rPr lang="en-US" sz="2000" dirty="0">
                <a:solidFill>
                  <a:schemeClr val="tx1"/>
                </a:solidFill>
                <a:ea typeface="Roboto" panose="02000000000000000000" pitchFamily="2" charset="0"/>
              </a:rPr>
              <a:t>return (</a:t>
            </a:r>
          </a:p>
          <a:p>
            <a:pPr algn="l"/>
            <a:r>
              <a:rPr lang="en-US" sz="2000" dirty="0">
                <a:solidFill>
                  <a:schemeClr val="tx1"/>
                </a:solidFill>
                <a:ea typeface="Roboto" panose="02000000000000000000" pitchFamily="2" charset="0"/>
              </a:rPr>
              <a:t>    &lt;div&gt;</a:t>
            </a:r>
          </a:p>
          <a:p>
            <a:pPr algn="l"/>
            <a:r>
              <a:rPr lang="en-US" sz="2000" dirty="0">
                <a:solidFill>
                  <a:schemeClr val="tx1"/>
                </a:solidFill>
                <a:ea typeface="Roboto" panose="02000000000000000000" pitchFamily="2" charset="0"/>
              </a:rPr>
              <a:t>      &lt;p&gt;Count: {count}&lt;/p&gt;</a:t>
            </a:r>
          </a:p>
          <a:p>
            <a:pPr algn="l"/>
            <a:r>
              <a:rPr lang="en-US" sz="2000" dirty="0">
                <a:solidFill>
                  <a:schemeClr val="tx1"/>
                </a:solidFill>
                <a:ea typeface="Roboto" panose="02000000000000000000" pitchFamily="2" charset="0"/>
              </a:rPr>
              <a:t>      &lt;button </a:t>
            </a:r>
            <a:r>
              <a:rPr lang="en-US" sz="2000" dirty="0" err="1">
                <a:solidFill>
                  <a:schemeClr val="tx1"/>
                </a:solidFill>
                <a:ea typeface="Roboto" panose="02000000000000000000" pitchFamily="2" charset="0"/>
              </a:rPr>
              <a:t>onClick</a:t>
            </a:r>
            <a:r>
              <a:rPr lang="en-US" sz="2000" dirty="0">
                <a:solidFill>
                  <a:schemeClr val="tx1"/>
                </a:solidFill>
                <a:ea typeface="Roboto" panose="02000000000000000000" pitchFamily="2" charset="0"/>
              </a:rPr>
              <a:t>={() =&gt; </a:t>
            </a:r>
            <a:r>
              <a:rPr lang="en-US" sz="2000" dirty="0" err="1">
                <a:solidFill>
                  <a:schemeClr val="tx1"/>
                </a:solidFill>
                <a:ea typeface="Roboto" panose="02000000000000000000" pitchFamily="2" charset="0"/>
              </a:rPr>
              <a:t>setCount</a:t>
            </a:r>
            <a:r>
              <a:rPr lang="en-US" sz="2000" dirty="0">
                <a:solidFill>
                  <a:schemeClr val="tx1"/>
                </a:solidFill>
                <a:ea typeface="Roboto" panose="02000000000000000000" pitchFamily="2" charset="0"/>
              </a:rPr>
              <a:t>(count + 1)}&gt;</a:t>
            </a:r>
          </a:p>
          <a:p>
            <a:pPr algn="l"/>
            <a:r>
              <a:rPr lang="en-US" sz="2000" dirty="0">
                <a:solidFill>
                  <a:schemeClr val="tx1"/>
                </a:solidFill>
                <a:ea typeface="Roboto" panose="02000000000000000000" pitchFamily="2" charset="0"/>
              </a:rPr>
              <a:t>        Increment</a:t>
            </a:r>
          </a:p>
          <a:p>
            <a:pPr algn="l"/>
            <a:r>
              <a:rPr lang="en-US" sz="2000" dirty="0">
                <a:solidFill>
                  <a:schemeClr val="tx1"/>
                </a:solidFill>
                <a:ea typeface="Roboto" panose="02000000000000000000" pitchFamily="2" charset="0"/>
              </a:rPr>
              <a:t>      &lt;/button&gt;</a:t>
            </a:r>
          </a:p>
          <a:p>
            <a:pPr algn="l"/>
            <a:r>
              <a:rPr lang="en-US" sz="2000" dirty="0">
                <a:solidFill>
                  <a:schemeClr val="tx1"/>
                </a:solidFill>
                <a:ea typeface="Roboto" panose="02000000000000000000" pitchFamily="2" charset="0"/>
              </a:rPr>
              <a:t>      { count &gt; 0 &amp;&amp; (</a:t>
            </a:r>
          </a:p>
          <a:p>
            <a:pPr algn="l"/>
            <a:r>
              <a:rPr lang="en-US" sz="2000" dirty="0">
                <a:solidFill>
                  <a:schemeClr val="tx1"/>
                </a:solidFill>
                <a:ea typeface="Roboto" panose="02000000000000000000" pitchFamily="2" charset="0"/>
              </a:rPr>
              <a:t>          &lt;button </a:t>
            </a:r>
            <a:r>
              <a:rPr lang="en-US" sz="2000" dirty="0" err="1">
                <a:solidFill>
                  <a:schemeClr val="tx1"/>
                </a:solidFill>
                <a:ea typeface="Roboto" panose="02000000000000000000" pitchFamily="2" charset="0"/>
              </a:rPr>
              <a:t>onClick</a:t>
            </a:r>
            <a:r>
              <a:rPr lang="en-US" sz="2000" dirty="0">
                <a:solidFill>
                  <a:schemeClr val="tx1"/>
                </a:solidFill>
                <a:ea typeface="Roboto" panose="02000000000000000000" pitchFamily="2" charset="0"/>
              </a:rPr>
              <a:t>={() =&gt; </a:t>
            </a:r>
            <a:r>
              <a:rPr lang="en-US" sz="2000" dirty="0" err="1">
                <a:solidFill>
                  <a:schemeClr val="tx1"/>
                </a:solidFill>
                <a:ea typeface="Roboto" panose="02000000000000000000" pitchFamily="2" charset="0"/>
              </a:rPr>
              <a:t>setCount</a:t>
            </a:r>
            <a:r>
              <a:rPr lang="en-US" sz="2000" dirty="0">
                <a:solidFill>
                  <a:schemeClr val="tx1"/>
                </a:solidFill>
                <a:ea typeface="Roboto" panose="02000000000000000000" pitchFamily="2" charset="0"/>
              </a:rPr>
              <a:t>(0)}&gt;</a:t>
            </a:r>
          </a:p>
          <a:p>
            <a:pPr algn="l"/>
            <a:r>
              <a:rPr lang="en-US" sz="2000" dirty="0">
                <a:solidFill>
                  <a:schemeClr val="tx1"/>
                </a:solidFill>
                <a:ea typeface="Roboto" panose="02000000000000000000" pitchFamily="2" charset="0"/>
              </a:rPr>
              <a:t>            Decrement</a:t>
            </a:r>
          </a:p>
          <a:p>
            <a:pPr algn="l"/>
            <a:r>
              <a:rPr lang="en-US" sz="2000" dirty="0">
                <a:solidFill>
                  <a:schemeClr val="tx1"/>
                </a:solidFill>
                <a:ea typeface="Roboto" panose="02000000000000000000" pitchFamily="2" charset="0"/>
              </a:rPr>
              <a:t>          &lt;/button&gt;)</a:t>
            </a:r>
          </a:p>
          <a:p>
            <a:pPr algn="l"/>
            <a:r>
              <a:rPr lang="en-US" sz="2000" dirty="0">
                <a:solidFill>
                  <a:schemeClr val="tx1"/>
                </a:solidFill>
                <a:ea typeface="Roboto" panose="02000000000000000000" pitchFamily="2" charset="0"/>
              </a:rPr>
              <a:t>    }</a:t>
            </a:r>
          </a:p>
          <a:p>
            <a:pPr algn="l"/>
            <a:r>
              <a:rPr lang="en-US" sz="2000" dirty="0">
                <a:solidFill>
                  <a:schemeClr val="tx1"/>
                </a:solidFill>
                <a:ea typeface="Roboto" panose="02000000000000000000" pitchFamily="2" charset="0"/>
              </a:rPr>
              <a:t>    &lt;/div&gt;</a:t>
            </a:r>
          </a:p>
          <a:p>
            <a:pPr algn="l"/>
            <a:r>
              <a:rPr lang="en-US" sz="2000" dirty="0">
                <a:solidFill>
                  <a:schemeClr val="tx1"/>
                </a:solidFill>
                <a:ea typeface="Roboto" panose="02000000000000000000" pitchFamily="2" charset="0"/>
              </a:rPr>
              <a:t>  );</a:t>
            </a:r>
          </a:p>
          <a:p>
            <a:pPr algn="l"/>
            <a:r>
              <a:rPr lang="en-US" sz="2000" dirty="0">
                <a:solidFill>
                  <a:schemeClr val="tx1"/>
                </a:solidFill>
                <a:ea typeface="Roboto" panose="02000000000000000000" pitchFamily="2" charset="0"/>
              </a:rPr>
              <a:t>}</a:t>
            </a:r>
          </a:p>
        </p:txBody>
      </p:sp>
    </p:spTree>
    <p:extLst>
      <p:ext uri="{BB962C8B-B14F-4D97-AF65-F5344CB8AC3E}">
        <p14:creationId xmlns:p14="http://schemas.microsoft.com/office/powerpoint/2010/main" val="89375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19741</TotalTime>
  <Words>780</Words>
  <Application>Microsoft Office PowerPoint</Application>
  <PresentationFormat>On-screen Show (4:3)</PresentationFormat>
  <Paragraphs>115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What &amp; Why</vt:lpstr>
      <vt:lpstr>Types</vt:lpstr>
      <vt:lpstr>Tools for Testing in React</vt:lpstr>
      <vt:lpstr>Testing</vt:lpstr>
      <vt:lpstr>Testing : Assertions</vt:lpstr>
      <vt:lpstr>Testing : What to test</vt:lpstr>
      <vt:lpstr>RTL Queries</vt:lpstr>
      <vt:lpstr>Testing : User Interactions</vt:lpstr>
      <vt:lpstr>Testing : User Interactions</vt:lpstr>
      <vt:lpstr>Testing : User Interactions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1981</cp:revision>
  <dcterms:created xsi:type="dcterms:W3CDTF">2018-07-22T05:46:41Z</dcterms:created>
  <dcterms:modified xsi:type="dcterms:W3CDTF">2023-02-10T07:44:17Z</dcterms:modified>
</cp:coreProperties>
</file>