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363" r:id="rId3"/>
    <p:sldId id="322" r:id="rId4"/>
    <p:sldId id="364" r:id="rId5"/>
    <p:sldId id="313" r:id="rId6"/>
    <p:sldId id="257" r:id="rId7"/>
    <p:sldId id="394" r:id="rId8"/>
    <p:sldId id="365" r:id="rId9"/>
    <p:sldId id="366" r:id="rId10"/>
    <p:sldId id="367" r:id="rId11"/>
    <p:sldId id="368" r:id="rId12"/>
    <p:sldId id="369" r:id="rId13"/>
    <p:sldId id="370" r:id="rId14"/>
    <p:sldId id="339" r:id="rId15"/>
    <p:sldId id="371" r:id="rId16"/>
    <p:sldId id="372" r:id="rId17"/>
    <p:sldId id="373" r:id="rId18"/>
    <p:sldId id="374" r:id="rId19"/>
    <p:sldId id="375" r:id="rId20"/>
    <p:sldId id="376" r:id="rId21"/>
    <p:sldId id="377" r:id="rId22"/>
    <p:sldId id="378" r:id="rId23"/>
    <p:sldId id="379" r:id="rId24"/>
    <p:sldId id="380" r:id="rId25"/>
    <p:sldId id="382" r:id="rId26"/>
    <p:sldId id="383" r:id="rId27"/>
    <p:sldId id="384" r:id="rId28"/>
    <p:sldId id="385" r:id="rId29"/>
    <p:sldId id="386" r:id="rId30"/>
    <p:sldId id="387" r:id="rId31"/>
    <p:sldId id="388" r:id="rId32"/>
    <p:sldId id="389" r:id="rId33"/>
    <p:sldId id="390" r:id="rId34"/>
    <p:sldId id="393" r:id="rId35"/>
    <p:sldId id="391" r:id="rId36"/>
    <p:sldId id="392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7" autoAdjust="0"/>
    <p:restoredTop sz="94660"/>
  </p:normalViewPr>
  <p:slideViewPr>
    <p:cSldViewPr>
      <p:cViewPr>
        <p:scale>
          <a:sx n="70" d="100"/>
          <a:sy n="70" d="100"/>
        </p:scale>
        <p:origin x="1332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2D637-B4B8-422F-96B7-DC84CA5E3579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D1883-0F2A-4574-94CE-6AF622CA50A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D1883-0F2A-4574-94CE-6AF622CA50A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1C92C-0DEF-4D47-BFC7-93DF590BE2EB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481B-C52E-49E9-BBE9-21A6D6244A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1C92C-0DEF-4D47-BFC7-93DF590BE2EB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481B-C52E-49E9-BBE9-21A6D6244A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1C92C-0DEF-4D47-BFC7-93DF590BE2EB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481B-C52E-49E9-BBE9-21A6D6244A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1C92C-0DEF-4D47-BFC7-93DF590BE2EB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481B-C52E-49E9-BBE9-21A6D6244A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1C92C-0DEF-4D47-BFC7-93DF590BE2EB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481B-C52E-49E9-BBE9-21A6D6244A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1C92C-0DEF-4D47-BFC7-93DF590BE2EB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481B-C52E-49E9-BBE9-21A6D6244A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1C92C-0DEF-4D47-BFC7-93DF590BE2EB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481B-C52E-49E9-BBE9-21A6D6244A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1C92C-0DEF-4D47-BFC7-93DF590BE2EB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481B-C52E-49E9-BBE9-21A6D6244A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1C92C-0DEF-4D47-BFC7-93DF590BE2EB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481B-C52E-49E9-BBE9-21A6D6244A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1C92C-0DEF-4D47-BFC7-93DF590BE2EB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481B-C52E-49E9-BBE9-21A6D6244A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1C92C-0DEF-4D47-BFC7-93DF590BE2EB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481B-C52E-49E9-BBE9-21A6D6244A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1C92C-0DEF-4D47-BFC7-93DF590BE2EB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0481B-C52E-49E9-BBE9-21A6D6244A5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Jquery/css_css.asp" TargetMode="External"/><Relationship Id="rId3" Type="http://schemas.openxmlformats.org/officeDocument/2006/relationships/hyperlink" Target="https://www.w3schools.com/Jquery/html_append.asp" TargetMode="External"/><Relationship Id="rId7" Type="http://schemas.openxmlformats.org/officeDocument/2006/relationships/hyperlink" Target="https://www.w3schools.com/Jquery/html_clone.asp" TargetMode="External"/><Relationship Id="rId2" Type="http://schemas.openxmlformats.org/officeDocument/2006/relationships/hyperlink" Target="https://www.w3schools.com/Jquery/html_after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Jquery/html_before.asp" TargetMode="External"/><Relationship Id="rId5" Type="http://schemas.openxmlformats.org/officeDocument/2006/relationships/hyperlink" Target="https://www.w3schools.com/Jquery/html_attr.asp" TargetMode="External"/><Relationship Id="rId4" Type="http://schemas.openxmlformats.org/officeDocument/2006/relationships/hyperlink" Target="https://www.w3schools.com/Jquery/html_appendto.asp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Jquery/html_innerwidth.asp" TargetMode="External"/><Relationship Id="rId3" Type="http://schemas.openxmlformats.org/officeDocument/2006/relationships/hyperlink" Target="https://www.w3schools.com/Jquery/html_empty.asp" TargetMode="External"/><Relationship Id="rId7" Type="http://schemas.openxmlformats.org/officeDocument/2006/relationships/hyperlink" Target="https://www.w3schools.com/Jquery/html_innerheight.asp" TargetMode="External"/><Relationship Id="rId12" Type="http://schemas.openxmlformats.org/officeDocument/2006/relationships/hyperlink" Target="https://www.w3schools.com/Jquery/css_offsetparent.asp" TargetMode="External"/><Relationship Id="rId2" Type="http://schemas.openxmlformats.org/officeDocument/2006/relationships/hyperlink" Target="https://www.w3schools.com/Jquery/html_detach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Jquery/html_html.asp" TargetMode="External"/><Relationship Id="rId11" Type="http://schemas.openxmlformats.org/officeDocument/2006/relationships/hyperlink" Target="https://www.w3schools.com/Jquery/css_offset.asp" TargetMode="External"/><Relationship Id="rId5" Type="http://schemas.openxmlformats.org/officeDocument/2006/relationships/hyperlink" Target="https://www.w3schools.com/Jquery/css_height.asp" TargetMode="External"/><Relationship Id="rId10" Type="http://schemas.openxmlformats.org/officeDocument/2006/relationships/hyperlink" Target="https://www.w3schools.com/Jquery/html_insertbefore.asp" TargetMode="External"/><Relationship Id="rId4" Type="http://schemas.openxmlformats.org/officeDocument/2006/relationships/hyperlink" Target="https://www.w3schools.com/Jquery/html_hasclass.asp" TargetMode="External"/><Relationship Id="rId9" Type="http://schemas.openxmlformats.org/officeDocument/2006/relationships/hyperlink" Target="https://www.w3schools.com/Jquery/html_insertafter.asp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query/html_outerwidth.asp" TargetMode="External"/><Relationship Id="rId2" Type="http://schemas.openxmlformats.org/officeDocument/2006/relationships/hyperlink" Target="https://www.w3schools.com/Jquery/html_outerheight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Jquery/html_prependto.asp" TargetMode="External"/><Relationship Id="rId5" Type="http://schemas.openxmlformats.org/officeDocument/2006/relationships/hyperlink" Target="https://www.w3schools.com/Jquery/html_prepend.asp" TargetMode="External"/><Relationship Id="rId4" Type="http://schemas.openxmlformats.org/officeDocument/2006/relationships/hyperlink" Target="https://www.w3schools.com/Jquery/css_position.asp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query/html_remove.asp" TargetMode="External"/><Relationship Id="rId2" Type="http://schemas.openxmlformats.org/officeDocument/2006/relationships/hyperlink" Target="https://www.w3schools.com/Jquery/html_prop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Jquery/html_removeprop.asp" TargetMode="External"/><Relationship Id="rId5" Type="http://schemas.openxmlformats.org/officeDocument/2006/relationships/hyperlink" Target="https://www.w3schools.com/Jquery/html_removeclass.asp" TargetMode="External"/><Relationship Id="rId4" Type="http://schemas.openxmlformats.org/officeDocument/2006/relationships/hyperlink" Target="https://www.w3schools.com/Jquery/html_removeattr.asp" TargetMode="Externa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Jquery/html_unwrap.asp" TargetMode="External"/><Relationship Id="rId3" Type="http://schemas.openxmlformats.org/officeDocument/2006/relationships/hyperlink" Target="https://www.w3schools.com/Jquery/html_replacewith.asp" TargetMode="External"/><Relationship Id="rId7" Type="http://schemas.openxmlformats.org/officeDocument/2006/relationships/hyperlink" Target="https://www.w3schools.com/Jquery/html_toggleclass.asp" TargetMode="External"/><Relationship Id="rId2" Type="http://schemas.openxmlformats.org/officeDocument/2006/relationships/hyperlink" Target="https://www.w3schools.com/Jquery/html_replaceall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Jquery/html_text.asp" TargetMode="External"/><Relationship Id="rId5" Type="http://schemas.openxmlformats.org/officeDocument/2006/relationships/hyperlink" Target="https://www.w3schools.com/Jquery/css_scrolltop.asp" TargetMode="External"/><Relationship Id="rId10" Type="http://schemas.openxmlformats.org/officeDocument/2006/relationships/hyperlink" Target="https://www.w3schools.com/Jquery/css_width.asp" TargetMode="External"/><Relationship Id="rId4" Type="http://schemas.openxmlformats.org/officeDocument/2006/relationships/hyperlink" Target="https://www.w3schools.com/Jquery/css_scrollleft.asp" TargetMode="External"/><Relationship Id="rId9" Type="http://schemas.openxmlformats.org/officeDocument/2006/relationships/hyperlink" Target="https://www.w3schools.com/Jquery/html_val.asp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query/html_wrapall.asp" TargetMode="External"/><Relationship Id="rId2" Type="http://schemas.openxmlformats.org/officeDocument/2006/relationships/hyperlink" Target="https://www.w3schools.com/Jquery/html_wrap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Jquery/html_wrapinner.asp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Jquery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219200"/>
            <a:ext cx="7848600" cy="5181600"/>
          </a:xfrm>
        </p:spPr>
        <p:txBody>
          <a:bodyPr>
            <a:normAutofit/>
          </a:bodyPr>
          <a:lstStyle/>
          <a:p>
            <a:pPr algn="l">
              <a:buFont typeface="Arial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Library for JavaScript.</a:t>
            </a:r>
          </a:p>
          <a:p>
            <a:pPr algn="l"/>
            <a:endParaRPr lang="en-US" dirty="0">
              <a:solidFill>
                <a:srgbClr val="002060"/>
              </a:solidFill>
            </a:endParaRPr>
          </a:p>
          <a:p>
            <a:pPr algn="l">
              <a:buFont typeface="Arial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Simplifies the complex code of JavaScript.</a:t>
            </a:r>
          </a:p>
          <a:p>
            <a:pPr algn="l">
              <a:buFont typeface="Arial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algn="l">
              <a:buFont typeface="Arial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Simple for even more complex operations.</a:t>
            </a:r>
          </a:p>
          <a:p>
            <a:pPr algn="l">
              <a:buFont typeface="Arial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algn="l">
              <a:buFont typeface="Arial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We can “write less, do more “ with </a:t>
            </a:r>
            <a:r>
              <a:rPr lang="en-US" dirty="0" err="1">
                <a:solidFill>
                  <a:srgbClr val="002060"/>
                </a:solidFill>
              </a:rPr>
              <a:t>jquery</a:t>
            </a:r>
            <a:r>
              <a:rPr lang="en-US" dirty="0">
                <a:solidFill>
                  <a:srgbClr val="002060"/>
                </a:solidFill>
              </a:rPr>
              <a:t>.</a:t>
            </a:r>
          </a:p>
          <a:p>
            <a:pPr algn="l"/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Jquery</a:t>
            </a:r>
            <a:r>
              <a:rPr lang="en-US" dirty="0">
                <a:solidFill>
                  <a:srgbClr val="FF0000"/>
                </a:solidFill>
              </a:rPr>
              <a:t>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Example</a:t>
            </a:r>
          </a:p>
          <a:p>
            <a:pPr>
              <a:buNone/>
            </a:pPr>
            <a:endParaRPr lang="en-US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2060"/>
                </a:solidFill>
              </a:rPr>
              <a:t>$(document).ready(function(){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    $("button").click(function(){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        $("#test").hide();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    });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});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Jquery</a:t>
            </a:r>
            <a:r>
              <a:rPr lang="en-US" dirty="0">
                <a:solidFill>
                  <a:srgbClr val="FF0000"/>
                </a:solidFill>
              </a:rPr>
              <a:t>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Finds elements with a specific class.</a:t>
            </a:r>
          </a:p>
          <a:p>
            <a:r>
              <a:rPr lang="en-US" dirty="0">
                <a:solidFill>
                  <a:srgbClr val="002060"/>
                </a:solidFill>
              </a:rPr>
              <a:t>$(".test")</a:t>
            </a:r>
          </a:p>
          <a:p>
            <a:pPr>
              <a:buNone/>
            </a:pPr>
            <a:endParaRPr lang="en-US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rgbClr val="002060"/>
                </a:solidFill>
              </a:rPr>
              <a:t>Example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$(document).ready(function(){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    $("button").click(function(){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        $(".test").hide();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    });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});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Jquery</a:t>
            </a:r>
            <a:r>
              <a:rPr lang="en-US" dirty="0">
                <a:solidFill>
                  <a:srgbClr val="FF0000"/>
                </a:solidFill>
              </a:rPr>
              <a:t>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$("*")  : Selects all elements</a:t>
            </a:r>
          </a:p>
          <a:p>
            <a:r>
              <a:rPr lang="en-US" dirty="0">
                <a:solidFill>
                  <a:srgbClr val="002060"/>
                </a:solidFill>
              </a:rPr>
              <a:t>$(this) : Selects the current HTML element</a:t>
            </a:r>
          </a:p>
          <a:p>
            <a:r>
              <a:rPr lang="en-US" dirty="0">
                <a:solidFill>
                  <a:srgbClr val="002060"/>
                </a:solidFill>
              </a:rPr>
              <a:t>$("</a:t>
            </a:r>
            <a:r>
              <a:rPr lang="en-US" dirty="0" err="1">
                <a:solidFill>
                  <a:srgbClr val="002060"/>
                </a:solidFill>
              </a:rPr>
              <a:t>p.intro</a:t>
            </a:r>
            <a:r>
              <a:rPr lang="en-US" dirty="0">
                <a:solidFill>
                  <a:srgbClr val="002060"/>
                </a:solidFill>
              </a:rPr>
              <a:t>") : Selects all &lt;p&gt; elements with class="intro“</a:t>
            </a:r>
          </a:p>
          <a:p>
            <a:r>
              <a:rPr lang="en-US" dirty="0">
                <a:solidFill>
                  <a:srgbClr val="002060"/>
                </a:solidFill>
              </a:rPr>
              <a:t>$("p:first") : Selects the first &lt;p&gt; element</a:t>
            </a:r>
          </a:p>
          <a:p>
            <a:r>
              <a:rPr lang="en-US" dirty="0">
                <a:solidFill>
                  <a:srgbClr val="002060"/>
                </a:solidFill>
              </a:rPr>
              <a:t>$("</a:t>
            </a:r>
            <a:r>
              <a:rPr lang="en-US" dirty="0" err="1">
                <a:solidFill>
                  <a:srgbClr val="002060"/>
                </a:solidFill>
              </a:rPr>
              <a:t>ul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li:first</a:t>
            </a:r>
            <a:r>
              <a:rPr lang="en-US" dirty="0">
                <a:solidFill>
                  <a:srgbClr val="002060"/>
                </a:solidFill>
              </a:rPr>
              <a:t>")Selects the first &lt;</a:t>
            </a:r>
            <a:r>
              <a:rPr lang="en-US" dirty="0" err="1">
                <a:solidFill>
                  <a:srgbClr val="002060"/>
                </a:solidFill>
              </a:rPr>
              <a:t>li</a:t>
            </a:r>
            <a:r>
              <a:rPr lang="en-US" dirty="0">
                <a:solidFill>
                  <a:srgbClr val="002060"/>
                </a:solidFill>
              </a:rPr>
              <a:t>&gt; element of the first &lt;</a:t>
            </a:r>
            <a:r>
              <a:rPr lang="en-US" dirty="0" err="1">
                <a:solidFill>
                  <a:srgbClr val="002060"/>
                </a:solidFill>
              </a:rPr>
              <a:t>ul</a:t>
            </a:r>
            <a:r>
              <a:rPr lang="en-US" dirty="0">
                <a:solidFill>
                  <a:srgbClr val="002060"/>
                </a:solidFill>
              </a:rPr>
              <a:t>&gt;</a:t>
            </a:r>
          </a:p>
          <a:p>
            <a:r>
              <a:rPr lang="en-US" dirty="0">
                <a:solidFill>
                  <a:srgbClr val="002060"/>
                </a:solidFill>
              </a:rPr>
              <a:t>$("</a:t>
            </a:r>
            <a:r>
              <a:rPr lang="en-US" dirty="0" err="1">
                <a:solidFill>
                  <a:srgbClr val="002060"/>
                </a:solidFill>
              </a:rPr>
              <a:t>ul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li:first</a:t>
            </a:r>
            <a:r>
              <a:rPr lang="en-US" dirty="0">
                <a:solidFill>
                  <a:srgbClr val="002060"/>
                </a:solidFill>
              </a:rPr>
              <a:t>-child")Selects the first &lt;</a:t>
            </a:r>
            <a:r>
              <a:rPr lang="en-US" dirty="0" err="1">
                <a:solidFill>
                  <a:srgbClr val="002060"/>
                </a:solidFill>
              </a:rPr>
              <a:t>li</a:t>
            </a:r>
            <a:r>
              <a:rPr lang="en-US" dirty="0">
                <a:solidFill>
                  <a:srgbClr val="002060"/>
                </a:solidFill>
              </a:rPr>
              <a:t>&gt; element of every &lt;</a:t>
            </a:r>
            <a:r>
              <a:rPr lang="en-US" dirty="0" err="1">
                <a:solidFill>
                  <a:srgbClr val="002060"/>
                </a:solidFill>
              </a:rPr>
              <a:t>ul</a:t>
            </a:r>
            <a:r>
              <a:rPr lang="en-US" dirty="0">
                <a:solidFill>
                  <a:srgbClr val="002060"/>
                </a:solidFill>
              </a:rPr>
              <a:t>&gt;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Jquery</a:t>
            </a:r>
            <a:r>
              <a:rPr lang="en-US" dirty="0">
                <a:solidFill>
                  <a:srgbClr val="FF0000"/>
                </a:solidFill>
              </a:rPr>
              <a:t>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$("[</a:t>
            </a:r>
            <a:r>
              <a:rPr lang="en-US" dirty="0" err="1">
                <a:solidFill>
                  <a:srgbClr val="002060"/>
                </a:solidFill>
              </a:rPr>
              <a:t>href</a:t>
            </a:r>
            <a:r>
              <a:rPr lang="en-US" dirty="0">
                <a:solidFill>
                  <a:srgbClr val="002060"/>
                </a:solidFill>
              </a:rPr>
              <a:t>]") : Selects all elements with an </a:t>
            </a:r>
            <a:r>
              <a:rPr lang="en-US" dirty="0" err="1">
                <a:solidFill>
                  <a:srgbClr val="002060"/>
                </a:solidFill>
              </a:rPr>
              <a:t>href</a:t>
            </a:r>
            <a:r>
              <a:rPr lang="en-US" dirty="0">
                <a:solidFill>
                  <a:srgbClr val="002060"/>
                </a:solidFill>
              </a:rPr>
              <a:t> attribute.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$("a[target='_blank']") : Selects all &lt;a&gt; elements with a target attribute value equal to "_blank“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$("a[target!='_blank']")Selects all &lt;a&gt; elements with a target attribute value NOT equal to "_blank“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$(":button")Selects all &lt;button&gt; elements and &lt;input&gt; elements of type="button“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$("</a:t>
            </a:r>
            <a:r>
              <a:rPr lang="en-US" dirty="0" err="1">
                <a:solidFill>
                  <a:srgbClr val="002060"/>
                </a:solidFill>
              </a:rPr>
              <a:t>tr:even</a:t>
            </a:r>
            <a:r>
              <a:rPr lang="en-US" dirty="0">
                <a:solidFill>
                  <a:srgbClr val="002060"/>
                </a:solidFill>
              </a:rPr>
              <a:t>")Selects all even &lt;</a:t>
            </a:r>
            <a:r>
              <a:rPr lang="en-US" dirty="0" err="1">
                <a:solidFill>
                  <a:srgbClr val="002060"/>
                </a:solidFill>
              </a:rPr>
              <a:t>tr</a:t>
            </a:r>
            <a:r>
              <a:rPr lang="en-US" dirty="0">
                <a:solidFill>
                  <a:srgbClr val="002060"/>
                </a:solidFill>
              </a:rPr>
              <a:t>&gt; elements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$("</a:t>
            </a:r>
            <a:r>
              <a:rPr lang="en-US" dirty="0" err="1">
                <a:solidFill>
                  <a:srgbClr val="002060"/>
                </a:solidFill>
              </a:rPr>
              <a:t>tr:odd</a:t>
            </a:r>
            <a:r>
              <a:rPr lang="en-US" dirty="0">
                <a:solidFill>
                  <a:srgbClr val="002060"/>
                </a:solidFill>
              </a:rPr>
              <a:t>")Selects all odd &lt;</a:t>
            </a:r>
            <a:r>
              <a:rPr lang="en-US" dirty="0" err="1">
                <a:solidFill>
                  <a:srgbClr val="002060"/>
                </a:solidFill>
              </a:rPr>
              <a:t>tr</a:t>
            </a:r>
            <a:r>
              <a:rPr lang="en-US" dirty="0">
                <a:solidFill>
                  <a:srgbClr val="002060"/>
                </a:solidFill>
              </a:rPr>
              <a:t>&gt; elements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Jquery</a:t>
            </a:r>
            <a:r>
              <a:rPr lang="en-US" dirty="0">
                <a:solidFill>
                  <a:srgbClr val="FF0000"/>
                </a:solidFill>
              </a:rPr>
              <a:t> Event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Most events have an equivalent </a:t>
            </a:r>
            <a:r>
              <a:rPr lang="en-US" dirty="0" err="1">
                <a:solidFill>
                  <a:srgbClr val="002060"/>
                </a:solidFill>
              </a:rPr>
              <a:t>jQuery</a:t>
            </a:r>
            <a:r>
              <a:rPr lang="en-US" dirty="0">
                <a:solidFill>
                  <a:srgbClr val="002060"/>
                </a:solidFill>
              </a:rPr>
              <a:t> method.</a:t>
            </a:r>
          </a:p>
          <a:p>
            <a:r>
              <a:rPr lang="en-US" dirty="0">
                <a:solidFill>
                  <a:srgbClr val="002060"/>
                </a:solidFill>
              </a:rPr>
              <a:t>$("p").click();  It will assign click event to all p elements.</a:t>
            </a:r>
          </a:p>
          <a:p>
            <a:r>
              <a:rPr lang="en-US" dirty="0">
                <a:solidFill>
                  <a:srgbClr val="002060"/>
                </a:solidFill>
              </a:rPr>
              <a:t>Handling event : example </a:t>
            </a:r>
          </a:p>
          <a:p>
            <a:r>
              <a:rPr lang="en-US" dirty="0">
                <a:solidFill>
                  <a:srgbClr val="002060"/>
                </a:solidFill>
              </a:rPr>
              <a:t>$("p").click(function(){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  // action goes here!!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});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Jquery</a:t>
            </a:r>
            <a:r>
              <a:rPr lang="en-US" dirty="0">
                <a:solidFill>
                  <a:srgbClr val="FF0000"/>
                </a:solidFill>
              </a:rPr>
              <a:t> : Common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rgbClr val="002060"/>
                </a:solidFill>
              </a:rPr>
              <a:t>Mouse Events 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Click</a:t>
            </a:r>
          </a:p>
          <a:p>
            <a:r>
              <a:rPr lang="en-US" dirty="0" err="1">
                <a:solidFill>
                  <a:srgbClr val="002060"/>
                </a:solidFill>
              </a:rPr>
              <a:t>Dblclick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 err="1">
                <a:solidFill>
                  <a:srgbClr val="002060"/>
                </a:solidFill>
              </a:rPr>
              <a:t>Mouseenter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 err="1">
                <a:solidFill>
                  <a:srgbClr val="002060"/>
                </a:solidFill>
              </a:rPr>
              <a:t>mouseleave</a:t>
            </a:r>
            <a:r>
              <a:rPr lang="en-US" dirty="0">
                <a:solidFill>
                  <a:srgbClr val="002060"/>
                </a:solidFill>
              </a:rPr>
              <a:t> </a:t>
            </a:r>
          </a:p>
          <a:p>
            <a:r>
              <a:rPr lang="en-US" dirty="0">
                <a:solidFill>
                  <a:srgbClr val="002060"/>
                </a:solidFill>
              </a:rPr>
              <a:t>hover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rgbClr val="002060"/>
                </a:solidFill>
              </a:rPr>
              <a:t>Keyboard Events</a:t>
            </a:r>
          </a:p>
          <a:p>
            <a:pPr>
              <a:buNone/>
            </a:pPr>
            <a:endParaRPr lang="en-US" b="1" dirty="0">
              <a:solidFill>
                <a:srgbClr val="002060"/>
              </a:solidFill>
            </a:endParaRPr>
          </a:p>
          <a:p>
            <a:r>
              <a:rPr lang="en-US" dirty="0" err="1">
                <a:solidFill>
                  <a:srgbClr val="002060"/>
                </a:solidFill>
              </a:rPr>
              <a:t>Keypress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 err="1">
                <a:solidFill>
                  <a:srgbClr val="002060"/>
                </a:solidFill>
              </a:rPr>
              <a:t>Keydown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 err="1">
                <a:solidFill>
                  <a:srgbClr val="002060"/>
                </a:solidFill>
              </a:rPr>
              <a:t>Keyup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Jquery</a:t>
            </a:r>
            <a:r>
              <a:rPr lang="en-US" dirty="0">
                <a:solidFill>
                  <a:srgbClr val="FF0000"/>
                </a:solidFill>
              </a:rPr>
              <a:t> : Common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>
                <a:solidFill>
                  <a:srgbClr val="002060"/>
                </a:solidFill>
              </a:rPr>
              <a:t>Form Events</a:t>
            </a:r>
          </a:p>
          <a:p>
            <a:pPr>
              <a:buNone/>
            </a:pP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Submit</a:t>
            </a:r>
          </a:p>
          <a:p>
            <a:r>
              <a:rPr lang="en-US" dirty="0">
                <a:solidFill>
                  <a:srgbClr val="002060"/>
                </a:solidFill>
              </a:rPr>
              <a:t>Change</a:t>
            </a:r>
          </a:p>
          <a:p>
            <a:r>
              <a:rPr lang="en-US" dirty="0">
                <a:solidFill>
                  <a:srgbClr val="002060"/>
                </a:solidFill>
              </a:rPr>
              <a:t>Focus</a:t>
            </a:r>
          </a:p>
          <a:p>
            <a:r>
              <a:rPr lang="en-US" dirty="0">
                <a:solidFill>
                  <a:srgbClr val="002060"/>
                </a:solidFill>
              </a:rPr>
              <a:t>Blur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rgbClr val="002060"/>
                </a:solidFill>
              </a:rPr>
              <a:t>Document/Window Events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ready</a:t>
            </a:r>
          </a:p>
          <a:p>
            <a:r>
              <a:rPr lang="en-US" dirty="0">
                <a:solidFill>
                  <a:srgbClr val="002060"/>
                </a:solidFill>
              </a:rPr>
              <a:t>Load</a:t>
            </a:r>
          </a:p>
          <a:p>
            <a:r>
              <a:rPr lang="en-US" dirty="0">
                <a:solidFill>
                  <a:srgbClr val="002060"/>
                </a:solidFill>
              </a:rPr>
              <a:t>Resize</a:t>
            </a:r>
          </a:p>
          <a:p>
            <a:r>
              <a:rPr lang="en-US" dirty="0">
                <a:solidFill>
                  <a:srgbClr val="002060"/>
                </a:solidFill>
              </a:rPr>
              <a:t>Scroll</a:t>
            </a:r>
          </a:p>
          <a:p>
            <a:r>
              <a:rPr lang="en-US" dirty="0">
                <a:solidFill>
                  <a:srgbClr val="002060"/>
                </a:solidFill>
              </a:rPr>
              <a:t>unload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ready </a:t>
            </a:r>
            <a:r>
              <a:rPr lang="en-US" dirty="0" err="1">
                <a:solidFill>
                  <a:srgbClr val="FF0000"/>
                </a:solidFill>
              </a:rPr>
              <a:t>vs</a:t>
            </a:r>
            <a:r>
              <a:rPr lang="en-US" dirty="0">
                <a:solidFill>
                  <a:srgbClr val="FF0000"/>
                </a:solidFill>
              </a:rPr>
              <a:t> 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The ready event occurs after the HTML document has been loaded, </a:t>
            </a:r>
          </a:p>
          <a:p>
            <a:pPr>
              <a:buNone/>
            </a:pPr>
            <a:r>
              <a:rPr lang="en-US" dirty="0">
                <a:solidFill>
                  <a:srgbClr val="002060"/>
                </a:solidFill>
              </a:rPr>
              <a:t>Syntax : </a:t>
            </a:r>
          </a:p>
          <a:p>
            <a:pPr>
              <a:buNone/>
            </a:pPr>
            <a:r>
              <a:rPr lang="en-US" dirty="0">
                <a:solidFill>
                  <a:srgbClr val="002060"/>
                </a:solidFill>
              </a:rPr>
              <a:t>$(document).ready(function() { /* code here */ });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The </a:t>
            </a:r>
            <a:r>
              <a:rPr lang="en-US" dirty="0" err="1">
                <a:solidFill>
                  <a:srgbClr val="002060"/>
                </a:solidFill>
              </a:rPr>
              <a:t>onload</a:t>
            </a:r>
            <a:r>
              <a:rPr lang="en-US" dirty="0">
                <a:solidFill>
                  <a:srgbClr val="002060"/>
                </a:solidFill>
              </a:rPr>
              <a:t> event occurs later, when all content (e.g. images) also has been loaded.</a:t>
            </a:r>
          </a:p>
          <a:p>
            <a:pPr>
              <a:buNone/>
            </a:pPr>
            <a:endParaRPr lang="en-US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2060"/>
                </a:solidFill>
              </a:rPr>
              <a:t>Syntax : $(window).on('load', function() { console.log('All assets are loaded') })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on() Method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The on() method attaches one or more event handlers for the selected elements.</a:t>
            </a:r>
          </a:p>
          <a:p>
            <a:r>
              <a:rPr lang="en-US" dirty="0">
                <a:solidFill>
                  <a:srgbClr val="002060"/>
                </a:solidFill>
              </a:rPr>
              <a:t>Attach a click event to a &lt;p&gt; element: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rgbClr val="002060"/>
                </a:solidFill>
              </a:rPr>
              <a:t>Example</a:t>
            </a:r>
          </a:p>
          <a:p>
            <a:r>
              <a:rPr lang="en-US" i="1" dirty="0">
                <a:solidFill>
                  <a:srgbClr val="002060"/>
                </a:solidFill>
              </a:rPr>
              <a:t>$("p").on("click", function(){</a:t>
            </a:r>
            <a:br>
              <a:rPr lang="en-US" i="1" dirty="0">
                <a:solidFill>
                  <a:srgbClr val="002060"/>
                </a:solidFill>
              </a:rPr>
            </a:br>
            <a:r>
              <a:rPr lang="en-US" i="1" dirty="0">
                <a:solidFill>
                  <a:srgbClr val="002060"/>
                </a:solidFill>
              </a:rPr>
              <a:t>    $(this).hide();</a:t>
            </a:r>
            <a:br>
              <a:rPr lang="en-US" i="1" dirty="0">
                <a:solidFill>
                  <a:srgbClr val="002060"/>
                </a:solidFill>
              </a:rPr>
            </a:br>
            <a:r>
              <a:rPr lang="en-US" i="1" dirty="0">
                <a:solidFill>
                  <a:srgbClr val="002060"/>
                </a:solidFill>
              </a:rPr>
              <a:t>});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Attaching multiple events using on() method</a:t>
            </a:r>
          </a:p>
          <a:p>
            <a:endParaRPr lang="en-US" dirty="0"/>
          </a:p>
          <a:p>
            <a:r>
              <a:rPr lang="en-US" i="1" dirty="0">
                <a:solidFill>
                  <a:srgbClr val="002060"/>
                </a:solidFill>
              </a:rPr>
              <a:t>$("p").on({</a:t>
            </a:r>
            <a:br>
              <a:rPr lang="en-US" i="1" dirty="0">
                <a:solidFill>
                  <a:srgbClr val="002060"/>
                </a:solidFill>
              </a:rPr>
            </a:br>
            <a:r>
              <a:rPr lang="en-US" i="1" dirty="0">
                <a:solidFill>
                  <a:srgbClr val="002060"/>
                </a:solidFill>
              </a:rPr>
              <a:t>    </a:t>
            </a:r>
            <a:r>
              <a:rPr lang="en-US" i="1" dirty="0" err="1">
                <a:solidFill>
                  <a:srgbClr val="002060"/>
                </a:solidFill>
              </a:rPr>
              <a:t>mouseenter</a:t>
            </a:r>
            <a:r>
              <a:rPr lang="en-US" i="1" dirty="0">
                <a:solidFill>
                  <a:srgbClr val="002060"/>
                </a:solidFill>
              </a:rPr>
              <a:t>: function(){</a:t>
            </a:r>
            <a:br>
              <a:rPr lang="en-US" i="1" dirty="0">
                <a:solidFill>
                  <a:srgbClr val="002060"/>
                </a:solidFill>
              </a:rPr>
            </a:br>
            <a:r>
              <a:rPr lang="en-US" i="1" dirty="0">
                <a:solidFill>
                  <a:srgbClr val="002060"/>
                </a:solidFill>
              </a:rPr>
              <a:t>        $(this).</a:t>
            </a:r>
            <a:r>
              <a:rPr lang="en-US" i="1" dirty="0" err="1">
                <a:solidFill>
                  <a:srgbClr val="002060"/>
                </a:solidFill>
              </a:rPr>
              <a:t>css</a:t>
            </a:r>
            <a:r>
              <a:rPr lang="en-US" i="1" dirty="0">
                <a:solidFill>
                  <a:srgbClr val="002060"/>
                </a:solidFill>
              </a:rPr>
              <a:t>("background-color", "</a:t>
            </a:r>
            <a:r>
              <a:rPr lang="en-US" i="1" dirty="0" err="1">
                <a:solidFill>
                  <a:srgbClr val="002060"/>
                </a:solidFill>
              </a:rPr>
              <a:t>lightgray</a:t>
            </a:r>
            <a:r>
              <a:rPr lang="en-US" i="1" dirty="0">
                <a:solidFill>
                  <a:srgbClr val="002060"/>
                </a:solidFill>
              </a:rPr>
              <a:t>");</a:t>
            </a:r>
            <a:br>
              <a:rPr lang="en-US" i="1" dirty="0">
                <a:solidFill>
                  <a:srgbClr val="002060"/>
                </a:solidFill>
              </a:rPr>
            </a:br>
            <a:r>
              <a:rPr lang="en-US" i="1" dirty="0">
                <a:solidFill>
                  <a:srgbClr val="002060"/>
                </a:solidFill>
              </a:rPr>
              <a:t>    }, </a:t>
            </a:r>
            <a:br>
              <a:rPr lang="en-US" i="1" dirty="0">
                <a:solidFill>
                  <a:srgbClr val="002060"/>
                </a:solidFill>
              </a:rPr>
            </a:br>
            <a:r>
              <a:rPr lang="en-US" i="1" dirty="0">
                <a:solidFill>
                  <a:srgbClr val="002060"/>
                </a:solidFill>
              </a:rPr>
              <a:t>    </a:t>
            </a:r>
            <a:r>
              <a:rPr lang="en-US" i="1" dirty="0" err="1">
                <a:solidFill>
                  <a:srgbClr val="002060"/>
                </a:solidFill>
              </a:rPr>
              <a:t>mouseleave</a:t>
            </a:r>
            <a:r>
              <a:rPr lang="en-US" i="1" dirty="0">
                <a:solidFill>
                  <a:srgbClr val="002060"/>
                </a:solidFill>
              </a:rPr>
              <a:t>: function(){</a:t>
            </a:r>
            <a:br>
              <a:rPr lang="en-US" i="1" dirty="0">
                <a:solidFill>
                  <a:srgbClr val="002060"/>
                </a:solidFill>
              </a:rPr>
            </a:br>
            <a:r>
              <a:rPr lang="en-US" i="1" dirty="0">
                <a:solidFill>
                  <a:srgbClr val="002060"/>
                </a:solidFill>
              </a:rPr>
              <a:t>        $(this).</a:t>
            </a:r>
            <a:r>
              <a:rPr lang="en-US" i="1" dirty="0" err="1">
                <a:solidFill>
                  <a:srgbClr val="002060"/>
                </a:solidFill>
              </a:rPr>
              <a:t>css</a:t>
            </a:r>
            <a:r>
              <a:rPr lang="en-US" i="1" dirty="0">
                <a:solidFill>
                  <a:srgbClr val="002060"/>
                </a:solidFill>
              </a:rPr>
              <a:t>("background-color", "</a:t>
            </a:r>
            <a:r>
              <a:rPr lang="en-US" i="1" dirty="0" err="1">
                <a:solidFill>
                  <a:srgbClr val="002060"/>
                </a:solidFill>
              </a:rPr>
              <a:t>lightblue</a:t>
            </a:r>
            <a:r>
              <a:rPr lang="en-US" i="1" dirty="0">
                <a:solidFill>
                  <a:srgbClr val="002060"/>
                </a:solidFill>
              </a:rPr>
              <a:t>");</a:t>
            </a:r>
            <a:br>
              <a:rPr lang="en-US" i="1" dirty="0">
                <a:solidFill>
                  <a:srgbClr val="002060"/>
                </a:solidFill>
              </a:rPr>
            </a:br>
            <a:r>
              <a:rPr lang="en-US" i="1" dirty="0">
                <a:solidFill>
                  <a:srgbClr val="002060"/>
                </a:solidFill>
              </a:rPr>
              <a:t>    }, </a:t>
            </a:r>
            <a:br>
              <a:rPr lang="en-US" i="1" dirty="0">
                <a:solidFill>
                  <a:srgbClr val="002060"/>
                </a:solidFill>
              </a:rPr>
            </a:br>
            <a:r>
              <a:rPr lang="en-US" i="1" dirty="0">
                <a:solidFill>
                  <a:srgbClr val="002060"/>
                </a:solidFill>
              </a:rPr>
              <a:t>});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Jquery</a:t>
            </a:r>
            <a:r>
              <a:rPr lang="en-US" dirty="0">
                <a:solidFill>
                  <a:srgbClr val="FF0000"/>
                </a:solidFill>
              </a:rPr>
              <a:t> Effects : Show/Hide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Hide, Show, Toggle, Slide, Fade, and Animate. </a:t>
            </a:r>
          </a:p>
          <a:p>
            <a:pPr>
              <a:buNone/>
            </a:pPr>
            <a:r>
              <a:rPr lang="en-US" dirty="0">
                <a:solidFill>
                  <a:srgbClr val="002060"/>
                </a:solidFill>
              </a:rPr>
              <a:t>a. Show and Hide</a:t>
            </a:r>
          </a:p>
          <a:p>
            <a:r>
              <a:rPr lang="en-US" b="1" i="1" dirty="0">
                <a:solidFill>
                  <a:srgbClr val="002060"/>
                </a:solidFill>
              </a:rPr>
              <a:t>Syntax : </a:t>
            </a:r>
          </a:p>
          <a:p>
            <a:pPr>
              <a:buNone/>
            </a:pPr>
            <a:r>
              <a:rPr lang="en-US" dirty="0">
                <a:solidFill>
                  <a:srgbClr val="002060"/>
                </a:solidFill>
              </a:rPr>
              <a:t>    $(</a:t>
            </a:r>
            <a:r>
              <a:rPr lang="en-US" i="1" dirty="0">
                <a:solidFill>
                  <a:srgbClr val="002060"/>
                </a:solidFill>
              </a:rPr>
              <a:t>selector</a:t>
            </a:r>
            <a:r>
              <a:rPr lang="en-US" dirty="0">
                <a:solidFill>
                  <a:srgbClr val="002060"/>
                </a:solidFill>
              </a:rPr>
              <a:t>).hide(</a:t>
            </a:r>
            <a:r>
              <a:rPr lang="en-US" i="1" dirty="0" err="1">
                <a:solidFill>
                  <a:srgbClr val="002060"/>
                </a:solidFill>
              </a:rPr>
              <a:t>speed,callback</a:t>
            </a:r>
            <a:r>
              <a:rPr lang="en-US" dirty="0">
                <a:solidFill>
                  <a:srgbClr val="002060"/>
                </a:solidFill>
              </a:rPr>
              <a:t>);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$(</a:t>
            </a:r>
            <a:r>
              <a:rPr lang="en-US" i="1" dirty="0">
                <a:solidFill>
                  <a:srgbClr val="002060"/>
                </a:solidFill>
              </a:rPr>
              <a:t>selector</a:t>
            </a:r>
            <a:r>
              <a:rPr lang="en-US" dirty="0">
                <a:solidFill>
                  <a:srgbClr val="002060"/>
                </a:solidFill>
              </a:rPr>
              <a:t>).show(</a:t>
            </a:r>
            <a:r>
              <a:rPr lang="en-US" i="1" dirty="0" err="1">
                <a:solidFill>
                  <a:srgbClr val="002060"/>
                </a:solidFill>
              </a:rPr>
              <a:t>speed,callback</a:t>
            </a:r>
            <a:r>
              <a:rPr lang="en-US" dirty="0">
                <a:solidFill>
                  <a:srgbClr val="002060"/>
                </a:solidFill>
              </a:rPr>
              <a:t>);</a:t>
            </a:r>
          </a:p>
          <a:p>
            <a:pPr>
              <a:buNone/>
            </a:pPr>
            <a:r>
              <a:rPr lang="en-US" dirty="0">
                <a:solidFill>
                  <a:srgbClr val="002060"/>
                </a:solidFill>
              </a:rPr>
              <a:t>Practical example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DOM manipulation</a:t>
            </a:r>
          </a:p>
          <a:p>
            <a:r>
              <a:rPr lang="en-US" dirty="0">
                <a:solidFill>
                  <a:srgbClr val="002060"/>
                </a:solidFill>
              </a:rPr>
              <a:t>CSS manipulation</a:t>
            </a:r>
          </a:p>
          <a:p>
            <a:r>
              <a:rPr lang="en-US" dirty="0">
                <a:solidFill>
                  <a:srgbClr val="002060"/>
                </a:solidFill>
              </a:rPr>
              <a:t>HTML event methods</a:t>
            </a:r>
          </a:p>
          <a:p>
            <a:r>
              <a:rPr lang="en-US" dirty="0">
                <a:solidFill>
                  <a:srgbClr val="002060"/>
                </a:solidFill>
              </a:rPr>
              <a:t>Effects and animations</a:t>
            </a:r>
          </a:p>
          <a:p>
            <a:r>
              <a:rPr lang="en-US" dirty="0">
                <a:solidFill>
                  <a:srgbClr val="002060"/>
                </a:solidFill>
              </a:rPr>
              <a:t>AJAX</a:t>
            </a:r>
          </a:p>
          <a:p>
            <a:r>
              <a:rPr lang="en-US" dirty="0">
                <a:solidFill>
                  <a:srgbClr val="002060"/>
                </a:solidFill>
              </a:rPr>
              <a:t>Utilities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Jquery</a:t>
            </a:r>
            <a:r>
              <a:rPr lang="en-US" dirty="0">
                <a:solidFill>
                  <a:srgbClr val="FF0000"/>
                </a:solidFill>
              </a:rPr>
              <a:t> Effects : Toggle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solidFill>
                  <a:srgbClr val="002060"/>
                </a:solidFill>
              </a:rPr>
              <a:t>jQuery</a:t>
            </a:r>
            <a:r>
              <a:rPr lang="en-US" dirty="0">
                <a:solidFill>
                  <a:srgbClr val="002060"/>
                </a:solidFill>
              </a:rPr>
              <a:t> toggle()</a:t>
            </a:r>
          </a:p>
          <a:p>
            <a:r>
              <a:rPr lang="en-US" dirty="0">
                <a:solidFill>
                  <a:srgbClr val="002060"/>
                </a:solidFill>
              </a:rPr>
              <a:t>Can toggle between the hide() and show() methods with the toggle() method.</a:t>
            </a:r>
          </a:p>
          <a:p>
            <a:r>
              <a:rPr lang="en-US" dirty="0">
                <a:solidFill>
                  <a:srgbClr val="002060"/>
                </a:solidFill>
              </a:rPr>
              <a:t>Example</a:t>
            </a:r>
          </a:p>
          <a:p>
            <a:r>
              <a:rPr lang="en-US" dirty="0">
                <a:solidFill>
                  <a:srgbClr val="002060"/>
                </a:solidFill>
              </a:rPr>
              <a:t>$("button").click(function(){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    $("p").toggle();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});</a:t>
            </a:r>
          </a:p>
          <a:p>
            <a:pPr>
              <a:buNone/>
            </a:pPr>
            <a:r>
              <a:rPr lang="en-US" b="1" dirty="0">
                <a:solidFill>
                  <a:srgbClr val="002060"/>
                </a:solidFill>
              </a:rPr>
              <a:t>Syntax: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$(</a:t>
            </a:r>
            <a:r>
              <a:rPr lang="en-US" i="1" dirty="0">
                <a:solidFill>
                  <a:srgbClr val="002060"/>
                </a:solidFill>
              </a:rPr>
              <a:t>selector</a:t>
            </a:r>
            <a:r>
              <a:rPr lang="en-US" dirty="0">
                <a:solidFill>
                  <a:srgbClr val="002060"/>
                </a:solidFill>
              </a:rPr>
              <a:t>).toggle(</a:t>
            </a:r>
            <a:r>
              <a:rPr lang="en-US" i="1" dirty="0" err="1">
                <a:solidFill>
                  <a:srgbClr val="002060"/>
                </a:solidFill>
              </a:rPr>
              <a:t>speed,callback</a:t>
            </a:r>
            <a:r>
              <a:rPr lang="en-US" dirty="0">
                <a:solidFill>
                  <a:srgbClr val="002060"/>
                </a:solidFill>
              </a:rPr>
              <a:t>);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Jquery</a:t>
            </a:r>
            <a:r>
              <a:rPr lang="en-US" dirty="0">
                <a:solidFill>
                  <a:srgbClr val="FF0000"/>
                </a:solidFill>
              </a:rPr>
              <a:t> Effects : </a:t>
            </a:r>
            <a:r>
              <a:rPr lang="en-US" dirty="0" err="1">
                <a:solidFill>
                  <a:srgbClr val="FF0000"/>
                </a:solidFill>
              </a:rPr>
              <a:t>FadeIn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Fade : </a:t>
            </a:r>
          </a:p>
          <a:p>
            <a:pPr>
              <a:buNone/>
            </a:pPr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dirty="0" err="1">
                <a:solidFill>
                  <a:srgbClr val="002060"/>
                </a:solidFill>
              </a:rPr>
              <a:t>fadeIn</a:t>
            </a:r>
            <a:r>
              <a:rPr lang="en-US" dirty="0">
                <a:solidFill>
                  <a:srgbClr val="002060"/>
                </a:solidFill>
              </a:rPr>
              <a:t>() , </a:t>
            </a:r>
            <a:r>
              <a:rPr lang="en-US" dirty="0" err="1">
                <a:solidFill>
                  <a:srgbClr val="002060"/>
                </a:solidFill>
              </a:rPr>
              <a:t>fadeOut</a:t>
            </a:r>
            <a:r>
              <a:rPr lang="en-US" dirty="0">
                <a:solidFill>
                  <a:srgbClr val="002060"/>
                </a:solidFill>
              </a:rPr>
              <a:t>() , </a:t>
            </a:r>
            <a:r>
              <a:rPr lang="en-US" dirty="0" err="1">
                <a:solidFill>
                  <a:srgbClr val="002060"/>
                </a:solidFill>
              </a:rPr>
              <a:t>fadeToggle</a:t>
            </a:r>
            <a:r>
              <a:rPr lang="en-US" dirty="0">
                <a:solidFill>
                  <a:srgbClr val="002060"/>
                </a:solidFill>
              </a:rPr>
              <a:t>() ,</a:t>
            </a:r>
            <a:r>
              <a:rPr lang="en-US" dirty="0" err="1">
                <a:solidFill>
                  <a:srgbClr val="002060"/>
                </a:solidFill>
              </a:rPr>
              <a:t>fadeTo</a:t>
            </a:r>
            <a:r>
              <a:rPr lang="en-US" dirty="0">
                <a:solidFill>
                  <a:srgbClr val="002060"/>
                </a:solidFill>
              </a:rPr>
              <a:t>()</a:t>
            </a:r>
          </a:p>
          <a:p>
            <a:r>
              <a:rPr lang="en-US" dirty="0">
                <a:solidFill>
                  <a:srgbClr val="002060"/>
                </a:solidFill>
              </a:rPr>
              <a:t>The </a:t>
            </a:r>
            <a:r>
              <a:rPr lang="en-US" dirty="0" err="1">
                <a:solidFill>
                  <a:srgbClr val="002060"/>
                </a:solidFill>
              </a:rPr>
              <a:t>jQuery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fadeIn</a:t>
            </a:r>
            <a:r>
              <a:rPr lang="en-US" dirty="0">
                <a:solidFill>
                  <a:srgbClr val="002060"/>
                </a:solidFill>
              </a:rPr>
              <a:t>() method is used to fade in a hidden element.</a:t>
            </a:r>
          </a:p>
          <a:p>
            <a:pPr>
              <a:buNone/>
            </a:pPr>
            <a:r>
              <a:rPr lang="en-US" b="1" dirty="0">
                <a:solidFill>
                  <a:srgbClr val="002060"/>
                </a:solidFill>
              </a:rPr>
              <a:t>Syntax: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$(</a:t>
            </a:r>
            <a:r>
              <a:rPr lang="en-US" i="1" dirty="0">
                <a:solidFill>
                  <a:srgbClr val="002060"/>
                </a:solidFill>
              </a:rPr>
              <a:t>selector</a:t>
            </a:r>
            <a:r>
              <a:rPr lang="en-US" dirty="0">
                <a:solidFill>
                  <a:srgbClr val="002060"/>
                </a:solidFill>
              </a:rPr>
              <a:t>).</a:t>
            </a:r>
            <a:r>
              <a:rPr lang="en-US" dirty="0" err="1">
                <a:solidFill>
                  <a:srgbClr val="002060"/>
                </a:solidFill>
              </a:rPr>
              <a:t>fadeIn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i="1" dirty="0" err="1">
                <a:solidFill>
                  <a:srgbClr val="002060"/>
                </a:solidFill>
              </a:rPr>
              <a:t>speed,callback</a:t>
            </a:r>
            <a:r>
              <a:rPr lang="en-US" dirty="0">
                <a:solidFill>
                  <a:srgbClr val="002060"/>
                </a:solidFill>
              </a:rPr>
              <a:t>);</a:t>
            </a:r>
          </a:p>
          <a:p>
            <a:r>
              <a:rPr lang="en-US" dirty="0">
                <a:solidFill>
                  <a:srgbClr val="002060"/>
                </a:solidFill>
              </a:rPr>
              <a:t>The optional callback parameter is a function to be executed after the fading completes.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pPr>
              <a:buNone/>
            </a:pPr>
            <a:endParaRPr lang="en-US" dirty="0">
              <a:solidFill>
                <a:srgbClr val="002060"/>
              </a:solidFill>
            </a:endParaRPr>
          </a:p>
          <a:p>
            <a:pPr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Jquery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Effects:FadeOut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002060"/>
                </a:solidFill>
              </a:rPr>
              <a:t>fadeOut</a:t>
            </a:r>
            <a:r>
              <a:rPr lang="en-US" dirty="0">
                <a:solidFill>
                  <a:srgbClr val="002060"/>
                </a:solidFill>
              </a:rPr>
              <a:t>()</a:t>
            </a:r>
          </a:p>
          <a:p>
            <a:pPr>
              <a:buNone/>
            </a:pP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The </a:t>
            </a:r>
            <a:r>
              <a:rPr lang="en-US" dirty="0" err="1">
                <a:solidFill>
                  <a:srgbClr val="002060"/>
                </a:solidFill>
              </a:rPr>
              <a:t>jQuery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fadeOut</a:t>
            </a:r>
            <a:r>
              <a:rPr lang="en-US" dirty="0">
                <a:solidFill>
                  <a:srgbClr val="002060"/>
                </a:solidFill>
              </a:rPr>
              <a:t>() method is used to fade out a visible element.</a:t>
            </a:r>
          </a:p>
          <a:p>
            <a:r>
              <a:rPr lang="en-US" b="1" dirty="0">
                <a:solidFill>
                  <a:srgbClr val="002060"/>
                </a:solidFill>
              </a:rPr>
              <a:t>Syntax: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$(</a:t>
            </a:r>
            <a:r>
              <a:rPr lang="en-US" i="1" dirty="0">
                <a:solidFill>
                  <a:srgbClr val="002060"/>
                </a:solidFill>
              </a:rPr>
              <a:t>selector</a:t>
            </a:r>
            <a:r>
              <a:rPr lang="en-US" dirty="0">
                <a:solidFill>
                  <a:srgbClr val="002060"/>
                </a:solidFill>
              </a:rPr>
              <a:t>).</a:t>
            </a:r>
            <a:r>
              <a:rPr lang="en-US" dirty="0" err="1">
                <a:solidFill>
                  <a:srgbClr val="002060"/>
                </a:solidFill>
              </a:rPr>
              <a:t>fadeOut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i="1" dirty="0" err="1">
                <a:solidFill>
                  <a:srgbClr val="002060"/>
                </a:solidFill>
              </a:rPr>
              <a:t>speed,callback</a:t>
            </a:r>
            <a:r>
              <a:rPr lang="en-US" dirty="0">
                <a:solidFill>
                  <a:srgbClr val="002060"/>
                </a:solidFill>
              </a:rPr>
              <a:t>);</a:t>
            </a:r>
          </a:p>
          <a:p>
            <a:pPr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Jquery</a:t>
            </a:r>
            <a:r>
              <a:rPr lang="en-US" dirty="0">
                <a:solidFill>
                  <a:srgbClr val="FF0000"/>
                </a:solidFill>
              </a:rPr>
              <a:t> Effects : </a:t>
            </a:r>
            <a:r>
              <a:rPr lang="en-US" dirty="0" err="1">
                <a:solidFill>
                  <a:srgbClr val="FF0000"/>
                </a:solidFill>
              </a:rPr>
              <a:t>FadeToggle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solidFill>
                  <a:srgbClr val="002060"/>
                </a:solidFill>
              </a:rPr>
              <a:t>jQuery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fadeToggle</a:t>
            </a:r>
            <a:r>
              <a:rPr lang="en-US" dirty="0">
                <a:solidFill>
                  <a:srgbClr val="002060"/>
                </a:solidFill>
              </a:rPr>
              <a:t>() Method</a:t>
            </a:r>
          </a:p>
          <a:p>
            <a:r>
              <a:rPr lang="en-US" dirty="0">
                <a:solidFill>
                  <a:srgbClr val="002060"/>
                </a:solidFill>
              </a:rPr>
              <a:t>The </a:t>
            </a:r>
            <a:r>
              <a:rPr lang="en-US" dirty="0" err="1">
                <a:solidFill>
                  <a:srgbClr val="002060"/>
                </a:solidFill>
              </a:rPr>
              <a:t>jQuery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fadeToggle</a:t>
            </a:r>
            <a:r>
              <a:rPr lang="en-US" dirty="0">
                <a:solidFill>
                  <a:srgbClr val="002060"/>
                </a:solidFill>
              </a:rPr>
              <a:t>() method toggles between the </a:t>
            </a:r>
            <a:r>
              <a:rPr lang="en-US" dirty="0" err="1">
                <a:solidFill>
                  <a:srgbClr val="002060"/>
                </a:solidFill>
              </a:rPr>
              <a:t>fadeIn</a:t>
            </a:r>
            <a:r>
              <a:rPr lang="en-US" dirty="0">
                <a:solidFill>
                  <a:srgbClr val="002060"/>
                </a:solidFill>
              </a:rPr>
              <a:t>() and </a:t>
            </a:r>
            <a:r>
              <a:rPr lang="en-US" dirty="0" err="1">
                <a:solidFill>
                  <a:srgbClr val="002060"/>
                </a:solidFill>
              </a:rPr>
              <a:t>fadeOut</a:t>
            </a:r>
            <a:r>
              <a:rPr lang="en-US" dirty="0">
                <a:solidFill>
                  <a:srgbClr val="002060"/>
                </a:solidFill>
              </a:rPr>
              <a:t>() methods.</a:t>
            </a:r>
          </a:p>
          <a:p>
            <a:r>
              <a:rPr lang="en-US" dirty="0">
                <a:solidFill>
                  <a:srgbClr val="002060"/>
                </a:solidFill>
              </a:rPr>
              <a:t>If the elements are faded out, </a:t>
            </a:r>
            <a:r>
              <a:rPr lang="en-US" dirty="0" err="1">
                <a:solidFill>
                  <a:srgbClr val="002060"/>
                </a:solidFill>
              </a:rPr>
              <a:t>fadeToggle</a:t>
            </a:r>
            <a:r>
              <a:rPr lang="en-US" dirty="0">
                <a:solidFill>
                  <a:srgbClr val="002060"/>
                </a:solidFill>
              </a:rPr>
              <a:t>() will fade them in.</a:t>
            </a:r>
          </a:p>
          <a:p>
            <a:r>
              <a:rPr lang="en-US" dirty="0">
                <a:solidFill>
                  <a:srgbClr val="002060"/>
                </a:solidFill>
              </a:rPr>
              <a:t>If the elements are faded in, </a:t>
            </a:r>
            <a:r>
              <a:rPr lang="en-US" dirty="0" err="1">
                <a:solidFill>
                  <a:srgbClr val="002060"/>
                </a:solidFill>
              </a:rPr>
              <a:t>fadeToggle</a:t>
            </a:r>
            <a:r>
              <a:rPr lang="en-US" dirty="0">
                <a:solidFill>
                  <a:srgbClr val="002060"/>
                </a:solidFill>
              </a:rPr>
              <a:t>() will fade them out.</a:t>
            </a:r>
          </a:p>
          <a:p>
            <a:r>
              <a:rPr lang="en-US" b="1" dirty="0">
                <a:solidFill>
                  <a:srgbClr val="002060"/>
                </a:solidFill>
              </a:rPr>
              <a:t>Syntax: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$(</a:t>
            </a:r>
            <a:r>
              <a:rPr lang="en-US" i="1" dirty="0">
                <a:solidFill>
                  <a:srgbClr val="002060"/>
                </a:solidFill>
              </a:rPr>
              <a:t>selector</a:t>
            </a:r>
            <a:r>
              <a:rPr lang="en-US" dirty="0">
                <a:solidFill>
                  <a:srgbClr val="002060"/>
                </a:solidFill>
              </a:rPr>
              <a:t>).</a:t>
            </a:r>
            <a:r>
              <a:rPr lang="en-US" dirty="0" err="1">
                <a:solidFill>
                  <a:srgbClr val="002060"/>
                </a:solidFill>
              </a:rPr>
              <a:t>fadeToggle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i="1" dirty="0" err="1">
                <a:solidFill>
                  <a:srgbClr val="002060"/>
                </a:solidFill>
              </a:rPr>
              <a:t>speed,callback</a:t>
            </a:r>
            <a:r>
              <a:rPr lang="en-US" dirty="0">
                <a:solidFill>
                  <a:srgbClr val="002060"/>
                </a:solidFill>
              </a:rPr>
              <a:t>);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Jquery</a:t>
            </a:r>
            <a:r>
              <a:rPr lang="en-US" dirty="0">
                <a:solidFill>
                  <a:srgbClr val="FF0000"/>
                </a:solidFill>
              </a:rPr>
              <a:t> Effects : </a:t>
            </a:r>
            <a:r>
              <a:rPr lang="en-US" dirty="0" err="1">
                <a:solidFill>
                  <a:srgbClr val="FF0000"/>
                </a:solidFill>
              </a:rPr>
              <a:t>FadeTo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>
                <a:solidFill>
                  <a:srgbClr val="002060"/>
                </a:solidFill>
              </a:rPr>
              <a:t>jQuery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fadeTo</a:t>
            </a:r>
            <a:r>
              <a:rPr lang="en-US" dirty="0">
                <a:solidFill>
                  <a:srgbClr val="002060"/>
                </a:solidFill>
              </a:rPr>
              <a:t>() Method</a:t>
            </a:r>
          </a:p>
          <a:p>
            <a:r>
              <a:rPr lang="en-US" dirty="0">
                <a:solidFill>
                  <a:srgbClr val="002060"/>
                </a:solidFill>
              </a:rPr>
              <a:t>The </a:t>
            </a:r>
            <a:r>
              <a:rPr lang="en-US" dirty="0" err="1">
                <a:solidFill>
                  <a:srgbClr val="002060"/>
                </a:solidFill>
              </a:rPr>
              <a:t>jQuery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fadeTo</a:t>
            </a:r>
            <a:r>
              <a:rPr lang="en-US" dirty="0">
                <a:solidFill>
                  <a:srgbClr val="002060"/>
                </a:solidFill>
              </a:rPr>
              <a:t>() method allows fading to a given opacity (value between 0 and 1).</a:t>
            </a:r>
          </a:p>
          <a:p>
            <a:r>
              <a:rPr lang="en-US" b="1" dirty="0">
                <a:solidFill>
                  <a:srgbClr val="002060"/>
                </a:solidFill>
              </a:rPr>
              <a:t>Syntax: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$(</a:t>
            </a:r>
            <a:r>
              <a:rPr lang="en-US" i="1" dirty="0">
                <a:solidFill>
                  <a:srgbClr val="002060"/>
                </a:solidFill>
              </a:rPr>
              <a:t>selector</a:t>
            </a:r>
            <a:r>
              <a:rPr lang="en-US" dirty="0">
                <a:solidFill>
                  <a:srgbClr val="002060"/>
                </a:solidFill>
              </a:rPr>
              <a:t>).</a:t>
            </a:r>
            <a:r>
              <a:rPr lang="en-US" dirty="0" err="1">
                <a:solidFill>
                  <a:srgbClr val="002060"/>
                </a:solidFill>
              </a:rPr>
              <a:t>fadeTo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i="1" dirty="0" err="1">
                <a:solidFill>
                  <a:srgbClr val="002060"/>
                </a:solidFill>
              </a:rPr>
              <a:t>speed,opacity,callback</a:t>
            </a:r>
            <a:r>
              <a:rPr lang="en-US" dirty="0">
                <a:solidFill>
                  <a:srgbClr val="002060"/>
                </a:solidFill>
              </a:rPr>
              <a:t>);</a:t>
            </a:r>
          </a:p>
          <a:p>
            <a:r>
              <a:rPr lang="en-US" dirty="0">
                <a:solidFill>
                  <a:srgbClr val="002060"/>
                </a:solidFill>
              </a:rPr>
              <a:t>Example : </a:t>
            </a:r>
          </a:p>
          <a:p>
            <a:r>
              <a:rPr lang="en-US" dirty="0">
                <a:solidFill>
                  <a:srgbClr val="002060"/>
                </a:solidFill>
              </a:rPr>
              <a:t>$("button").click(function(){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    $("#div1").</a:t>
            </a:r>
            <a:r>
              <a:rPr lang="en-US" dirty="0" err="1">
                <a:solidFill>
                  <a:srgbClr val="002060"/>
                </a:solidFill>
              </a:rPr>
              <a:t>fadeTo</a:t>
            </a:r>
            <a:r>
              <a:rPr lang="en-US" dirty="0">
                <a:solidFill>
                  <a:srgbClr val="002060"/>
                </a:solidFill>
              </a:rPr>
              <a:t>("slow", 0.15);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    $("#div2").</a:t>
            </a:r>
            <a:r>
              <a:rPr lang="en-US" dirty="0" err="1">
                <a:solidFill>
                  <a:srgbClr val="002060"/>
                </a:solidFill>
              </a:rPr>
              <a:t>fadeTo</a:t>
            </a:r>
            <a:r>
              <a:rPr lang="en-US" dirty="0">
                <a:solidFill>
                  <a:srgbClr val="002060"/>
                </a:solidFill>
              </a:rPr>
              <a:t>("slow", 0.4);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    $("#div3").</a:t>
            </a:r>
            <a:r>
              <a:rPr lang="en-US" dirty="0" err="1">
                <a:solidFill>
                  <a:srgbClr val="002060"/>
                </a:solidFill>
              </a:rPr>
              <a:t>fadeTo</a:t>
            </a:r>
            <a:r>
              <a:rPr lang="en-US" dirty="0">
                <a:solidFill>
                  <a:srgbClr val="002060"/>
                </a:solidFill>
              </a:rPr>
              <a:t>("slow", 0.7);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});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Jquery</a:t>
            </a:r>
            <a:r>
              <a:rPr lang="en-US" dirty="0">
                <a:solidFill>
                  <a:srgbClr val="FF0000"/>
                </a:solidFill>
              </a:rPr>
              <a:t> Effects : Slide up/down/toggle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The </a:t>
            </a:r>
            <a:r>
              <a:rPr lang="en-US" dirty="0" err="1">
                <a:solidFill>
                  <a:srgbClr val="002060"/>
                </a:solidFill>
              </a:rPr>
              <a:t>jQuery</a:t>
            </a:r>
            <a:r>
              <a:rPr lang="en-US" dirty="0">
                <a:solidFill>
                  <a:srgbClr val="002060"/>
                </a:solidFill>
              </a:rPr>
              <a:t> slide methods slide elements up and down.</a:t>
            </a:r>
          </a:p>
          <a:p>
            <a:r>
              <a:rPr lang="en-US" dirty="0" err="1">
                <a:solidFill>
                  <a:srgbClr val="002060"/>
                </a:solidFill>
              </a:rPr>
              <a:t>jQuery</a:t>
            </a:r>
            <a:r>
              <a:rPr lang="en-US" dirty="0">
                <a:solidFill>
                  <a:srgbClr val="002060"/>
                </a:solidFill>
              </a:rPr>
              <a:t> has the following slide methods:</a:t>
            </a:r>
          </a:p>
          <a:p>
            <a:r>
              <a:rPr lang="en-US" dirty="0" err="1">
                <a:solidFill>
                  <a:srgbClr val="002060"/>
                </a:solidFill>
              </a:rPr>
              <a:t>slideDown</a:t>
            </a:r>
            <a:r>
              <a:rPr lang="en-US" dirty="0">
                <a:solidFill>
                  <a:srgbClr val="002060"/>
                </a:solidFill>
              </a:rPr>
              <a:t>()</a:t>
            </a:r>
          </a:p>
          <a:p>
            <a:r>
              <a:rPr lang="en-US" dirty="0" err="1">
                <a:solidFill>
                  <a:srgbClr val="002060"/>
                </a:solidFill>
              </a:rPr>
              <a:t>slideUp</a:t>
            </a:r>
            <a:r>
              <a:rPr lang="en-US" dirty="0">
                <a:solidFill>
                  <a:srgbClr val="002060"/>
                </a:solidFill>
              </a:rPr>
              <a:t>()</a:t>
            </a:r>
          </a:p>
          <a:p>
            <a:r>
              <a:rPr lang="en-US" dirty="0" err="1">
                <a:solidFill>
                  <a:srgbClr val="002060"/>
                </a:solidFill>
              </a:rPr>
              <a:t>slideToggle</a:t>
            </a:r>
            <a:r>
              <a:rPr lang="en-US" dirty="0">
                <a:solidFill>
                  <a:srgbClr val="002060"/>
                </a:solidFill>
              </a:rPr>
              <a:t>()</a:t>
            </a:r>
          </a:p>
          <a:p>
            <a:pPr>
              <a:buNone/>
            </a:pPr>
            <a:endParaRPr lang="en-US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2060"/>
                </a:solidFill>
              </a:rPr>
              <a:t>The </a:t>
            </a:r>
            <a:r>
              <a:rPr lang="en-US" dirty="0" err="1">
                <a:solidFill>
                  <a:srgbClr val="002060"/>
                </a:solidFill>
              </a:rPr>
              <a:t>jQuery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slideDown</a:t>
            </a:r>
            <a:r>
              <a:rPr lang="en-US" dirty="0">
                <a:solidFill>
                  <a:srgbClr val="002060"/>
                </a:solidFill>
              </a:rPr>
              <a:t>() method is used to slide down an element.</a:t>
            </a:r>
          </a:p>
          <a:p>
            <a:r>
              <a:rPr lang="en-US" b="1" dirty="0">
                <a:solidFill>
                  <a:srgbClr val="002060"/>
                </a:solidFill>
              </a:rPr>
              <a:t>Syntax: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$(</a:t>
            </a:r>
            <a:r>
              <a:rPr lang="en-US" i="1" dirty="0">
                <a:solidFill>
                  <a:srgbClr val="002060"/>
                </a:solidFill>
              </a:rPr>
              <a:t>selector</a:t>
            </a:r>
            <a:r>
              <a:rPr lang="en-US" dirty="0">
                <a:solidFill>
                  <a:srgbClr val="002060"/>
                </a:solidFill>
              </a:rPr>
              <a:t>).</a:t>
            </a:r>
            <a:r>
              <a:rPr lang="en-US" dirty="0" err="1">
                <a:solidFill>
                  <a:srgbClr val="002060"/>
                </a:solidFill>
              </a:rPr>
              <a:t>slideDown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i="1" dirty="0" err="1">
                <a:solidFill>
                  <a:srgbClr val="002060"/>
                </a:solidFill>
              </a:rPr>
              <a:t>speed,callback</a:t>
            </a:r>
            <a:r>
              <a:rPr lang="en-US" dirty="0">
                <a:solidFill>
                  <a:srgbClr val="002060"/>
                </a:solidFill>
              </a:rPr>
              <a:t>);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Practical Example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Jquery</a:t>
            </a:r>
            <a:r>
              <a:rPr lang="en-US" dirty="0">
                <a:solidFill>
                  <a:srgbClr val="FF0000"/>
                </a:solidFill>
              </a:rPr>
              <a:t> Effects : Animation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animate() method lets us create custom animations.</a:t>
            </a:r>
          </a:p>
          <a:p>
            <a:pPr>
              <a:buNone/>
            </a:pPr>
            <a:endParaRPr lang="en-US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Syntax:</a:t>
            </a:r>
            <a:endParaRPr lang="en-US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2060"/>
                </a:solidFill>
              </a:rPr>
              <a:t>    $(</a:t>
            </a:r>
            <a:r>
              <a:rPr lang="en-US" i="1" dirty="0">
                <a:solidFill>
                  <a:srgbClr val="002060"/>
                </a:solidFill>
              </a:rPr>
              <a:t>selector</a:t>
            </a:r>
            <a:r>
              <a:rPr lang="en-US" dirty="0">
                <a:solidFill>
                  <a:srgbClr val="002060"/>
                </a:solidFill>
              </a:rPr>
              <a:t>).animate(</a:t>
            </a:r>
            <a:r>
              <a:rPr lang="en-US" i="1" dirty="0">
                <a:solidFill>
                  <a:srgbClr val="002060"/>
                </a:solidFill>
              </a:rPr>
              <a:t>{styles},</a:t>
            </a:r>
            <a:r>
              <a:rPr lang="en-US" i="1" dirty="0" err="1">
                <a:solidFill>
                  <a:srgbClr val="002060"/>
                </a:solidFill>
              </a:rPr>
              <a:t>speed,easing,callback</a:t>
            </a:r>
            <a:r>
              <a:rPr lang="en-US" dirty="0">
                <a:solidFill>
                  <a:srgbClr val="002060"/>
                </a:solidFill>
              </a:rPr>
              <a:t>)</a:t>
            </a:r>
          </a:p>
          <a:p>
            <a:pPr>
              <a:buNone/>
            </a:pPr>
            <a:endParaRPr lang="en-US" dirty="0">
              <a:solidFill>
                <a:srgbClr val="002060"/>
              </a:solidFill>
            </a:endParaRPr>
          </a:p>
          <a:p>
            <a:pPr fontAlgn="t"/>
            <a:r>
              <a:rPr lang="en-US" dirty="0">
                <a:solidFill>
                  <a:srgbClr val="002060"/>
                </a:solidFill>
              </a:rPr>
              <a:t>Easing : . </a:t>
            </a:r>
          </a:p>
          <a:p>
            <a:pPr fontAlgn="t"/>
            <a:r>
              <a:rPr lang="en-US" dirty="0">
                <a:solidFill>
                  <a:srgbClr val="002060"/>
                </a:solidFill>
              </a:rPr>
              <a:t>Specifies the speed of the element in different points of the animation. Default value is "swing". Possible values:"swing" - moves slower at the beginning/end, but faster in the middle</a:t>
            </a:r>
          </a:p>
          <a:p>
            <a:pPr fontAlgn="t"/>
            <a:r>
              <a:rPr lang="en-US" dirty="0">
                <a:solidFill>
                  <a:srgbClr val="002060"/>
                </a:solidFill>
              </a:rPr>
              <a:t>"linear" - moves in a constant speed</a:t>
            </a:r>
          </a:p>
          <a:p>
            <a:pPr fontAlgn="t"/>
            <a:r>
              <a:rPr lang="en-US" dirty="0">
                <a:solidFill>
                  <a:srgbClr val="002060"/>
                </a:solidFill>
              </a:rPr>
              <a:t> More easing functions are available in external </a:t>
            </a:r>
            <a:r>
              <a:rPr lang="en-US" dirty="0" err="1">
                <a:solidFill>
                  <a:srgbClr val="002060"/>
                </a:solidFill>
              </a:rPr>
              <a:t>plugins</a:t>
            </a:r>
            <a:r>
              <a:rPr lang="en-US" dirty="0">
                <a:solidFill>
                  <a:srgbClr val="002060"/>
                </a:solidFill>
              </a:rPr>
              <a:t>.</a:t>
            </a:r>
          </a:p>
          <a:p>
            <a:pPr fontAlgn="t"/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$("button").click(function(){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    $("div").animate({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        left: '250px',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        opacity: '0.5',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        height: '150px',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        width: '150px'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    });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});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Jquery</a:t>
            </a:r>
            <a:r>
              <a:rPr lang="en-US" dirty="0">
                <a:solidFill>
                  <a:srgbClr val="FF0000"/>
                </a:solidFill>
              </a:rPr>
              <a:t> Effects : Animation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 err="1">
                <a:solidFill>
                  <a:srgbClr val="002060"/>
                </a:solidFill>
              </a:rPr>
              <a:t>jQuery</a:t>
            </a:r>
            <a:r>
              <a:rPr lang="en-US" dirty="0">
                <a:solidFill>
                  <a:srgbClr val="002060"/>
                </a:solidFill>
              </a:rPr>
              <a:t> animate() - Using Pre-defined Values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You can even specify a property's animation value as "show", "hide", or "toggle":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Example</a:t>
            </a:r>
          </a:p>
          <a:p>
            <a:r>
              <a:rPr lang="en-US" dirty="0">
                <a:solidFill>
                  <a:srgbClr val="002060"/>
                </a:solidFill>
              </a:rPr>
              <a:t>$("button").click(function(){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    $("div").animate({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        height: 'toggle'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    });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}); 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Jquery</a:t>
            </a:r>
            <a:r>
              <a:rPr lang="en-US" dirty="0">
                <a:solidFill>
                  <a:srgbClr val="FF0000"/>
                </a:solidFill>
              </a:rPr>
              <a:t> Effects : Animation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>
                <a:solidFill>
                  <a:srgbClr val="002060"/>
                </a:solidFill>
              </a:rPr>
              <a:t>jQuery</a:t>
            </a:r>
            <a:r>
              <a:rPr lang="en-US" dirty="0">
                <a:solidFill>
                  <a:srgbClr val="002060"/>
                </a:solidFill>
              </a:rPr>
              <a:t> animate() - Uses Queue Functionality</a:t>
            </a:r>
          </a:p>
          <a:p>
            <a:r>
              <a:rPr lang="en-US" dirty="0">
                <a:solidFill>
                  <a:srgbClr val="002060"/>
                </a:solidFill>
              </a:rPr>
              <a:t>By default, </a:t>
            </a:r>
            <a:r>
              <a:rPr lang="en-US" dirty="0" err="1">
                <a:solidFill>
                  <a:srgbClr val="002060"/>
                </a:solidFill>
              </a:rPr>
              <a:t>jQuery</a:t>
            </a:r>
            <a:r>
              <a:rPr lang="en-US" dirty="0">
                <a:solidFill>
                  <a:srgbClr val="002060"/>
                </a:solidFill>
              </a:rPr>
              <a:t> comes with queue functionality for animations.</a:t>
            </a:r>
          </a:p>
          <a:p>
            <a:r>
              <a:rPr lang="en-US" dirty="0">
                <a:solidFill>
                  <a:srgbClr val="002060"/>
                </a:solidFill>
              </a:rPr>
              <a:t>This means that if you write multiple animate() calls after each other, </a:t>
            </a:r>
            <a:r>
              <a:rPr lang="en-US" dirty="0" err="1">
                <a:solidFill>
                  <a:srgbClr val="002060"/>
                </a:solidFill>
              </a:rPr>
              <a:t>jQuery</a:t>
            </a:r>
            <a:r>
              <a:rPr lang="en-US" dirty="0">
                <a:solidFill>
                  <a:srgbClr val="002060"/>
                </a:solidFill>
              </a:rPr>
              <a:t> creates an "internal" queue with these method calls. Then it runs the animate calls ONE by ONE.</a:t>
            </a:r>
          </a:p>
          <a:p>
            <a:r>
              <a:rPr lang="en-US" dirty="0">
                <a:solidFill>
                  <a:srgbClr val="002060"/>
                </a:solidFill>
              </a:rPr>
              <a:t>To perform different animations after each other, we take advantage of the queue functionality:</a:t>
            </a:r>
          </a:p>
          <a:p>
            <a:r>
              <a:rPr lang="en-US" dirty="0">
                <a:solidFill>
                  <a:srgbClr val="002060"/>
                </a:solidFill>
              </a:rPr>
              <a:t>$("button").click(function(){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    var div = $("div");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    </a:t>
            </a:r>
            <a:r>
              <a:rPr lang="en-US" dirty="0" err="1">
                <a:solidFill>
                  <a:srgbClr val="002060"/>
                </a:solidFill>
              </a:rPr>
              <a:t>div.animate</a:t>
            </a:r>
            <a:r>
              <a:rPr lang="en-US" dirty="0">
                <a:solidFill>
                  <a:srgbClr val="002060"/>
                </a:solidFill>
              </a:rPr>
              <a:t>({height: '300px', opacity: '0.4'}, "slow");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    </a:t>
            </a:r>
            <a:r>
              <a:rPr lang="en-US" dirty="0" err="1">
                <a:solidFill>
                  <a:srgbClr val="002060"/>
                </a:solidFill>
              </a:rPr>
              <a:t>div.animate</a:t>
            </a:r>
            <a:r>
              <a:rPr lang="en-US" dirty="0">
                <a:solidFill>
                  <a:srgbClr val="002060"/>
                </a:solidFill>
              </a:rPr>
              <a:t>({width: '300px', opacity: '0.8'}, "slow");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    </a:t>
            </a:r>
            <a:r>
              <a:rPr lang="en-US" dirty="0" err="1">
                <a:solidFill>
                  <a:srgbClr val="002060"/>
                </a:solidFill>
              </a:rPr>
              <a:t>div.animate</a:t>
            </a:r>
            <a:r>
              <a:rPr lang="en-US" dirty="0">
                <a:solidFill>
                  <a:srgbClr val="002060"/>
                </a:solidFill>
              </a:rPr>
              <a:t>({height: '100px', opacity: '0.4'}, "slow");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    </a:t>
            </a:r>
            <a:r>
              <a:rPr lang="en-US" dirty="0" err="1">
                <a:solidFill>
                  <a:srgbClr val="002060"/>
                </a:solidFill>
              </a:rPr>
              <a:t>div.animate</a:t>
            </a:r>
            <a:r>
              <a:rPr lang="en-US" dirty="0">
                <a:solidFill>
                  <a:srgbClr val="002060"/>
                </a:solidFill>
              </a:rPr>
              <a:t>({width: '100px', opacity: '0.8'}, "slow");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}); 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Jquery</a:t>
            </a:r>
            <a:r>
              <a:rPr lang="en-US" dirty="0">
                <a:solidFill>
                  <a:srgbClr val="FF0000"/>
                </a:solidFill>
              </a:rPr>
              <a:t> Effects : Progress Bar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47500" lnSpcReduction="2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&lt;!DOCTYPE html&gt;</a:t>
            </a:r>
          </a:p>
          <a:p>
            <a:r>
              <a:rPr lang="en-US" dirty="0">
                <a:solidFill>
                  <a:srgbClr val="002060"/>
                </a:solidFill>
              </a:rPr>
              <a:t>&lt;html&gt;</a:t>
            </a:r>
          </a:p>
          <a:p>
            <a:r>
              <a:rPr lang="en-US" dirty="0">
                <a:solidFill>
                  <a:srgbClr val="002060"/>
                </a:solidFill>
              </a:rPr>
              <a:t>&lt;head&gt;</a:t>
            </a:r>
          </a:p>
          <a:p>
            <a:r>
              <a:rPr lang="en-US" dirty="0">
                <a:solidFill>
                  <a:srgbClr val="002060"/>
                </a:solidFill>
              </a:rPr>
              <a:t>&lt;script </a:t>
            </a:r>
            <a:r>
              <a:rPr lang="en-US" dirty="0" err="1">
                <a:solidFill>
                  <a:srgbClr val="002060"/>
                </a:solidFill>
              </a:rPr>
              <a:t>src</a:t>
            </a:r>
            <a:r>
              <a:rPr lang="en-US" dirty="0">
                <a:solidFill>
                  <a:srgbClr val="002060"/>
                </a:solidFill>
              </a:rPr>
              <a:t>="https://ajax.googleapis.com/ajax/libs/jquery/3.3.1/jquery.min.js"&gt;&lt;/script&gt;</a:t>
            </a:r>
          </a:p>
          <a:p>
            <a:r>
              <a:rPr lang="en-US" dirty="0">
                <a:solidFill>
                  <a:srgbClr val="002060"/>
                </a:solidFill>
              </a:rPr>
              <a:t>&lt;script&gt;</a:t>
            </a:r>
          </a:p>
          <a:p>
            <a:r>
              <a:rPr lang="en-US" dirty="0">
                <a:solidFill>
                  <a:srgbClr val="002060"/>
                </a:solidFill>
              </a:rPr>
              <a:t>$(document).ready(function(){</a:t>
            </a:r>
          </a:p>
          <a:p>
            <a:r>
              <a:rPr lang="en-US" dirty="0">
                <a:solidFill>
                  <a:srgbClr val="002060"/>
                </a:solidFill>
              </a:rPr>
              <a:t>  $("#</a:t>
            </a:r>
            <a:r>
              <a:rPr lang="en-US" dirty="0" err="1">
                <a:solidFill>
                  <a:srgbClr val="002060"/>
                </a:solidFill>
              </a:rPr>
              <a:t>btn</a:t>
            </a:r>
            <a:r>
              <a:rPr lang="en-US" dirty="0">
                <a:solidFill>
                  <a:srgbClr val="002060"/>
                </a:solidFill>
              </a:rPr>
              <a:t>").click(function(){</a:t>
            </a:r>
          </a:p>
          <a:p>
            <a:r>
              <a:rPr lang="en-US" dirty="0">
                <a:solidFill>
                  <a:srgbClr val="002060"/>
                </a:solidFill>
              </a:rPr>
              <a:t>    $("#box").animate({</a:t>
            </a:r>
          </a:p>
          <a:p>
            <a:r>
              <a:rPr lang="en-US" dirty="0">
                <a:solidFill>
                  <a:srgbClr val="002060"/>
                </a:solidFill>
              </a:rPr>
              <a:t>      width: "400px"</a:t>
            </a:r>
          </a:p>
          <a:p>
            <a:r>
              <a:rPr lang="en-US" dirty="0">
                <a:solidFill>
                  <a:srgbClr val="002060"/>
                </a:solidFill>
              </a:rPr>
              <a:t>    }, {</a:t>
            </a:r>
          </a:p>
          <a:p>
            <a:r>
              <a:rPr lang="en-US" dirty="0">
                <a:solidFill>
                  <a:srgbClr val="002060"/>
                </a:solidFill>
              </a:rPr>
              <a:t>      duration: 5000,</a:t>
            </a:r>
          </a:p>
          <a:p>
            <a:r>
              <a:rPr lang="en-US" dirty="0">
                <a:solidFill>
                  <a:srgbClr val="002060"/>
                </a:solidFill>
              </a:rPr>
              <a:t>      easing: "linear",</a:t>
            </a:r>
          </a:p>
          <a:p>
            <a:r>
              <a:rPr lang="en-US" dirty="0">
                <a:solidFill>
                  <a:srgbClr val="002060"/>
                </a:solidFill>
              </a:rPr>
              <a:t>      step: function(x) {</a:t>
            </a:r>
          </a:p>
          <a:p>
            <a:r>
              <a:rPr lang="en-US" dirty="0">
                <a:solidFill>
                  <a:srgbClr val="002060"/>
                </a:solidFill>
              </a:rPr>
              <a:t>        $("#demo").text(</a:t>
            </a:r>
            <a:r>
              <a:rPr lang="en-US" dirty="0" err="1">
                <a:solidFill>
                  <a:srgbClr val="002060"/>
                </a:solidFill>
              </a:rPr>
              <a:t>Math.round</a:t>
            </a:r>
            <a:r>
              <a:rPr lang="en-US" dirty="0">
                <a:solidFill>
                  <a:srgbClr val="002060"/>
                </a:solidFill>
              </a:rPr>
              <a:t>(x)  + "%");  </a:t>
            </a:r>
          </a:p>
          <a:p>
            <a:r>
              <a:rPr lang="en-US" dirty="0">
                <a:solidFill>
                  <a:srgbClr val="002060"/>
                </a:solidFill>
              </a:rPr>
              <a:t>      }</a:t>
            </a:r>
          </a:p>
          <a:p>
            <a:r>
              <a:rPr lang="en-US" dirty="0">
                <a:solidFill>
                  <a:srgbClr val="002060"/>
                </a:solidFill>
              </a:rPr>
              <a:t>    });</a:t>
            </a:r>
          </a:p>
          <a:p>
            <a:r>
              <a:rPr lang="en-US" dirty="0">
                <a:solidFill>
                  <a:srgbClr val="002060"/>
                </a:solidFill>
              </a:rPr>
              <a:t>  });</a:t>
            </a:r>
          </a:p>
          <a:p>
            <a:r>
              <a:rPr lang="en-US" dirty="0">
                <a:solidFill>
                  <a:srgbClr val="002060"/>
                </a:solidFill>
              </a:rPr>
              <a:t>});</a:t>
            </a:r>
          </a:p>
          <a:p>
            <a:r>
              <a:rPr lang="en-US" dirty="0">
                <a:solidFill>
                  <a:srgbClr val="002060"/>
                </a:solidFill>
              </a:rPr>
              <a:t>&lt;/script&gt;</a:t>
            </a:r>
          </a:p>
          <a:p>
            <a:r>
              <a:rPr lang="en-US" dirty="0">
                <a:solidFill>
                  <a:srgbClr val="002060"/>
                </a:solidFill>
              </a:rPr>
              <a:t>&lt;/head&gt;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Inclusion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990600"/>
            <a:ext cx="7848600" cy="5410200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dirty="0">
                <a:solidFill>
                  <a:srgbClr val="002060"/>
                </a:solidFill>
              </a:rPr>
              <a:t>Offline :  Download the </a:t>
            </a:r>
            <a:r>
              <a:rPr lang="en-US" dirty="0" err="1">
                <a:solidFill>
                  <a:srgbClr val="002060"/>
                </a:solidFill>
              </a:rPr>
              <a:t>js</a:t>
            </a:r>
            <a:r>
              <a:rPr lang="en-US" dirty="0">
                <a:solidFill>
                  <a:srgbClr val="002060"/>
                </a:solidFill>
              </a:rPr>
              <a:t> file of </a:t>
            </a:r>
            <a:r>
              <a:rPr lang="en-US" dirty="0" err="1">
                <a:solidFill>
                  <a:srgbClr val="002060"/>
                </a:solidFill>
              </a:rPr>
              <a:t>jquery</a:t>
            </a:r>
            <a:r>
              <a:rPr lang="en-US" dirty="0">
                <a:solidFill>
                  <a:srgbClr val="002060"/>
                </a:solidFill>
              </a:rPr>
              <a:t> library on our system and give its reference in the html page.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pPr algn="l"/>
            <a:r>
              <a:rPr lang="en-US" dirty="0">
                <a:solidFill>
                  <a:srgbClr val="002060"/>
                </a:solidFill>
              </a:rPr>
              <a:t>Online :  If we don't want to download </a:t>
            </a:r>
            <a:r>
              <a:rPr lang="en-US" dirty="0" err="1">
                <a:solidFill>
                  <a:srgbClr val="002060"/>
                </a:solidFill>
              </a:rPr>
              <a:t>jQuery</a:t>
            </a:r>
            <a:r>
              <a:rPr lang="en-US" dirty="0">
                <a:solidFill>
                  <a:srgbClr val="002060"/>
                </a:solidFill>
              </a:rPr>
              <a:t> yourself, we can include it from a CDN (Content Delivery Network). Both Google and Microsoft host it.</a:t>
            </a:r>
          </a:p>
          <a:p>
            <a:pPr algn="l"/>
            <a:endParaRPr lang="en-US" dirty="0">
              <a:solidFill>
                <a:srgbClr val="002060"/>
              </a:solidFill>
            </a:endParaRPr>
          </a:p>
          <a:p>
            <a:pPr algn="l"/>
            <a:r>
              <a:rPr lang="en-US" b="1" dirty="0">
                <a:solidFill>
                  <a:srgbClr val="002060"/>
                </a:solidFill>
              </a:rPr>
              <a:t>Latest Official CDN :</a:t>
            </a:r>
          </a:p>
          <a:p>
            <a:pPr algn="l"/>
            <a:r>
              <a:rPr lang="en-US" dirty="0">
                <a:solidFill>
                  <a:srgbClr val="002060"/>
                </a:solidFill>
              </a:rPr>
              <a:t>&lt;script </a:t>
            </a:r>
            <a:r>
              <a:rPr lang="en-US" dirty="0" err="1">
                <a:solidFill>
                  <a:srgbClr val="002060"/>
                </a:solidFill>
              </a:rPr>
              <a:t>src</a:t>
            </a:r>
            <a:r>
              <a:rPr lang="en-US" dirty="0">
                <a:solidFill>
                  <a:srgbClr val="002060"/>
                </a:solidFill>
              </a:rPr>
              <a:t>="http://code.jquery.com/jquery-latest.min.js" type="text/</a:t>
            </a:r>
            <a:r>
              <a:rPr lang="en-US" dirty="0" err="1">
                <a:solidFill>
                  <a:srgbClr val="002060"/>
                </a:solidFill>
              </a:rPr>
              <a:t>javascript</a:t>
            </a:r>
            <a:r>
              <a:rPr lang="en-US" dirty="0">
                <a:solidFill>
                  <a:srgbClr val="002060"/>
                </a:solidFill>
              </a:rPr>
              <a:t>"&gt;&lt;/script&gt;	</a:t>
            </a:r>
          </a:p>
          <a:p>
            <a:pPr algn="l"/>
            <a:endParaRPr lang="en-US" dirty="0">
              <a:solidFill>
                <a:srgbClr val="002060"/>
              </a:solidFill>
            </a:endParaRPr>
          </a:p>
          <a:p>
            <a:pPr algn="l"/>
            <a:r>
              <a:rPr lang="en-US" b="1" dirty="0">
                <a:solidFill>
                  <a:srgbClr val="002060"/>
                </a:solidFill>
              </a:rPr>
              <a:t>Google CDN:</a:t>
            </a:r>
          </a:p>
          <a:p>
            <a:pPr algn="l"/>
            <a:r>
              <a:rPr lang="en-US" i="1" dirty="0">
                <a:solidFill>
                  <a:srgbClr val="002060"/>
                </a:solidFill>
              </a:rPr>
              <a:t>&lt;script </a:t>
            </a:r>
            <a:r>
              <a:rPr lang="en-US" i="1" dirty="0" err="1">
                <a:solidFill>
                  <a:srgbClr val="002060"/>
                </a:solidFill>
              </a:rPr>
              <a:t>src</a:t>
            </a:r>
            <a:r>
              <a:rPr lang="en-US" i="1" dirty="0">
                <a:solidFill>
                  <a:srgbClr val="002060"/>
                </a:solidFill>
              </a:rPr>
              <a:t>="https://ajax.googleapis.com/ajax/libs/jquery/3.3.1/jquery.min.js"&gt;&lt;/script&gt;</a:t>
            </a:r>
            <a:br>
              <a:rPr lang="en-US" i="1" dirty="0">
                <a:solidFill>
                  <a:srgbClr val="002060"/>
                </a:solidFill>
              </a:rPr>
            </a:br>
            <a:endParaRPr lang="en-US" i="1" dirty="0">
              <a:solidFill>
                <a:srgbClr val="002060"/>
              </a:solidFill>
            </a:endParaRPr>
          </a:p>
          <a:p>
            <a:pPr algn="l"/>
            <a:r>
              <a:rPr lang="en-US" b="1" dirty="0">
                <a:solidFill>
                  <a:srgbClr val="002060"/>
                </a:solidFill>
              </a:rPr>
              <a:t>Microsoft CDN:</a:t>
            </a:r>
          </a:p>
          <a:p>
            <a:pPr algn="l"/>
            <a:r>
              <a:rPr lang="en-US" i="1" dirty="0">
                <a:solidFill>
                  <a:srgbClr val="002060"/>
                </a:solidFill>
              </a:rPr>
              <a:t>&lt;script </a:t>
            </a:r>
            <a:r>
              <a:rPr lang="en-US" i="1" dirty="0" err="1">
                <a:solidFill>
                  <a:srgbClr val="002060"/>
                </a:solidFill>
              </a:rPr>
              <a:t>src</a:t>
            </a:r>
            <a:r>
              <a:rPr lang="en-US" i="1" dirty="0">
                <a:solidFill>
                  <a:srgbClr val="002060"/>
                </a:solidFill>
              </a:rPr>
              <a:t>="https://ajax.aspnetcdn.com/ajax/jQuery/jquery-3.3.1.min.js"&gt;&lt;/script&gt;</a:t>
            </a:r>
            <a:br>
              <a:rPr lang="en-US" i="1" dirty="0">
                <a:solidFill>
                  <a:srgbClr val="002060"/>
                </a:solidFill>
              </a:rPr>
            </a:br>
            <a:endParaRPr lang="en-US" i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Jquery</a:t>
            </a:r>
            <a:r>
              <a:rPr lang="en-US" dirty="0">
                <a:solidFill>
                  <a:srgbClr val="FF0000"/>
                </a:solidFill>
              </a:rPr>
              <a:t> Effects : Progress Bar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&lt;body&gt;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&lt;button id="</a:t>
            </a:r>
            <a:r>
              <a:rPr lang="en-US" dirty="0" err="1">
                <a:solidFill>
                  <a:srgbClr val="002060"/>
                </a:solidFill>
              </a:rPr>
              <a:t>btn</a:t>
            </a:r>
            <a:r>
              <a:rPr lang="en-US" dirty="0">
                <a:solidFill>
                  <a:srgbClr val="002060"/>
                </a:solidFill>
              </a:rPr>
              <a:t>"&gt;Start Progress Bar&lt;/button&gt;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&lt;div style="border:1px solid green;margin:10px;width:400px;"&gt;</a:t>
            </a:r>
          </a:p>
          <a:p>
            <a:r>
              <a:rPr lang="en-US" dirty="0">
                <a:solidFill>
                  <a:srgbClr val="002060"/>
                </a:solidFill>
              </a:rPr>
              <a:t>  &lt;div id="box" style="background:#98bf21;height:50px;width:1px;border:1px solid green;"&gt;&lt;/div&gt;</a:t>
            </a:r>
          </a:p>
          <a:p>
            <a:r>
              <a:rPr lang="en-US" dirty="0">
                <a:solidFill>
                  <a:srgbClr val="002060"/>
                </a:solidFill>
              </a:rPr>
              <a:t>&lt;/div&gt;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&lt;p id="demo"&gt;&lt;/p&gt;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&lt;/body&gt;</a:t>
            </a:r>
          </a:p>
          <a:p>
            <a:r>
              <a:rPr lang="en-US" dirty="0">
                <a:solidFill>
                  <a:srgbClr val="002060"/>
                </a:solidFill>
              </a:rPr>
              <a:t>&lt;/html&gt;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Jquery</a:t>
            </a:r>
            <a:r>
              <a:rPr lang="en-US" dirty="0">
                <a:solidFill>
                  <a:srgbClr val="FF0000"/>
                </a:solidFill>
              </a:rPr>
              <a:t> html/</a:t>
            </a:r>
            <a:r>
              <a:rPr lang="en-US" dirty="0" err="1">
                <a:solidFill>
                  <a:srgbClr val="FF0000"/>
                </a:solidFill>
              </a:rPr>
              <a:t>css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following table lists all the methods used to manipulate the HTML and CSS.</a:t>
            </a:r>
          </a:p>
          <a:p>
            <a:r>
              <a:rPr lang="en-US" dirty="0"/>
              <a:t> </a:t>
            </a:r>
            <a:r>
              <a:rPr lang="en-US" dirty="0" err="1"/>
              <a:t>addClass</a:t>
            </a:r>
            <a:r>
              <a:rPr lang="en-US" dirty="0"/>
              <a:t>() : Adds one or more class names to selected</a:t>
            </a:r>
          </a:p>
          <a:p>
            <a:r>
              <a:rPr lang="en-US" dirty="0">
                <a:hlinkClick r:id="rId2"/>
              </a:rPr>
              <a:t>after()</a:t>
            </a:r>
            <a:r>
              <a:rPr lang="en-US" dirty="0"/>
              <a:t>Inserts content after selected elements</a:t>
            </a:r>
          </a:p>
          <a:p>
            <a:r>
              <a:rPr lang="en-US" dirty="0">
                <a:hlinkClick r:id="rId3"/>
              </a:rPr>
              <a:t>append()</a:t>
            </a:r>
            <a:r>
              <a:rPr lang="en-US" dirty="0"/>
              <a:t>Inserts content at the end of selected elements</a:t>
            </a:r>
          </a:p>
          <a:p>
            <a:r>
              <a:rPr lang="en-US" dirty="0" err="1">
                <a:hlinkClick r:id="rId4"/>
              </a:rPr>
              <a:t>appendTo</a:t>
            </a:r>
            <a:r>
              <a:rPr lang="en-US" dirty="0">
                <a:hlinkClick r:id="rId4"/>
              </a:rPr>
              <a:t>()</a:t>
            </a:r>
            <a:r>
              <a:rPr lang="en-US" dirty="0"/>
              <a:t>Inserts HTML elements at the end of selected elements</a:t>
            </a:r>
          </a:p>
          <a:p>
            <a:r>
              <a:rPr lang="en-US" dirty="0" err="1">
                <a:hlinkClick r:id="rId5"/>
              </a:rPr>
              <a:t>attr</a:t>
            </a:r>
            <a:r>
              <a:rPr lang="en-US" dirty="0">
                <a:hlinkClick r:id="rId5"/>
              </a:rPr>
              <a:t>()</a:t>
            </a:r>
            <a:r>
              <a:rPr lang="en-US" dirty="0"/>
              <a:t>Sets or returns attributes/values of selected elements</a:t>
            </a:r>
          </a:p>
          <a:p>
            <a:r>
              <a:rPr lang="en-US" dirty="0">
                <a:hlinkClick r:id="rId6"/>
              </a:rPr>
              <a:t>before()</a:t>
            </a:r>
            <a:r>
              <a:rPr lang="en-US" dirty="0"/>
              <a:t>Inserts content before selected elements</a:t>
            </a:r>
          </a:p>
          <a:p>
            <a:r>
              <a:rPr lang="en-US" dirty="0">
                <a:hlinkClick r:id="rId7"/>
              </a:rPr>
              <a:t>clone()</a:t>
            </a:r>
            <a:r>
              <a:rPr lang="en-US" dirty="0"/>
              <a:t>Makes a copy of selected elements</a:t>
            </a:r>
          </a:p>
          <a:p>
            <a:r>
              <a:rPr lang="en-US" dirty="0" err="1">
                <a:hlinkClick r:id="rId8"/>
              </a:rPr>
              <a:t>css</a:t>
            </a:r>
            <a:r>
              <a:rPr lang="en-US" dirty="0">
                <a:hlinkClick r:id="rId8"/>
              </a:rPr>
              <a:t>()</a:t>
            </a:r>
            <a:r>
              <a:rPr lang="en-US" dirty="0"/>
              <a:t>Sets or returns one or more style properties for selected elements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Jquery</a:t>
            </a:r>
            <a:r>
              <a:rPr lang="en-US" dirty="0">
                <a:solidFill>
                  <a:srgbClr val="FF0000"/>
                </a:solidFill>
              </a:rPr>
              <a:t> html/</a:t>
            </a:r>
            <a:r>
              <a:rPr lang="en-US" dirty="0" err="1">
                <a:solidFill>
                  <a:srgbClr val="FF0000"/>
                </a:solidFill>
              </a:rPr>
              <a:t>css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rgbClr val="002060"/>
                </a:solidFill>
                <a:hlinkClick r:id="rId2"/>
              </a:rPr>
              <a:t>detach()</a:t>
            </a:r>
            <a:r>
              <a:rPr lang="en-US" dirty="0">
                <a:solidFill>
                  <a:srgbClr val="002060"/>
                </a:solidFill>
              </a:rPr>
              <a:t>Removes selected elements (keeps data and events)</a:t>
            </a:r>
          </a:p>
          <a:p>
            <a:r>
              <a:rPr lang="en-US" dirty="0">
                <a:solidFill>
                  <a:srgbClr val="002060"/>
                </a:solidFill>
                <a:hlinkClick r:id="rId3"/>
              </a:rPr>
              <a:t>empty()</a:t>
            </a:r>
            <a:r>
              <a:rPr lang="en-US" dirty="0">
                <a:solidFill>
                  <a:srgbClr val="002060"/>
                </a:solidFill>
              </a:rPr>
              <a:t>Removes all child nodes and content from selected elements</a:t>
            </a:r>
          </a:p>
          <a:p>
            <a:r>
              <a:rPr lang="en-US" dirty="0" err="1">
                <a:solidFill>
                  <a:srgbClr val="002060"/>
                </a:solidFill>
                <a:hlinkClick r:id="rId4"/>
              </a:rPr>
              <a:t>hasClass</a:t>
            </a:r>
            <a:r>
              <a:rPr lang="en-US" dirty="0">
                <a:solidFill>
                  <a:srgbClr val="002060"/>
                </a:solidFill>
                <a:hlinkClick r:id="rId4"/>
              </a:rPr>
              <a:t>()</a:t>
            </a:r>
            <a:r>
              <a:rPr lang="en-US" dirty="0">
                <a:solidFill>
                  <a:srgbClr val="002060"/>
                </a:solidFill>
              </a:rPr>
              <a:t>Checks if any of the selected elements have a specified class name</a:t>
            </a:r>
          </a:p>
          <a:p>
            <a:r>
              <a:rPr lang="en-US" dirty="0">
                <a:solidFill>
                  <a:srgbClr val="002060"/>
                </a:solidFill>
                <a:hlinkClick r:id="rId5"/>
              </a:rPr>
              <a:t>height()</a:t>
            </a:r>
            <a:r>
              <a:rPr lang="en-US" dirty="0">
                <a:solidFill>
                  <a:srgbClr val="002060"/>
                </a:solidFill>
              </a:rPr>
              <a:t>Sets or returns the height of selected elements</a:t>
            </a:r>
          </a:p>
          <a:p>
            <a:r>
              <a:rPr lang="en-US" dirty="0">
                <a:solidFill>
                  <a:srgbClr val="002060"/>
                </a:solidFill>
                <a:hlinkClick r:id="rId6"/>
              </a:rPr>
              <a:t>html()</a:t>
            </a:r>
            <a:r>
              <a:rPr lang="en-US" dirty="0">
                <a:solidFill>
                  <a:srgbClr val="002060"/>
                </a:solidFill>
              </a:rPr>
              <a:t>Sets or returns the content of selected elements</a:t>
            </a:r>
          </a:p>
          <a:p>
            <a:r>
              <a:rPr lang="en-US" dirty="0" err="1">
                <a:solidFill>
                  <a:srgbClr val="002060"/>
                </a:solidFill>
                <a:hlinkClick r:id="rId7"/>
              </a:rPr>
              <a:t>innerHeight</a:t>
            </a:r>
            <a:r>
              <a:rPr lang="en-US" dirty="0">
                <a:solidFill>
                  <a:srgbClr val="002060"/>
                </a:solidFill>
                <a:hlinkClick r:id="rId7"/>
              </a:rPr>
              <a:t>()</a:t>
            </a:r>
            <a:r>
              <a:rPr lang="en-US" dirty="0">
                <a:solidFill>
                  <a:srgbClr val="002060"/>
                </a:solidFill>
              </a:rPr>
              <a:t>Returns the height of an element (includes padding, but not border)</a:t>
            </a:r>
          </a:p>
          <a:p>
            <a:r>
              <a:rPr lang="en-US" dirty="0" err="1">
                <a:solidFill>
                  <a:srgbClr val="002060"/>
                </a:solidFill>
                <a:hlinkClick r:id="rId8"/>
              </a:rPr>
              <a:t>innerWidth</a:t>
            </a:r>
            <a:r>
              <a:rPr lang="en-US" dirty="0">
                <a:solidFill>
                  <a:srgbClr val="002060"/>
                </a:solidFill>
                <a:hlinkClick r:id="rId8"/>
              </a:rPr>
              <a:t>()</a:t>
            </a:r>
            <a:r>
              <a:rPr lang="en-US" dirty="0">
                <a:solidFill>
                  <a:srgbClr val="002060"/>
                </a:solidFill>
              </a:rPr>
              <a:t>Returns the width of an element (includes padding, but not border)</a:t>
            </a:r>
          </a:p>
          <a:p>
            <a:r>
              <a:rPr lang="en-US" dirty="0" err="1">
                <a:solidFill>
                  <a:srgbClr val="002060"/>
                </a:solidFill>
                <a:hlinkClick r:id="rId9"/>
              </a:rPr>
              <a:t>insertAfter</a:t>
            </a:r>
            <a:r>
              <a:rPr lang="en-US" dirty="0">
                <a:solidFill>
                  <a:srgbClr val="002060"/>
                </a:solidFill>
                <a:hlinkClick r:id="rId9"/>
              </a:rPr>
              <a:t>()</a:t>
            </a:r>
            <a:r>
              <a:rPr lang="en-US" dirty="0">
                <a:solidFill>
                  <a:srgbClr val="002060"/>
                </a:solidFill>
              </a:rPr>
              <a:t>Inserts HTML elements after selected elements</a:t>
            </a:r>
          </a:p>
          <a:p>
            <a:r>
              <a:rPr lang="en-US" dirty="0" err="1">
                <a:solidFill>
                  <a:srgbClr val="002060"/>
                </a:solidFill>
                <a:hlinkClick r:id="rId10"/>
              </a:rPr>
              <a:t>insertBefore</a:t>
            </a:r>
            <a:r>
              <a:rPr lang="en-US" dirty="0">
                <a:solidFill>
                  <a:srgbClr val="002060"/>
                </a:solidFill>
                <a:hlinkClick r:id="rId10"/>
              </a:rPr>
              <a:t>()</a:t>
            </a:r>
            <a:r>
              <a:rPr lang="en-US" dirty="0">
                <a:solidFill>
                  <a:srgbClr val="002060"/>
                </a:solidFill>
              </a:rPr>
              <a:t>Inserts HTML elements before selected elements</a:t>
            </a:r>
          </a:p>
          <a:p>
            <a:r>
              <a:rPr lang="en-US" dirty="0">
                <a:solidFill>
                  <a:srgbClr val="002060"/>
                </a:solidFill>
                <a:hlinkClick r:id="rId11"/>
              </a:rPr>
              <a:t>offset()</a:t>
            </a:r>
            <a:r>
              <a:rPr lang="en-US" dirty="0">
                <a:solidFill>
                  <a:srgbClr val="002060"/>
                </a:solidFill>
              </a:rPr>
              <a:t>Sets or returns the offset coordinates for selected elements (relative to the document)</a:t>
            </a:r>
          </a:p>
          <a:p>
            <a:r>
              <a:rPr lang="en-US" dirty="0" err="1">
                <a:solidFill>
                  <a:srgbClr val="002060"/>
                </a:solidFill>
                <a:hlinkClick r:id="rId12"/>
              </a:rPr>
              <a:t>offsetParent</a:t>
            </a:r>
            <a:r>
              <a:rPr lang="en-US" dirty="0">
                <a:solidFill>
                  <a:srgbClr val="002060"/>
                </a:solidFill>
                <a:hlinkClick r:id="rId12"/>
              </a:rPr>
              <a:t>()</a:t>
            </a:r>
            <a:r>
              <a:rPr lang="en-US" dirty="0">
                <a:solidFill>
                  <a:srgbClr val="002060"/>
                </a:solidFill>
              </a:rPr>
              <a:t>Returns the first positioned parent element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Jquery</a:t>
            </a:r>
            <a:r>
              <a:rPr lang="en-US" dirty="0">
                <a:solidFill>
                  <a:srgbClr val="FF0000"/>
                </a:solidFill>
              </a:rPr>
              <a:t> html/</a:t>
            </a:r>
            <a:r>
              <a:rPr lang="en-US" dirty="0" err="1">
                <a:solidFill>
                  <a:srgbClr val="FF0000"/>
                </a:solidFill>
              </a:rPr>
              <a:t>css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solidFill>
                  <a:srgbClr val="002060"/>
                </a:solidFill>
                <a:hlinkClick r:id="rId2"/>
              </a:rPr>
              <a:t>outerHeight</a:t>
            </a:r>
            <a:r>
              <a:rPr lang="en-US" dirty="0">
                <a:solidFill>
                  <a:srgbClr val="002060"/>
                </a:solidFill>
                <a:hlinkClick r:id="rId2"/>
              </a:rPr>
              <a:t>()</a:t>
            </a:r>
            <a:r>
              <a:rPr lang="en-US" dirty="0">
                <a:solidFill>
                  <a:srgbClr val="002060"/>
                </a:solidFill>
              </a:rPr>
              <a:t>Returns the height of an element (includes padding and border)</a:t>
            </a:r>
          </a:p>
          <a:p>
            <a:r>
              <a:rPr lang="en-US" dirty="0" err="1">
                <a:solidFill>
                  <a:srgbClr val="002060"/>
                </a:solidFill>
                <a:hlinkClick r:id="rId3"/>
              </a:rPr>
              <a:t>outerWidth</a:t>
            </a:r>
            <a:r>
              <a:rPr lang="en-US" dirty="0">
                <a:solidFill>
                  <a:srgbClr val="002060"/>
                </a:solidFill>
                <a:hlinkClick r:id="rId3"/>
              </a:rPr>
              <a:t>()</a:t>
            </a:r>
            <a:r>
              <a:rPr lang="en-US" dirty="0">
                <a:solidFill>
                  <a:srgbClr val="002060"/>
                </a:solidFill>
              </a:rPr>
              <a:t>Returns the width of an element (includes padding and border)</a:t>
            </a:r>
          </a:p>
          <a:p>
            <a:r>
              <a:rPr lang="en-US" dirty="0">
                <a:solidFill>
                  <a:srgbClr val="002060"/>
                </a:solidFill>
                <a:hlinkClick r:id="rId4"/>
              </a:rPr>
              <a:t>position()</a:t>
            </a:r>
            <a:r>
              <a:rPr lang="en-US" dirty="0">
                <a:solidFill>
                  <a:srgbClr val="002060"/>
                </a:solidFill>
              </a:rPr>
              <a:t>Returns the position (relative to the parent element) of an element</a:t>
            </a:r>
          </a:p>
          <a:p>
            <a:r>
              <a:rPr lang="en-US" dirty="0" err="1">
                <a:solidFill>
                  <a:srgbClr val="002060"/>
                </a:solidFill>
                <a:hlinkClick r:id="rId5"/>
              </a:rPr>
              <a:t>prepend</a:t>
            </a:r>
            <a:r>
              <a:rPr lang="en-US" dirty="0">
                <a:solidFill>
                  <a:srgbClr val="002060"/>
                </a:solidFill>
                <a:hlinkClick r:id="rId5"/>
              </a:rPr>
              <a:t>()</a:t>
            </a:r>
            <a:r>
              <a:rPr lang="en-US" dirty="0">
                <a:solidFill>
                  <a:srgbClr val="002060"/>
                </a:solidFill>
              </a:rPr>
              <a:t>Inserts content at the beginning of selected elements</a:t>
            </a:r>
          </a:p>
          <a:p>
            <a:r>
              <a:rPr lang="en-US" dirty="0" err="1">
                <a:solidFill>
                  <a:srgbClr val="002060"/>
                </a:solidFill>
                <a:hlinkClick r:id="rId6"/>
              </a:rPr>
              <a:t>prependTo</a:t>
            </a:r>
            <a:r>
              <a:rPr lang="en-US" dirty="0">
                <a:solidFill>
                  <a:srgbClr val="002060"/>
                </a:solidFill>
                <a:hlinkClick r:id="rId6"/>
              </a:rPr>
              <a:t>()</a:t>
            </a:r>
            <a:r>
              <a:rPr lang="en-US" dirty="0">
                <a:solidFill>
                  <a:srgbClr val="002060"/>
                </a:solidFill>
              </a:rPr>
              <a:t>Inserts HTML elements at the beginning of selected elements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Jquery</a:t>
            </a:r>
            <a:r>
              <a:rPr lang="en-US" dirty="0">
                <a:solidFill>
                  <a:srgbClr val="FF0000"/>
                </a:solidFill>
              </a:rPr>
              <a:t> html/</a:t>
            </a:r>
            <a:r>
              <a:rPr lang="en-US" dirty="0" err="1">
                <a:solidFill>
                  <a:srgbClr val="FF0000"/>
                </a:solidFill>
              </a:rPr>
              <a:t>css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2060"/>
                </a:solidFill>
                <a:hlinkClick r:id="rId2"/>
              </a:rPr>
              <a:t>prop()</a:t>
            </a:r>
            <a:r>
              <a:rPr lang="en-US" dirty="0">
                <a:solidFill>
                  <a:srgbClr val="002060"/>
                </a:solidFill>
              </a:rPr>
              <a:t>Sets or returns properties/values of selected elements</a:t>
            </a:r>
          </a:p>
          <a:p>
            <a:r>
              <a:rPr lang="en-US" dirty="0">
                <a:solidFill>
                  <a:srgbClr val="002060"/>
                </a:solidFill>
                <a:hlinkClick r:id="rId3"/>
              </a:rPr>
              <a:t>remove()</a:t>
            </a:r>
            <a:r>
              <a:rPr lang="en-US" dirty="0">
                <a:solidFill>
                  <a:srgbClr val="002060"/>
                </a:solidFill>
              </a:rPr>
              <a:t>Removes the selected elements (including data and events)</a:t>
            </a:r>
          </a:p>
          <a:p>
            <a:r>
              <a:rPr lang="en-US" dirty="0" err="1">
                <a:solidFill>
                  <a:srgbClr val="002060"/>
                </a:solidFill>
                <a:hlinkClick r:id="rId4"/>
              </a:rPr>
              <a:t>removeAttr</a:t>
            </a:r>
            <a:r>
              <a:rPr lang="en-US" dirty="0">
                <a:solidFill>
                  <a:srgbClr val="002060"/>
                </a:solidFill>
                <a:hlinkClick r:id="rId4"/>
              </a:rPr>
              <a:t>()</a:t>
            </a:r>
            <a:r>
              <a:rPr lang="en-US" dirty="0">
                <a:solidFill>
                  <a:srgbClr val="002060"/>
                </a:solidFill>
              </a:rPr>
              <a:t>Removes one or more attributes from selected elements</a:t>
            </a:r>
          </a:p>
          <a:p>
            <a:r>
              <a:rPr lang="en-US" dirty="0" err="1">
                <a:solidFill>
                  <a:srgbClr val="002060"/>
                </a:solidFill>
                <a:hlinkClick r:id="rId5"/>
              </a:rPr>
              <a:t>removeClass</a:t>
            </a:r>
            <a:r>
              <a:rPr lang="en-US" dirty="0">
                <a:solidFill>
                  <a:srgbClr val="002060"/>
                </a:solidFill>
                <a:hlinkClick r:id="rId5"/>
              </a:rPr>
              <a:t>()</a:t>
            </a:r>
            <a:r>
              <a:rPr lang="en-US" dirty="0">
                <a:solidFill>
                  <a:srgbClr val="002060"/>
                </a:solidFill>
              </a:rPr>
              <a:t>Removes one or more classes from selected elements</a:t>
            </a:r>
          </a:p>
          <a:p>
            <a:r>
              <a:rPr lang="en-US" dirty="0" err="1">
                <a:solidFill>
                  <a:srgbClr val="002060"/>
                </a:solidFill>
                <a:hlinkClick r:id="rId6"/>
              </a:rPr>
              <a:t>removeProp</a:t>
            </a:r>
            <a:r>
              <a:rPr lang="en-US" dirty="0">
                <a:solidFill>
                  <a:srgbClr val="002060"/>
                </a:solidFill>
                <a:hlinkClick r:id="rId6"/>
              </a:rPr>
              <a:t>()</a:t>
            </a:r>
            <a:r>
              <a:rPr lang="en-US" dirty="0">
                <a:solidFill>
                  <a:srgbClr val="002060"/>
                </a:solidFill>
              </a:rPr>
              <a:t>Removes a property set by the prop() </a:t>
            </a:r>
            <a:r>
              <a:rPr lang="en-US" dirty="0" err="1">
                <a:solidFill>
                  <a:srgbClr val="002060"/>
                </a:solidFill>
              </a:rPr>
              <a:t>metho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Jquery</a:t>
            </a:r>
            <a:r>
              <a:rPr lang="en-US" dirty="0">
                <a:solidFill>
                  <a:srgbClr val="FF0000"/>
                </a:solidFill>
              </a:rPr>
              <a:t> html/</a:t>
            </a:r>
            <a:r>
              <a:rPr lang="en-US" dirty="0" err="1">
                <a:solidFill>
                  <a:srgbClr val="FF0000"/>
                </a:solidFill>
              </a:rPr>
              <a:t>css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>
                <a:solidFill>
                  <a:srgbClr val="002060"/>
                </a:solidFill>
                <a:hlinkClick r:id="rId2"/>
              </a:rPr>
              <a:t>replaceAll</a:t>
            </a:r>
            <a:r>
              <a:rPr lang="en-US" dirty="0">
                <a:solidFill>
                  <a:srgbClr val="002060"/>
                </a:solidFill>
                <a:hlinkClick r:id="rId2"/>
              </a:rPr>
              <a:t>()</a:t>
            </a:r>
            <a:r>
              <a:rPr lang="en-US" dirty="0">
                <a:solidFill>
                  <a:srgbClr val="002060"/>
                </a:solidFill>
              </a:rPr>
              <a:t>Replaces selected elements with new HTML elements</a:t>
            </a:r>
          </a:p>
          <a:p>
            <a:r>
              <a:rPr lang="en-US" dirty="0" err="1">
                <a:solidFill>
                  <a:srgbClr val="002060"/>
                </a:solidFill>
                <a:hlinkClick r:id="rId3"/>
              </a:rPr>
              <a:t>replaceWith</a:t>
            </a:r>
            <a:r>
              <a:rPr lang="en-US" dirty="0">
                <a:solidFill>
                  <a:srgbClr val="002060"/>
                </a:solidFill>
                <a:hlinkClick r:id="rId3"/>
              </a:rPr>
              <a:t>()</a:t>
            </a:r>
            <a:r>
              <a:rPr lang="en-US" dirty="0">
                <a:solidFill>
                  <a:srgbClr val="002060"/>
                </a:solidFill>
              </a:rPr>
              <a:t>Replaces selected elements with new content</a:t>
            </a:r>
            <a:r>
              <a:rPr lang="en-US" dirty="0">
                <a:solidFill>
                  <a:srgbClr val="002060"/>
                </a:solidFill>
                <a:hlinkClick r:id="rId4"/>
              </a:rPr>
              <a:t>s</a:t>
            </a:r>
          </a:p>
          <a:p>
            <a:r>
              <a:rPr lang="en-US" dirty="0" err="1">
                <a:solidFill>
                  <a:srgbClr val="002060"/>
                </a:solidFill>
                <a:hlinkClick r:id="rId4"/>
              </a:rPr>
              <a:t>scrollLeft</a:t>
            </a:r>
            <a:r>
              <a:rPr lang="en-US" dirty="0">
                <a:solidFill>
                  <a:srgbClr val="002060"/>
                </a:solidFill>
                <a:hlinkClick r:id="rId4"/>
              </a:rPr>
              <a:t>()</a:t>
            </a:r>
            <a:r>
              <a:rPr lang="en-US" dirty="0">
                <a:solidFill>
                  <a:srgbClr val="002060"/>
                </a:solidFill>
              </a:rPr>
              <a:t>Sets or returns the horizontal scrollbar position of selected elements</a:t>
            </a:r>
          </a:p>
          <a:p>
            <a:r>
              <a:rPr lang="en-US" dirty="0" err="1">
                <a:solidFill>
                  <a:srgbClr val="002060"/>
                </a:solidFill>
                <a:hlinkClick r:id="rId5"/>
              </a:rPr>
              <a:t>scrollTop</a:t>
            </a:r>
            <a:r>
              <a:rPr lang="en-US" dirty="0">
                <a:solidFill>
                  <a:srgbClr val="002060"/>
                </a:solidFill>
                <a:hlinkClick r:id="rId5"/>
              </a:rPr>
              <a:t>()</a:t>
            </a:r>
            <a:r>
              <a:rPr lang="en-US" dirty="0">
                <a:solidFill>
                  <a:srgbClr val="002060"/>
                </a:solidFill>
              </a:rPr>
              <a:t>Sets or returns the vertical scrollbar position of selected elements</a:t>
            </a:r>
          </a:p>
          <a:p>
            <a:r>
              <a:rPr lang="en-US" dirty="0">
                <a:solidFill>
                  <a:srgbClr val="002060"/>
                </a:solidFill>
                <a:hlinkClick r:id="rId6"/>
              </a:rPr>
              <a:t>text()</a:t>
            </a:r>
            <a:r>
              <a:rPr lang="en-US" dirty="0">
                <a:solidFill>
                  <a:srgbClr val="002060"/>
                </a:solidFill>
              </a:rPr>
              <a:t>Sets or returns the text content of selected elements</a:t>
            </a:r>
          </a:p>
          <a:p>
            <a:r>
              <a:rPr lang="en-US" dirty="0" err="1">
                <a:solidFill>
                  <a:srgbClr val="002060"/>
                </a:solidFill>
                <a:hlinkClick r:id="rId7"/>
              </a:rPr>
              <a:t>toggleClass</a:t>
            </a:r>
            <a:r>
              <a:rPr lang="en-US" dirty="0">
                <a:solidFill>
                  <a:srgbClr val="002060"/>
                </a:solidFill>
                <a:hlinkClick r:id="rId7"/>
              </a:rPr>
              <a:t>()</a:t>
            </a:r>
            <a:r>
              <a:rPr lang="en-US" dirty="0">
                <a:solidFill>
                  <a:srgbClr val="002060"/>
                </a:solidFill>
              </a:rPr>
              <a:t>Toggles between adding/removing one or more classes from selected elements</a:t>
            </a:r>
          </a:p>
          <a:p>
            <a:r>
              <a:rPr lang="en-US" dirty="0">
                <a:solidFill>
                  <a:srgbClr val="002060"/>
                </a:solidFill>
                <a:hlinkClick r:id="rId8"/>
              </a:rPr>
              <a:t>unwrap()</a:t>
            </a:r>
            <a:r>
              <a:rPr lang="en-US" dirty="0">
                <a:solidFill>
                  <a:srgbClr val="002060"/>
                </a:solidFill>
              </a:rPr>
              <a:t>Removes the parent element of the selected elements</a:t>
            </a:r>
          </a:p>
          <a:p>
            <a:r>
              <a:rPr lang="en-US" dirty="0" err="1">
                <a:solidFill>
                  <a:srgbClr val="002060"/>
                </a:solidFill>
                <a:hlinkClick r:id="rId9"/>
              </a:rPr>
              <a:t>val</a:t>
            </a:r>
            <a:r>
              <a:rPr lang="en-US" dirty="0">
                <a:solidFill>
                  <a:srgbClr val="002060"/>
                </a:solidFill>
                <a:hlinkClick r:id="rId9"/>
              </a:rPr>
              <a:t>()</a:t>
            </a:r>
            <a:r>
              <a:rPr lang="en-US" dirty="0">
                <a:solidFill>
                  <a:srgbClr val="002060"/>
                </a:solidFill>
              </a:rPr>
              <a:t>Sets or returns the value attribute of the selected elements (for form elements)</a:t>
            </a:r>
          </a:p>
          <a:p>
            <a:r>
              <a:rPr lang="en-US" dirty="0">
                <a:solidFill>
                  <a:srgbClr val="002060"/>
                </a:solidFill>
                <a:hlinkClick r:id="rId10"/>
              </a:rPr>
              <a:t>width()</a:t>
            </a:r>
            <a:r>
              <a:rPr lang="en-US" dirty="0">
                <a:solidFill>
                  <a:srgbClr val="002060"/>
                </a:solidFill>
              </a:rPr>
              <a:t>Sets or returns the width of selected elements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Jquery</a:t>
            </a:r>
            <a:r>
              <a:rPr lang="en-US" dirty="0">
                <a:solidFill>
                  <a:srgbClr val="FF0000"/>
                </a:solidFill>
              </a:rPr>
              <a:t> html/</a:t>
            </a:r>
            <a:r>
              <a:rPr lang="en-US" dirty="0" err="1">
                <a:solidFill>
                  <a:srgbClr val="FF0000"/>
                </a:solidFill>
              </a:rPr>
              <a:t>css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hlinkClick r:id="rId2"/>
              </a:rPr>
              <a:t>wrap()</a:t>
            </a:r>
            <a:r>
              <a:rPr lang="en-US" dirty="0">
                <a:solidFill>
                  <a:srgbClr val="002060"/>
                </a:solidFill>
              </a:rPr>
              <a:t>Wraps HTML element(s) around each selected element</a:t>
            </a:r>
          </a:p>
          <a:p>
            <a:r>
              <a:rPr lang="en-US" dirty="0" err="1">
                <a:solidFill>
                  <a:srgbClr val="002060"/>
                </a:solidFill>
                <a:hlinkClick r:id="rId3"/>
              </a:rPr>
              <a:t>wrapAll</a:t>
            </a:r>
            <a:r>
              <a:rPr lang="en-US" dirty="0">
                <a:solidFill>
                  <a:srgbClr val="002060"/>
                </a:solidFill>
                <a:hlinkClick r:id="rId3"/>
              </a:rPr>
              <a:t>()</a:t>
            </a:r>
            <a:r>
              <a:rPr lang="en-US" dirty="0">
                <a:solidFill>
                  <a:srgbClr val="002060"/>
                </a:solidFill>
              </a:rPr>
              <a:t>Wraps HTML element(s) around all selected elements</a:t>
            </a:r>
          </a:p>
          <a:p>
            <a:r>
              <a:rPr lang="en-US" dirty="0" err="1">
                <a:solidFill>
                  <a:srgbClr val="002060"/>
                </a:solidFill>
                <a:hlinkClick r:id="rId4"/>
              </a:rPr>
              <a:t>wrapInner</a:t>
            </a:r>
            <a:r>
              <a:rPr lang="en-US" dirty="0">
                <a:solidFill>
                  <a:srgbClr val="002060"/>
                </a:solidFill>
                <a:hlinkClick r:id="rId4"/>
              </a:rPr>
              <a:t>()</a:t>
            </a:r>
            <a:r>
              <a:rPr lang="en-US" dirty="0">
                <a:solidFill>
                  <a:srgbClr val="002060"/>
                </a:solidFill>
              </a:rPr>
              <a:t>Wraps HTML element(s) around the content of each selected element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Syntax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Basic syntax : $(</a:t>
            </a:r>
            <a:r>
              <a:rPr lang="en-US" i="1" dirty="0">
                <a:solidFill>
                  <a:srgbClr val="002060"/>
                </a:solidFill>
              </a:rPr>
              <a:t>selector</a:t>
            </a:r>
            <a:r>
              <a:rPr lang="en-US" dirty="0">
                <a:solidFill>
                  <a:srgbClr val="002060"/>
                </a:solidFill>
              </a:rPr>
              <a:t>).</a:t>
            </a:r>
            <a:r>
              <a:rPr lang="en-US" i="1" dirty="0">
                <a:solidFill>
                  <a:srgbClr val="002060"/>
                </a:solidFill>
              </a:rPr>
              <a:t>action</a:t>
            </a:r>
            <a:r>
              <a:rPr lang="en-US" dirty="0">
                <a:solidFill>
                  <a:srgbClr val="002060"/>
                </a:solidFill>
              </a:rPr>
              <a:t>()</a:t>
            </a:r>
          </a:p>
          <a:p>
            <a:r>
              <a:rPr lang="en-US" dirty="0">
                <a:solidFill>
                  <a:srgbClr val="002060"/>
                </a:solidFill>
              </a:rPr>
              <a:t>A $ sign to define/access </a:t>
            </a:r>
            <a:r>
              <a:rPr lang="en-US" dirty="0" err="1">
                <a:solidFill>
                  <a:srgbClr val="002060"/>
                </a:solidFill>
              </a:rPr>
              <a:t>jQuery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A (</a:t>
            </a:r>
            <a:r>
              <a:rPr lang="en-US" i="1" dirty="0">
                <a:solidFill>
                  <a:srgbClr val="002060"/>
                </a:solidFill>
              </a:rPr>
              <a:t>selector</a:t>
            </a:r>
            <a:r>
              <a:rPr lang="en-US" dirty="0">
                <a:solidFill>
                  <a:srgbClr val="002060"/>
                </a:solidFill>
              </a:rPr>
              <a:t>) to "query (or find)" HTML elements(selectors may be element, class or id same as </a:t>
            </a:r>
            <a:r>
              <a:rPr lang="en-US" dirty="0" err="1">
                <a:solidFill>
                  <a:srgbClr val="002060"/>
                </a:solidFill>
              </a:rPr>
              <a:t>css</a:t>
            </a:r>
            <a:r>
              <a:rPr lang="en-US" dirty="0">
                <a:solidFill>
                  <a:srgbClr val="002060"/>
                </a:solidFill>
              </a:rPr>
              <a:t>)</a:t>
            </a:r>
          </a:p>
          <a:p>
            <a:r>
              <a:rPr lang="en-US" dirty="0">
                <a:solidFill>
                  <a:srgbClr val="002060"/>
                </a:solidFill>
              </a:rPr>
              <a:t>A </a:t>
            </a:r>
            <a:r>
              <a:rPr lang="en-US" dirty="0" err="1">
                <a:solidFill>
                  <a:srgbClr val="002060"/>
                </a:solidFill>
              </a:rPr>
              <a:t>jQuery</a:t>
            </a:r>
            <a:r>
              <a:rPr lang="en-US" dirty="0">
                <a:solidFill>
                  <a:srgbClr val="002060"/>
                </a:solidFill>
              </a:rPr>
              <a:t> </a:t>
            </a:r>
            <a:r>
              <a:rPr lang="en-US" i="1" dirty="0">
                <a:solidFill>
                  <a:srgbClr val="002060"/>
                </a:solidFill>
              </a:rPr>
              <a:t>action</a:t>
            </a:r>
            <a:r>
              <a:rPr lang="en-US" dirty="0">
                <a:solidFill>
                  <a:srgbClr val="002060"/>
                </a:solidFill>
              </a:rPr>
              <a:t>() to be performed on the element(s)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>
                <a:solidFill>
                  <a:srgbClr val="002060"/>
                </a:solidFill>
              </a:rPr>
              <a:t>Examples:</a:t>
            </a:r>
          </a:p>
          <a:p>
            <a:pPr>
              <a:buNone/>
            </a:pPr>
            <a:endParaRPr lang="en-US" i="1" dirty="0">
              <a:solidFill>
                <a:srgbClr val="002060"/>
              </a:solidFill>
            </a:endParaRPr>
          </a:p>
          <a:p>
            <a:r>
              <a:rPr lang="en-US" i="1" dirty="0">
                <a:solidFill>
                  <a:srgbClr val="002060"/>
                </a:solidFill>
              </a:rPr>
              <a:t>$(this).hide() - hides the current element.</a:t>
            </a:r>
          </a:p>
          <a:p>
            <a:r>
              <a:rPr lang="en-US" i="1" dirty="0">
                <a:solidFill>
                  <a:srgbClr val="002060"/>
                </a:solidFill>
              </a:rPr>
              <a:t>$("p").hide() - hides all &lt;p&gt; elements.</a:t>
            </a:r>
          </a:p>
          <a:p>
            <a:r>
              <a:rPr lang="en-US" i="1" dirty="0">
                <a:solidFill>
                  <a:srgbClr val="002060"/>
                </a:solidFill>
              </a:rPr>
              <a:t>$(".test").hide() - hides all elements with class="test".</a:t>
            </a:r>
          </a:p>
          <a:p>
            <a:r>
              <a:rPr lang="en-US" i="1" dirty="0">
                <a:solidFill>
                  <a:srgbClr val="002060"/>
                </a:solidFill>
              </a:rPr>
              <a:t>$("#test").hide() - hides the element with id="test".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Where to Start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990600"/>
            <a:ext cx="7848600" cy="5410200"/>
          </a:xfrm>
        </p:spPr>
        <p:txBody>
          <a:bodyPr>
            <a:normAutofit fontScale="62500" lnSpcReduction="20000"/>
          </a:bodyPr>
          <a:lstStyle/>
          <a:p>
            <a:pPr algn="l"/>
            <a:endParaRPr lang="en-US" dirty="0">
              <a:solidFill>
                <a:srgbClr val="002060"/>
              </a:solidFill>
            </a:endParaRPr>
          </a:p>
          <a:p>
            <a:pPr algn="l"/>
            <a:r>
              <a:rPr lang="en-US" dirty="0">
                <a:solidFill>
                  <a:srgbClr val="002060"/>
                </a:solidFill>
              </a:rPr>
              <a:t>*To prevent any </a:t>
            </a:r>
            <a:r>
              <a:rPr lang="en-US" dirty="0" err="1">
                <a:solidFill>
                  <a:srgbClr val="002060"/>
                </a:solidFill>
              </a:rPr>
              <a:t>jQuery</a:t>
            </a:r>
            <a:r>
              <a:rPr lang="en-US" dirty="0">
                <a:solidFill>
                  <a:srgbClr val="002060"/>
                </a:solidFill>
              </a:rPr>
              <a:t> code from running before the document is finished loading (is ready) , we need to start writing </a:t>
            </a:r>
            <a:r>
              <a:rPr lang="en-US" dirty="0" err="1">
                <a:solidFill>
                  <a:srgbClr val="002060"/>
                </a:solidFill>
              </a:rPr>
              <a:t>jquery</a:t>
            </a:r>
            <a:r>
              <a:rPr lang="en-US" dirty="0">
                <a:solidFill>
                  <a:srgbClr val="002060"/>
                </a:solidFill>
              </a:rPr>
              <a:t> code in a function that is called automatically when the page finishes loading.</a:t>
            </a:r>
          </a:p>
          <a:p>
            <a:pPr algn="l"/>
            <a:endParaRPr lang="en-US" dirty="0">
              <a:solidFill>
                <a:srgbClr val="002060"/>
              </a:solidFill>
            </a:endParaRPr>
          </a:p>
          <a:p>
            <a:pPr algn="l"/>
            <a:r>
              <a:rPr lang="en-US" dirty="0">
                <a:solidFill>
                  <a:srgbClr val="002060"/>
                </a:solidFill>
              </a:rPr>
              <a:t>*This function is ready() event/function of the document. It gets called automatically when document finishes loading.</a:t>
            </a:r>
          </a:p>
          <a:p>
            <a:pPr algn="l"/>
            <a:endParaRPr lang="en-US" dirty="0">
              <a:solidFill>
                <a:srgbClr val="002060"/>
              </a:solidFill>
            </a:endParaRPr>
          </a:p>
          <a:p>
            <a:pPr algn="l"/>
            <a:r>
              <a:rPr lang="en-US" i="1" dirty="0">
                <a:solidFill>
                  <a:srgbClr val="002060"/>
                </a:solidFill>
              </a:rPr>
              <a:t>$(document).ready(function(){</a:t>
            </a:r>
            <a:br>
              <a:rPr lang="en-US" i="1" dirty="0">
                <a:solidFill>
                  <a:srgbClr val="002060"/>
                </a:solidFill>
              </a:rPr>
            </a:br>
            <a:br>
              <a:rPr lang="en-US" i="1" dirty="0">
                <a:solidFill>
                  <a:srgbClr val="002060"/>
                </a:solidFill>
              </a:rPr>
            </a:br>
            <a:r>
              <a:rPr lang="en-US" i="1" dirty="0">
                <a:solidFill>
                  <a:srgbClr val="002060"/>
                </a:solidFill>
              </a:rPr>
              <a:t>   // jQuery methods go here...</a:t>
            </a:r>
            <a:br>
              <a:rPr lang="en-US" i="1" dirty="0">
                <a:solidFill>
                  <a:srgbClr val="002060"/>
                </a:solidFill>
              </a:rPr>
            </a:br>
            <a:br>
              <a:rPr lang="en-US" i="1" dirty="0">
                <a:solidFill>
                  <a:srgbClr val="002060"/>
                </a:solidFill>
              </a:rPr>
            </a:br>
            <a:r>
              <a:rPr lang="en-US" i="1" dirty="0">
                <a:solidFill>
                  <a:srgbClr val="002060"/>
                </a:solidFill>
              </a:rPr>
              <a:t>});</a:t>
            </a:r>
          </a:p>
          <a:p>
            <a:pPr algn="l"/>
            <a:endParaRPr lang="en-IN" b="0" dirty="0">
              <a:solidFill>
                <a:srgbClr val="795E26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//In newer versions a</a:t>
            </a:r>
            <a:r>
              <a:rPr lang="en-IN" dirty="0">
                <a:solidFill>
                  <a:srgbClr val="795E26"/>
                </a:solidFill>
                <a:latin typeface="Consolas" panose="020B0609020204030204" pitchFamily="49" charset="0"/>
              </a:rPr>
              <a:t>bove syntax is deprecated</a:t>
            </a:r>
          </a:p>
          <a:p>
            <a:pPr algn="l"/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//Do it a</a:t>
            </a:r>
            <a:r>
              <a:rPr lang="en-IN" dirty="0">
                <a:solidFill>
                  <a:srgbClr val="795E26"/>
                </a:solidFill>
                <a:latin typeface="Consolas" panose="020B0609020204030204" pitchFamily="49" charset="0"/>
              </a:rPr>
              <a:t>s : </a:t>
            </a:r>
            <a:endParaRPr lang="en-IN" b="0" dirty="0">
              <a:solidFill>
                <a:srgbClr val="795E26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(function(){</a:t>
            </a:r>
          </a:p>
          <a:p>
            <a:pPr algn="l"/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//code goes here})</a:t>
            </a:r>
          </a:p>
          <a:p>
            <a:pPr algn="l"/>
            <a:endParaRPr lang="en-US" i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JQuery</a:t>
            </a:r>
            <a:r>
              <a:rPr lang="en-US" dirty="0">
                <a:solidFill>
                  <a:srgbClr val="FF0000"/>
                </a:solidFill>
              </a:rPr>
              <a:t> Selectors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990600"/>
            <a:ext cx="7848600" cy="5410200"/>
          </a:xfrm>
        </p:spPr>
        <p:txBody>
          <a:bodyPr>
            <a:normAutofit fontScale="92500" lnSpcReduction="10000"/>
          </a:bodyPr>
          <a:lstStyle/>
          <a:p>
            <a:pPr algn="l"/>
            <a:endParaRPr lang="en-US" sz="2400" dirty="0"/>
          </a:p>
          <a:p>
            <a:pPr algn="l"/>
            <a:r>
              <a:rPr lang="en-US" sz="2400" dirty="0">
                <a:solidFill>
                  <a:srgbClr val="002060"/>
                </a:solidFill>
              </a:rPr>
              <a:t>Allow you to select and manipulate HTML element(s).</a:t>
            </a:r>
          </a:p>
          <a:p>
            <a:pPr algn="l"/>
            <a:r>
              <a:rPr lang="en-US" sz="2400" dirty="0">
                <a:solidFill>
                  <a:srgbClr val="002060"/>
                </a:solidFill>
              </a:rPr>
              <a:t>Used to "find" (or select) HTML elements based on their name, id, classes, types, attributes, values of attributes and much more. </a:t>
            </a:r>
          </a:p>
          <a:p>
            <a:pPr algn="l"/>
            <a:r>
              <a:rPr lang="en-US" sz="2400" dirty="0">
                <a:solidFill>
                  <a:srgbClr val="002060"/>
                </a:solidFill>
              </a:rPr>
              <a:t>Based on the existing CSS Selectors, and in addition, it has some own custom selectors.</a:t>
            </a:r>
          </a:p>
          <a:p>
            <a:pPr algn="l"/>
            <a:r>
              <a:rPr lang="en-US" sz="2400" dirty="0">
                <a:solidFill>
                  <a:srgbClr val="002060"/>
                </a:solidFill>
              </a:rPr>
              <a:t>All selectors in </a:t>
            </a:r>
            <a:r>
              <a:rPr lang="en-US" sz="2400" dirty="0" err="1">
                <a:solidFill>
                  <a:srgbClr val="002060"/>
                </a:solidFill>
              </a:rPr>
              <a:t>jQuery</a:t>
            </a:r>
            <a:r>
              <a:rPr lang="en-US" sz="2400" dirty="0">
                <a:solidFill>
                  <a:srgbClr val="002060"/>
                </a:solidFill>
              </a:rPr>
              <a:t> start with the dollar sign and parentheses: $().</a:t>
            </a:r>
          </a:p>
          <a:p>
            <a:pPr algn="l"/>
            <a:endParaRPr lang="en-US" sz="2400" dirty="0"/>
          </a:p>
          <a:p>
            <a:pPr algn="l"/>
            <a:r>
              <a:rPr lang="en-US" sz="2400" b="1" i="1" dirty="0">
                <a:solidFill>
                  <a:srgbClr val="002060"/>
                </a:solidFill>
              </a:rPr>
              <a:t>The element Selector</a:t>
            </a:r>
          </a:p>
          <a:p>
            <a:pPr algn="l"/>
            <a:endParaRPr lang="en-US" sz="2400" dirty="0">
              <a:solidFill>
                <a:srgbClr val="002060"/>
              </a:solidFill>
            </a:endParaRPr>
          </a:p>
          <a:p>
            <a:pPr algn="l"/>
            <a:r>
              <a:rPr lang="en-US" sz="2400" dirty="0">
                <a:solidFill>
                  <a:srgbClr val="002060"/>
                </a:solidFill>
              </a:rPr>
              <a:t>The </a:t>
            </a:r>
            <a:r>
              <a:rPr lang="en-US" sz="2400" dirty="0" err="1">
                <a:solidFill>
                  <a:srgbClr val="002060"/>
                </a:solidFill>
              </a:rPr>
              <a:t>jQuery</a:t>
            </a:r>
            <a:r>
              <a:rPr lang="en-US" sz="2400" dirty="0">
                <a:solidFill>
                  <a:srgbClr val="002060"/>
                </a:solidFill>
              </a:rPr>
              <a:t> element selector selects elements based on the element name.</a:t>
            </a:r>
          </a:p>
          <a:p>
            <a:pPr algn="l"/>
            <a:r>
              <a:rPr lang="en-US" sz="2400" dirty="0">
                <a:solidFill>
                  <a:srgbClr val="002060"/>
                </a:solidFill>
              </a:rPr>
              <a:t>You can select all &lt;p&gt; elements on a page like this:</a:t>
            </a:r>
          </a:p>
          <a:p>
            <a:pPr algn="l"/>
            <a:r>
              <a:rPr lang="en-US" sz="2400" dirty="0">
                <a:solidFill>
                  <a:srgbClr val="002060"/>
                </a:solidFill>
              </a:rPr>
              <a:t>$("p")</a:t>
            </a:r>
          </a:p>
          <a:p>
            <a:pPr algn="l"/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JQuery</a:t>
            </a:r>
            <a:r>
              <a:rPr lang="en-US" dirty="0">
                <a:solidFill>
                  <a:srgbClr val="FF0000"/>
                </a:solidFill>
              </a:rPr>
              <a:t> Selectors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990600"/>
            <a:ext cx="7848600" cy="5410200"/>
          </a:xfrm>
        </p:spPr>
        <p:txBody>
          <a:bodyPr>
            <a:normAutofit/>
          </a:bodyPr>
          <a:lstStyle/>
          <a:p>
            <a:pPr algn="l"/>
            <a:endParaRPr lang="en-US" sz="2400" dirty="0"/>
          </a:p>
          <a:p>
            <a:pPr algn="l"/>
            <a:r>
              <a:rPr lang="en-US" sz="2400" dirty="0">
                <a:solidFill>
                  <a:srgbClr val="002060"/>
                </a:solidFill>
              </a:rPr>
              <a:t>$(‘p’) will return all para elements</a:t>
            </a:r>
          </a:p>
          <a:p>
            <a:pPr algn="l"/>
            <a:endParaRPr lang="en-US" sz="2400" dirty="0">
              <a:solidFill>
                <a:srgbClr val="002060"/>
              </a:solidFill>
            </a:endParaRPr>
          </a:p>
          <a:p>
            <a:pPr algn="l"/>
            <a:r>
              <a:rPr lang="en-US" sz="2400" dirty="0">
                <a:solidFill>
                  <a:srgbClr val="002060"/>
                </a:solidFill>
              </a:rPr>
              <a:t>$(‘p’).first() will return first matching</a:t>
            </a:r>
          </a:p>
          <a:p>
            <a:pPr algn="l"/>
            <a:endParaRPr lang="en-US" sz="2400" dirty="0">
              <a:solidFill>
                <a:srgbClr val="002060"/>
              </a:solidFill>
            </a:endParaRPr>
          </a:p>
          <a:p>
            <a:pPr algn="l"/>
            <a:r>
              <a:rPr lang="en-US" sz="2400" dirty="0">
                <a:solidFill>
                  <a:srgbClr val="002060"/>
                </a:solidFill>
              </a:rPr>
              <a:t>$(‘p’).eq(</a:t>
            </a:r>
            <a:r>
              <a:rPr lang="en-US" sz="2400" dirty="0" err="1">
                <a:solidFill>
                  <a:srgbClr val="002060"/>
                </a:solidFill>
              </a:rPr>
              <a:t>i</a:t>
            </a:r>
            <a:r>
              <a:rPr lang="en-US" sz="2400" dirty="0">
                <a:solidFill>
                  <a:srgbClr val="002060"/>
                </a:solidFill>
              </a:rPr>
              <a:t>) will return (i+1)</a:t>
            </a:r>
            <a:r>
              <a:rPr lang="en-US" sz="2400" dirty="0" err="1">
                <a:solidFill>
                  <a:srgbClr val="002060"/>
                </a:solidFill>
              </a:rPr>
              <a:t>th</a:t>
            </a:r>
            <a:r>
              <a:rPr lang="en-US" sz="2400" dirty="0">
                <a:solidFill>
                  <a:srgbClr val="002060"/>
                </a:solidFill>
              </a:rPr>
              <a:t> para.</a:t>
            </a:r>
          </a:p>
          <a:p>
            <a:pPr algn="l"/>
            <a:endParaRPr lang="en-US" sz="2400" dirty="0">
              <a:solidFill>
                <a:srgbClr val="002060"/>
              </a:solidFill>
            </a:endParaRPr>
          </a:p>
          <a:p>
            <a:pPr algn="l"/>
            <a:r>
              <a:rPr lang="en-US" sz="2400" dirty="0"/>
              <a:t>https://tobiasahlin.com/blog/move-from-jquery-to-vanilla-javascript/#:~:text=The%20equivalent%20to%20%24()%20or,call%20with%20a%20CSS%20selector.</a:t>
            </a:r>
          </a:p>
        </p:txBody>
      </p:sp>
    </p:spTree>
    <p:extLst>
      <p:ext uri="{BB962C8B-B14F-4D97-AF65-F5344CB8AC3E}">
        <p14:creationId xmlns:p14="http://schemas.microsoft.com/office/powerpoint/2010/main" val="606025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Jquery</a:t>
            </a:r>
            <a:r>
              <a:rPr lang="en-US" dirty="0">
                <a:solidFill>
                  <a:srgbClr val="FF0000"/>
                </a:solidFill>
              </a:rPr>
              <a:t>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solidFill>
                  <a:srgbClr val="002060"/>
                </a:solidFill>
              </a:rPr>
              <a:t>Example : </a:t>
            </a:r>
          </a:p>
          <a:p>
            <a:pPr>
              <a:buNone/>
            </a:pPr>
            <a:endParaRPr lang="en-US" b="1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2060"/>
                </a:solidFill>
              </a:rPr>
              <a:t>$(document).ready(function(){</a:t>
            </a:r>
          </a:p>
          <a:p>
            <a:pPr>
              <a:buNone/>
            </a:pP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    $("button").click(function(){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        $("p").hide();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    });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});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Jquery</a:t>
            </a:r>
            <a:r>
              <a:rPr lang="en-US" dirty="0">
                <a:solidFill>
                  <a:srgbClr val="FF0000"/>
                </a:solidFill>
              </a:rPr>
              <a:t>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The #id Selector</a:t>
            </a:r>
          </a:p>
          <a:p>
            <a:r>
              <a:rPr lang="en-US" dirty="0">
                <a:solidFill>
                  <a:srgbClr val="002060"/>
                </a:solidFill>
              </a:rPr>
              <a:t>Uses the id attribute of an HTML tag to find the specific element.</a:t>
            </a:r>
          </a:p>
          <a:p>
            <a:r>
              <a:rPr lang="en-US" dirty="0">
                <a:solidFill>
                  <a:srgbClr val="002060"/>
                </a:solidFill>
              </a:rPr>
              <a:t>An id should be unique within a page.</a:t>
            </a:r>
          </a:p>
          <a:p>
            <a:r>
              <a:rPr lang="en-US" dirty="0">
                <a:solidFill>
                  <a:srgbClr val="002060"/>
                </a:solidFill>
              </a:rPr>
              <a:t>To find an element with a specific id, write a hash character, followed by the id of the HTML element:</a:t>
            </a:r>
          </a:p>
          <a:p>
            <a:r>
              <a:rPr lang="en-US" dirty="0">
                <a:solidFill>
                  <a:srgbClr val="002060"/>
                </a:solidFill>
              </a:rPr>
              <a:t>$("#test")</a:t>
            </a:r>
          </a:p>
          <a:p>
            <a:endParaRPr lang="en-US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3576</TotalTime>
  <Words>2636</Words>
  <Application>Microsoft Office PowerPoint</Application>
  <PresentationFormat>On-screen Show (4:3)</PresentationFormat>
  <Paragraphs>328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Consolas</vt:lpstr>
      <vt:lpstr>Office Theme</vt:lpstr>
      <vt:lpstr>Jquery</vt:lpstr>
      <vt:lpstr>Features</vt:lpstr>
      <vt:lpstr>Inclusion</vt:lpstr>
      <vt:lpstr>Syntax </vt:lpstr>
      <vt:lpstr>Where to Start</vt:lpstr>
      <vt:lpstr>JQuery Selectors</vt:lpstr>
      <vt:lpstr>JQuery Selectors</vt:lpstr>
      <vt:lpstr>Jquery Selectors</vt:lpstr>
      <vt:lpstr>Jquery Selectors</vt:lpstr>
      <vt:lpstr>Jquery Selectors</vt:lpstr>
      <vt:lpstr>Jquery Selectors</vt:lpstr>
      <vt:lpstr>Jquery Selectors</vt:lpstr>
      <vt:lpstr>Jquery Selectors</vt:lpstr>
      <vt:lpstr>Jquery Event Handling</vt:lpstr>
      <vt:lpstr>Jquery : Common events</vt:lpstr>
      <vt:lpstr>Jquery : Common events</vt:lpstr>
      <vt:lpstr>ready vs load</vt:lpstr>
      <vt:lpstr>on() Method </vt:lpstr>
      <vt:lpstr>Jquery Effects : Show/Hide</vt:lpstr>
      <vt:lpstr>Jquery Effects : Toggle</vt:lpstr>
      <vt:lpstr>Jquery Effects : FadeIn</vt:lpstr>
      <vt:lpstr>Jquery Effects:FadeOut</vt:lpstr>
      <vt:lpstr>Jquery Effects : FadeToggle</vt:lpstr>
      <vt:lpstr>Jquery Effects : FadeTo</vt:lpstr>
      <vt:lpstr>Jquery Effects : Slide up/down/toggle</vt:lpstr>
      <vt:lpstr>Jquery Effects : Animation</vt:lpstr>
      <vt:lpstr>Jquery Effects : Animation</vt:lpstr>
      <vt:lpstr>Jquery Effects : Animation</vt:lpstr>
      <vt:lpstr>Jquery Effects : Progress Bar Example</vt:lpstr>
      <vt:lpstr>Jquery Effects : Progress Bar Example</vt:lpstr>
      <vt:lpstr>Jquery html/css</vt:lpstr>
      <vt:lpstr>Jquery html/css</vt:lpstr>
      <vt:lpstr>Jquery html/css</vt:lpstr>
      <vt:lpstr>Jquery html/css</vt:lpstr>
      <vt:lpstr>Jquery html/css</vt:lpstr>
      <vt:lpstr>Jquery html/css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Microsoft</dc:creator>
  <cp:lastModifiedBy>jitesh</cp:lastModifiedBy>
  <cp:revision>630</cp:revision>
  <dcterms:created xsi:type="dcterms:W3CDTF">2018-07-22T05:46:41Z</dcterms:created>
  <dcterms:modified xsi:type="dcterms:W3CDTF">2023-01-18T10:29:44Z</dcterms:modified>
</cp:coreProperties>
</file>