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2"/>
  </p:notesMasterIdLst>
  <p:sldIdLst>
    <p:sldId id="588" r:id="rId2"/>
    <p:sldId id="256" r:id="rId3"/>
    <p:sldId id="589" r:id="rId4"/>
    <p:sldId id="590" r:id="rId5"/>
    <p:sldId id="591" r:id="rId6"/>
    <p:sldId id="587" r:id="rId7"/>
    <p:sldId id="578" r:id="rId8"/>
    <p:sldId id="579" r:id="rId9"/>
    <p:sldId id="580" r:id="rId10"/>
    <p:sldId id="581" r:id="rId11"/>
    <p:sldId id="582" r:id="rId12"/>
    <p:sldId id="583" r:id="rId13"/>
    <p:sldId id="584" r:id="rId14"/>
    <p:sldId id="585" r:id="rId15"/>
    <p:sldId id="586" r:id="rId16"/>
    <p:sldId id="436" r:id="rId17"/>
    <p:sldId id="437" r:id="rId18"/>
    <p:sldId id="438" r:id="rId19"/>
    <p:sldId id="439" r:id="rId20"/>
    <p:sldId id="440" r:id="rId21"/>
    <p:sldId id="461" r:id="rId22"/>
    <p:sldId id="441" r:id="rId23"/>
    <p:sldId id="442" r:id="rId24"/>
    <p:sldId id="445" r:id="rId25"/>
    <p:sldId id="455" r:id="rId26"/>
    <p:sldId id="443" r:id="rId27"/>
    <p:sldId id="446" r:id="rId28"/>
    <p:sldId id="447" r:id="rId29"/>
    <p:sldId id="448" r:id="rId30"/>
    <p:sldId id="449" r:id="rId31"/>
    <p:sldId id="456" r:id="rId32"/>
    <p:sldId id="450" r:id="rId33"/>
    <p:sldId id="457" r:id="rId34"/>
    <p:sldId id="451" r:id="rId35"/>
    <p:sldId id="458" r:id="rId36"/>
    <p:sldId id="452" r:id="rId37"/>
    <p:sldId id="453" r:id="rId38"/>
    <p:sldId id="459" r:id="rId39"/>
    <p:sldId id="454" r:id="rId40"/>
    <p:sldId id="477" r:id="rId41"/>
    <p:sldId id="478" r:id="rId42"/>
    <p:sldId id="479" r:id="rId43"/>
    <p:sldId id="480" r:id="rId44"/>
    <p:sldId id="481" r:id="rId45"/>
    <p:sldId id="460" r:id="rId46"/>
    <p:sldId id="462" r:id="rId47"/>
    <p:sldId id="463" r:id="rId48"/>
    <p:sldId id="464" r:id="rId49"/>
    <p:sldId id="465" r:id="rId50"/>
    <p:sldId id="466" r:id="rId51"/>
    <p:sldId id="467" r:id="rId52"/>
    <p:sldId id="468" r:id="rId53"/>
    <p:sldId id="469" r:id="rId54"/>
    <p:sldId id="470" r:id="rId55"/>
    <p:sldId id="471" r:id="rId56"/>
    <p:sldId id="474" r:id="rId57"/>
    <p:sldId id="475" r:id="rId58"/>
    <p:sldId id="472" r:id="rId59"/>
    <p:sldId id="473" r:id="rId60"/>
    <p:sldId id="476" r:id="rId61"/>
    <p:sldId id="435" r:id="rId62"/>
    <p:sldId id="322" r:id="rId63"/>
    <p:sldId id="366" r:id="rId64"/>
    <p:sldId id="367" r:id="rId65"/>
    <p:sldId id="368" r:id="rId66"/>
    <p:sldId id="364" r:id="rId67"/>
    <p:sldId id="365" r:id="rId68"/>
    <p:sldId id="375" r:id="rId69"/>
    <p:sldId id="370" r:id="rId70"/>
    <p:sldId id="313" r:id="rId71"/>
    <p:sldId id="371" r:id="rId72"/>
    <p:sldId id="372" r:id="rId73"/>
    <p:sldId id="373" r:id="rId74"/>
    <p:sldId id="374" r:id="rId75"/>
    <p:sldId id="376" r:id="rId76"/>
    <p:sldId id="377" r:id="rId77"/>
    <p:sldId id="380" r:id="rId78"/>
    <p:sldId id="379" r:id="rId79"/>
    <p:sldId id="482" r:id="rId80"/>
    <p:sldId id="381" r:id="rId81"/>
    <p:sldId id="382" r:id="rId82"/>
    <p:sldId id="384" r:id="rId83"/>
    <p:sldId id="386" r:id="rId84"/>
    <p:sldId id="387" r:id="rId85"/>
    <p:sldId id="389" r:id="rId86"/>
    <p:sldId id="483" r:id="rId87"/>
    <p:sldId id="484" r:id="rId88"/>
    <p:sldId id="493" r:id="rId89"/>
    <p:sldId id="494" r:id="rId90"/>
    <p:sldId id="495" r:id="rId91"/>
    <p:sldId id="496" r:id="rId92"/>
    <p:sldId id="497" r:id="rId93"/>
    <p:sldId id="498" r:id="rId94"/>
    <p:sldId id="499" r:id="rId95"/>
    <p:sldId id="500" r:id="rId96"/>
    <p:sldId id="501" r:id="rId97"/>
    <p:sldId id="502" r:id="rId98"/>
    <p:sldId id="503" r:id="rId99"/>
    <p:sldId id="504" r:id="rId100"/>
    <p:sldId id="485" r:id="rId101"/>
    <p:sldId id="486" r:id="rId102"/>
    <p:sldId id="487" r:id="rId103"/>
    <p:sldId id="488" r:id="rId104"/>
    <p:sldId id="489" r:id="rId105"/>
    <p:sldId id="490" r:id="rId106"/>
    <p:sldId id="491" r:id="rId107"/>
    <p:sldId id="410" r:id="rId108"/>
    <p:sldId id="505" r:id="rId109"/>
    <p:sldId id="401" r:id="rId110"/>
    <p:sldId id="506" r:id="rId111"/>
    <p:sldId id="507" r:id="rId112"/>
    <p:sldId id="508" r:id="rId113"/>
    <p:sldId id="509" r:id="rId114"/>
    <p:sldId id="402" r:id="rId115"/>
    <p:sldId id="510" r:id="rId116"/>
    <p:sldId id="511" r:id="rId117"/>
    <p:sldId id="512" r:id="rId118"/>
    <p:sldId id="513" r:id="rId119"/>
    <p:sldId id="514" r:id="rId120"/>
    <p:sldId id="515" r:id="rId121"/>
    <p:sldId id="516" r:id="rId122"/>
    <p:sldId id="517" r:id="rId123"/>
    <p:sldId id="518" r:id="rId124"/>
    <p:sldId id="519" r:id="rId125"/>
    <p:sldId id="520" r:id="rId126"/>
    <p:sldId id="521" r:id="rId127"/>
    <p:sldId id="522" r:id="rId128"/>
    <p:sldId id="523" r:id="rId129"/>
    <p:sldId id="524" r:id="rId130"/>
    <p:sldId id="525" r:id="rId131"/>
    <p:sldId id="403" r:id="rId132"/>
    <p:sldId id="526" r:id="rId133"/>
    <p:sldId id="527" r:id="rId134"/>
    <p:sldId id="528" r:id="rId135"/>
    <p:sldId id="529" r:id="rId136"/>
    <p:sldId id="530" r:id="rId137"/>
    <p:sldId id="531" r:id="rId138"/>
    <p:sldId id="532" r:id="rId139"/>
    <p:sldId id="535" r:id="rId140"/>
    <p:sldId id="533" r:id="rId141"/>
    <p:sldId id="534" r:id="rId142"/>
    <p:sldId id="536" r:id="rId143"/>
    <p:sldId id="537" r:id="rId144"/>
    <p:sldId id="538" r:id="rId145"/>
    <p:sldId id="539" r:id="rId146"/>
    <p:sldId id="540" r:id="rId147"/>
    <p:sldId id="541" r:id="rId148"/>
    <p:sldId id="542" r:id="rId149"/>
    <p:sldId id="544" r:id="rId150"/>
    <p:sldId id="545" r:id="rId151"/>
    <p:sldId id="546" r:id="rId152"/>
    <p:sldId id="543" r:id="rId153"/>
    <p:sldId id="547" r:id="rId154"/>
    <p:sldId id="404" r:id="rId155"/>
    <p:sldId id="548" r:id="rId156"/>
    <p:sldId id="549" r:id="rId157"/>
    <p:sldId id="550" r:id="rId158"/>
    <p:sldId id="551" r:id="rId159"/>
    <p:sldId id="552" r:id="rId160"/>
    <p:sldId id="553" r:id="rId161"/>
    <p:sldId id="554" r:id="rId162"/>
    <p:sldId id="555" r:id="rId163"/>
    <p:sldId id="556" r:id="rId164"/>
    <p:sldId id="557" r:id="rId165"/>
    <p:sldId id="558" r:id="rId166"/>
    <p:sldId id="570" r:id="rId167"/>
    <p:sldId id="559" r:id="rId168"/>
    <p:sldId id="572" r:id="rId169"/>
    <p:sldId id="573" r:id="rId170"/>
    <p:sldId id="569" r:id="rId171"/>
    <p:sldId id="571" r:id="rId172"/>
    <p:sldId id="574" r:id="rId173"/>
    <p:sldId id="575" r:id="rId174"/>
    <p:sldId id="576" r:id="rId175"/>
    <p:sldId id="560" r:id="rId176"/>
    <p:sldId id="561" r:id="rId177"/>
    <p:sldId id="562" r:id="rId178"/>
    <p:sldId id="563" r:id="rId179"/>
    <p:sldId id="565" r:id="rId180"/>
    <p:sldId id="567" r:id="rId181"/>
    <p:sldId id="566" r:id="rId182"/>
    <p:sldId id="564" r:id="rId183"/>
    <p:sldId id="568" r:id="rId184"/>
    <p:sldId id="405" r:id="rId185"/>
    <p:sldId id="406" r:id="rId186"/>
    <p:sldId id="407" r:id="rId187"/>
    <p:sldId id="412" r:id="rId188"/>
    <p:sldId id="411" r:id="rId189"/>
    <p:sldId id="413" r:id="rId190"/>
    <p:sldId id="414" r:id="rId191"/>
    <p:sldId id="415" r:id="rId192"/>
    <p:sldId id="416" r:id="rId193"/>
    <p:sldId id="417" r:id="rId194"/>
    <p:sldId id="418" r:id="rId195"/>
    <p:sldId id="419" r:id="rId196"/>
    <p:sldId id="420" r:id="rId197"/>
    <p:sldId id="421" r:id="rId198"/>
    <p:sldId id="422" r:id="rId199"/>
    <p:sldId id="423" r:id="rId200"/>
    <p:sldId id="424" r:id="rId201"/>
    <p:sldId id="425" r:id="rId202"/>
    <p:sldId id="426" r:id="rId203"/>
    <p:sldId id="427" r:id="rId204"/>
    <p:sldId id="428" r:id="rId205"/>
    <p:sldId id="429" r:id="rId206"/>
    <p:sldId id="430" r:id="rId207"/>
    <p:sldId id="433" r:id="rId208"/>
    <p:sldId id="434" r:id="rId209"/>
    <p:sldId id="431" r:id="rId210"/>
    <p:sldId id="432" r:id="rId2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65" autoAdjust="0"/>
    <p:restoredTop sz="94660"/>
  </p:normalViewPr>
  <p:slideViewPr>
    <p:cSldViewPr>
      <p:cViewPr varScale="1">
        <p:scale>
          <a:sx n="67" d="100"/>
          <a:sy n="67" d="100"/>
        </p:scale>
        <p:origin x="153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tableStyles" Target="tableStyle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viewProps" Target="viewProps.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theme" Target="theme/theme1.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notesMaster" Target="notesMasters/notes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C2D637-B4B8-422F-96B7-DC84CA5E3579}" type="datetimeFigureOut">
              <a:rPr lang="en-US" smtClean="0"/>
              <a:pPr/>
              <a:t>1/22/2023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3DD1883-0F2A-4574-94CE-6AF622CA50A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3DD1883-0F2A-4574-94CE-6AF622CA50A6}" type="slidenum">
              <a:rPr lang="en-US" smtClean="0"/>
              <a:pPr/>
              <a:t>148</a:t>
            </a:fld>
            <a:endParaRPr lang="en-US"/>
          </a:p>
        </p:txBody>
      </p:sp>
    </p:spTree>
    <p:extLst>
      <p:ext uri="{BB962C8B-B14F-4D97-AF65-F5344CB8AC3E}">
        <p14:creationId xmlns:p14="http://schemas.microsoft.com/office/powerpoint/2010/main" val="346691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321C92C-0DEF-4D47-BFC7-93DF590BE2EB}" type="datetimeFigureOut">
              <a:rPr lang="en-US" smtClean="0"/>
              <a:pPr/>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21C92C-0DEF-4D47-BFC7-93DF590BE2EB}" type="datetimeFigureOut">
              <a:rPr lang="en-US" smtClean="0"/>
              <a:pPr/>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21C92C-0DEF-4D47-BFC7-93DF590BE2EB}" type="datetimeFigureOut">
              <a:rPr lang="en-US" smtClean="0"/>
              <a:pPr/>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21C92C-0DEF-4D47-BFC7-93DF590BE2EB}" type="datetimeFigureOut">
              <a:rPr lang="en-US" smtClean="0"/>
              <a:pPr/>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21C92C-0DEF-4D47-BFC7-93DF590BE2EB}" type="datetimeFigureOut">
              <a:rPr lang="en-US" smtClean="0"/>
              <a:pPr/>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21C92C-0DEF-4D47-BFC7-93DF590BE2EB}" type="datetimeFigureOut">
              <a:rPr lang="en-US" smtClean="0"/>
              <a:pPr/>
              <a:t>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21C92C-0DEF-4D47-BFC7-93DF590BE2EB}" type="datetimeFigureOut">
              <a:rPr lang="en-US" smtClean="0"/>
              <a:pPr/>
              <a:t>1/22/2023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21C92C-0DEF-4D47-BFC7-93DF590BE2EB}" type="datetimeFigureOut">
              <a:rPr lang="en-US" smtClean="0"/>
              <a:pPr/>
              <a:t>1/22/2023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21C92C-0DEF-4D47-BFC7-93DF590BE2EB}" type="datetimeFigureOut">
              <a:rPr lang="en-US" smtClean="0"/>
              <a:pPr/>
              <a:t>1/22/2023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21C92C-0DEF-4D47-BFC7-93DF590BE2EB}" type="datetimeFigureOut">
              <a:rPr lang="en-US" smtClean="0"/>
              <a:pPr/>
              <a:t>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21C92C-0DEF-4D47-BFC7-93DF590BE2EB}" type="datetimeFigureOut">
              <a:rPr lang="en-US" smtClean="0"/>
              <a:pPr/>
              <a:t>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1C92C-0DEF-4D47-BFC7-93DF590BE2EB}" type="datetimeFigureOut">
              <a:rPr lang="en-US" smtClean="0"/>
              <a:pPr/>
              <a:t>1/22/2023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C0481B-C52E-49E9-BBE9-21A6D6244A5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hyperlink" Target="https://angular.io/api/forms/FormControl" TargetMode="External"/><Relationship Id="rId2" Type="http://schemas.openxmlformats.org/officeDocument/2006/relationships/hyperlink" Target="https://angular.io/api/core/Component" TargetMode="Externa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hyperlink" Target="https://angular.io/api/forms/FormControlName" TargetMode="Externa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hyperlink" Target="https://angular.io/api/forms/FormBuilder" TargetMode="External"/><Relationship Id="rId2" Type="http://schemas.openxmlformats.org/officeDocument/2006/relationships/hyperlink" Target="https://angular.io/api/core/Component" TargetMode="Externa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forwindows.org/" TargetMode="External"/><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3" Type="http://schemas.openxmlformats.org/officeDocument/2006/relationships/hyperlink" Target="https://angular.io/guide/architecture-services" TargetMode="External"/><Relationship Id="rId2" Type="http://schemas.openxmlformats.org/officeDocument/2006/relationships/hyperlink" Target="https://angular.io/guide/architecture-components" TargetMode="Externa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hyperlink" Target="https://nodejs.org/en/" TargetMode="Externa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Mouse Events </a:t>
            </a:r>
          </a:p>
        </p:txBody>
      </p:sp>
      <p:sp>
        <p:nvSpPr>
          <p:cNvPr id="3" name="Subtitle 2"/>
          <p:cNvSpPr>
            <a:spLocks noGrp="1"/>
          </p:cNvSpPr>
          <p:nvPr>
            <p:ph type="subTitle" idx="1"/>
          </p:nvPr>
        </p:nvSpPr>
        <p:spPr>
          <a:xfrm>
            <a:off x="762000" y="990600"/>
            <a:ext cx="7848600" cy="5410200"/>
          </a:xfrm>
        </p:spPr>
        <p:txBody>
          <a:bodyPr>
            <a:noAutofit/>
          </a:bodyPr>
          <a:lstStyle/>
          <a:p>
            <a:pPr marL="457200" indent="-457200" algn="l">
              <a:buFont typeface="Arial" panose="020B0604020202020204" pitchFamily="34" charset="0"/>
              <a:buChar char="•"/>
            </a:pPr>
            <a:endParaRPr lang="en-US" sz="2000" dirty="0">
              <a:solidFill>
                <a:schemeClr val="tx1"/>
              </a:solidFill>
              <a:ea typeface="Roboto" panose="02000000000000000000" pitchFamily="2" charset="0"/>
            </a:endParaRPr>
          </a:p>
          <a:p>
            <a:pPr marL="457200" indent="-457200" algn="l">
              <a:buFont typeface="Arial" panose="020B0604020202020204" pitchFamily="34" charset="0"/>
              <a:buChar char="•"/>
            </a:pPr>
            <a:r>
              <a:rPr lang="en-US" sz="2000" dirty="0">
                <a:solidFill>
                  <a:schemeClr val="tx1"/>
                </a:solidFill>
                <a:ea typeface="Roboto" panose="02000000000000000000" pitchFamily="2" charset="0"/>
              </a:rPr>
              <a:t>onclick:</a:t>
            </a:r>
          </a:p>
          <a:p>
            <a:pPr marL="457200" indent="-457200" algn="l">
              <a:buFont typeface="Arial" panose="020B0604020202020204" pitchFamily="34" charset="0"/>
              <a:buChar char="•"/>
            </a:pPr>
            <a:r>
              <a:rPr lang="en-US" sz="2000" dirty="0" err="1">
                <a:solidFill>
                  <a:schemeClr val="tx1"/>
                </a:solidFill>
                <a:ea typeface="Roboto" panose="02000000000000000000" pitchFamily="2" charset="0"/>
              </a:rPr>
              <a:t>onmouseenter</a:t>
            </a:r>
            <a:r>
              <a:rPr lang="en-US" sz="2000" dirty="0">
                <a:solidFill>
                  <a:schemeClr val="tx1"/>
                </a:solidFill>
                <a:ea typeface="Roboto" panose="02000000000000000000" pitchFamily="2" charset="0"/>
              </a:rPr>
              <a:t> :The event occurs when the pointer is moved onto an element</a:t>
            </a:r>
          </a:p>
          <a:p>
            <a:pPr marL="457200" indent="-457200" algn="l">
              <a:buFont typeface="Arial" panose="020B0604020202020204" pitchFamily="34" charset="0"/>
              <a:buChar char="•"/>
            </a:pPr>
            <a:r>
              <a:rPr lang="en-US" sz="2000" dirty="0" err="1">
                <a:solidFill>
                  <a:schemeClr val="tx1"/>
                </a:solidFill>
                <a:ea typeface="Roboto" panose="02000000000000000000" pitchFamily="2" charset="0"/>
              </a:rPr>
              <a:t>onmouseleave</a:t>
            </a:r>
            <a:r>
              <a:rPr lang="en-US" sz="2000" dirty="0">
                <a:solidFill>
                  <a:schemeClr val="tx1"/>
                </a:solidFill>
                <a:ea typeface="Roboto" panose="02000000000000000000" pitchFamily="2" charset="0"/>
              </a:rPr>
              <a:t> :The event occurs when the pointer is moved out of an element</a:t>
            </a:r>
          </a:p>
          <a:p>
            <a:pPr marL="457200" indent="-457200" algn="l">
              <a:buFont typeface="Arial" panose="020B0604020202020204" pitchFamily="34" charset="0"/>
              <a:buChar char="•"/>
            </a:pPr>
            <a:r>
              <a:rPr lang="en-US" sz="2000" dirty="0" err="1">
                <a:solidFill>
                  <a:schemeClr val="tx1"/>
                </a:solidFill>
                <a:ea typeface="Roboto" panose="02000000000000000000" pitchFamily="2" charset="0"/>
              </a:rPr>
              <a:t>ondblclick</a:t>
            </a:r>
            <a:endParaRPr lang="en-US" sz="2000" dirty="0">
              <a:solidFill>
                <a:schemeClr val="tx1"/>
              </a:solidFill>
              <a:ea typeface="Roboto" panose="02000000000000000000" pitchFamily="2" charset="0"/>
            </a:endParaRPr>
          </a:p>
          <a:p>
            <a:pPr marL="457200" indent="-457200" algn="l">
              <a:buFont typeface="Arial" panose="020B0604020202020204" pitchFamily="34" charset="0"/>
              <a:buChar char="•"/>
            </a:pPr>
            <a:r>
              <a:rPr lang="en-US" sz="2000" dirty="0" err="1">
                <a:solidFill>
                  <a:schemeClr val="tx1"/>
                </a:solidFill>
                <a:ea typeface="Roboto" panose="02000000000000000000" pitchFamily="2" charset="0"/>
              </a:rPr>
              <a:t>onmouseover</a:t>
            </a:r>
            <a:endParaRPr lang="en-US" sz="2000" dirty="0">
              <a:solidFill>
                <a:schemeClr val="tx1"/>
              </a:solidFill>
              <a:ea typeface="Roboto" panose="02000000000000000000" pitchFamily="2" charset="0"/>
            </a:endParaRPr>
          </a:p>
          <a:p>
            <a:pPr marL="457200" indent="-457200" algn="l">
              <a:buFont typeface="Arial" panose="020B0604020202020204" pitchFamily="34" charset="0"/>
              <a:buChar char="•"/>
            </a:pPr>
            <a:r>
              <a:rPr lang="en-US" sz="2000" dirty="0" err="1">
                <a:solidFill>
                  <a:schemeClr val="tx1"/>
                </a:solidFill>
                <a:ea typeface="Roboto" panose="02000000000000000000" pitchFamily="2" charset="0"/>
              </a:rPr>
              <a:t>onmouseout</a:t>
            </a:r>
            <a:r>
              <a:rPr lang="en-US" sz="2000" dirty="0">
                <a:solidFill>
                  <a:schemeClr val="tx1"/>
                </a:solidFill>
                <a:ea typeface="Roboto" panose="02000000000000000000" pitchFamily="2" charset="0"/>
              </a:rPr>
              <a:t>	</a:t>
            </a:r>
          </a:p>
          <a:p>
            <a:pPr marL="457200" indent="-457200" algn="l">
              <a:buFont typeface="Arial" panose="020B0604020202020204" pitchFamily="34" charset="0"/>
              <a:buChar char="•"/>
            </a:pPr>
            <a:r>
              <a:rPr lang="en-US" sz="2000" dirty="0" err="1">
                <a:solidFill>
                  <a:schemeClr val="tx1"/>
                </a:solidFill>
                <a:ea typeface="Roboto" panose="02000000000000000000" pitchFamily="2" charset="0"/>
              </a:rPr>
              <a:t>onmousedown</a:t>
            </a:r>
            <a:endParaRPr lang="en-US" sz="2000" dirty="0">
              <a:solidFill>
                <a:schemeClr val="tx1"/>
              </a:solidFill>
              <a:ea typeface="Roboto" panose="02000000000000000000" pitchFamily="2" charset="0"/>
            </a:endParaRPr>
          </a:p>
          <a:p>
            <a:pPr marL="457200" indent="-457200" algn="l">
              <a:buFont typeface="Arial" panose="020B0604020202020204" pitchFamily="34" charset="0"/>
              <a:buChar char="•"/>
            </a:pPr>
            <a:r>
              <a:rPr lang="en-US" sz="2000" dirty="0" err="1">
                <a:solidFill>
                  <a:schemeClr val="tx1"/>
                </a:solidFill>
                <a:ea typeface="Roboto" panose="02000000000000000000" pitchFamily="2" charset="0"/>
              </a:rPr>
              <a:t>onmouseup</a:t>
            </a:r>
            <a:r>
              <a:rPr lang="en-US" sz="2000" dirty="0">
                <a:solidFill>
                  <a:schemeClr val="tx1"/>
                </a:solidFill>
                <a:ea typeface="Roboto" panose="02000000000000000000" pitchFamily="2" charset="0"/>
              </a:rPr>
              <a:t>	</a:t>
            </a:r>
          </a:p>
          <a:p>
            <a:pPr marL="457200" indent="-457200" algn="l">
              <a:buFont typeface="Arial" panose="020B0604020202020204" pitchFamily="34" charset="0"/>
              <a:buChar char="•"/>
            </a:pPr>
            <a:r>
              <a:rPr lang="en-US" sz="2000" dirty="0" err="1">
                <a:solidFill>
                  <a:schemeClr val="tx1"/>
                </a:solidFill>
                <a:ea typeface="Roboto" panose="02000000000000000000" pitchFamily="2" charset="0"/>
              </a:rPr>
              <a:t>onmousemove</a:t>
            </a:r>
            <a:endParaRPr lang="en-US" sz="2000" dirty="0">
              <a:solidFill>
                <a:schemeClr val="tx1"/>
              </a:solidFill>
              <a:ea typeface="Roboto" panose="02000000000000000000" pitchFamily="2" charset="0"/>
            </a:endParaRPr>
          </a:p>
        </p:txBody>
      </p:sp>
    </p:spTree>
    <p:extLst>
      <p:ext uri="{BB962C8B-B14F-4D97-AF65-F5344CB8AC3E}">
        <p14:creationId xmlns:p14="http://schemas.microsoft.com/office/powerpoint/2010/main" val="2846498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Git : Distributed VCS</a:t>
            </a:r>
          </a:p>
        </p:txBody>
      </p:sp>
      <p:sp>
        <p:nvSpPr>
          <p:cNvPr id="3" name="Subtitle 2"/>
          <p:cNvSpPr>
            <a:spLocks noGrp="1"/>
          </p:cNvSpPr>
          <p:nvPr>
            <p:ph type="subTitle" idx="1"/>
          </p:nvPr>
        </p:nvSpPr>
        <p:spPr>
          <a:xfrm>
            <a:off x="762000" y="990600"/>
            <a:ext cx="7848600" cy="5410200"/>
          </a:xfrm>
        </p:spPr>
        <p:txBody>
          <a:bodyPr>
            <a:noAutofit/>
          </a:bodyPr>
          <a:lstStyle/>
          <a:p>
            <a:pPr marL="457200" indent="-457200" algn="just">
              <a:buFont typeface="Arial" panose="020B0604020202020204" pitchFamily="34" charset="0"/>
              <a:buChar char="•"/>
            </a:pPr>
            <a:endParaRPr lang="en-US" sz="2000" b="0" i="0" dirty="0">
              <a:solidFill>
                <a:schemeClr val="tx1"/>
              </a:solidFill>
              <a:effectLst/>
            </a:endParaRPr>
          </a:p>
          <a:p>
            <a:pPr marL="457200" indent="-457200" algn="just">
              <a:buFont typeface="Arial" panose="020B0604020202020204" pitchFamily="34" charset="0"/>
              <a:buChar char="•"/>
            </a:pPr>
            <a:r>
              <a:rPr lang="en-US" sz="2000" b="0" i="0" dirty="0">
                <a:solidFill>
                  <a:schemeClr val="tx1"/>
                </a:solidFill>
                <a:effectLst/>
              </a:rPr>
              <a:t>Commercial organizations’ software spans multiple repositories. It includes large binaries and artifacts. Storing entire repos on local workstations gives organizations security and compliance risks. </a:t>
            </a:r>
          </a:p>
          <a:p>
            <a:pPr marL="457200" indent="-457200" algn="just">
              <a:buFont typeface="Arial" panose="020B0604020202020204" pitchFamily="34" charset="0"/>
              <a:buChar char="•"/>
            </a:pPr>
            <a:endParaRPr lang="en-US" sz="2000" b="0" i="0" dirty="0">
              <a:solidFill>
                <a:schemeClr val="tx1"/>
              </a:solidFill>
              <a:effectLst/>
            </a:endParaRPr>
          </a:p>
          <a:p>
            <a:pPr marL="457200" indent="-457200" algn="just">
              <a:buFont typeface="Arial" panose="020B0604020202020204" pitchFamily="34" charset="0"/>
              <a:buChar char="•"/>
            </a:pPr>
            <a:r>
              <a:rPr lang="en-US" sz="2000" b="0" i="0" dirty="0">
                <a:solidFill>
                  <a:schemeClr val="tx1"/>
                </a:solidFill>
                <a:effectLst/>
              </a:rPr>
              <a:t>The environment also creates an explosion of code and artifacts that damages speed and productivity.</a:t>
            </a:r>
          </a:p>
          <a:p>
            <a:pPr marL="457200" indent="-457200" algn="just">
              <a:buFont typeface="Arial" panose="020B0604020202020204" pitchFamily="34" charset="0"/>
              <a:buChar char="•"/>
            </a:pPr>
            <a:endParaRPr lang="en-US" sz="2000" b="0" i="0" dirty="0">
              <a:solidFill>
                <a:schemeClr val="tx1"/>
              </a:solidFill>
              <a:effectLst/>
            </a:endParaRPr>
          </a:p>
          <a:p>
            <a:pPr marL="457200" indent="-457200" algn="just">
              <a:buFont typeface="Arial" panose="020B0604020202020204" pitchFamily="34" charset="0"/>
              <a:buChar char="•"/>
            </a:pPr>
            <a:r>
              <a:rPr lang="en-US" sz="2000" b="0" i="0" dirty="0">
                <a:solidFill>
                  <a:schemeClr val="tx1"/>
                </a:solidFill>
                <a:effectLst/>
              </a:rPr>
              <a:t>DVCS systems are workable offline as a client copies the entire repository on their local machine.</a:t>
            </a:r>
            <a:endParaRPr lang="en-US" sz="2000" dirty="0">
              <a:solidFill>
                <a:schemeClr val="tx1"/>
              </a:solidFill>
            </a:endParaRPr>
          </a:p>
          <a:p>
            <a:pPr marL="457200" indent="-457200" algn="just">
              <a:buFont typeface="Arial" panose="020B0604020202020204" pitchFamily="34" charset="0"/>
              <a:buChar char="•"/>
            </a:pPr>
            <a:endParaRPr lang="en-US" sz="2000" b="0" i="0" dirty="0">
              <a:solidFill>
                <a:schemeClr val="tx1"/>
              </a:solidFill>
              <a:effectLst/>
            </a:endParaRPr>
          </a:p>
          <a:p>
            <a:pPr marL="457200" indent="-457200" algn="just">
              <a:buFont typeface="Arial" panose="020B0604020202020204" pitchFamily="34" charset="0"/>
              <a:buChar char="•"/>
            </a:pPr>
            <a:r>
              <a:rPr lang="en-US" sz="2000" b="0" i="0" dirty="0">
                <a:solidFill>
                  <a:schemeClr val="tx1"/>
                </a:solidFill>
                <a:effectLst/>
              </a:rPr>
              <a:t>DVCS is faster as mostly user deals with local copy without hitting server every time.</a:t>
            </a:r>
          </a:p>
          <a:p>
            <a:pPr marL="457200" indent="-457200" algn="just">
              <a:buFont typeface="Arial" panose="020B0604020202020204" pitchFamily="34" charset="0"/>
              <a:buChar char="•"/>
            </a:pPr>
            <a:endParaRPr lang="en-US" sz="2000" b="0" i="0" dirty="0">
              <a:solidFill>
                <a:schemeClr val="tx1"/>
              </a:solidFill>
              <a:effectLst/>
            </a:endParaRPr>
          </a:p>
          <a:p>
            <a:pPr marL="457200" indent="-457200" algn="just">
              <a:buFont typeface="Arial" panose="020B0604020202020204" pitchFamily="34" charset="0"/>
              <a:buChar char="•"/>
            </a:pPr>
            <a:r>
              <a:rPr lang="en-US" sz="2000" b="0" i="0" dirty="0">
                <a:solidFill>
                  <a:schemeClr val="tx1"/>
                </a:solidFill>
                <a:effectLst/>
              </a:rPr>
              <a:t>If DVCS server is down, developer can work using their local copies.</a:t>
            </a:r>
            <a:endParaRPr lang="en-US" sz="2000" dirty="0">
              <a:solidFill>
                <a:schemeClr val="tx1"/>
              </a:solidFill>
              <a:ea typeface="Roboto" panose="02000000000000000000" pitchFamily="2" charset="0"/>
            </a:endParaRPr>
          </a:p>
        </p:txBody>
      </p:sp>
    </p:spTree>
    <p:extLst>
      <p:ext uri="{BB962C8B-B14F-4D97-AF65-F5344CB8AC3E}">
        <p14:creationId xmlns:p14="http://schemas.microsoft.com/office/powerpoint/2010/main" val="39300814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rPr>
              <a:t>Component : View Encapsulation</a:t>
            </a:r>
          </a:p>
        </p:txBody>
      </p:sp>
      <p:sp>
        <p:nvSpPr>
          <p:cNvPr id="3" name="Content Placeholder 2"/>
          <p:cNvSpPr>
            <a:spLocks noGrp="1"/>
          </p:cNvSpPr>
          <p:nvPr>
            <p:ph idx="1"/>
          </p:nvPr>
        </p:nvSpPr>
        <p:spPr/>
        <p:txBody>
          <a:bodyPr>
            <a:normAutofit/>
          </a:bodyPr>
          <a:lstStyle/>
          <a:p>
            <a:r>
              <a:rPr lang="en-US" sz="2000" dirty="0"/>
              <a:t>Meaning of encapsulation</a:t>
            </a:r>
          </a:p>
          <a:p>
            <a:r>
              <a:rPr lang="en-US" sz="2000" b="0" i="0" dirty="0">
                <a:effectLst/>
              </a:rPr>
              <a:t>In Angular, a component's styles can be encapsulated within the component's host element so that they don't affect the rest of the application.</a:t>
            </a:r>
          </a:p>
          <a:p>
            <a:r>
              <a:rPr lang="en-US" sz="2000" dirty="0"/>
              <a:t>Component's decorator provides the encapsulation option which can be used to control how the encapsulation is applied on a per component basis.</a:t>
            </a:r>
          </a:p>
          <a:p>
            <a:endParaRPr lang="en-US" sz="2000" dirty="0"/>
          </a:p>
        </p:txBody>
      </p:sp>
    </p:spTree>
    <p:extLst>
      <p:ext uri="{BB962C8B-B14F-4D97-AF65-F5344CB8AC3E}">
        <p14:creationId xmlns:p14="http://schemas.microsoft.com/office/powerpoint/2010/main" val="93196141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rPr>
              <a:t>Component : View Encapsulation</a:t>
            </a:r>
          </a:p>
        </p:txBody>
      </p:sp>
      <p:sp>
        <p:nvSpPr>
          <p:cNvPr id="3" name="Content Placeholder 2"/>
          <p:cNvSpPr>
            <a:spLocks noGrp="1"/>
          </p:cNvSpPr>
          <p:nvPr>
            <p:ph idx="1"/>
          </p:nvPr>
        </p:nvSpPr>
        <p:spPr/>
        <p:txBody>
          <a:bodyPr>
            <a:noAutofit/>
          </a:bodyPr>
          <a:lstStyle/>
          <a:p>
            <a:pPr marL="0" indent="0">
              <a:buNone/>
            </a:pPr>
            <a:r>
              <a:rPr lang="en-US" sz="1600" dirty="0"/>
              <a:t> </a:t>
            </a:r>
            <a:r>
              <a:rPr lang="en-US" sz="1600" b="1" dirty="0" err="1"/>
              <a:t>ViewEncapsulation.ShadowDom</a:t>
            </a:r>
            <a:r>
              <a:rPr lang="en-US" sz="1600" dirty="0"/>
              <a:t>	</a:t>
            </a:r>
          </a:p>
          <a:p>
            <a:pPr marL="0" indent="0">
              <a:buNone/>
            </a:pPr>
            <a:r>
              <a:rPr lang="en-US" sz="1600" dirty="0"/>
              <a:t>Angular uses the browser's built-in Shadow DOM API to enclose the component's view inside a </a:t>
            </a:r>
            <a:r>
              <a:rPr lang="en-US" sz="1600" dirty="0" err="1"/>
              <a:t>ShadowRoot</a:t>
            </a:r>
            <a:r>
              <a:rPr lang="en-US" sz="1600" dirty="0"/>
              <a:t> (used as the component's host element) and apply the provided styles in an isolated manner. Problem : </a:t>
            </a:r>
            <a:r>
              <a:rPr lang="en-US" sz="1600" dirty="0" err="1"/>
              <a:t>ShadowDom</a:t>
            </a:r>
            <a:r>
              <a:rPr lang="en-US" sz="1600" dirty="0"/>
              <a:t> only provided by some browsers, not all browsers.</a:t>
            </a:r>
          </a:p>
          <a:p>
            <a:pPr marL="0" indent="0">
              <a:buNone/>
            </a:pPr>
            <a:endParaRPr lang="en-US" sz="1600" b="0" i="0" dirty="0">
              <a:effectLst/>
            </a:endParaRPr>
          </a:p>
          <a:p>
            <a:pPr marL="0" indent="0">
              <a:buNone/>
            </a:pPr>
            <a:r>
              <a:rPr lang="en-US" sz="1600" dirty="0"/>
              <a:t> </a:t>
            </a:r>
            <a:r>
              <a:rPr lang="en-US" sz="1600" b="1" dirty="0" err="1"/>
              <a:t>ViewEncapsulation.Emulated</a:t>
            </a:r>
            <a:r>
              <a:rPr lang="en-US" sz="1600" b="1" dirty="0"/>
              <a:t> :  </a:t>
            </a:r>
          </a:p>
          <a:p>
            <a:pPr marL="0" indent="0">
              <a:buNone/>
            </a:pPr>
            <a:r>
              <a:rPr lang="en-US" sz="1600" b="0" i="0" dirty="0">
                <a:effectLst/>
              </a:rPr>
              <a:t>Angular modifies the component's CSS selectors so that they are only applied to the component's view and do not affect other elements in the application (</a:t>
            </a:r>
            <a:r>
              <a:rPr lang="en-US" sz="1600" b="0" i="1" dirty="0">
                <a:effectLst/>
              </a:rPr>
              <a:t>emulating</a:t>
            </a:r>
            <a:r>
              <a:rPr lang="en-US" sz="1600" b="0" i="0" dirty="0">
                <a:effectLst/>
              </a:rPr>
              <a:t> Shadow DOM behavior). For more details, see </a:t>
            </a:r>
            <a:r>
              <a:rPr lang="en-US" sz="1600" dirty="0"/>
              <a:t>Inspecting generated CSS</a:t>
            </a:r>
            <a:r>
              <a:rPr lang="en-US" sz="1600" b="0" i="0" dirty="0">
                <a:effectLst/>
              </a:rPr>
              <a:t>.</a:t>
            </a:r>
          </a:p>
          <a:p>
            <a:pPr marL="0" indent="0">
              <a:buNone/>
            </a:pPr>
            <a:endParaRPr lang="en-US" sz="1600" dirty="0"/>
          </a:p>
          <a:p>
            <a:pPr marL="0" indent="0">
              <a:buNone/>
            </a:pPr>
            <a:r>
              <a:rPr lang="en-US" sz="1600" b="1" dirty="0" err="1"/>
              <a:t>ViewEncapsulation.None</a:t>
            </a:r>
            <a:r>
              <a:rPr lang="en-US" sz="1600" b="1" dirty="0"/>
              <a:t> :</a:t>
            </a:r>
          </a:p>
          <a:p>
            <a:pPr marL="0" indent="0">
              <a:buNone/>
            </a:pPr>
            <a:r>
              <a:rPr lang="en-US" sz="1600" b="0" i="0" dirty="0">
                <a:effectLst/>
              </a:rPr>
              <a:t>Angular does not apply any sort of view encapsulation meaning that any styles specified for the component are actually globally applied and can affect any HTML element present within the application. This mode is essentially the same as including the styles into the HTML itself</a:t>
            </a:r>
          </a:p>
          <a:p>
            <a:pPr marL="0" indent="0">
              <a:buNone/>
            </a:pPr>
            <a:endParaRPr lang="en-US" sz="1600" dirty="0"/>
          </a:p>
          <a:p>
            <a:pPr marL="0" indent="0">
              <a:buNone/>
            </a:pPr>
            <a:r>
              <a:rPr lang="en-US" sz="1600" b="1" i="1" dirty="0"/>
              <a:t>* Inspect and show the </a:t>
            </a:r>
            <a:r>
              <a:rPr lang="en-US" sz="1600" b="1" i="1" dirty="0" err="1"/>
              <a:t>clases</a:t>
            </a:r>
            <a:r>
              <a:rPr lang="en-US" sz="1600" b="1" i="1" dirty="0"/>
              <a:t> ng-host and ng-content in Emulated mode.</a:t>
            </a:r>
          </a:p>
        </p:txBody>
      </p:sp>
    </p:spTree>
    <p:extLst>
      <p:ext uri="{BB962C8B-B14F-4D97-AF65-F5344CB8AC3E}">
        <p14:creationId xmlns:p14="http://schemas.microsoft.com/office/powerpoint/2010/main" val="379321526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rPr>
              <a:t>Component : Reusability</a:t>
            </a:r>
          </a:p>
        </p:txBody>
      </p:sp>
      <p:sp>
        <p:nvSpPr>
          <p:cNvPr id="3" name="Content Placeholder 2"/>
          <p:cNvSpPr>
            <a:spLocks noGrp="1"/>
          </p:cNvSpPr>
          <p:nvPr>
            <p:ph idx="1"/>
          </p:nvPr>
        </p:nvSpPr>
        <p:spPr/>
        <p:txBody>
          <a:bodyPr>
            <a:normAutofit/>
          </a:bodyPr>
          <a:lstStyle/>
          <a:p>
            <a:pPr marL="0" indent="0">
              <a:buNone/>
            </a:pPr>
            <a:r>
              <a:rPr lang="en-US" sz="2000" dirty="0">
                <a:solidFill>
                  <a:srgbClr val="002060"/>
                </a:solidFill>
              </a:rPr>
              <a:t>NEED : ?</a:t>
            </a:r>
          </a:p>
          <a:p>
            <a:pPr marL="0" indent="0">
              <a:buNone/>
            </a:pPr>
            <a:endParaRPr lang="en-US" sz="2000" dirty="0">
              <a:solidFill>
                <a:srgbClr val="002060"/>
              </a:solidFill>
            </a:endParaRPr>
          </a:p>
          <a:p>
            <a:r>
              <a:rPr lang="en-US" sz="2000" dirty="0">
                <a:solidFill>
                  <a:srgbClr val="002060"/>
                </a:solidFill>
              </a:rPr>
              <a:t>Angular framework , from version 2 onwards is following the component based architecture.</a:t>
            </a:r>
          </a:p>
          <a:p>
            <a:r>
              <a:rPr lang="en-US" sz="2000" dirty="0">
                <a:solidFill>
                  <a:srgbClr val="002060"/>
                </a:solidFill>
              </a:rPr>
              <a:t>The benefit of making it component based is we can make re-usable components , it means a component can be structured once ,and reused at many places without changing the code, for example the product list component of </a:t>
            </a:r>
            <a:r>
              <a:rPr lang="en-US" sz="2000" dirty="0" err="1">
                <a:solidFill>
                  <a:srgbClr val="002060"/>
                </a:solidFill>
              </a:rPr>
              <a:t>flipkart</a:t>
            </a:r>
            <a:r>
              <a:rPr lang="en-US" sz="2000" dirty="0">
                <a:solidFill>
                  <a:srgbClr val="002060"/>
                </a:solidFill>
              </a:rPr>
              <a:t>.</a:t>
            </a:r>
          </a:p>
          <a:p>
            <a:r>
              <a:rPr lang="en-US" sz="2000" dirty="0">
                <a:solidFill>
                  <a:srgbClr val="002060"/>
                </a:solidFill>
              </a:rPr>
              <a:t>In order to be a component to be reusable, the components need to be generic enough so that its free from complex business logic.</a:t>
            </a:r>
          </a:p>
          <a:p>
            <a:endParaRPr lang="en-US" sz="2000" dirty="0">
              <a:solidFill>
                <a:srgbClr val="002060"/>
              </a:solidFill>
            </a:endParaRPr>
          </a:p>
          <a:p>
            <a:r>
              <a:rPr lang="en-US" sz="2000" dirty="0">
                <a:solidFill>
                  <a:srgbClr val="002060"/>
                </a:solidFill>
              </a:rPr>
              <a:t>Conclusion : Making re-usable components will reduce the overall</a:t>
            </a:r>
          </a:p>
          <a:p>
            <a:pPr marL="0" indent="0">
              <a:buNone/>
            </a:pPr>
            <a:r>
              <a:rPr lang="en-US" sz="2000" dirty="0">
                <a:solidFill>
                  <a:srgbClr val="002060"/>
                </a:solidFill>
              </a:rPr>
              <a:t>      code development time, and make the app uniform and easy to maintain.</a:t>
            </a:r>
          </a:p>
        </p:txBody>
      </p:sp>
    </p:spTree>
    <p:extLst>
      <p:ext uri="{BB962C8B-B14F-4D97-AF65-F5344CB8AC3E}">
        <p14:creationId xmlns:p14="http://schemas.microsoft.com/office/powerpoint/2010/main" val="249279433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rPr>
              <a:t>Component : Reusability</a:t>
            </a:r>
          </a:p>
        </p:txBody>
      </p:sp>
      <p:sp>
        <p:nvSpPr>
          <p:cNvPr id="3" name="Content Placeholder 2"/>
          <p:cNvSpPr>
            <a:spLocks noGrp="1"/>
          </p:cNvSpPr>
          <p:nvPr>
            <p:ph idx="1"/>
          </p:nvPr>
        </p:nvSpPr>
        <p:spPr/>
        <p:txBody>
          <a:bodyPr>
            <a:normAutofit/>
          </a:bodyPr>
          <a:lstStyle/>
          <a:p>
            <a:pPr marL="0" indent="0">
              <a:buNone/>
            </a:pPr>
            <a:r>
              <a:rPr lang="en-US" sz="2000" dirty="0">
                <a:solidFill>
                  <a:srgbClr val="002060"/>
                </a:solidFill>
              </a:rPr>
              <a:t>There are 2 ways : </a:t>
            </a:r>
          </a:p>
          <a:p>
            <a:pPr marL="0" indent="0">
              <a:buNone/>
            </a:pPr>
            <a:endParaRPr lang="en-US" sz="2000" dirty="0">
              <a:solidFill>
                <a:srgbClr val="002060"/>
              </a:solidFill>
            </a:endParaRPr>
          </a:p>
          <a:p>
            <a:pPr marL="457200" indent="-457200">
              <a:buAutoNum type="arabicPeriod"/>
            </a:pPr>
            <a:r>
              <a:rPr lang="en-US" sz="2000" dirty="0">
                <a:solidFill>
                  <a:srgbClr val="002060"/>
                </a:solidFill>
              </a:rPr>
              <a:t>Smart-Dumb  Components / Container-Presentational Components</a:t>
            </a:r>
          </a:p>
          <a:p>
            <a:pPr marL="457200" indent="-457200">
              <a:buAutoNum type="arabicPeriod"/>
            </a:pPr>
            <a:r>
              <a:rPr lang="en-US" sz="2000" dirty="0">
                <a:solidFill>
                  <a:srgbClr val="002060"/>
                </a:solidFill>
              </a:rPr>
              <a:t>Content Projection</a:t>
            </a:r>
          </a:p>
        </p:txBody>
      </p:sp>
    </p:spTree>
    <p:extLst>
      <p:ext uri="{BB962C8B-B14F-4D97-AF65-F5344CB8AC3E}">
        <p14:creationId xmlns:p14="http://schemas.microsoft.com/office/powerpoint/2010/main" val="136038427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rPr>
              <a:t>Component : Reusability</a:t>
            </a:r>
          </a:p>
        </p:txBody>
      </p:sp>
      <p:sp>
        <p:nvSpPr>
          <p:cNvPr id="3" name="Content Placeholder 2"/>
          <p:cNvSpPr>
            <a:spLocks noGrp="1"/>
          </p:cNvSpPr>
          <p:nvPr>
            <p:ph idx="1"/>
          </p:nvPr>
        </p:nvSpPr>
        <p:spPr/>
        <p:txBody>
          <a:bodyPr>
            <a:normAutofit fontScale="85000" lnSpcReduction="10000"/>
          </a:bodyPr>
          <a:lstStyle/>
          <a:p>
            <a:pPr marL="0" indent="0">
              <a:buNone/>
            </a:pPr>
            <a:r>
              <a:rPr lang="en-US" sz="2000" dirty="0">
                <a:solidFill>
                  <a:srgbClr val="002060"/>
                </a:solidFill>
              </a:rPr>
              <a:t>Smart-Dumb Design pattern  : </a:t>
            </a:r>
          </a:p>
          <a:p>
            <a:pPr marL="0" indent="0">
              <a:buNone/>
            </a:pPr>
            <a:endParaRPr lang="en-US" sz="2000" dirty="0">
              <a:solidFill>
                <a:srgbClr val="002060"/>
              </a:solidFill>
            </a:endParaRPr>
          </a:p>
          <a:p>
            <a:pPr marL="0" indent="0">
              <a:buNone/>
            </a:pPr>
            <a:r>
              <a:rPr lang="en-US" sz="2000" dirty="0">
                <a:solidFill>
                  <a:srgbClr val="002060"/>
                </a:solidFill>
              </a:rPr>
              <a:t>Dumb Component : </a:t>
            </a:r>
          </a:p>
          <a:p>
            <a:pPr marL="0" indent="0">
              <a:buNone/>
            </a:pPr>
            <a:endParaRPr lang="en-US" sz="2000" dirty="0">
              <a:solidFill>
                <a:srgbClr val="002060"/>
              </a:solidFill>
            </a:endParaRPr>
          </a:p>
          <a:p>
            <a:r>
              <a:rPr lang="en-US" sz="2000" dirty="0">
                <a:solidFill>
                  <a:srgbClr val="002060"/>
                </a:solidFill>
              </a:rPr>
              <a:t>It is also called as presentational component.</a:t>
            </a:r>
          </a:p>
          <a:p>
            <a:r>
              <a:rPr lang="en-US" sz="2000" dirty="0">
                <a:solidFill>
                  <a:srgbClr val="002060"/>
                </a:solidFill>
              </a:rPr>
              <a:t>It has just the responsibility of presenting data and notifying its smart component about any interactions , such as click of button.</a:t>
            </a:r>
          </a:p>
          <a:p>
            <a:r>
              <a:rPr lang="en-US" sz="2000" dirty="0">
                <a:solidFill>
                  <a:srgbClr val="002060"/>
                </a:solidFill>
              </a:rPr>
              <a:t>Dumb component acts as the child of the hierarchy.</a:t>
            </a:r>
          </a:p>
          <a:p>
            <a:r>
              <a:rPr lang="en-US" sz="2000" dirty="0">
                <a:solidFill>
                  <a:srgbClr val="002060"/>
                </a:solidFill>
              </a:rPr>
              <a:t>Dumb component should not use services to get data, only should get from parent.</a:t>
            </a:r>
          </a:p>
          <a:p>
            <a:endParaRPr lang="en-US" sz="2000" dirty="0">
              <a:solidFill>
                <a:srgbClr val="002060"/>
              </a:solidFill>
            </a:endParaRPr>
          </a:p>
          <a:p>
            <a:pPr marL="0" indent="0">
              <a:buNone/>
            </a:pPr>
            <a:r>
              <a:rPr lang="en-US" sz="2000" dirty="0">
                <a:solidFill>
                  <a:srgbClr val="002060"/>
                </a:solidFill>
              </a:rPr>
              <a:t>Smart Component : </a:t>
            </a:r>
          </a:p>
          <a:p>
            <a:pPr marL="0" indent="0">
              <a:buNone/>
            </a:pPr>
            <a:endParaRPr lang="en-US" sz="2000" dirty="0">
              <a:solidFill>
                <a:srgbClr val="002060"/>
              </a:solidFill>
            </a:endParaRPr>
          </a:p>
          <a:p>
            <a:r>
              <a:rPr lang="en-US" sz="2000" dirty="0">
                <a:solidFill>
                  <a:srgbClr val="002060"/>
                </a:solidFill>
              </a:rPr>
              <a:t>Acts as parent of dumb component.</a:t>
            </a:r>
          </a:p>
          <a:p>
            <a:r>
              <a:rPr lang="en-US" sz="2000" dirty="0">
                <a:solidFill>
                  <a:srgbClr val="002060"/>
                </a:solidFill>
              </a:rPr>
              <a:t>Handles all data manipulations.</a:t>
            </a:r>
          </a:p>
          <a:p>
            <a:r>
              <a:rPr lang="en-US" sz="2000" dirty="0">
                <a:solidFill>
                  <a:srgbClr val="002060"/>
                </a:solidFill>
              </a:rPr>
              <a:t>Registers to the store, maps , filters , reduces and then provides the data to child component.</a:t>
            </a:r>
          </a:p>
          <a:p>
            <a:pPr marL="0" indent="0">
              <a:buNone/>
            </a:pPr>
            <a:endParaRPr lang="en-US" sz="2000" dirty="0">
              <a:solidFill>
                <a:srgbClr val="002060"/>
              </a:solidFill>
            </a:endParaRPr>
          </a:p>
          <a:p>
            <a:pPr marL="0" indent="0">
              <a:buNone/>
            </a:pPr>
            <a:endParaRPr lang="en-US" sz="2000" dirty="0">
              <a:solidFill>
                <a:srgbClr val="002060"/>
              </a:solidFill>
            </a:endParaRPr>
          </a:p>
          <a:p>
            <a:pPr marL="0" indent="0">
              <a:buNone/>
            </a:pPr>
            <a:endParaRPr lang="en-US" sz="2000" dirty="0">
              <a:solidFill>
                <a:srgbClr val="002060"/>
              </a:solidFill>
            </a:endParaRPr>
          </a:p>
          <a:p>
            <a:pPr marL="0" indent="0">
              <a:buNone/>
            </a:pPr>
            <a:endParaRPr lang="en-US" sz="2000" dirty="0">
              <a:solidFill>
                <a:srgbClr val="002060"/>
              </a:solidFill>
            </a:endParaRPr>
          </a:p>
        </p:txBody>
      </p:sp>
    </p:spTree>
    <p:extLst>
      <p:ext uri="{BB962C8B-B14F-4D97-AF65-F5344CB8AC3E}">
        <p14:creationId xmlns:p14="http://schemas.microsoft.com/office/powerpoint/2010/main" val="69627816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Component Reusability : Component Communication</a:t>
            </a:r>
          </a:p>
        </p:txBody>
      </p:sp>
      <p:sp>
        <p:nvSpPr>
          <p:cNvPr id="3" name="Content Placeholder 2"/>
          <p:cNvSpPr>
            <a:spLocks noGrp="1"/>
          </p:cNvSpPr>
          <p:nvPr>
            <p:ph idx="1"/>
          </p:nvPr>
        </p:nvSpPr>
        <p:spPr>
          <a:xfrm>
            <a:off x="533400" y="1600200"/>
            <a:ext cx="8229600" cy="4525963"/>
          </a:xfrm>
        </p:spPr>
        <p:txBody>
          <a:bodyPr>
            <a:normAutofit/>
          </a:bodyPr>
          <a:lstStyle/>
          <a:p>
            <a:pPr marL="0" indent="0">
              <a:buNone/>
            </a:pPr>
            <a:r>
              <a:rPr lang="en-US" sz="2000" b="1" dirty="0">
                <a:solidFill>
                  <a:srgbClr val="002060"/>
                </a:solidFill>
              </a:rPr>
              <a:t>A .</a:t>
            </a:r>
            <a:r>
              <a:rPr lang="en-US" sz="2000" dirty="0">
                <a:solidFill>
                  <a:srgbClr val="002060"/>
                </a:solidFill>
              </a:rPr>
              <a:t> </a:t>
            </a:r>
            <a:r>
              <a:rPr lang="en-US" sz="2000" b="1" dirty="0">
                <a:solidFill>
                  <a:srgbClr val="002060"/>
                </a:solidFill>
              </a:rPr>
              <a:t>Passing Data from Parent to Child with @input binding</a:t>
            </a:r>
          </a:p>
          <a:p>
            <a:pPr marL="0" indent="0">
              <a:buNone/>
            </a:pPr>
            <a:endParaRPr lang="en-US" sz="2000" b="1" dirty="0">
              <a:solidFill>
                <a:srgbClr val="002060"/>
              </a:solidFill>
            </a:endParaRPr>
          </a:p>
          <a:p>
            <a:pPr marL="0" indent="0">
              <a:buNone/>
            </a:pPr>
            <a:r>
              <a:rPr lang="en-US" sz="2000" b="1" dirty="0">
                <a:solidFill>
                  <a:srgbClr val="002060"/>
                </a:solidFill>
              </a:rPr>
              <a:t>@input decorator in child class</a:t>
            </a:r>
          </a:p>
          <a:p>
            <a:pPr marL="0" indent="0">
              <a:buNone/>
            </a:pPr>
            <a:endParaRPr lang="en-US" sz="2000" b="1" dirty="0">
              <a:solidFill>
                <a:srgbClr val="002060"/>
              </a:solidFill>
            </a:endParaRPr>
          </a:p>
          <a:p>
            <a:pPr marL="0" indent="0">
              <a:buNone/>
            </a:pPr>
            <a:r>
              <a:rPr lang="en-US" sz="2000" i="1" dirty="0">
                <a:solidFill>
                  <a:srgbClr val="002060"/>
                </a:solidFill>
              </a:rPr>
              <a:t>Syntax : @input() </a:t>
            </a:r>
            <a:r>
              <a:rPr lang="en-US" sz="2000" i="1" dirty="0" err="1">
                <a:solidFill>
                  <a:srgbClr val="002060"/>
                </a:solidFill>
              </a:rPr>
              <a:t>parentPropertyName</a:t>
            </a:r>
            <a:r>
              <a:rPr lang="en-US" sz="2000" i="1" dirty="0">
                <a:solidFill>
                  <a:srgbClr val="002060"/>
                </a:solidFill>
              </a:rPr>
              <a:t> : Type</a:t>
            </a:r>
          </a:p>
          <a:p>
            <a:pPr marL="0" indent="0">
              <a:buNone/>
            </a:pPr>
            <a:endParaRPr lang="en-US" sz="2000" b="1" dirty="0">
              <a:solidFill>
                <a:srgbClr val="002060"/>
              </a:solidFill>
            </a:endParaRPr>
          </a:p>
          <a:p>
            <a:pPr marL="0" indent="0">
              <a:buNone/>
            </a:pPr>
            <a:r>
              <a:rPr lang="en-US" sz="2000" b="1" dirty="0">
                <a:solidFill>
                  <a:srgbClr val="002060"/>
                </a:solidFill>
              </a:rPr>
              <a:t>@aliasing the parent property name in child</a:t>
            </a:r>
          </a:p>
          <a:p>
            <a:pPr marL="0" indent="0">
              <a:buNone/>
            </a:pPr>
            <a:endParaRPr lang="en-US" sz="2000" b="1" dirty="0">
              <a:solidFill>
                <a:srgbClr val="002060"/>
              </a:solidFill>
            </a:endParaRPr>
          </a:p>
          <a:p>
            <a:pPr marL="0" indent="0">
              <a:buNone/>
            </a:pPr>
            <a:r>
              <a:rPr lang="en-US" sz="2000" i="1" dirty="0">
                <a:solidFill>
                  <a:srgbClr val="002060"/>
                </a:solidFill>
              </a:rPr>
              <a:t>Syntax : @input(‘parent_property_name’) </a:t>
            </a:r>
            <a:r>
              <a:rPr lang="en-US" sz="2000" i="1" dirty="0" err="1">
                <a:solidFill>
                  <a:srgbClr val="002060"/>
                </a:solidFill>
              </a:rPr>
              <a:t>alias_name_child</a:t>
            </a:r>
            <a:r>
              <a:rPr lang="en-US" sz="2000" i="1" dirty="0">
                <a:solidFill>
                  <a:srgbClr val="002060"/>
                </a:solidFill>
              </a:rPr>
              <a:t>: Type</a:t>
            </a:r>
          </a:p>
        </p:txBody>
      </p:sp>
    </p:spTree>
    <p:extLst>
      <p:ext uri="{BB962C8B-B14F-4D97-AF65-F5344CB8AC3E}">
        <p14:creationId xmlns:p14="http://schemas.microsoft.com/office/powerpoint/2010/main" val="224550777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Component Reusability : Component Communication</a:t>
            </a:r>
          </a:p>
        </p:txBody>
      </p:sp>
      <p:sp>
        <p:nvSpPr>
          <p:cNvPr id="3" name="Content Placeholder 2"/>
          <p:cNvSpPr>
            <a:spLocks noGrp="1"/>
          </p:cNvSpPr>
          <p:nvPr>
            <p:ph idx="1"/>
          </p:nvPr>
        </p:nvSpPr>
        <p:spPr/>
        <p:txBody>
          <a:bodyPr>
            <a:normAutofit/>
          </a:bodyPr>
          <a:lstStyle/>
          <a:p>
            <a:pPr marL="0" indent="0">
              <a:buNone/>
            </a:pPr>
            <a:r>
              <a:rPr lang="en-US" sz="2000" b="1" dirty="0">
                <a:solidFill>
                  <a:srgbClr val="002060"/>
                </a:solidFill>
              </a:rPr>
              <a:t>A .</a:t>
            </a:r>
            <a:r>
              <a:rPr lang="en-US" sz="2000" dirty="0">
                <a:solidFill>
                  <a:srgbClr val="002060"/>
                </a:solidFill>
              </a:rPr>
              <a:t> </a:t>
            </a:r>
            <a:r>
              <a:rPr lang="en-US" sz="2000" b="1" dirty="0">
                <a:solidFill>
                  <a:srgbClr val="002060"/>
                </a:solidFill>
              </a:rPr>
              <a:t>Child to Parent  with  @output directive</a:t>
            </a:r>
          </a:p>
          <a:p>
            <a:pPr marL="0" indent="0">
              <a:buNone/>
            </a:pPr>
            <a:endParaRPr lang="en-US" sz="2000" b="1" dirty="0">
              <a:solidFill>
                <a:srgbClr val="002060"/>
              </a:solidFill>
            </a:endParaRPr>
          </a:p>
          <a:p>
            <a:r>
              <a:rPr lang="en-US" sz="2000" dirty="0">
                <a:solidFill>
                  <a:srgbClr val="002060"/>
                </a:solidFill>
              </a:rPr>
              <a:t>@Output() marks a property in a child component as a doorway through which data can travel from the child to the parent.</a:t>
            </a:r>
          </a:p>
          <a:p>
            <a:r>
              <a:rPr lang="en-US" sz="2000" dirty="0">
                <a:solidFill>
                  <a:srgbClr val="002060"/>
                </a:solidFill>
              </a:rPr>
              <a:t>The child component uses the @Output() property to raise an event to notify the parent of the change.</a:t>
            </a:r>
          </a:p>
          <a:p>
            <a:r>
              <a:rPr lang="en-US" sz="2000" dirty="0">
                <a:solidFill>
                  <a:srgbClr val="002060"/>
                </a:solidFill>
              </a:rPr>
              <a:t>To raise an event, an @Output() must have the type of </a:t>
            </a:r>
            <a:r>
              <a:rPr lang="en-US" sz="2000" dirty="0" err="1">
                <a:solidFill>
                  <a:srgbClr val="002060"/>
                </a:solidFill>
              </a:rPr>
              <a:t>EventEmitter</a:t>
            </a:r>
            <a:r>
              <a:rPr lang="en-US" sz="2000" dirty="0">
                <a:solidFill>
                  <a:srgbClr val="002060"/>
                </a:solidFill>
              </a:rPr>
              <a:t>, which is a class in @angular/core that you use to emit custom events.</a:t>
            </a:r>
          </a:p>
          <a:p>
            <a:endParaRPr lang="en-US" sz="2000" dirty="0">
              <a:solidFill>
                <a:srgbClr val="002060"/>
              </a:solidFill>
            </a:endParaRPr>
          </a:p>
        </p:txBody>
      </p:sp>
    </p:spTree>
    <p:extLst>
      <p:ext uri="{BB962C8B-B14F-4D97-AF65-F5344CB8AC3E}">
        <p14:creationId xmlns:p14="http://schemas.microsoft.com/office/powerpoint/2010/main" val="313053776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PIPES(</a:t>
            </a:r>
            <a:r>
              <a:rPr lang="en-US">
                <a:solidFill>
                  <a:srgbClr val="FF0000"/>
                </a:solidFill>
              </a:rPr>
              <a:t>knonwn</a:t>
            </a:r>
            <a:r>
              <a:rPr lang="en-US" dirty="0">
                <a:solidFill>
                  <a:srgbClr val="FF0000"/>
                </a:solidFill>
              </a:rPr>
              <a:t> as Filters till angular 1.x)</a:t>
            </a:r>
          </a:p>
        </p:txBody>
      </p:sp>
      <p:sp>
        <p:nvSpPr>
          <p:cNvPr id="3" name="Content Placeholder 2"/>
          <p:cNvSpPr>
            <a:spLocks noGrp="1"/>
          </p:cNvSpPr>
          <p:nvPr>
            <p:ph idx="1"/>
          </p:nvPr>
        </p:nvSpPr>
        <p:spPr/>
        <p:txBody>
          <a:bodyPr>
            <a:noAutofit/>
          </a:bodyPr>
          <a:lstStyle/>
          <a:p>
            <a:r>
              <a:rPr lang="en-US" sz="2400" dirty="0">
                <a:solidFill>
                  <a:srgbClr val="002060"/>
                </a:solidFill>
              </a:rPr>
              <a:t>Lowercase and Uppercase</a:t>
            </a:r>
          </a:p>
          <a:p>
            <a:r>
              <a:rPr lang="en-US" sz="2400" dirty="0">
                <a:solidFill>
                  <a:srgbClr val="002060"/>
                </a:solidFill>
              </a:rPr>
              <a:t>Currency with attributes( currency : ‘</a:t>
            </a:r>
            <a:r>
              <a:rPr lang="en-US" sz="2400" dirty="0" err="1">
                <a:solidFill>
                  <a:srgbClr val="002060"/>
                </a:solidFill>
              </a:rPr>
              <a:t>GBP’:true</a:t>
            </a:r>
            <a:r>
              <a:rPr lang="en-US" sz="2400" dirty="0">
                <a:solidFill>
                  <a:srgbClr val="002060"/>
                </a:solidFill>
              </a:rPr>
              <a:t>)</a:t>
            </a:r>
          </a:p>
          <a:p>
            <a:pPr>
              <a:buNone/>
            </a:pPr>
            <a:r>
              <a:rPr lang="en-US" sz="2400" dirty="0">
                <a:solidFill>
                  <a:srgbClr val="002060"/>
                </a:solidFill>
              </a:rPr>
              <a:t>	(USD, GBP, INR) </a:t>
            </a:r>
            <a:r>
              <a:rPr lang="en-US" sz="1800" dirty="0">
                <a:solidFill>
                  <a:srgbClr val="002060"/>
                </a:solidFill>
              </a:rPr>
              <a:t>{value | currency : ‘INR’ : ‘code’} or {</a:t>
            </a:r>
            <a:r>
              <a:rPr lang="en-US" sz="1800" dirty="0" err="1">
                <a:solidFill>
                  <a:srgbClr val="002060"/>
                </a:solidFill>
              </a:rPr>
              <a:t>value|current</a:t>
            </a:r>
            <a:r>
              <a:rPr lang="en-US" sz="1800" dirty="0">
                <a:solidFill>
                  <a:srgbClr val="002060"/>
                </a:solidFill>
              </a:rPr>
              <a:t>:’</a:t>
            </a:r>
            <a:r>
              <a:rPr lang="en-US" sz="1800" dirty="0" err="1">
                <a:solidFill>
                  <a:srgbClr val="002060"/>
                </a:solidFill>
              </a:rPr>
              <a:t>INR’:’symbol</a:t>
            </a:r>
            <a:r>
              <a:rPr lang="en-US" sz="1800" dirty="0">
                <a:solidFill>
                  <a:srgbClr val="002060"/>
                </a:solidFill>
              </a:rPr>
              <a:t>’}  or {</a:t>
            </a:r>
            <a:r>
              <a:rPr lang="en-US" sz="1800" dirty="0" err="1">
                <a:solidFill>
                  <a:srgbClr val="002060"/>
                </a:solidFill>
              </a:rPr>
              <a:t>value|current</a:t>
            </a:r>
            <a:r>
              <a:rPr lang="en-US" sz="1800" dirty="0">
                <a:solidFill>
                  <a:srgbClr val="002060"/>
                </a:solidFill>
              </a:rPr>
              <a:t>:’</a:t>
            </a:r>
            <a:r>
              <a:rPr lang="en-US" sz="1800" dirty="0" err="1">
                <a:solidFill>
                  <a:srgbClr val="002060"/>
                </a:solidFill>
              </a:rPr>
              <a:t>INR’:’symbol</a:t>
            </a:r>
            <a:r>
              <a:rPr lang="en-US" sz="1800" dirty="0">
                <a:solidFill>
                  <a:srgbClr val="002060"/>
                </a:solidFill>
              </a:rPr>
              <a:t>’}  or  {{value | </a:t>
            </a:r>
            <a:r>
              <a:rPr lang="en-US" sz="1800" dirty="0" err="1">
                <a:solidFill>
                  <a:srgbClr val="002060"/>
                </a:solidFill>
              </a:rPr>
              <a:t>current:’INR</a:t>
            </a:r>
            <a:r>
              <a:rPr lang="en-US" sz="1800" dirty="0">
                <a:solidFill>
                  <a:srgbClr val="002060"/>
                </a:solidFill>
              </a:rPr>
              <a:t>’: ‘symbol’:’4.2-2’}}</a:t>
            </a:r>
            <a:endParaRPr lang="en-IN" sz="1100" b="1" i="0" dirty="0">
              <a:solidFill>
                <a:srgbClr val="444444"/>
              </a:solidFill>
              <a:effectLst/>
              <a:latin typeface="Courier New" panose="02070309020205020404" pitchFamily="49" charset="0"/>
            </a:endParaRPr>
          </a:p>
          <a:p>
            <a:r>
              <a:rPr lang="en-US" sz="2400" dirty="0">
                <a:solidFill>
                  <a:srgbClr val="002060"/>
                </a:solidFill>
              </a:rPr>
              <a:t>Percent : </a:t>
            </a:r>
            <a:r>
              <a:rPr lang="en-IN" sz="1400" b="0" dirty="0">
                <a:solidFill>
                  <a:srgbClr val="800000"/>
                </a:solidFill>
                <a:effectLst/>
                <a:latin typeface="Consolas" panose="020B0609020204030204" pitchFamily="49" charset="0"/>
              </a:rPr>
              <a:t>&lt;p&gt;</a:t>
            </a:r>
            <a:r>
              <a:rPr lang="en-IN" sz="1400" b="0" dirty="0">
                <a:solidFill>
                  <a:srgbClr val="000000"/>
                </a:solidFill>
                <a:effectLst/>
                <a:latin typeface="Consolas" panose="020B0609020204030204" pitchFamily="49" charset="0"/>
              </a:rPr>
              <a:t>{{0.</a:t>
            </a:r>
            <a:r>
              <a:rPr lang="en-IN" sz="1400" b="0" dirty="0">
                <a:solidFill>
                  <a:srgbClr val="098658"/>
                </a:solidFill>
                <a:effectLst/>
                <a:latin typeface="Consolas" panose="020B0609020204030204" pitchFamily="49" charset="0"/>
              </a:rPr>
              <a:t>025</a:t>
            </a:r>
            <a:r>
              <a:rPr lang="en-IN" sz="1400" b="0" dirty="0">
                <a:solidFill>
                  <a:srgbClr val="000000"/>
                </a:solidFill>
                <a:effectLst/>
                <a:latin typeface="Consolas" panose="020B0609020204030204" pitchFamily="49" charset="0"/>
              </a:rPr>
              <a:t>|</a:t>
            </a:r>
            <a:r>
              <a:rPr lang="en-IN" sz="1400" b="0" dirty="0">
                <a:solidFill>
                  <a:srgbClr val="795E26"/>
                </a:solidFill>
                <a:effectLst/>
                <a:latin typeface="Consolas" panose="020B0609020204030204" pitchFamily="49" charset="0"/>
              </a:rPr>
              <a:t>percent</a:t>
            </a:r>
            <a:r>
              <a:rPr lang="en-IN" sz="1400" b="0" dirty="0">
                <a:solidFill>
                  <a:srgbClr val="000000"/>
                </a:solidFill>
                <a:effectLst/>
                <a:latin typeface="Consolas" panose="020B0609020204030204" pitchFamily="49" charset="0"/>
              </a:rPr>
              <a:t>:</a:t>
            </a:r>
            <a:r>
              <a:rPr lang="en-IN" sz="1400" b="0" dirty="0">
                <a:solidFill>
                  <a:srgbClr val="A31515"/>
                </a:solidFill>
                <a:effectLst/>
                <a:latin typeface="Consolas" panose="020B0609020204030204" pitchFamily="49" charset="0"/>
              </a:rPr>
              <a:t>'2.3-5'</a:t>
            </a:r>
            <a:r>
              <a:rPr lang="en-IN" sz="1400" b="0" dirty="0">
                <a:solidFill>
                  <a:srgbClr val="000000"/>
                </a:solidFill>
                <a:effectLst/>
                <a:latin typeface="Consolas" panose="020B0609020204030204" pitchFamily="49" charset="0"/>
              </a:rPr>
              <a:t>}}</a:t>
            </a:r>
            <a:r>
              <a:rPr lang="en-IN" sz="1400" b="0" dirty="0">
                <a:solidFill>
                  <a:srgbClr val="800000"/>
                </a:solidFill>
                <a:effectLst/>
                <a:latin typeface="Consolas" panose="020B0609020204030204" pitchFamily="49" charset="0"/>
              </a:rPr>
              <a:t>&lt;/p&gt;</a:t>
            </a:r>
          </a:p>
          <a:p>
            <a:r>
              <a:rPr lang="en-IN" sz="1400" dirty="0">
                <a:solidFill>
                  <a:srgbClr val="800000"/>
                </a:solidFill>
                <a:latin typeface="Consolas" panose="020B0609020204030204" pitchFamily="49" charset="0"/>
              </a:rPr>
              <a:t>Decimal Pipe ( example : 3.45 : number :’2.2-5’}</a:t>
            </a:r>
            <a:endParaRPr lang="en-US" sz="2400" dirty="0">
              <a:solidFill>
                <a:srgbClr val="002060"/>
              </a:solidFill>
            </a:endParaRPr>
          </a:p>
          <a:p>
            <a:r>
              <a:rPr lang="en-US" sz="2400" dirty="0">
                <a:solidFill>
                  <a:srgbClr val="002060"/>
                </a:solidFill>
              </a:rPr>
              <a:t>Date ( </a:t>
            </a:r>
            <a:r>
              <a:rPr lang="en-US" sz="2400" dirty="0" err="1">
                <a:solidFill>
                  <a:srgbClr val="002060"/>
                </a:solidFill>
              </a:rPr>
              <a:t>date,date:’medium</a:t>
            </a:r>
            <a:r>
              <a:rPr lang="en-US" sz="2400" dirty="0">
                <a:solidFill>
                  <a:srgbClr val="002060"/>
                </a:solidFill>
              </a:rPr>
              <a:t>’, date:’</a:t>
            </a:r>
            <a:r>
              <a:rPr lang="en-US" sz="2400" dirty="0" err="1">
                <a:solidFill>
                  <a:srgbClr val="002060"/>
                </a:solidFill>
              </a:rPr>
              <a:t>shortTime</a:t>
            </a:r>
            <a:r>
              <a:rPr lang="en-US" sz="2400" dirty="0">
                <a:solidFill>
                  <a:srgbClr val="002060"/>
                </a:solidFill>
              </a:rPr>
              <a:t>’,date:’</a:t>
            </a:r>
            <a:r>
              <a:rPr lang="en-US" sz="2400" dirty="0" err="1">
                <a:solidFill>
                  <a:srgbClr val="002060"/>
                </a:solidFill>
              </a:rPr>
              <a:t>mmss</a:t>
            </a:r>
            <a:r>
              <a:rPr lang="en-US" sz="2400" dirty="0">
                <a:solidFill>
                  <a:srgbClr val="002060"/>
                </a:solidFill>
              </a:rPr>
              <a:t>’,</a:t>
            </a:r>
          </a:p>
          <a:p>
            <a:r>
              <a:rPr lang="en-US" sz="2400" dirty="0">
                <a:solidFill>
                  <a:srgbClr val="002060"/>
                </a:solidFill>
              </a:rPr>
              <a:t>         </a:t>
            </a:r>
            <a:r>
              <a:rPr lang="en-US" sz="2400" dirty="0" err="1">
                <a:solidFill>
                  <a:srgbClr val="002060"/>
                </a:solidFill>
              </a:rPr>
              <a:t>date:dd</a:t>
            </a:r>
            <a:r>
              <a:rPr lang="en-US" sz="2400" dirty="0">
                <a:solidFill>
                  <a:srgbClr val="002060"/>
                </a:solidFill>
              </a:rPr>
              <a:t>/MM/</a:t>
            </a:r>
            <a:r>
              <a:rPr lang="en-US" sz="2400" dirty="0" err="1">
                <a:solidFill>
                  <a:srgbClr val="002060"/>
                </a:solidFill>
              </a:rPr>
              <a:t>yyyy</a:t>
            </a:r>
            <a:r>
              <a:rPr lang="en-US" sz="2400" dirty="0">
                <a:solidFill>
                  <a:srgbClr val="002060"/>
                </a:solidFill>
              </a:rPr>
              <a:t> , d:date, m:minute, h: hour, M:month)</a:t>
            </a:r>
          </a:p>
          <a:p>
            <a:r>
              <a:rPr lang="en-US" sz="2400" dirty="0" err="1">
                <a:solidFill>
                  <a:srgbClr val="002060"/>
                </a:solidFill>
              </a:rPr>
              <a:t>json</a:t>
            </a:r>
            <a:r>
              <a:rPr lang="en-US" sz="2400" dirty="0">
                <a:solidFill>
                  <a:srgbClr val="002060"/>
                </a:solidFill>
              </a:rPr>
              <a:t> pipe</a:t>
            </a:r>
          </a:p>
          <a:p>
            <a:r>
              <a:rPr lang="en-US" sz="2400" dirty="0">
                <a:solidFill>
                  <a:srgbClr val="002060"/>
                </a:solidFill>
              </a:rPr>
              <a:t>Pipe chaining (date with uppercase example)</a:t>
            </a:r>
          </a:p>
          <a:p>
            <a:r>
              <a:rPr lang="en-US" sz="2400" dirty="0">
                <a:solidFill>
                  <a:srgbClr val="002060"/>
                </a:solidFill>
              </a:rPr>
              <a:t>Custom pipe</a:t>
            </a:r>
          </a:p>
          <a:p>
            <a:endParaRPr lang="en-US" sz="2400" dirty="0">
              <a:solidFill>
                <a:srgbClr val="002060"/>
              </a:solidFill>
            </a:endParaRPr>
          </a:p>
          <a:p>
            <a:endParaRPr lang="en-US" sz="2400" dirty="0">
              <a:solidFill>
                <a:srgbClr val="002060"/>
              </a:solidFill>
            </a:endParaRPr>
          </a:p>
          <a:p>
            <a:pPr>
              <a:buNone/>
            </a:pPr>
            <a:r>
              <a:rPr lang="en-US" sz="2400" dirty="0">
                <a:solidFill>
                  <a:srgbClr val="002060"/>
                </a:solidFill>
              </a:rPr>
              <a:t>    </a:t>
            </a:r>
          </a:p>
          <a:p>
            <a:endParaRPr lang="en-US" sz="2400" dirty="0">
              <a:solidFill>
                <a:srgbClr val="002060"/>
              </a:solidFill>
            </a:endParaRPr>
          </a:p>
        </p:txBody>
      </p:sp>
    </p:spTree>
    <p:extLst>
      <p:ext uri="{BB962C8B-B14F-4D97-AF65-F5344CB8AC3E}">
        <p14:creationId xmlns:p14="http://schemas.microsoft.com/office/powerpoint/2010/main" val="171988124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rPr>
              <a:t>PIPES : Creating Custom Pipes</a:t>
            </a:r>
          </a:p>
        </p:txBody>
      </p:sp>
      <p:sp>
        <p:nvSpPr>
          <p:cNvPr id="3" name="Content Placeholder 2"/>
          <p:cNvSpPr>
            <a:spLocks noGrp="1"/>
          </p:cNvSpPr>
          <p:nvPr>
            <p:ph idx="1"/>
          </p:nvPr>
        </p:nvSpPr>
        <p:spPr/>
        <p:txBody>
          <a:bodyPr>
            <a:noAutofit/>
          </a:bodyPr>
          <a:lstStyle/>
          <a:p>
            <a:r>
              <a:rPr lang="en-US" sz="2200" dirty="0">
                <a:solidFill>
                  <a:srgbClr val="002060"/>
                </a:solidFill>
              </a:rPr>
              <a:t>To mark a class as a pipe and supply configuration metadata, apply the @Pipe decorator to the class.</a:t>
            </a:r>
          </a:p>
          <a:p>
            <a:r>
              <a:rPr lang="en-US" sz="2200" dirty="0">
                <a:solidFill>
                  <a:srgbClr val="002060"/>
                </a:solidFill>
              </a:rPr>
              <a:t> </a:t>
            </a:r>
            <a:r>
              <a:rPr lang="en-US" sz="2200" dirty="0" err="1">
                <a:solidFill>
                  <a:srgbClr val="002060"/>
                </a:solidFill>
              </a:rPr>
              <a:t>UpperCamelCase</a:t>
            </a:r>
            <a:r>
              <a:rPr lang="en-US" sz="2200" dirty="0">
                <a:solidFill>
                  <a:srgbClr val="002060"/>
                </a:solidFill>
              </a:rPr>
              <a:t> for the pipe class name, and camelCase for the corresponding name string. </a:t>
            </a:r>
          </a:p>
          <a:p>
            <a:r>
              <a:rPr lang="en-US" sz="2200" dirty="0">
                <a:solidFill>
                  <a:srgbClr val="002060"/>
                </a:solidFill>
              </a:rPr>
              <a:t>Do not use hyphens in the name</a:t>
            </a:r>
          </a:p>
          <a:p>
            <a:r>
              <a:rPr lang="en-US" sz="2200" dirty="0">
                <a:solidFill>
                  <a:srgbClr val="002060"/>
                </a:solidFill>
              </a:rPr>
              <a:t>Steps :1.  Use @Pipe decorator with property name over class.</a:t>
            </a:r>
          </a:p>
          <a:p>
            <a:pPr marL="0" indent="0">
              <a:buNone/>
            </a:pPr>
            <a:r>
              <a:rPr lang="en-US" sz="2200" dirty="0">
                <a:solidFill>
                  <a:srgbClr val="002060"/>
                </a:solidFill>
              </a:rPr>
              <a:t>                  </a:t>
            </a:r>
            <a:r>
              <a:rPr lang="en-US" sz="2200" dirty="0" err="1">
                <a:solidFill>
                  <a:srgbClr val="002060"/>
                </a:solidFill>
              </a:rPr>
              <a:t>eg</a:t>
            </a:r>
            <a:r>
              <a:rPr lang="en-US" sz="2200" dirty="0">
                <a:solidFill>
                  <a:srgbClr val="002060"/>
                </a:solidFill>
              </a:rPr>
              <a:t> ; @Pipe(name=“expo”)</a:t>
            </a:r>
          </a:p>
          <a:p>
            <a:pPr marL="0" indent="0">
              <a:buNone/>
            </a:pPr>
            <a:r>
              <a:rPr lang="en-US" sz="2200" dirty="0">
                <a:solidFill>
                  <a:srgbClr val="002060"/>
                </a:solidFill>
              </a:rPr>
              <a:t>     2. Implement the interface </a:t>
            </a:r>
            <a:r>
              <a:rPr lang="en-US" sz="2200" dirty="0" err="1">
                <a:solidFill>
                  <a:srgbClr val="002060"/>
                </a:solidFill>
              </a:rPr>
              <a:t>Pipetransform</a:t>
            </a:r>
            <a:r>
              <a:rPr lang="en-US" sz="2200" dirty="0">
                <a:solidFill>
                  <a:srgbClr val="002060"/>
                </a:solidFill>
              </a:rPr>
              <a:t> (angular/core)</a:t>
            </a:r>
          </a:p>
          <a:p>
            <a:pPr marL="0" indent="0">
              <a:buNone/>
            </a:pPr>
            <a:r>
              <a:rPr lang="en-US" sz="2200" dirty="0">
                <a:solidFill>
                  <a:srgbClr val="002060"/>
                </a:solidFill>
              </a:rPr>
              <a:t>     3. Give definition to the transform function (attributes :  value 	and parameters)</a:t>
            </a:r>
          </a:p>
          <a:p>
            <a:pPr marL="0" indent="0">
              <a:buNone/>
            </a:pPr>
            <a:r>
              <a:rPr lang="en-US" sz="2200" dirty="0">
                <a:solidFill>
                  <a:srgbClr val="002060"/>
                </a:solidFill>
              </a:rPr>
              <a:t>   4. Make entry in </a:t>
            </a:r>
            <a:r>
              <a:rPr lang="en-US" sz="2200" dirty="0" err="1">
                <a:solidFill>
                  <a:srgbClr val="002060"/>
                </a:solidFill>
              </a:rPr>
              <a:t>module.ts</a:t>
            </a:r>
            <a:r>
              <a:rPr lang="en-US" sz="2200" dirty="0">
                <a:solidFill>
                  <a:srgbClr val="002060"/>
                </a:solidFill>
              </a:rPr>
              <a:t> file’s declaration with the pipe’s class name</a:t>
            </a:r>
          </a:p>
          <a:p>
            <a:endParaRPr lang="en-US" sz="2200" dirty="0">
              <a:solidFill>
                <a:srgbClr val="002060"/>
              </a:solidFill>
            </a:endParaRPr>
          </a:p>
        </p:txBody>
      </p:sp>
    </p:spTree>
    <p:extLst>
      <p:ext uri="{BB962C8B-B14F-4D97-AF65-F5344CB8AC3E}">
        <p14:creationId xmlns:p14="http://schemas.microsoft.com/office/powerpoint/2010/main" val="23705057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Forms</a:t>
            </a:r>
          </a:p>
        </p:txBody>
      </p:sp>
      <p:sp>
        <p:nvSpPr>
          <p:cNvPr id="3" name="Content Placeholder 2"/>
          <p:cNvSpPr>
            <a:spLocks noGrp="1"/>
          </p:cNvSpPr>
          <p:nvPr>
            <p:ph idx="1"/>
          </p:nvPr>
        </p:nvSpPr>
        <p:spPr/>
        <p:txBody>
          <a:bodyPr>
            <a:normAutofit fontScale="85000" lnSpcReduction="10000"/>
          </a:bodyPr>
          <a:lstStyle/>
          <a:p>
            <a:r>
              <a:rPr lang="en-US" dirty="0">
                <a:solidFill>
                  <a:srgbClr val="002060"/>
                </a:solidFill>
              </a:rPr>
              <a:t>User Input : </a:t>
            </a:r>
          </a:p>
          <a:p>
            <a:r>
              <a:rPr lang="en-US" dirty="0">
                <a:solidFill>
                  <a:srgbClr val="002060"/>
                </a:solidFill>
              </a:rPr>
              <a:t>User actions such as clicking a link, pushing a button, and entering text raise DOM events.</a:t>
            </a:r>
          </a:p>
          <a:p>
            <a:r>
              <a:rPr lang="en-US" dirty="0">
                <a:solidFill>
                  <a:srgbClr val="002060"/>
                </a:solidFill>
              </a:rPr>
              <a:t>We can handle these events with the help of event binding method of angular.</a:t>
            </a:r>
          </a:p>
          <a:p>
            <a:endParaRPr lang="en-US" dirty="0">
              <a:solidFill>
                <a:srgbClr val="002060"/>
              </a:solidFill>
            </a:endParaRPr>
          </a:p>
          <a:p>
            <a:r>
              <a:rPr lang="en-US" dirty="0">
                <a:solidFill>
                  <a:srgbClr val="002060"/>
                </a:solidFill>
              </a:rPr>
              <a:t>Syntax : </a:t>
            </a:r>
          </a:p>
          <a:p>
            <a:r>
              <a:rPr lang="en-US" dirty="0">
                <a:solidFill>
                  <a:srgbClr val="002060"/>
                </a:solidFill>
              </a:rPr>
              <a:t>&lt;element (event)=“statement"&gt;Click me!&lt;/element&gt; </a:t>
            </a:r>
          </a:p>
          <a:p>
            <a:pPr>
              <a:buNone/>
            </a:pPr>
            <a:r>
              <a:rPr lang="en-US" dirty="0">
                <a:solidFill>
                  <a:srgbClr val="002060"/>
                </a:solidFill>
              </a:rPr>
              <a:t>Example : </a:t>
            </a:r>
          </a:p>
          <a:p>
            <a:pPr>
              <a:buNone/>
            </a:pPr>
            <a:r>
              <a:rPr lang="en-US" dirty="0">
                <a:solidFill>
                  <a:srgbClr val="002060"/>
                </a:solidFill>
              </a:rPr>
              <a:t>&lt;button (click)="</a:t>
            </a:r>
            <a:r>
              <a:rPr lang="en-US" dirty="0" err="1">
                <a:solidFill>
                  <a:srgbClr val="002060"/>
                </a:solidFill>
              </a:rPr>
              <a:t>onClickButton</a:t>
            </a:r>
            <a:r>
              <a:rPr lang="en-US" dirty="0">
                <a:solidFill>
                  <a:srgbClr val="002060"/>
                </a:solidFill>
              </a:rPr>
              <a:t>()"&gt;Click me!&lt;/button&gt;</a:t>
            </a:r>
          </a:p>
          <a:p>
            <a:pPr>
              <a:buNone/>
            </a:pPr>
            <a:endParaRPr lang="en-US" dirty="0">
              <a:solidFill>
                <a:srgbClr val="00206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Git : Workflow</a:t>
            </a:r>
          </a:p>
        </p:txBody>
      </p:sp>
      <p:sp>
        <p:nvSpPr>
          <p:cNvPr id="3" name="Subtitle 2"/>
          <p:cNvSpPr>
            <a:spLocks noGrp="1"/>
          </p:cNvSpPr>
          <p:nvPr>
            <p:ph type="subTitle" idx="1"/>
          </p:nvPr>
        </p:nvSpPr>
        <p:spPr>
          <a:xfrm>
            <a:off x="762000" y="990600"/>
            <a:ext cx="7848600" cy="5410200"/>
          </a:xfrm>
        </p:spPr>
        <p:txBody>
          <a:bodyPr>
            <a:noAutofit/>
          </a:bodyPr>
          <a:lstStyle/>
          <a:p>
            <a:pPr marL="457200" indent="-457200" algn="just">
              <a:buFont typeface="Arial" panose="020B0604020202020204" pitchFamily="34" charset="0"/>
              <a:buChar char="•"/>
            </a:pPr>
            <a:endParaRPr lang="en-US" sz="1800" b="0" i="0" dirty="0">
              <a:solidFill>
                <a:schemeClr val="tx1"/>
              </a:solidFill>
              <a:effectLst/>
            </a:endParaRPr>
          </a:p>
          <a:p>
            <a:pPr marL="457200" indent="-457200" algn="just">
              <a:buFont typeface="Arial" panose="020B0604020202020204" pitchFamily="34" charset="0"/>
              <a:buChar char="•"/>
            </a:pPr>
            <a:r>
              <a:rPr lang="en-US" sz="1800" b="0" i="0" dirty="0">
                <a:solidFill>
                  <a:schemeClr val="tx1"/>
                </a:solidFill>
                <a:effectLst/>
              </a:rPr>
              <a:t>A Git workflow is a recipe or recommendation for how to use Git to accomplish work in a consistent and productive manner. </a:t>
            </a:r>
          </a:p>
          <a:p>
            <a:pPr marL="457200" indent="-457200" algn="just">
              <a:buFont typeface="Arial" panose="020B0604020202020204" pitchFamily="34" charset="0"/>
              <a:buChar char="•"/>
            </a:pPr>
            <a:r>
              <a:rPr lang="en-US" sz="1800" b="0" i="0" dirty="0">
                <a:solidFill>
                  <a:schemeClr val="tx1"/>
                </a:solidFill>
                <a:effectLst/>
              </a:rPr>
              <a:t>Git workflows encourage developers and </a:t>
            </a:r>
            <a:r>
              <a:rPr lang="en-US" sz="1800" dirty="0">
                <a:solidFill>
                  <a:schemeClr val="tx1"/>
                </a:solidFill>
              </a:rPr>
              <a:t>DevOps</a:t>
            </a:r>
            <a:r>
              <a:rPr lang="en-US" sz="1800" b="0" i="0" dirty="0">
                <a:solidFill>
                  <a:schemeClr val="tx1"/>
                </a:solidFill>
                <a:effectLst/>
              </a:rPr>
              <a:t> teams to leverage Git effectively and consistently.</a:t>
            </a:r>
          </a:p>
          <a:p>
            <a:pPr marL="457200" indent="-457200" algn="just">
              <a:buFont typeface="Arial" panose="020B0604020202020204" pitchFamily="34" charset="0"/>
              <a:buChar char="•"/>
            </a:pPr>
            <a:r>
              <a:rPr lang="en-US" sz="1800" b="0" i="0" dirty="0">
                <a:solidFill>
                  <a:schemeClr val="tx1"/>
                </a:solidFill>
                <a:effectLst/>
              </a:rPr>
              <a:t>Given Git's focus on flexibility, there is no standardized process on how to interact with Git.</a:t>
            </a:r>
          </a:p>
          <a:p>
            <a:pPr marL="457200" indent="-457200" algn="just">
              <a:buFont typeface="Arial" panose="020B0604020202020204" pitchFamily="34" charset="0"/>
              <a:buChar char="•"/>
            </a:pPr>
            <a:r>
              <a:rPr lang="en-US" sz="1800" b="0" i="0" dirty="0">
                <a:solidFill>
                  <a:schemeClr val="tx1"/>
                </a:solidFill>
                <a:effectLst/>
              </a:rPr>
              <a:t>When working with a team on a Git-managed project, it’s important to make sure the team is all in agreement on how the flow of changes will be applied.</a:t>
            </a:r>
          </a:p>
        </p:txBody>
      </p:sp>
    </p:spTree>
    <p:extLst>
      <p:ext uri="{BB962C8B-B14F-4D97-AF65-F5344CB8AC3E}">
        <p14:creationId xmlns:p14="http://schemas.microsoft.com/office/powerpoint/2010/main" val="152640673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Form : Form States/Validation Classes</a:t>
            </a:r>
          </a:p>
        </p:txBody>
      </p:sp>
      <p:pic>
        <p:nvPicPr>
          <p:cNvPr id="4" name="Content Placeholder 3" descr="validations.jpg">
            <a:extLst>
              <a:ext uri="{FF2B5EF4-FFF2-40B4-BE49-F238E27FC236}">
                <a16:creationId xmlns:a16="http://schemas.microsoft.com/office/drawing/2014/main" id="{CBD680EF-855D-7BBA-93A9-ECA05B18E543}"/>
              </a:ext>
            </a:extLst>
          </p:cNvPr>
          <p:cNvPicPr>
            <a:picLocks noGrp="1" noChangeAspect="1"/>
          </p:cNvPicPr>
          <p:nvPr>
            <p:ph idx="1"/>
          </p:nvPr>
        </p:nvPicPr>
        <p:blipFill>
          <a:blip r:embed="rId2"/>
          <a:stretch>
            <a:fillRect/>
          </a:stretch>
        </p:blipFill>
        <p:spPr>
          <a:xfrm>
            <a:off x="202224" y="1752600"/>
            <a:ext cx="8739551" cy="3886199"/>
          </a:xfrm>
        </p:spPr>
      </p:pic>
    </p:spTree>
    <p:extLst>
      <p:ext uri="{BB962C8B-B14F-4D97-AF65-F5344CB8AC3E}">
        <p14:creationId xmlns:p14="http://schemas.microsoft.com/office/powerpoint/2010/main" val="131248392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rPr>
              <a:t>Form : Approaches</a:t>
            </a:r>
          </a:p>
        </p:txBody>
      </p:sp>
      <p:sp>
        <p:nvSpPr>
          <p:cNvPr id="7" name="Content Placeholder 6">
            <a:extLst>
              <a:ext uri="{FF2B5EF4-FFF2-40B4-BE49-F238E27FC236}">
                <a16:creationId xmlns:a16="http://schemas.microsoft.com/office/drawing/2014/main" id="{17FADDB3-3A51-5F5F-AEFC-C4E69ECE49E9}"/>
              </a:ext>
            </a:extLst>
          </p:cNvPr>
          <p:cNvSpPr>
            <a:spLocks noGrp="1"/>
          </p:cNvSpPr>
          <p:nvPr>
            <p:ph idx="1"/>
          </p:nvPr>
        </p:nvSpPr>
        <p:spPr/>
        <p:txBody>
          <a:bodyPr/>
          <a:lstStyle/>
          <a:p>
            <a:pPr marL="514350" indent="-514350">
              <a:buAutoNum type="arabicPeriod"/>
            </a:pPr>
            <a:r>
              <a:rPr lang="en-IN" dirty="0"/>
              <a:t>Reactive Form :</a:t>
            </a:r>
          </a:p>
          <a:p>
            <a:pPr marL="514350" indent="-514350">
              <a:buAutoNum type="arabicPeriod"/>
            </a:pPr>
            <a:r>
              <a:rPr lang="en-IN" dirty="0"/>
              <a:t>Template Driven Form : </a:t>
            </a:r>
          </a:p>
        </p:txBody>
      </p:sp>
    </p:spTree>
    <p:extLst>
      <p:ext uri="{BB962C8B-B14F-4D97-AF65-F5344CB8AC3E}">
        <p14:creationId xmlns:p14="http://schemas.microsoft.com/office/powerpoint/2010/main" val="375171899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rPr>
              <a:t>Form : Approaches</a:t>
            </a:r>
          </a:p>
        </p:txBody>
      </p:sp>
      <p:sp>
        <p:nvSpPr>
          <p:cNvPr id="7" name="Content Placeholder 6">
            <a:extLst>
              <a:ext uri="{FF2B5EF4-FFF2-40B4-BE49-F238E27FC236}">
                <a16:creationId xmlns:a16="http://schemas.microsoft.com/office/drawing/2014/main" id="{17FADDB3-3A51-5F5F-AEFC-C4E69ECE49E9}"/>
              </a:ext>
            </a:extLst>
          </p:cNvPr>
          <p:cNvSpPr>
            <a:spLocks noGrp="1"/>
          </p:cNvSpPr>
          <p:nvPr>
            <p:ph idx="1"/>
          </p:nvPr>
        </p:nvSpPr>
        <p:spPr/>
        <p:txBody>
          <a:bodyPr>
            <a:normAutofit fontScale="62500" lnSpcReduction="20000"/>
          </a:bodyPr>
          <a:lstStyle/>
          <a:p>
            <a:pPr marL="0" indent="0">
              <a:buNone/>
            </a:pPr>
            <a:r>
              <a:rPr lang="en-US" b="1" dirty="0"/>
              <a:t>Reactive forms	</a:t>
            </a:r>
          </a:p>
          <a:p>
            <a:pPr marL="0" indent="0">
              <a:buNone/>
            </a:pPr>
            <a:endParaRPr lang="en-US" dirty="0"/>
          </a:p>
          <a:p>
            <a:pPr marL="0" indent="0">
              <a:buNone/>
            </a:pPr>
            <a:r>
              <a:rPr lang="en-US" dirty="0"/>
              <a:t>Provide direct, explicit access to the underlying form's object model. Compared to template-driven forms, they are more robust: they're more scalable, reusable, and testable. If forms are a key part of your application, or you're already using reactive patterns for building your application, use reactive forms.</a:t>
            </a:r>
          </a:p>
          <a:p>
            <a:pPr marL="0" indent="0">
              <a:buNone/>
            </a:pPr>
            <a:endParaRPr lang="en-US" dirty="0"/>
          </a:p>
          <a:p>
            <a:pPr marL="0" indent="0">
              <a:buNone/>
            </a:pPr>
            <a:r>
              <a:rPr lang="en-US" b="1" dirty="0"/>
              <a:t>Template-driven forms	</a:t>
            </a:r>
          </a:p>
          <a:p>
            <a:pPr marL="0" indent="0">
              <a:buNone/>
            </a:pPr>
            <a:endParaRPr lang="en-US" b="1" dirty="0"/>
          </a:p>
          <a:p>
            <a:pPr marL="0" indent="0">
              <a:buNone/>
            </a:pPr>
            <a:r>
              <a:rPr lang="en-US" dirty="0"/>
              <a:t>Rely on directives in the template to create and manipulate the underlying object model. They are useful for adding a simple form to an app, such as an email list signup form. They're straightforward to add to an app, but they don't scale as well as reactive forms. If you have very basic form requirements and logic that can be managed solely in the template, template-driven forms could be a good fit.</a:t>
            </a:r>
            <a:endParaRPr lang="en-IN" dirty="0"/>
          </a:p>
        </p:txBody>
      </p:sp>
    </p:spTree>
    <p:extLst>
      <p:ext uri="{BB962C8B-B14F-4D97-AF65-F5344CB8AC3E}">
        <p14:creationId xmlns:p14="http://schemas.microsoft.com/office/powerpoint/2010/main" val="293517719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rPr>
              <a:t>Form : Template Driven</a:t>
            </a:r>
          </a:p>
        </p:txBody>
      </p:sp>
      <p:sp>
        <p:nvSpPr>
          <p:cNvPr id="5" name="Content Placeholder 4">
            <a:extLst>
              <a:ext uri="{FF2B5EF4-FFF2-40B4-BE49-F238E27FC236}">
                <a16:creationId xmlns:a16="http://schemas.microsoft.com/office/drawing/2014/main" id="{39CB058B-99A2-BEC2-730D-E1132592FCCF}"/>
              </a:ext>
            </a:extLst>
          </p:cNvPr>
          <p:cNvSpPr>
            <a:spLocks noGrp="1"/>
          </p:cNvSpPr>
          <p:nvPr>
            <p:ph idx="1"/>
          </p:nvPr>
        </p:nvSpPr>
        <p:spPr/>
        <p:txBody>
          <a:bodyPr>
            <a:normAutofit/>
          </a:bodyPr>
          <a:lstStyle/>
          <a:p>
            <a:r>
              <a:rPr lang="en-US" sz="2000" b="0" i="0" dirty="0">
                <a:effectLst/>
                <a:latin typeface="+mj-lt"/>
              </a:rPr>
              <a:t>Template-driven forms use </a:t>
            </a:r>
            <a:r>
              <a:rPr lang="en-US" sz="2000" dirty="0">
                <a:latin typeface="+mj-lt"/>
              </a:rPr>
              <a:t>two-way data binding</a:t>
            </a:r>
            <a:r>
              <a:rPr lang="en-US" sz="2000" b="0" i="0" dirty="0">
                <a:effectLst/>
                <a:latin typeface="+mj-lt"/>
              </a:rPr>
              <a:t> to update the data model in the component as changes are made in the template and vice versa.</a:t>
            </a:r>
          </a:p>
          <a:p>
            <a:endParaRPr lang="en-IN" sz="2000" dirty="0">
              <a:latin typeface="+mj-lt"/>
            </a:endParaRPr>
          </a:p>
        </p:txBody>
      </p:sp>
    </p:spTree>
    <p:extLst>
      <p:ext uri="{BB962C8B-B14F-4D97-AF65-F5344CB8AC3E}">
        <p14:creationId xmlns:p14="http://schemas.microsoft.com/office/powerpoint/2010/main" val="27738729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Angular with Bootstrap</a:t>
            </a:r>
          </a:p>
        </p:txBody>
      </p:sp>
      <p:sp>
        <p:nvSpPr>
          <p:cNvPr id="3" name="Content Placeholder 2"/>
          <p:cNvSpPr>
            <a:spLocks noGrp="1"/>
          </p:cNvSpPr>
          <p:nvPr>
            <p:ph idx="1"/>
          </p:nvPr>
        </p:nvSpPr>
        <p:spPr/>
        <p:txBody>
          <a:bodyPr>
            <a:normAutofit/>
          </a:bodyPr>
          <a:lstStyle/>
          <a:p>
            <a:pPr marL="514350" indent="-514350">
              <a:buAutoNum type="arabicPeriod"/>
            </a:pPr>
            <a:r>
              <a:rPr lang="en-US" sz="1800" dirty="0" err="1"/>
              <a:t>npm</a:t>
            </a:r>
            <a:r>
              <a:rPr lang="en-US" sz="1800" dirty="0"/>
              <a:t> install --save bootstrap </a:t>
            </a:r>
            <a:r>
              <a:rPr lang="en-US" sz="1800" dirty="0" err="1"/>
              <a:t>jquery</a:t>
            </a:r>
            <a:endParaRPr lang="en-US" sz="1800" dirty="0"/>
          </a:p>
          <a:p>
            <a:pPr marL="514350" indent="-514350">
              <a:buAutoNum type="arabicPeriod"/>
            </a:pPr>
            <a:r>
              <a:rPr lang="en-US" sz="1800" dirty="0"/>
              <a:t>Open the </a:t>
            </a:r>
            <a:r>
              <a:rPr lang="en-US" sz="1800" dirty="0" err="1"/>
              <a:t>angular.json</a:t>
            </a:r>
            <a:r>
              <a:rPr lang="en-US" sz="1800" dirty="0"/>
              <a:t> and do following entry in styles and scripts array.</a:t>
            </a:r>
          </a:p>
          <a:p>
            <a:pPr marL="0" indent="0">
              <a:buNone/>
            </a:pPr>
            <a:r>
              <a:rPr lang="en-US" dirty="0"/>
              <a:t>       </a:t>
            </a:r>
            <a:r>
              <a:rPr lang="en-US" sz="1800" dirty="0"/>
              <a:t>styles:[“</a:t>
            </a:r>
            <a:r>
              <a:rPr lang="en-US" sz="1800" dirty="0" err="1"/>
              <a:t>node_modules</a:t>
            </a:r>
            <a:r>
              <a:rPr lang="en-US" sz="1800" dirty="0"/>
              <a:t>/bootstrap/</a:t>
            </a:r>
            <a:r>
              <a:rPr lang="en-US" sz="1800" dirty="0" err="1"/>
              <a:t>dist</a:t>
            </a:r>
            <a:r>
              <a:rPr lang="en-US" sz="1800" dirty="0"/>
              <a:t>/</a:t>
            </a:r>
            <a:r>
              <a:rPr lang="en-US" sz="1800" dirty="0" err="1"/>
              <a:t>css</a:t>
            </a:r>
            <a:r>
              <a:rPr lang="en-US" sz="1800" dirty="0"/>
              <a:t>/bootstrap.min.css" ]</a:t>
            </a:r>
          </a:p>
          <a:p>
            <a:pPr marL="0" indent="0">
              <a:buNone/>
            </a:pPr>
            <a:r>
              <a:rPr lang="en-US" sz="1800" dirty="0"/>
              <a:t>           "scripts": [ "</a:t>
            </a:r>
            <a:r>
              <a:rPr lang="en-US" sz="1800" dirty="0" err="1"/>
              <a:t>node_modules</a:t>
            </a:r>
            <a:r>
              <a:rPr lang="en-US" sz="1800" dirty="0"/>
              <a:t>/</a:t>
            </a:r>
            <a:r>
              <a:rPr lang="en-US" sz="1800" dirty="0" err="1"/>
              <a:t>jquery</a:t>
            </a:r>
            <a:r>
              <a:rPr lang="en-US" sz="1800" dirty="0"/>
              <a:t>/</a:t>
            </a:r>
            <a:r>
              <a:rPr lang="en-US" sz="1800" dirty="0" err="1"/>
              <a:t>dist</a:t>
            </a:r>
            <a:r>
              <a:rPr lang="en-US" sz="1800" dirty="0"/>
              <a:t>/jquery.min.js", 		   </a:t>
            </a:r>
          </a:p>
          <a:p>
            <a:pPr marL="0" indent="0">
              <a:buNone/>
            </a:pPr>
            <a:r>
              <a:rPr lang="en-US" sz="1800" dirty="0"/>
              <a:t>                               "</a:t>
            </a:r>
            <a:r>
              <a:rPr lang="en-US" sz="1800" dirty="0" err="1"/>
              <a:t>node_modules</a:t>
            </a:r>
            <a:r>
              <a:rPr lang="en-US" sz="1800" dirty="0"/>
              <a:t>/bootstrap/</a:t>
            </a:r>
            <a:r>
              <a:rPr lang="en-US" sz="1800" dirty="0" err="1"/>
              <a:t>dist</a:t>
            </a:r>
            <a:r>
              <a:rPr lang="en-US" sz="1800" dirty="0"/>
              <a:t>/</a:t>
            </a:r>
            <a:r>
              <a:rPr lang="en-US" sz="1800" dirty="0" err="1"/>
              <a:t>js</a:t>
            </a:r>
            <a:r>
              <a:rPr lang="en-US" sz="1800" dirty="0"/>
              <a:t>/bootstrap.min.js" ]</a:t>
            </a:r>
          </a:p>
          <a:p>
            <a:pPr marL="0" indent="0">
              <a:buNone/>
            </a:pP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Reactive forms</a:t>
            </a:r>
          </a:p>
        </p:txBody>
      </p:sp>
      <p:sp>
        <p:nvSpPr>
          <p:cNvPr id="3" name="Content Placeholder 2"/>
          <p:cNvSpPr>
            <a:spLocks noGrp="1"/>
          </p:cNvSpPr>
          <p:nvPr>
            <p:ph idx="1"/>
          </p:nvPr>
        </p:nvSpPr>
        <p:spPr/>
        <p:txBody>
          <a:bodyPr>
            <a:normAutofit/>
          </a:bodyPr>
          <a:lstStyle/>
          <a:p>
            <a:r>
              <a:rPr lang="en-US" sz="1800" b="0" i="0" dirty="0">
                <a:effectLst/>
              </a:rPr>
              <a:t>Reactive forms provide a model-driven approach to handling form inputs whose values change over time.</a:t>
            </a:r>
          </a:p>
          <a:p>
            <a:r>
              <a:rPr lang="en-US" sz="1800" dirty="0"/>
              <a:t>They u</a:t>
            </a:r>
            <a:r>
              <a:rPr lang="en-US" sz="1800" b="0" i="0" dirty="0">
                <a:effectLst/>
              </a:rPr>
              <a:t>se an explicit and immutable approach to managing the state of a form at a given point in time.</a:t>
            </a:r>
          </a:p>
          <a:p>
            <a:r>
              <a:rPr lang="en-US" sz="1800" b="0" i="0" dirty="0">
                <a:effectLst/>
              </a:rPr>
              <a:t>Each change to the form state returns a new state, which maintains the integrity of the model between changes</a:t>
            </a:r>
            <a:endParaRPr lang="en-US" sz="1800" dirty="0"/>
          </a:p>
          <a:p>
            <a:endParaRPr lang="en-US" sz="1800" dirty="0"/>
          </a:p>
          <a:p>
            <a:r>
              <a:rPr lang="en-US" sz="1800" dirty="0"/>
              <a:t>There are three steps to using form controls.</a:t>
            </a:r>
          </a:p>
          <a:p>
            <a:r>
              <a:rPr lang="en-US" sz="1800" dirty="0"/>
              <a:t>a. Register the reactive forms module in your application. This module declares the reactive-form directives that you need to use reactive forms.</a:t>
            </a:r>
          </a:p>
          <a:p>
            <a:r>
              <a:rPr lang="en-US" sz="1800" dirty="0"/>
              <a:t>b. Generate a new FormControl instance and save it in the component.</a:t>
            </a:r>
          </a:p>
          <a:p>
            <a:r>
              <a:rPr lang="en-US" sz="1800" dirty="0"/>
              <a:t>c. Register the FormControl in the template.</a:t>
            </a:r>
          </a:p>
          <a:p>
            <a:endParaRPr lang="en-US" sz="1800" dirty="0"/>
          </a:p>
          <a:p>
            <a:endParaRPr lang="en-US" sz="1800" dirty="0"/>
          </a:p>
        </p:txBody>
      </p:sp>
    </p:spTree>
    <p:extLst>
      <p:ext uri="{BB962C8B-B14F-4D97-AF65-F5344CB8AC3E}">
        <p14:creationId xmlns:p14="http://schemas.microsoft.com/office/powerpoint/2010/main" val="62248494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Reactive forms : Steps</a:t>
            </a:r>
          </a:p>
        </p:txBody>
      </p:sp>
      <p:sp>
        <p:nvSpPr>
          <p:cNvPr id="3" name="Content Placeholder 2"/>
          <p:cNvSpPr>
            <a:spLocks noGrp="1"/>
          </p:cNvSpPr>
          <p:nvPr>
            <p:ph idx="1"/>
          </p:nvPr>
        </p:nvSpPr>
        <p:spPr/>
        <p:txBody>
          <a:bodyPr>
            <a:normAutofit/>
          </a:bodyPr>
          <a:lstStyle/>
          <a:p>
            <a:r>
              <a:rPr lang="en-US" sz="2000" dirty="0"/>
              <a:t>Step a : Register the reactive forms module </a:t>
            </a:r>
          </a:p>
          <a:p>
            <a:endParaRPr lang="en-US" sz="2000" dirty="0"/>
          </a:p>
          <a:p>
            <a:pPr marL="0" indent="0">
              <a:buNone/>
            </a:pPr>
            <a:r>
              <a:rPr lang="en-US" sz="2000" dirty="0"/>
              <a:t>import { </a:t>
            </a:r>
            <a:r>
              <a:rPr lang="en-US" sz="2000" dirty="0" err="1"/>
              <a:t>ReactiveFormsModule</a:t>
            </a:r>
            <a:r>
              <a:rPr lang="en-US" sz="2000" dirty="0"/>
              <a:t> } from '@angular/forms';</a:t>
            </a:r>
          </a:p>
          <a:p>
            <a:endParaRPr lang="en-US" sz="2000" dirty="0"/>
          </a:p>
          <a:p>
            <a:pPr marL="0" indent="0">
              <a:buNone/>
            </a:pPr>
            <a:r>
              <a:rPr lang="en-US" sz="2000" dirty="0"/>
              <a:t>@NgModule({</a:t>
            </a:r>
          </a:p>
          <a:p>
            <a:pPr marL="0" indent="0">
              <a:buNone/>
            </a:pPr>
            <a:r>
              <a:rPr lang="en-US" sz="2000" dirty="0"/>
              <a:t>  imports: [</a:t>
            </a:r>
          </a:p>
          <a:p>
            <a:pPr marL="0" indent="0">
              <a:buNone/>
            </a:pPr>
            <a:r>
              <a:rPr lang="en-US" sz="2000" dirty="0"/>
              <a:t>    // other imports ...</a:t>
            </a:r>
          </a:p>
          <a:p>
            <a:pPr marL="0" indent="0">
              <a:buNone/>
            </a:pPr>
            <a:r>
              <a:rPr lang="en-US" sz="2000" dirty="0"/>
              <a:t>    </a:t>
            </a:r>
            <a:r>
              <a:rPr lang="en-US" sz="2000" dirty="0" err="1"/>
              <a:t>ReactiveFormsModule</a:t>
            </a:r>
            <a:endParaRPr lang="en-US" sz="2000" dirty="0"/>
          </a:p>
          <a:p>
            <a:pPr marL="0" indent="0">
              <a:buNone/>
            </a:pPr>
            <a:r>
              <a:rPr lang="en-US" sz="2000" dirty="0"/>
              <a:t>  ],</a:t>
            </a:r>
          </a:p>
          <a:p>
            <a:pPr marL="0" indent="0">
              <a:buNone/>
            </a:pPr>
            <a:r>
              <a:rPr lang="en-US" sz="2000" dirty="0"/>
              <a:t>})</a:t>
            </a:r>
          </a:p>
          <a:p>
            <a:pPr marL="0" indent="0">
              <a:buNone/>
            </a:pPr>
            <a:r>
              <a:rPr lang="en-US" sz="2000" dirty="0"/>
              <a:t>export class </a:t>
            </a:r>
            <a:r>
              <a:rPr lang="en-US" sz="2000" dirty="0" err="1"/>
              <a:t>AppModule</a:t>
            </a:r>
            <a:r>
              <a:rPr lang="en-US" sz="2000" dirty="0"/>
              <a:t> { }</a:t>
            </a:r>
          </a:p>
        </p:txBody>
      </p:sp>
    </p:spTree>
    <p:extLst>
      <p:ext uri="{BB962C8B-B14F-4D97-AF65-F5344CB8AC3E}">
        <p14:creationId xmlns:p14="http://schemas.microsoft.com/office/powerpoint/2010/main" val="183467620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Reactive forms : Steps</a:t>
            </a:r>
          </a:p>
        </p:txBody>
      </p:sp>
      <p:sp>
        <p:nvSpPr>
          <p:cNvPr id="3" name="Content Placeholder 2"/>
          <p:cNvSpPr>
            <a:spLocks noGrp="1"/>
          </p:cNvSpPr>
          <p:nvPr>
            <p:ph idx="1"/>
          </p:nvPr>
        </p:nvSpPr>
        <p:spPr/>
        <p:txBody>
          <a:bodyPr>
            <a:normAutofit fontScale="92500" lnSpcReduction="10000"/>
          </a:bodyPr>
          <a:lstStyle/>
          <a:p>
            <a:r>
              <a:rPr lang="en-US" sz="2000" dirty="0"/>
              <a:t>Step b : Generate a new FormControl</a:t>
            </a:r>
          </a:p>
          <a:p>
            <a:pPr marL="0" indent="0">
              <a:buNone/>
            </a:pPr>
            <a:endParaRPr lang="en-US" sz="2000" dirty="0"/>
          </a:p>
          <a:p>
            <a:pPr marL="0" indent="0">
              <a:buNone/>
            </a:pPr>
            <a:r>
              <a:rPr lang="en-US" sz="2000" dirty="0"/>
              <a:t>import { Component } from '@angular/core';</a:t>
            </a:r>
          </a:p>
          <a:p>
            <a:pPr marL="0" indent="0">
              <a:buNone/>
            </a:pPr>
            <a:r>
              <a:rPr lang="en-US" sz="2000" dirty="0"/>
              <a:t>import { FormControl } from '@angular/forms';</a:t>
            </a:r>
          </a:p>
          <a:p>
            <a:pPr marL="0" indent="0">
              <a:buNone/>
            </a:pPr>
            <a:endParaRPr lang="en-US" sz="2000" dirty="0"/>
          </a:p>
          <a:p>
            <a:pPr marL="0" indent="0">
              <a:buNone/>
            </a:pPr>
            <a:r>
              <a:rPr lang="en-US" sz="2000" dirty="0"/>
              <a:t>@Component({</a:t>
            </a:r>
          </a:p>
          <a:p>
            <a:pPr marL="0" indent="0">
              <a:buNone/>
            </a:pPr>
            <a:r>
              <a:rPr lang="en-US" sz="2000" dirty="0"/>
              <a:t>  selector: 'app-name-editor',</a:t>
            </a:r>
          </a:p>
          <a:p>
            <a:pPr marL="0" indent="0">
              <a:buNone/>
            </a:pPr>
            <a:r>
              <a:rPr lang="en-US" sz="2000" dirty="0"/>
              <a:t>  </a:t>
            </a:r>
            <a:r>
              <a:rPr lang="en-US" sz="2000" dirty="0" err="1"/>
              <a:t>templateUrl</a:t>
            </a:r>
            <a:r>
              <a:rPr lang="en-US" sz="2000" dirty="0"/>
              <a:t>: './name-editor.component.html',</a:t>
            </a:r>
          </a:p>
          <a:p>
            <a:pPr marL="0" indent="0">
              <a:buNone/>
            </a:pPr>
            <a:r>
              <a:rPr lang="en-US" sz="2000" dirty="0"/>
              <a:t>  </a:t>
            </a:r>
            <a:r>
              <a:rPr lang="en-US" sz="2000" dirty="0" err="1"/>
              <a:t>styleUrls</a:t>
            </a:r>
            <a:r>
              <a:rPr lang="en-US" sz="2000" dirty="0"/>
              <a:t>: ['./name-editor.component.css']</a:t>
            </a:r>
          </a:p>
          <a:p>
            <a:pPr marL="0" indent="0">
              <a:buNone/>
            </a:pPr>
            <a:r>
              <a:rPr lang="en-US" sz="2000" dirty="0"/>
              <a:t>})</a:t>
            </a:r>
          </a:p>
          <a:p>
            <a:pPr marL="0" indent="0">
              <a:buNone/>
            </a:pPr>
            <a:r>
              <a:rPr lang="en-US" sz="2000" dirty="0"/>
              <a:t>export class </a:t>
            </a:r>
            <a:r>
              <a:rPr lang="en-US" sz="2000" dirty="0" err="1"/>
              <a:t>NameEditorComponent</a:t>
            </a:r>
            <a:r>
              <a:rPr lang="en-US" sz="2000" dirty="0"/>
              <a:t> {</a:t>
            </a:r>
          </a:p>
          <a:p>
            <a:pPr marL="0" indent="0">
              <a:buNone/>
            </a:pPr>
            <a:r>
              <a:rPr lang="en-US" sz="2000" dirty="0"/>
              <a:t>  </a:t>
            </a:r>
            <a:r>
              <a:rPr lang="en-US" sz="2000" dirty="0" err="1"/>
              <a:t>fname</a:t>
            </a:r>
            <a:r>
              <a:rPr lang="en-US" sz="2000" dirty="0"/>
              <a:t> = new FormControl('');</a:t>
            </a:r>
          </a:p>
          <a:p>
            <a:pPr marL="0" indent="0">
              <a:buNone/>
            </a:pPr>
            <a:r>
              <a:rPr lang="en-US" sz="2000" dirty="0"/>
              <a:t>}</a:t>
            </a:r>
          </a:p>
        </p:txBody>
      </p:sp>
    </p:spTree>
    <p:extLst>
      <p:ext uri="{BB962C8B-B14F-4D97-AF65-F5344CB8AC3E}">
        <p14:creationId xmlns:p14="http://schemas.microsoft.com/office/powerpoint/2010/main" val="44147234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Reactive forms : Steps</a:t>
            </a:r>
          </a:p>
        </p:txBody>
      </p:sp>
      <p:sp>
        <p:nvSpPr>
          <p:cNvPr id="3" name="Content Placeholder 2"/>
          <p:cNvSpPr>
            <a:spLocks noGrp="1"/>
          </p:cNvSpPr>
          <p:nvPr>
            <p:ph idx="1"/>
          </p:nvPr>
        </p:nvSpPr>
        <p:spPr/>
        <p:txBody>
          <a:bodyPr>
            <a:normAutofit/>
          </a:bodyPr>
          <a:lstStyle/>
          <a:p>
            <a:r>
              <a:rPr lang="en-US" sz="2000" dirty="0"/>
              <a:t>Step c : </a:t>
            </a:r>
            <a:r>
              <a:rPr lang="en-US" sz="1900" b="0" i="0" dirty="0">
                <a:effectLst/>
              </a:rPr>
              <a:t>Register the control in the template</a:t>
            </a:r>
            <a:endParaRPr lang="en-US" sz="1900" dirty="0"/>
          </a:p>
          <a:p>
            <a:pPr marL="0" indent="0">
              <a:buNone/>
            </a:pPr>
            <a:r>
              <a:rPr lang="en-US" sz="1800" b="0" i="0" dirty="0">
                <a:solidFill>
                  <a:srgbClr val="000088"/>
                </a:solidFill>
                <a:effectLst/>
                <a:latin typeface="Roboto Mono"/>
              </a:rPr>
              <a:t>&lt;label</a:t>
            </a:r>
            <a:r>
              <a:rPr lang="en-US" sz="1800" b="0" i="0" dirty="0">
                <a:solidFill>
                  <a:srgbClr val="000000"/>
                </a:solidFill>
                <a:effectLst/>
                <a:latin typeface="Roboto Mono"/>
              </a:rPr>
              <a:t> </a:t>
            </a:r>
            <a:r>
              <a:rPr lang="en-US" sz="1800" b="0" i="0" dirty="0">
                <a:solidFill>
                  <a:srgbClr val="660066"/>
                </a:solidFill>
                <a:effectLst/>
                <a:latin typeface="Roboto Mono"/>
              </a:rPr>
              <a:t>for</a:t>
            </a:r>
            <a:r>
              <a:rPr lang="en-US" sz="1800" b="0" i="0" dirty="0">
                <a:solidFill>
                  <a:srgbClr val="666600"/>
                </a:solidFill>
                <a:effectLst/>
                <a:latin typeface="Roboto Mono"/>
              </a:rPr>
              <a:t>=</a:t>
            </a:r>
            <a:r>
              <a:rPr lang="en-US" sz="1800" b="0" i="0" dirty="0">
                <a:solidFill>
                  <a:srgbClr val="880000"/>
                </a:solidFill>
                <a:effectLst/>
                <a:latin typeface="Roboto Mono"/>
              </a:rPr>
              <a:t>“</a:t>
            </a:r>
            <a:r>
              <a:rPr lang="en-US" sz="1800" dirty="0" err="1">
                <a:solidFill>
                  <a:srgbClr val="880000"/>
                </a:solidFill>
                <a:latin typeface="Roboto Mono"/>
              </a:rPr>
              <a:t>f</a:t>
            </a:r>
            <a:r>
              <a:rPr lang="en-US" sz="1800" b="0" i="0" dirty="0" err="1">
                <a:solidFill>
                  <a:srgbClr val="880000"/>
                </a:solidFill>
                <a:effectLst/>
                <a:latin typeface="Roboto Mono"/>
              </a:rPr>
              <a:t>name</a:t>
            </a:r>
            <a:r>
              <a:rPr lang="en-US" sz="1800" b="0" i="0" dirty="0">
                <a:solidFill>
                  <a:srgbClr val="880000"/>
                </a:solidFill>
                <a:effectLst/>
                <a:latin typeface="Roboto Mono"/>
              </a:rPr>
              <a:t>"</a:t>
            </a:r>
            <a:r>
              <a:rPr lang="en-US" sz="1800" b="0" i="0" dirty="0">
                <a:solidFill>
                  <a:srgbClr val="000088"/>
                </a:solidFill>
                <a:effectLst/>
                <a:latin typeface="Roboto Mono"/>
              </a:rPr>
              <a:t>&gt;</a:t>
            </a:r>
            <a:r>
              <a:rPr lang="en-US" sz="1800" b="0" i="0" dirty="0">
                <a:solidFill>
                  <a:srgbClr val="000000"/>
                </a:solidFill>
                <a:effectLst/>
                <a:latin typeface="Roboto Mono"/>
              </a:rPr>
              <a:t>Name: </a:t>
            </a:r>
            <a:r>
              <a:rPr lang="en-US" sz="1800" b="0" i="0" dirty="0">
                <a:solidFill>
                  <a:srgbClr val="000088"/>
                </a:solidFill>
                <a:effectLst/>
                <a:latin typeface="Roboto Mono"/>
              </a:rPr>
              <a:t>&lt;/label&gt;</a:t>
            </a:r>
          </a:p>
          <a:p>
            <a:pPr marL="0" indent="0">
              <a:buNone/>
            </a:pPr>
            <a:r>
              <a:rPr lang="en-US" sz="1800" b="0" i="0" dirty="0">
                <a:solidFill>
                  <a:srgbClr val="000088"/>
                </a:solidFill>
                <a:effectLst/>
                <a:latin typeface="Roboto Mono"/>
              </a:rPr>
              <a:t>&lt;input</a:t>
            </a:r>
            <a:r>
              <a:rPr lang="en-US" sz="1800" b="0" i="0" dirty="0">
                <a:solidFill>
                  <a:srgbClr val="000000"/>
                </a:solidFill>
                <a:effectLst/>
                <a:latin typeface="Roboto Mono"/>
              </a:rPr>
              <a:t> </a:t>
            </a:r>
            <a:r>
              <a:rPr lang="en-US" sz="1800" b="0" i="0" dirty="0">
                <a:solidFill>
                  <a:srgbClr val="660066"/>
                </a:solidFill>
                <a:effectLst/>
                <a:latin typeface="Roboto Mono"/>
              </a:rPr>
              <a:t>id</a:t>
            </a:r>
            <a:r>
              <a:rPr lang="en-US" sz="1800" b="0" i="0" dirty="0">
                <a:solidFill>
                  <a:srgbClr val="666600"/>
                </a:solidFill>
                <a:effectLst/>
                <a:latin typeface="Roboto Mono"/>
              </a:rPr>
              <a:t>=</a:t>
            </a:r>
            <a:r>
              <a:rPr lang="en-US" sz="1800" b="0" i="0" dirty="0">
                <a:solidFill>
                  <a:srgbClr val="880000"/>
                </a:solidFill>
                <a:effectLst/>
                <a:latin typeface="Roboto Mono"/>
              </a:rPr>
              <a:t>“</a:t>
            </a:r>
            <a:r>
              <a:rPr lang="en-US" sz="1800" b="0" i="0" dirty="0" err="1">
                <a:solidFill>
                  <a:srgbClr val="880000"/>
                </a:solidFill>
                <a:effectLst/>
                <a:latin typeface="Roboto Mono"/>
              </a:rPr>
              <a:t>fname</a:t>
            </a:r>
            <a:r>
              <a:rPr lang="en-US" sz="1800" b="0" i="0" dirty="0">
                <a:solidFill>
                  <a:srgbClr val="880000"/>
                </a:solidFill>
                <a:effectLst/>
                <a:latin typeface="Roboto Mono"/>
              </a:rPr>
              <a:t>"</a:t>
            </a:r>
            <a:r>
              <a:rPr lang="en-US" sz="1800" b="0" i="0" dirty="0">
                <a:solidFill>
                  <a:srgbClr val="000000"/>
                </a:solidFill>
                <a:effectLst/>
                <a:latin typeface="Roboto Mono"/>
              </a:rPr>
              <a:t> </a:t>
            </a:r>
            <a:r>
              <a:rPr lang="en-US" sz="1800" b="0" i="0" dirty="0">
                <a:solidFill>
                  <a:srgbClr val="660066"/>
                </a:solidFill>
                <a:effectLst/>
                <a:latin typeface="Roboto Mono"/>
              </a:rPr>
              <a:t>type</a:t>
            </a:r>
            <a:r>
              <a:rPr lang="en-US" sz="1800" b="0" i="0" dirty="0">
                <a:solidFill>
                  <a:srgbClr val="666600"/>
                </a:solidFill>
                <a:effectLst/>
                <a:latin typeface="Roboto Mono"/>
              </a:rPr>
              <a:t>=</a:t>
            </a:r>
            <a:r>
              <a:rPr lang="en-US" sz="1800" b="0" i="0" dirty="0">
                <a:solidFill>
                  <a:srgbClr val="880000"/>
                </a:solidFill>
                <a:effectLst/>
                <a:latin typeface="Roboto Mono"/>
              </a:rPr>
              <a:t>"text"</a:t>
            </a:r>
            <a:r>
              <a:rPr lang="en-US" sz="1800" b="0" i="0" dirty="0">
                <a:solidFill>
                  <a:srgbClr val="000000"/>
                </a:solidFill>
                <a:effectLst/>
                <a:latin typeface="Roboto Mono"/>
              </a:rPr>
              <a:t> [</a:t>
            </a:r>
            <a:r>
              <a:rPr lang="en-US" sz="1800" b="0" i="0" dirty="0" err="1">
                <a:solidFill>
                  <a:srgbClr val="660066"/>
                </a:solidFill>
                <a:effectLst/>
                <a:latin typeface="Roboto Mono"/>
              </a:rPr>
              <a:t>formControl</a:t>
            </a:r>
            <a:r>
              <a:rPr lang="en-US" sz="1800" b="0" i="0" dirty="0">
                <a:solidFill>
                  <a:srgbClr val="000000"/>
                </a:solidFill>
                <a:effectLst/>
                <a:latin typeface="Roboto Mono"/>
              </a:rPr>
              <a:t>]</a:t>
            </a:r>
            <a:r>
              <a:rPr lang="en-US" sz="1800" b="0" i="0" dirty="0">
                <a:solidFill>
                  <a:srgbClr val="666600"/>
                </a:solidFill>
                <a:effectLst/>
                <a:latin typeface="Roboto Mono"/>
              </a:rPr>
              <a:t>=</a:t>
            </a:r>
            <a:r>
              <a:rPr lang="en-US" sz="1800" b="0" i="0" dirty="0">
                <a:solidFill>
                  <a:srgbClr val="880000"/>
                </a:solidFill>
                <a:effectLst/>
                <a:latin typeface="Roboto Mono"/>
              </a:rPr>
              <a:t>“</a:t>
            </a:r>
            <a:r>
              <a:rPr lang="en-US" sz="1800" b="0" i="0" dirty="0" err="1">
                <a:solidFill>
                  <a:srgbClr val="880000"/>
                </a:solidFill>
                <a:effectLst/>
                <a:latin typeface="Roboto Mono"/>
              </a:rPr>
              <a:t>fname</a:t>
            </a:r>
            <a:r>
              <a:rPr lang="en-US" sz="1800" b="0" i="0" dirty="0">
                <a:solidFill>
                  <a:srgbClr val="880000"/>
                </a:solidFill>
                <a:effectLst/>
                <a:latin typeface="Roboto Mono"/>
              </a:rPr>
              <a:t>"</a:t>
            </a:r>
            <a:r>
              <a:rPr lang="en-US" sz="1800" b="0" i="0" dirty="0">
                <a:solidFill>
                  <a:srgbClr val="000088"/>
                </a:solidFill>
                <a:effectLst/>
                <a:latin typeface="Roboto Mono"/>
              </a:rPr>
              <a:t>&gt;</a:t>
            </a:r>
          </a:p>
          <a:p>
            <a:pPr marL="0" indent="0">
              <a:buNone/>
            </a:pPr>
            <a:endParaRPr lang="en-US" sz="1800" dirty="0">
              <a:solidFill>
                <a:srgbClr val="000088"/>
              </a:solidFill>
              <a:latin typeface="Roboto Mono"/>
            </a:endParaRPr>
          </a:p>
          <a:p>
            <a:pPr marL="0" indent="0">
              <a:buNone/>
            </a:pPr>
            <a:r>
              <a:rPr lang="en-US" sz="1800" dirty="0">
                <a:solidFill>
                  <a:srgbClr val="000088"/>
                </a:solidFill>
                <a:latin typeface="Roboto Mono"/>
              </a:rPr>
              <a:t>Displaying the value  </a:t>
            </a:r>
          </a:p>
          <a:p>
            <a:pPr marL="0" indent="0">
              <a:buNone/>
            </a:pPr>
            <a:endParaRPr lang="en-US" sz="1800" dirty="0">
              <a:solidFill>
                <a:srgbClr val="000088"/>
              </a:solidFill>
              <a:latin typeface="Roboto Mono"/>
            </a:endParaRPr>
          </a:p>
          <a:p>
            <a:pPr marL="0" indent="0">
              <a:buNone/>
            </a:pPr>
            <a:r>
              <a:rPr lang="en-US" sz="1800" dirty="0"/>
              <a:t>You can display the value in the following ways.</a:t>
            </a:r>
          </a:p>
          <a:p>
            <a:pPr marL="0" indent="0">
              <a:buNone/>
            </a:pPr>
            <a:endParaRPr lang="en-US" sz="1800" dirty="0"/>
          </a:p>
          <a:p>
            <a:pPr marL="0" indent="0">
              <a:buNone/>
            </a:pPr>
            <a:r>
              <a:rPr lang="en-US" sz="1800" dirty="0"/>
              <a:t>With the value property, which gives you a snapshot of the current value</a:t>
            </a:r>
          </a:p>
          <a:p>
            <a:pPr marL="0" indent="0">
              <a:buNone/>
            </a:pPr>
            <a:r>
              <a:rPr lang="en-US" sz="1800" dirty="0"/>
              <a:t>&lt;p&gt;Value: {{ </a:t>
            </a:r>
            <a:r>
              <a:rPr lang="en-US" sz="1800" dirty="0" err="1"/>
              <a:t>fname.value</a:t>
            </a:r>
            <a:r>
              <a:rPr lang="en-US" sz="1800" dirty="0"/>
              <a:t> }}&lt;/p&gt;</a:t>
            </a:r>
          </a:p>
          <a:p>
            <a:pPr marL="0" indent="0">
              <a:buNone/>
            </a:pPr>
            <a:endParaRPr lang="en-US" sz="1800" dirty="0"/>
          </a:p>
        </p:txBody>
      </p:sp>
    </p:spTree>
    <p:extLst>
      <p:ext uri="{BB962C8B-B14F-4D97-AF65-F5344CB8AC3E}">
        <p14:creationId xmlns:p14="http://schemas.microsoft.com/office/powerpoint/2010/main" val="10189482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Reactive forms</a:t>
            </a:r>
          </a:p>
        </p:txBody>
      </p:sp>
      <p:sp>
        <p:nvSpPr>
          <p:cNvPr id="3" name="Content Placeholder 2"/>
          <p:cNvSpPr>
            <a:spLocks noGrp="1"/>
          </p:cNvSpPr>
          <p:nvPr>
            <p:ph idx="1"/>
          </p:nvPr>
        </p:nvSpPr>
        <p:spPr/>
        <p:txBody>
          <a:bodyPr>
            <a:normAutofit fontScale="92500"/>
          </a:bodyPr>
          <a:lstStyle/>
          <a:p>
            <a:pPr marL="0" indent="0">
              <a:buNone/>
            </a:pPr>
            <a:r>
              <a:rPr lang="en-US" sz="1800" b="1" dirty="0"/>
              <a:t>Replacing a form control value</a:t>
            </a:r>
            <a:endParaRPr lang="en-US" sz="1800" dirty="0"/>
          </a:p>
          <a:p>
            <a:r>
              <a:rPr lang="en-US" sz="1800" dirty="0"/>
              <a:t>Reactive forms have methods to change a control's value programmatically, which gives us the flexibility to update the value without user interaction. </a:t>
            </a:r>
          </a:p>
          <a:p>
            <a:r>
              <a:rPr lang="en-US" sz="1800" dirty="0"/>
              <a:t>A form control instance provides a </a:t>
            </a:r>
            <a:r>
              <a:rPr lang="en-US" sz="1800" dirty="0" err="1"/>
              <a:t>setValue</a:t>
            </a:r>
            <a:r>
              <a:rPr lang="en-US" sz="1800" dirty="0"/>
              <a:t>() method that updates the value of the form control and validates the structure of the value provided against the control's structure. </a:t>
            </a:r>
          </a:p>
          <a:p>
            <a:pPr marL="0" indent="0">
              <a:buNone/>
            </a:pPr>
            <a:r>
              <a:rPr lang="en-US" sz="1800" dirty="0"/>
              <a:t>For example, when retrieving form data from a backend API or service, we can use the </a:t>
            </a:r>
            <a:r>
              <a:rPr lang="en-US" sz="1800" dirty="0" err="1"/>
              <a:t>setValue</a:t>
            </a:r>
            <a:r>
              <a:rPr lang="en-US" sz="1800" dirty="0"/>
              <a:t>() method to update the control to its new value, replacing the old value entirely.</a:t>
            </a:r>
          </a:p>
          <a:p>
            <a:pPr marL="0" indent="0">
              <a:buNone/>
            </a:pPr>
            <a:r>
              <a:rPr lang="en-US" sz="1800" b="1" i="1" dirty="0"/>
              <a:t>Example : </a:t>
            </a:r>
          </a:p>
          <a:p>
            <a:pPr marL="0" indent="0">
              <a:buNone/>
            </a:pPr>
            <a:r>
              <a:rPr lang="en-IN" sz="1600" b="0" i="0" dirty="0" err="1">
                <a:solidFill>
                  <a:srgbClr val="000000"/>
                </a:solidFill>
                <a:effectLst/>
                <a:latin typeface="Roboto Mono"/>
              </a:rPr>
              <a:t>updateName</a:t>
            </a:r>
            <a:r>
              <a:rPr lang="en-IN" sz="1600" b="0" i="0" dirty="0">
                <a:solidFill>
                  <a:srgbClr val="666600"/>
                </a:solidFill>
                <a:effectLst/>
                <a:latin typeface="Roboto Mono"/>
              </a:rPr>
              <a:t>()</a:t>
            </a:r>
            <a:r>
              <a:rPr lang="en-IN" sz="1600" b="0" i="0" dirty="0">
                <a:solidFill>
                  <a:srgbClr val="000000"/>
                </a:solidFill>
                <a:effectLst/>
                <a:latin typeface="Roboto Mono"/>
              </a:rPr>
              <a:t> </a:t>
            </a:r>
            <a:r>
              <a:rPr lang="en-IN" sz="1600" b="0" i="0" dirty="0">
                <a:solidFill>
                  <a:srgbClr val="666600"/>
                </a:solidFill>
                <a:effectLst/>
                <a:latin typeface="Roboto Mono"/>
              </a:rPr>
              <a:t>{</a:t>
            </a:r>
            <a:r>
              <a:rPr lang="en-IN" sz="1600" b="0" i="0" dirty="0">
                <a:solidFill>
                  <a:srgbClr val="000000"/>
                </a:solidFill>
                <a:effectLst/>
                <a:latin typeface="Roboto Mono"/>
              </a:rPr>
              <a:t> </a:t>
            </a:r>
            <a:r>
              <a:rPr lang="en-IN" sz="1600" b="0" i="0" dirty="0" err="1">
                <a:solidFill>
                  <a:srgbClr val="0000FF"/>
                </a:solidFill>
                <a:effectLst/>
                <a:latin typeface="Roboto Mono"/>
              </a:rPr>
              <a:t>this</a:t>
            </a:r>
            <a:r>
              <a:rPr lang="en-IN" sz="1600" b="0" i="0" dirty="0" err="1">
                <a:solidFill>
                  <a:srgbClr val="666600"/>
                </a:solidFill>
                <a:effectLst/>
                <a:latin typeface="Roboto Mono"/>
              </a:rPr>
              <a:t>.</a:t>
            </a:r>
            <a:r>
              <a:rPr lang="en-IN" sz="1600" b="0" i="0" dirty="0" err="1">
                <a:solidFill>
                  <a:srgbClr val="000000"/>
                </a:solidFill>
                <a:effectLst/>
                <a:latin typeface="Roboto Mono"/>
              </a:rPr>
              <a:t>name</a:t>
            </a:r>
            <a:r>
              <a:rPr lang="en-IN" sz="1600" b="0" i="0" dirty="0" err="1">
                <a:solidFill>
                  <a:srgbClr val="666600"/>
                </a:solidFill>
                <a:effectLst/>
                <a:latin typeface="Roboto Mono"/>
              </a:rPr>
              <a:t>.</a:t>
            </a:r>
            <a:r>
              <a:rPr lang="en-IN" sz="1600" b="0" i="0" dirty="0" err="1">
                <a:solidFill>
                  <a:srgbClr val="000000"/>
                </a:solidFill>
                <a:effectLst/>
                <a:latin typeface="Roboto Mono"/>
              </a:rPr>
              <a:t>setValue</a:t>
            </a:r>
            <a:r>
              <a:rPr lang="en-IN" sz="1600" b="0" i="0" dirty="0">
                <a:solidFill>
                  <a:srgbClr val="666600"/>
                </a:solidFill>
                <a:effectLst/>
                <a:latin typeface="Roboto Mono"/>
              </a:rPr>
              <a:t>(</a:t>
            </a:r>
            <a:r>
              <a:rPr lang="en-IN" sz="1600" dirty="0">
                <a:solidFill>
                  <a:srgbClr val="880000"/>
                </a:solidFill>
                <a:latin typeface="Roboto Mono"/>
              </a:rPr>
              <a:t>“Ramesh”</a:t>
            </a:r>
            <a:r>
              <a:rPr lang="en-IN" sz="1600" b="0" i="0" dirty="0">
                <a:solidFill>
                  <a:srgbClr val="666600"/>
                </a:solidFill>
                <a:effectLst/>
                <a:latin typeface="Roboto Mono"/>
              </a:rPr>
              <a:t>);</a:t>
            </a:r>
            <a:r>
              <a:rPr lang="en-IN" sz="1600" b="0" i="0" dirty="0">
                <a:solidFill>
                  <a:srgbClr val="000000"/>
                </a:solidFill>
                <a:effectLst/>
                <a:latin typeface="Roboto Mono"/>
              </a:rPr>
              <a:t> </a:t>
            </a:r>
            <a:r>
              <a:rPr lang="en-IN" sz="1600" b="0" i="0" dirty="0">
                <a:solidFill>
                  <a:srgbClr val="666600"/>
                </a:solidFill>
                <a:effectLst/>
                <a:latin typeface="Roboto Mono"/>
              </a:rPr>
              <a:t>}</a:t>
            </a:r>
          </a:p>
          <a:p>
            <a:pPr marL="0" indent="0">
              <a:buNone/>
            </a:pPr>
            <a:endParaRPr lang="en-IN" sz="1600" b="0" i="0" dirty="0">
              <a:solidFill>
                <a:srgbClr val="666600"/>
              </a:solidFill>
              <a:effectLst/>
              <a:latin typeface="Roboto Mono"/>
            </a:endParaRPr>
          </a:p>
          <a:p>
            <a:pPr marL="0" indent="0">
              <a:buNone/>
            </a:pPr>
            <a:r>
              <a:rPr lang="en-US" sz="1600" b="0" i="0" dirty="0">
                <a:effectLst/>
                <a:latin typeface="Roboto Mono"/>
              </a:rPr>
              <a:t>&lt;button type="button" (click)="</a:t>
            </a:r>
            <a:r>
              <a:rPr lang="en-US" sz="1600" b="0" i="0" dirty="0" err="1">
                <a:effectLst/>
                <a:latin typeface="Roboto Mono"/>
              </a:rPr>
              <a:t>updateName</a:t>
            </a:r>
            <a:r>
              <a:rPr lang="en-US" sz="1600" b="0" i="0" dirty="0">
                <a:effectLst/>
                <a:latin typeface="Roboto Mono"/>
              </a:rPr>
              <a:t>()"&gt;Update Name&lt;/button&gt;</a:t>
            </a:r>
          </a:p>
          <a:p>
            <a:pPr marL="0" indent="0">
              <a:buNone/>
            </a:pPr>
            <a:endParaRPr lang="en-US" sz="1600" dirty="0">
              <a:latin typeface="Roboto Mono"/>
            </a:endParaRPr>
          </a:p>
          <a:p>
            <a:pPr marL="0" indent="0">
              <a:buNone/>
            </a:pPr>
            <a:r>
              <a:rPr lang="en-US" sz="1600" b="1" i="1" dirty="0">
                <a:effectLst/>
                <a:latin typeface="Roboto Mono"/>
              </a:rPr>
              <a:t>** The form model is the source of truth for the control, so when we click the button, the value of the input is changed within the component class, overriding its current value.</a:t>
            </a:r>
          </a:p>
          <a:p>
            <a:pPr marL="0" indent="0">
              <a:buNone/>
            </a:pPr>
            <a:endParaRPr lang="en-IN" sz="1600" b="0" i="0" dirty="0">
              <a:solidFill>
                <a:srgbClr val="666600"/>
              </a:solidFill>
              <a:effectLst/>
              <a:latin typeface="Roboto Mono"/>
            </a:endParaRPr>
          </a:p>
          <a:p>
            <a:pPr marL="0" indent="0">
              <a:buNone/>
            </a:pPr>
            <a:endParaRPr lang="en-IN" sz="1600" b="0" i="0" dirty="0">
              <a:solidFill>
                <a:srgbClr val="666600"/>
              </a:solidFill>
              <a:effectLst/>
              <a:latin typeface="Roboto Mono"/>
            </a:endParaRPr>
          </a:p>
          <a:p>
            <a:pPr marL="0" indent="0">
              <a:buNone/>
            </a:pPr>
            <a:endParaRPr lang="en-IN" sz="1600" dirty="0">
              <a:solidFill>
                <a:srgbClr val="666600"/>
              </a:solidFill>
              <a:latin typeface="Roboto Mono"/>
            </a:endParaRPr>
          </a:p>
          <a:p>
            <a:pPr marL="0" indent="0">
              <a:buNone/>
            </a:pPr>
            <a:endParaRPr lang="en-IN" sz="1600" b="0" i="0" dirty="0">
              <a:solidFill>
                <a:srgbClr val="666600"/>
              </a:solidFill>
              <a:effectLst/>
              <a:latin typeface="Roboto Mono"/>
            </a:endParaRPr>
          </a:p>
          <a:p>
            <a:pPr marL="0" indent="0">
              <a:buNone/>
            </a:pPr>
            <a:endParaRPr lang="en-IN" sz="1600" dirty="0">
              <a:solidFill>
                <a:srgbClr val="666600"/>
              </a:solidFill>
              <a:latin typeface="Roboto Mono"/>
            </a:endParaRPr>
          </a:p>
          <a:p>
            <a:pPr marL="0" indent="0">
              <a:buNone/>
            </a:pPr>
            <a:endParaRPr lang="en-US" sz="1600" b="0" i="0" dirty="0">
              <a:solidFill>
                <a:srgbClr val="666600"/>
              </a:solidFill>
              <a:effectLst/>
              <a:latin typeface="Roboto Mono"/>
            </a:endParaRPr>
          </a:p>
          <a:p>
            <a:pPr marL="0" indent="0">
              <a:buNone/>
            </a:pPr>
            <a:endParaRPr lang="en-US" sz="1800" dirty="0">
              <a:solidFill>
                <a:srgbClr val="666600"/>
              </a:solidFill>
              <a:latin typeface="Roboto Mono"/>
            </a:endParaRPr>
          </a:p>
          <a:p>
            <a:pPr marL="0" indent="0">
              <a:buNone/>
            </a:pPr>
            <a:endParaRPr lang="en-US" sz="1800" dirty="0"/>
          </a:p>
        </p:txBody>
      </p:sp>
    </p:spTree>
    <p:extLst>
      <p:ext uri="{BB962C8B-B14F-4D97-AF65-F5344CB8AC3E}">
        <p14:creationId xmlns:p14="http://schemas.microsoft.com/office/powerpoint/2010/main" val="3680017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Git : Workflow Selection Criteria</a:t>
            </a:r>
          </a:p>
        </p:txBody>
      </p:sp>
      <p:sp>
        <p:nvSpPr>
          <p:cNvPr id="3" name="Subtitle 2"/>
          <p:cNvSpPr>
            <a:spLocks noGrp="1"/>
          </p:cNvSpPr>
          <p:nvPr>
            <p:ph type="subTitle" idx="1"/>
          </p:nvPr>
        </p:nvSpPr>
        <p:spPr>
          <a:xfrm>
            <a:off x="762000" y="990600"/>
            <a:ext cx="7848600" cy="5410200"/>
          </a:xfrm>
        </p:spPr>
        <p:txBody>
          <a:bodyPr>
            <a:noAutofit/>
          </a:bodyPr>
          <a:lstStyle/>
          <a:p>
            <a:pPr algn="just"/>
            <a:endParaRPr lang="en-US" sz="2000" b="0" i="0" dirty="0">
              <a:solidFill>
                <a:schemeClr val="tx1"/>
              </a:solidFill>
              <a:effectLst/>
            </a:endParaRPr>
          </a:p>
          <a:p>
            <a:pPr algn="just"/>
            <a:r>
              <a:rPr lang="en-US" sz="2000" b="0" i="0" dirty="0">
                <a:solidFill>
                  <a:schemeClr val="tx1"/>
                </a:solidFill>
                <a:effectLst/>
              </a:rPr>
              <a:t>Some things to consider when evaluating a Git workflow are:</a:t>
            </a:r>
          </a:p>
          <a:p>
            <a:pPr marL="457200" indent="-457200" algn="just">
              <a:buFont typeface="Arial" panose="020B0604020202020204" pitchFamily="34" charset="0"/>
              <a:buChar char="•"/>
            </a:pPr>
            <a:endParaRPr lang="en-US" sz="2000" b="0" i="0" dirty="0">
              <a:solidFill>
                <a:schemeClr val="tx1"/>
              </a:solidFill>
              <a:effectLst/>
            </a:endParaRPr>
          </a:p>
          <a:p>
            <a:pPr marL="457200" indent="-457200" algn="just">
              <a:buFont typeface="Arial" panose="020B0604020202020204" pitchFamily="34" charset="0"/>
              <a:buChar char="•"/>
            </a:pPr>
            <a:r>
              <a:rPr lang="en-US" sz="2000" b="0" i="0" dirty="0">
                <a:solidFill>
                  <a:schemeClr val="tx1"/>
                </a:solidFill>
                <a:effectLst/>
              </a:rPr>
              <a:t>Does this workflow scale with team size?</a:t>
            </a:r>
          </a:p>
          <a:p>
            <a:pPr marL="457200" indent="-457200" algn="just">
              <a:buFont typeface="Arial" panose="020B0604020202020204" pitchFamily="34" charset="0"/>
              <a:buChar char="•"/>
            </a:pPr>
            <a:endParaRPr lang="en-US" sz="2000" b="0" i="0" dirty="0">
              <a:solidFill>
                <a:schemeClr val="tx1"/>
              </a:solidFill>
              <a:effectLst/>
            </a:endParaRPr>
          </a:p>
          <a:p>
            <a:pPr marL="457200" indent="-457200" algn="just">
              <a:buFont typeface="Arial" panose="020B0604020202020204" pitchFamily="34" charset="0"/>
              <a:buChar char="•"/>
            </a:pPr>
            <a:r>
              <a:rPr lang="en-US" sz="2000" b="0" i="0" dirty="0">
                <a:solidFill>
                  <a:schemeClr val="tx1"/>
                </a:solidFill>
                <a:effectLst/>
              </a:rPr>
              <a:t>Is it easy to undo mistakes and errors with this workflow?</a:t>
            </a:r>
          </a:p>
          <a:p>
            <a:pPr marL="457200" indent="-457200" algn="just">
              <a:buFont typeface="Arial" panose="020B0604020202020204" pitchFamily="34" charset="0"/>
              <a:buChar char="•"/>
            </a:pPr>
            <a:endParaRPr lang="en-US" sz="2000" b="0" i="0">
              <a:solidFill>
                <a:schemeClr val="tx1"/>
              </a:solidFill>
              <a:effectLst/>
            </a:endParaRPr>
          </a:p>
          <a:p>
            <a:pPr marL="457200" indent="-457200" algn="just">
              <a:buFont typeface="Arial" panose="020B0604020202020204" pitchFamily="34" charset="0"/>
              <a:buChar char="•"/>
            </a:pPr>
            <a:r>
              <a:rPr lang="en-US" sz="2000" b="0" i="0">
                <a:solidFill>
                  <a:schemeClr val="tx1"/>
                </a:solidFill>
                <a:effectLst/>
              </a:rPr>
              <a:t>Does </a:t>
            </a:r>
            <a:r>
              <a:rPr lang="en-US" sz="2000" b="0" i="0" dirty="0">
                <a:solidFill>
                  <a:schemeClr val="tx1"/>
                </a:solidFill>
                <a:effectLst/>
              </a:rPr>
              <a:t>this workflow impose any new unnecessary cognitive overhead to the team?</a:t>
            </a:r>
          </a:p>
        </p:txBody>
      </p:sp>
    </p:spTree>
    <p:extLst>
      <p:ext uri="{BB962C8B-B14F-4D97-AF65-F5344CB8AC3E}">
        <p14:creationId xmlns:p14="http://schemas.microsoft.com/office/powerpoint/2010/main" val="137695364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Reactive forms</a:t>
            </a:r>
          </a:p>
        </p:txBody>
      </p:sp>
      <p:sp>
        <p:nvSpPr>
          <p:cNvPr id="3" name="Content Placeholder 2"/>
          <p:cNvSpPr>
            <a:spLocks noGrp="1"/>
          </p:cNvSpPr>
          <p:nvPr>
            <p:ph idx="1"/>
          </p:nvPr>
        </p:nvSpPr>
        <p:spPr/>
        <p:txBody>
          <a:bodyPr>
            <a:normAutofit fontScale="92500"/>
          </a:bodyPr>
          <a:lstStyle/>
          <a:p>
            <a:pPr marL="0" indent="0">
              <a:buNone/>
            </a:pPr>
            <a:r>
              <a:rPr lang="en-US" sz="1800" b="1" dirty="0"/>
              <a:t>Replacing a form control value</a:t>
            </a:r>
            <a:endParaRPr lang="en-US" sz="1800" dirty="0"/>
          </a:p>
          <a:p>
            <a:r>
              <a:rPr lang="en-US" sz="1800" dirty="0"/>
              <a:t>Reactive forms have methods to change a control's value programmatically, which gives us the flexibility to update the value without user interaction. </a:t>
            </a:r>
          </a:p>
          <a:p>
            <a:r>
              <a:rPr lang="en-US" sz="1800" dirty="0"/>
              <a:t>A form control instance provides a </a:t>
            </a:r>
            <a:r>
              <a:rPr lang="en-US" sz="1800" dirty="0" err="1"/>
              <a:t>setValue</a:t>
            </a:r>
            <a:r>
              <a:rPr lang="en-US" sz="1800" dirty="0"/>
              <a:t>() method that updates the value of the form control and validates the structure of the value provided against the control's structure. </a:t>
            </a:r>
          </a:p>
          <a:p>
            <a:pPr marL="0" indent="0">
              <a:buNone/>
            </a:pPr>
            <a:r>
              <a:rPr lang="en-US" sz="1800" dirty="0"/>
              <a:t>For example, when retrieving form data from a backend API or service, we can use the </a:t>
            </a:r>
            <a:r>
              <a:rPr lang="en-US" sz="1800" dirty="0" err="1"/>
              <a:t>setValue</a:t>
            </a:r>
            <a:r>
              <a:rPr lang="en-US" sz="1800" dirty="0"/>
              <a:t>() method to update the control to its new value, replacing the old value entirely.</a:t>
            </a:r>
          </a:p>
          <a:p>
            <a:pPr marL="0" indent="0">
              <a:buNone/>
            </a:pPr>
            <a:r>
              <a:rPr lang="en-US" sz="1800" b="1" i="1" dirty="0"/>
              <a:t>Example : </a:t>
            </a:r>
          </a:p>
          <a:p>
            <a:pPr marL="0" indent="0">
              <a:buNone/>
            </a:pPr>
            <a:r>
              <a:rPr lang="en-IN" sz="1600" b="0" i="0" dirty="0" err="1">
                <a:solidFill>
                  <a:srgbClr val="000000"/>
                </a:solidFill>
                <a:effectLst/>
                <a:latin typeface="Roboto Mono"/>
              </a:rPr>
              <a:t>updateName</a:t>
            </a:r>
            <a:r>
              <a:rPr lang="en-IN" sz="1600" b="0" i="0" dirty="0">
                <a:solidFill>
                  <a:srgbClr val="666600"/>
                </a:solidFill>
                <a:effectLst/>
                <a:latin typeface="Roboto Mono"/>
              </a:rPr>
              <a:t>()</a:t>
            </a:r>
            <a:r>
              <a:rPr lang="en-IN" sz="1600" b="0" i="0" dirty="0">
                <a:solidFill>
                  <a:srgbClr val="000000"/>
                </a:solidFill>
                <a:effectLst/>
                <a:latin typeface="Roboto Mono"/>
              </a:rPr>
              <a:t> </a:t>
            </a:r>
            <a:r>
              <a:rPr lang="en-IN" sz="1600" b="0" i="0" dirty="0">
                <a:solidFill>
                  <a:srgbClr val="666600"/>
                </a:solidFill>
                <a:effectLst/>
                <a:latin typeface="Roboto Mono"/>
              </a:rPr>
              <a:t>{</a:t>
            </a:r>
            <a:r>
              <a:rPr lang="en-IN" sz="1600" b="0" i="0" dirty="0">
                <a:solidFill>
                  <a:srgbClr val="000000"/>
                </a:solidFill>
                <a:effectLst/>
                <a:latin typeface="Roboto Mono"/>
              </a:rPr>
              <a:t> </a:t>
            </a:r>
            <a:r>
              <a:rPr lang="en-IN" sz="1600" b="0" i="0" dirty="0" err="1">
                <a:solidFill>
                  <a:srgbClr val="0000FF"/>
                </a:solidFill>
                <a:effectLst/>
                <a:latin typeface="Roboto Mono"/>
              </a:rPr>
              <a:t>this</a:t>
            </a:r>
            <a:r>
              <a:rPr lang="en-IN" sz="1600" b="0" i="0" dirty="0" err="1">
                <a:solidFill>
                  <a:srgbClr val="666600"/>
                </a:solidFill>
                <a:effectLst/>
                <a:latin typeface="Roboto Mono"/>
              </a:rPr>
              <a:t>.</a:t>
            </a:r>
            <a:r>
              <a:rPr lang="en-IN" sz="1600" b="0" i="0" dirty="0" err="1">
                <a:solidFill>
                  <a:srgbClr val="000000"/>
                </a:solidFill>
                <a:effectLst/>
                <a:latin typeface="Roboto Mono"/>
              </a:rPr>
              <a:t>name</a:t>
            </a:r>
            <a:r>
              <a:rPr lang="en-IN" sz="1600" b="0" i="0" dirty="0" err="1">
                <a:solidFill>
                  <a:srgbClr val="666600"/>
                </a:solidFill>
                <a:effectLst/>
                <a:latin typeface="Roboto Mono"/>
              </a:rPr>
              <a:t>.</a:t>
            </a:r>
            <a:r>
              <a:rPr lang="en-IN" sz="1600" b="0" i="0" dirty="0" err="1">
                <a:solidFill>
                  <a:srgbClr val="000000"/>
                </a:solidFill>
                <a:effectLst/>
                <a:latin typeface="Roboto Mono"/>
              </a:rPr>
              <a:t>setValue</a:t>
            </a:r>
            <a:r>
              <a:rPr lang="en-IN" sz="1600" b="0" i="0" dirty="0">
                <a:solidFill>
                  <a:srgbClr val="666600"/>
                </a:solidFill>
                <a:effectLst/>
                <a:latin typeface="Roboto Mono"/>
              </a:rPr>
              <a:t>(</a:t>
            </a:r>
            <a:r>
              <a:rPr lang="en-IN" sz="1600" dirty="0">
                <a:solidFill>
                  <a:srgbClr val="880000"/>
                </a:solidFill>
                <a:latin typeface="Roboto Mono"/>
              </a:rPr>
              <a:t>“</a:t>
            </a:r>
            <a:r>
              <a:rPr lang="en-IN" sz="1600" dirty="0" err="1">
                <a:solidFill>
                  <a:srgbClr val="880000"/>
                </a:solidFill>
                <a:latin typeface="Roboto Mono"/>
              </a:rPr>
              <a:t>Ramsesh</a:t>
            </a:r>
            <a:r>
              <a:rPr lang="en-IN" sz="1600" dirty="0">
                <a:solidFill>
                  <a:srgbClr val="880000"/>
                </a:solidFill>
                <a:latin typeface="Roboto Mono"/>
              </a:rPr>
              <a:t>”</a:t>
            </a:r>
            <a:r>
              <a:rPr lang="en-IN" sz="1600" b="0" i="0" dirty="0">
                <a:solidFill>
                  <a:srgbClr val="666600"/>
                </a:solidFill>
                <a:effectLst/>
                <a:latin typeface="Roboto Mono"/>
              </a:rPr>
              <a:t>);</a:t>
            </a:r>
            <a:r>
              <a:rPr lang="en-IN" sz="1600" b="0" i="0" dirty="0">
                <a:solidFill>
                  <a:srgbClr val="000000"/>
                </a:solidFill>
                <a:effectLst/>
                <a:latin typeface="Roboto Mono"/>
              </a:rPr>
              <a:t> </a:t>
            </a:r>
            <a:r>
              <a:rPr lang="en-IN" sz="1600" b="0" i="0" dirty="0">
                <a:solidFill>
                  <a:srgbClr val="666600"/>
                </a:solidFill>
                <a:effectLst/>
                <a:latin typeface="Roboto Mono"/>
              </a:rPr>
              <a:t>}</a:t>
            </a:r>
          </a:p>
          <a:p>
            <a:pPr marL="0" indent="0">
              <a:buNone/>
            </a:pPr>
            <a:endParaRPr lang="en-IN" sz="1600" b="0" i="0" dirty="0">
              <a:solidFill>
                <a:srgbClr val="666600"/>
              </a:solidFill>
              <a:effectLst/>
              <a:latin typeface="Roboto Mono"/>
            </a:endParaRPr>
          </a:p>
          <a:p>
            <a:pPr marL="0" indent="0">
              <a:buNone/>
            </a:pPr>
            <a:r>
              <a:rPr lang="en-US" sz="1600" b="0" i="0" dirty="0">
                <a:effectLst/>
                <a:latin typeface="Roboto Mono"/>
              </a:rPr>
              <a:t>&lt;button type="button" (click)="</a:t>
            </a:r>
            <a:r>
              <a:rPr lang="en-US" sz="1600" b="0" i="0" dirty="0" err="1">
                <a:effectLst/>
                <a:latin typeface="Roboto Mono"/>
              </a:rPr>
              <a:t>updateName</a:t>
            </a:r>
            <a:r>
              <a:rPr lang="en-US" sz="1600" b="0" i="0" dirty="0">
                <a:effectLst/>
                <a:latin typeface="Roboto Mono"/>
              </a:rPr>
              <a:t>()"&gt;Update Name&lt;/button&gt;</a:t>
            </a:r>
          </a:p>
          <a:p>
            <a:pPr marL="0" indent="0">
              <a:buNone/>
            </a:pPr>
            <a:endParaRPr lang="en-US" sz="1600" dirty="0">
              <a:latin typeface="Roboto Mono"/>
            </a:endParaRPr>
          </a:p>
          <a:p>
            <a:pPr marL="0" indent="0">
              <a:buNone/>
            </a:pPr>
            <a:r>
              <a:rPr lang="en-US" sz="1600" b="1" i="1" dirty="0">
                <a:effectLst/>
                <a:latin typeface="Roboto Mono"/>
              </a:rPr>
              <a:t>** The form model is the source of truth for the control, so when we click the button, the value of the input is changed within the component class, overriding its current value.</a:t>
            </a:r>
          </a:p>
          <a:p>
            <a:pPr marL="0" indent="0">
              <a:buNone/>
            </a:pPr>
            <a:endParaRPr lang="en-IN" sz="1600" b="0" i="0" dirty="0">
              <a:solidFill>
                <a:srgbClr val="666600"/>
              </a:solidFill>
              <a:effectLst/>
              <a:latin typeface="Roboto Mono"/>
            </a:endParaRPr>
          </a:p>
          <a:p>
            <a:pPr marL="0" indent="0">
              <a:buNone/>
            </a:pPr>
            <a:endParaRPr lang="en-IN" sz="1600" b="0" i="0" dirty="0">
              <a:solidFill>
                <a:srgbClr val="666600"/>
              </a:solidFill>
              <a:effectLst/>
              <a:latin typeface="Roboto Mono"/>
            </a:endParaRPr>
          </a:p>
          <a:p>
            <a:pPr marL="0" indent="0">
              <a:buNone/>
            </a:pPr>
            <a:endParaRPr lang="en-IN" sz="1600" dirty="0">
              <a:solidFill>
                <a:srgbClr val="666600"/>
              </a:solidFill>
              <a:latin typeface="Roboto Mono"/>
            </a:endParaRPr>
          </a:p>
          <a:p>
            <a:pPr marL="0" indent="0">
              <a:buNone/>
            </a:pPr>
            <a:endParaRPr lang="en-IN" sz="1600" b="0" i="0" dirty="0">
              <a:solidFill>
                <a:srgbClr val="666600"/>
              </a:solidFill>
              <a:effectLst/>
              <a:latin typeface="Roboto Mono"/>
            </a:endParaRPr>
          </a:p>
          <a:p>
            <a:pPr marL="0" indent="0">
              <a:buNone/>
            </a:pPr>
            <a:endParaRPr lang="en-IN" sz="1600" dirty="0">
              <a:solidFill>
                <a:srgbClr val="666600"/>
              </a:solidFill>
              <a:latin typeface="Roboto Mono"/>
            </a:endParaRPr>
          </a:p>
          <a:p>
            <a:pPr marL="0" indent="0">
              <a:buNone/>
            </a:pPr>
            <a:endParaRPr lang="en-US" sz="1600" b="0" i="0" dirty="0">
              <a:solidFill>
                <a:srgbClr val="666600"/>
              </a:solidFill>
              <a:effectLst/>
              <a:latin typeface="Roboto Mono"/>
            </a:endParaRPr>
          </a:p>
          <a:p>
            <a:pPr marL="0" indent="0">
              <a:buNone/>
            </a:pPr>
            <a:endParaRPr lang="en-US" sz="1800" dirty="0">
              <a:solidFill>
                <a:srgbClr val="666600"/>
              </a:solidFill>
              <a:latin typeface="Roboto Mono"/>
            </a:endParaRPr>
          </a:p>
          <a:p>
            <a:pPr marL="0" indent="0">
              <a:buNone/>
            </a:pPr>
            <a:endParaRPr lang="en-US" sz="1800" dirty="0"/>
          </a:p>
        </p:txBody>
      </p:sp>
    </p:spTree>
    <p:extLst>
      <p:ext uri="{BB962C8B-B14F-4D97-AF65-F5344CB8AC3E}">
        <p14:creationId xmlns:p14="http://schemas.microsoft.com/office/powerpoint/2010/main" val="98016198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Reactive forms : Grouping Form Controls</a:t>
            </a:r>
          </a:p>
        </p:txBody>
      </p:sp>
      <p:sp>
        <p:nvSpPr>
          <p:cNvPr id="3" name="Content Placeholder 2"/>
          <p:cNvSpPr>
            <a:spLocks noGrp="1"/>
          </p:cNvSpPr>
          <p:nvPr>
            <p:ph idx="1"/>
          </p:nvPr>
        </p:nvSpPr>
        <p:spPr/>
        <p:txBody>
          <a:bodyPr>
            <a:normAutofit/>
          </a:bodyPr>
          <a:lstStyle/>
          <a:p>
            <a:pPr marL="0" indent="0">
              <a:buNone/>
            </a:pPr>
            <a:r>
              <a:rPr lang="en-IN" sz="1800" b="1" i="0" dirty="0">
                <a:solidFill>
                  <a:srgbClr val="333333"/>
                </a:solidFill>
                <a:effectLst/>
                <a:latin typeface="Roboto" panose="02000000000000000000" pitchFamily="2" charset="0"/>
              </a:rPr>
              <a:t>Grouping form controls :</a:t>
            </a:r>
          </a:p>
          <a:p>
            <a:pPr marL="0" indent="0">
              <a:buNone/>
            </a:pPr>
            <a:endParaRPr lang="en-IN" sz="1800" b="1" dirty="0">
              <a:solidFill>
                <a:srgbClr val="333333"/>
              </a:solidFill>
              <a:latin typeface="Roboto" panose="02000000000000000000" pitchFamily="2" charset="0"/>
            </a:endParaRPr>
          </a:p>
          <a:p>
            <a:pPr marL="0" indent="0">
              <a:buNone/>
            </a:pPr>
            <a:r>
              <a:rPr lang="en-US" sz="1800" dirty="0">
                <a:solidFill>
                  <a:srgbClr val="444444"/>
                </a:solidFill>
              </a:rPr>
              <a:t>T</a:t>
            </a:r>
            <a:r>
              <a:rPr lang="en-US" sz="1800" b="0" i="0" dirty="0">
                <a:solidFill>
                  <a:srgbClr val="444444"/>
                </a:solidFill>
                <a:effectLst/>
              </a:rPr>
              <a:t>wo ways of grouping multiple related controls into a single input form.</a:t>
            </a:r>
            <a:endParaRPr lang="en-IN" sz="1800" b="1" i="0" dirty="0">
              <a:solidFill>
                <a:srgbClr val="333333"/>
              </a:solidFill>
              <a:effectLst/>
            </a:endParaRPr>
          </a:p>
          <a:p>
            <a:pPr marL="0" indent="0">
              <a:buNone/>
            </a:pPr>
            <a:endParaRPr lang="en-US" sz="1800" b="1" dirty="0"/>
          </a:p>
        </p:txBody>
      </p:sp>
      <p:graphicFrame>
        <p:nvGraphicFramePr>
          <p:cNvPr id="4" name="Table 3">
            <a:extLst>
              <a:ext uri="{FF2B5EF4-FFF2-40B4-BE49-F238E27FC236}">
                <a16:creationId xmlns:a16="http://schemas.microsoft.com/office/drawing/2014/main" id="{6BC180F5-CE3C-3C6F-54EB-895D48399045}"/>
              </a:ext>
            </a:extLst>
          </p:cNvPr>
          <p:cNvGraphicFramePr>
            <a:graphicFrameLocks noGrp="1"/>
          </p:cNvGraphicFramePr>
          <p:nvPr>
            <p:extLst>
              <p:ext uri="{D42A27DB-BD31-4B8C-83A1-F6EECF244321}">
                <p14:modId xmlns:p14="http://schemas.microsoft.com/office/powerpoint/2010/main" val="3781067347"/>
              </p:ext>
            </p:extLst>
          </p:nvPr>
        </p:nvGraphicFramePr>
        <p:xfrm>
          <a:off x="457200" y="2186781"/>
          <a:ext cx="8229600" cy="2804160"/>
        </p:xfrm>
        <a:graphic>
          <a:graphicData uri="http://schemas.openxmlformats.org/drawingml/2006/table">
            <a:tbl>
              <a:tblPr/>
              <a:tblGrid>
                <a:gridCol w="4114800">
                  <a:extLst>
                    <a:ext uri="{9D8B030D-6E8A-4147-A177-3AD203B41FA5}">
                      <a16:colId xmlns:a16="http://schemas.microsoft.com/office/drawing/2014/main" val="3831520186"/>
                    </a:ext>
                  </a:extLst>
                </a:gridCol>
                <a:gridCol w="4114800">
                  <a:extLst>
                    <a:ext uri="{9D8B030D-6E8A-4147-A177-3AD203B41FA5}">
                      <a16:colId xmlns:a16="http://schemas.microsoft.com/office/drawing/2014/main" val="3368081579"/>
                    </a:ext>
                  </a:extLst>
                </a:gridCol>
              </a:tblGrid>
              <a:tr h="0">
                <a:tc>
                  <a:txBody>
                    <a:bodyPr/>
                    <a:lstStyle/>
                    <a:p>
                      <a:pPr algn="l" fontAlgn="base"/>
                      <a:r>
                        <a:rPr lang="en-IN" b="0" dirty="0">
                          <a:solidFill>
                            <a:schemeClr val="tx1"/>
                          </a:solidFill>
                          <a:effectLst/>
                        </a:rPr>
                        <a:t>Form group</a:t>
                      </a:r>
                    </a:p>
                  </a:txBody>
                  <a:tcPr marL="152400" marR="152400" marT="152400" marB="152400" anchor="ctr">
                    <a:lnL>
                      <a:noFill/>
                    </a:lnL>
                    <a:lnR>
                      <a:noFill/>
                    </a:lnR>
                    <a:lnT>
                      <a:noFill/>
                    </a:lnT>
                    <a:lnB w="9525" cap="flat" cmpd="sng" algn="ctr">
                      <a:solidFill>
                        <a:srgbClr val="DBDBDB"/>
                      </a:solidFill>
                      <a:prstDash val="solid"/>
                      <a:round/>
                      <a:headEnd type="none" w="med" len="med"/>
                      <a:tailEnd type="none" w="med" len="med"/>
                    </a:lnB>
                    <a:solidFill>
                      <a:srgbClr val="FFFFFF"/>
                    </a:solidFill>
                  </a:tcPr>
                </a:tc>
                <a:tc>
                  <a:txBody>
                    <a:bodyPr/>
                    <a:lstStyle/>
                    <a:p>
                      <a:pPr algn="l" fontAlgn="base"/>
                      <a:r>
                        <a:rPr lang="en-US" b="0" dirty="0">
                          <a:solidFill>
                            <a:schemeClr val="tx1"/>
                          </a:solidFill>
                          <a:effectLst/>
                        </a:rPr>
                        <a:t>Defines a form with a fixed set of controls that we can manage together. We can also </a:t>
                      </a:r>
                      <a:r>
                        <a:rPr lang="en-US" b="0" u="none" strike="noStrike" dirty="0">
                          <a:solidFill>
                            <a:schemeClr val="tx1"/>
                          </a:solidFill>
                          <a:effectLst/>
                          <a:latin typeface="inherit"/>
                        </a:rPr>
                        <a:t>nest form groups</a:t>
                      </a:r>
                      <a:r>
                        <a:rPr lang="en-US" b="0" dirty="0">
                          <a:solidFill>
                            <a:schemeClr val="tx1"/>
                          </a:solidFill>
                          <a:effectLst/>
                        </a:rPr>
                        <a:t> to create more complex forms.</a:t>
                      </a:r>
                    </a:p>
                  </a:txBody>
                  <a:tcPr marL="152400" marR="152400" marT="152400" marB="152400" anchor="ctr">
                    <a:lnL>
                      <a:noFill/>
                    </a:lnL>
                    <a:lnR>
                      <a:noFill/>
                    </a:lnR>
                    <a:lnT>
                      <a:noFill/>
                    </a:lnT>
                    <a:lnB w="9525" cap="flat" cmpd="sng" algn="ctr">
                      <a:solidFill>
                        <a:srgbClr val="DBDBDB"/>
                      </a:solidFill>
                      <a:prstDash val="solid"/>
                      <a:round/>
                      <a:headEnd type="none" w="med" len="med"/>
                      <a:tailEnd type="none" w="med" len="med"/>
                    </a:lnB>
                    <a:solidFill>
                      <a:srgbClr val="FFFFFF"/>
                    </a:solidFill>
                  </a:tcPr>
                </a:tc>
                <a:extLst>
                  <a:ext uri="{0D108BD9-81ED-4DB2-BD59-A6C34878D82A}">
                    <a16:rowId xmlns:a16="http://schemas.microsoft.com/office/drawing/2014/main" val="176137028"/>
                  </a:ext>
                </a:extLst>
              </a:tr>
              <a:tr h="0">
                <a:tc>
                  <a:txBody>
                    <a:bodyPr/>
                    <a:lstStyle/>
                    <a:p>
                      <a:pPr algn="l" fontAlgn="base"/>
                      <a:r>
                        <a:rPr lang="en-IN" b="0">
                          <a:solidFill>
                            <a:schemeClr val="tx1"/>
                          </a:solidFill>
                          <a:effectLst/>
                        </a:rPr>
                        <a:t>Form array</a:t>
                      </a:r>
                    </a:p>
                  </a:txBody>
                  <a:tcPr marL="152400" marR="152400" marT="152400" marB="152400" anchor="ctr">
                    <a:lnL>
                      <a:noFill/>
                    </a:lnL>
                    <a:lnR>
                      <a:noFill/>
                    </a:lnR>
                    <a:lnT w="9525" cap="flat" cmpd="sng" algn="ctr">
                      <a:solidFill>
                        <a:srgbClr val="DBDBDB"/>
                      </a:solidFill>
                      <a:prstDash val="solid"/>
                      <a:round/>
                      <a:headEnd type="none" w="med" len="med"/>
                      <a:tailEnd type="none" w="med" len="med"/>
                    </a:lnT>
                    <a:lnB>
                      <a:noFill/>
                    </a:lnB>
                    <a:solidFill>
                      <a:srgbClr val="FFFFFF"/>
                    </a:solidFill>
                  </a:tcPr>
                </a:tc>
                <a:tc>
                  <a:txBody>
                    <a:bodyPr/>
                    <a:lstStyle/>
                    <a:p>
                      <a:pPr algn="l" fontAlgn="base"/>
                      <a:r>
                        <a:rPr lang="en-US" b="0" dirty="0">
                          <a:solidFill>
                            <a:schemeClr val="tx1"/>
                          </a:solidFill>
                          <a:effectLst/>
                        </a:rPr>
                        <a:t>Defines a dynamic form, where we can add and remove controls at run time. We can also nest form arrays to create more complex forms. </a:t>
                      </a:r>
                    </a:p>
                  </a:txBody>
                  <a:tcPr marL="152400" marR="152400" marT="152400" marB="152400" anchor="ctr">
                    <a:lnL>
                      <a:noFill/>
                    </a:lnL>
                    <a:lnR>
                      <a:noFill/>
                    </a:lnR>
                    <a:lnT w="9525" cap="flat" cmpd="sng" algn="ctr">
                      <a:solidFill>
                        <a:srgbClr val="DBDBDB"/>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955846910"/>
                  </a:ext>
                </a:extLst>
              </a:tr>
            </a:tbl>
          </a:graphicData>
        </a:graphic>
      </p:graphicFrame>
    </p:spTree>
    <p:extLst>
      <p:ext uri="{BB962C8B-B14F-4D97-AF65-F5344CB8AC3E}">
        <p14:creationId xmlns:p14="http://schemas.microsoft.com/office/powerpoint/2010/main" val="27250360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Reactive forms grouping : Form Group</a:t>
            </a:r>
          </a:p>
        </p:txBody>
      </p:sp>
      <p:sp>
        <p:nvSpPr>
          <p:cNvPr id="3" name="Content Placeholder 2"/>
          <p:cNvSpPr>
            <a:spLocks noGrp="1"/>
          </p:cNvSpPr>
          <p:nvPr>
            <p:ph idx="1"/>
          </p:nvPr>
        </p:nvSpPr>
        <p:spPr/>
        <p:txBody>
          <a:bodyPr>
            <a:normAutofit fontScale="92500" lnSpcReduction="20000"/>
          </a:bodyPr>
          <a:lstStyle/>
          <a:p>
            <a:r>
              <a:rPr lang="en-US" sz="1800" b="0" i="0" dirty="0">
                <a:effectLst/>
              </a:rPr>
              <a:t>Just as a form control instance gives you control over a single input field, a form group instance tracks the form state of a group of form control instances (for example, a form).</a:t>
            </a:r>
          </a:p>
          <a:p>
            <a:r>
              <a:rPr lang="en-US" sz="1800" b="0" i="0" dirty="0">
                <a:effectLst/>
              </a:rPr>
              <a:t>Each control in a form group instance is tracked by name when creating the form group</a:t>
            </a:r>
          </a:p>
          <a:p>
            <a:pPr marL="0" indent="0">
              <a:buNone/>
            </a:pPr>
            <a:endParaRPr lang="en-US" sz="1800" b="1" dirty="0"/>
          </a:p>
          <a:p>
            <a:pPr marL="0" indent="0">
              <a:buNone/>
            </a:pPr>
            <a:r>
              <a:rPr lang="en-US" sz="1800" b="1" dirty="0"/>
              <a:t>Step 1 </a:t>
            </a:r>
            <a:r>
              <a:rPr lang="en-US" sz="1800" dirty="0"/>
              <a:t>:Create a </a:t>
            </a:r>
            <a:r>
              <a:rPr lang="en-US" sz="1800" dirty="0" err="1"/>
              <a:t>FormGroup</a:t>
            </a:r>
            <a:r>
              <a:rPr lang="en-US" sz="1800" dirty="0"/>
              <a:t> instance  </a:t>
            </a:r>
          </a:p>
          <a:p>
            <a:pPr marL="0" indent="0">
              <a:buNone/>
            </a:pPr>
            <a:endParaRPr lang="en-US" sz="1800" b="1" dirty="0"/>
          </a:p>
          <a:p>
            <a:pPr marL="0" indent="0">
              <a:buNone/>
            </a:pPr>
            <a:r>
              <a:rPr lang="en-IN" sz="1600" b="0" i="0" dirty="0">
                <a:effectLst/>
                <a:latin typeface="Roboto Mono"/>
              </a:rPr>
              <a:t>import { </a:t>
            </a:r>
            <a:r>
              <a:rPr lang="en-IN" sz="1600" b="0" i="0" u="none" strike="noStrike" dirty="0">
                <a:effectLst/>
                <a:latin typeface="Roboto Mono"/>
                <a:hlinkClick r:id="rId2">
                  <a:extLst>
                    <a:ext uri="{A12FA001-AC4F-418D-AE19-62706E023703}">
                      <ahyp:hlinkClr xmlns:ahyp="http://schemas.microsoft.com/office/drawing/2018/hyperlinkcolor" val="tx"/>
                    </a:ext>
                  </a:extLst>
                </a:hlinkClick>
              </a:rPr>
              <a:t>Component</a:t>
            </a:r>
            <a:r>
              <a:rPr lang="en-IN" sz="1600" b="0" i="0" dirty="0">
                <a:effectLst/>
                <a:latin typeface="Roboto Mono"/>
              </a:rPr>
              <a:t> } from '@angular/core’; </a:t>
            </a:r>
          </a:p>
          <a:p>
            <a:pPr marL="0" indent="0">
              <a:buNone/>
            </a:pPr>
            <a:r>
              <a:rPr lang="en-IN" sz="1600" b="0" i="0" dirty="0">
                <a:effectLst/>
                <a:latin typeface="Roboto Mono"/>
              </a:rPr>
              <a:t>import { </a:t>
            </a:r>
            <a:r>
              <a:rPr lang="en-IN" sz="1600" dirty="0" err="1">
                <a:latin typeface="Roboto Mono"/>
              </a:rPr>
              <a:t>FormGroup</a:t>
            </a:r>
            <a:r>
              <a:rPr lang="en-IN" sz="1600" b="0" i="0" dirty="0">
                <a:effectLst/>
                <a:latin typeface="Roboto Mono"/>
              </a:rPr>
              <a:t>, </a:t>
            </a:r>
            <a:r>
              <a:rPr lang="en-IN" sz="1600" dirty="0" err="1">
                <a:latin typeface="Roboto Mono"/>
              </a:rPr>
              <a:t>FormControl</a:t>
            </a:r>
            <a:r>
              <a:rPr lang="en-IN" sz="1600" b="0" i="0" dirty="0">
                <a:effectLst/>
                <a:latin typeface="Roboto Mono"/>
              </a:rPr>
              <a:t> } from '@angular/forms’; </a:t>
            </a:r>
          </a:p>
          <a:p>
            <a:pPr marL="0" indent="0">
              <a:buNone/>
            </a:pPr>
            <a:endParaRPr lang="en-IN" sz="1600" b="0" i="0" dirty="0">
              <a:effectLst/>
              <a:latin typeface="Roboto Mono"/>
            </a:endParaRPr>
          </a:p>
          <a:p>
            <a:pPr marL="0" indent="0">
              <a:buNone/>
            </a:pPr>
            <a:r>
              <a:rPr lang="en-IN" sz="1600" b="0" i="0" dirty="0">
                <a:effectLst/>
                <a:latin typeface="Roboto Mono"/>
              </a:rPr>
              <a:t>@</a:t>
            </a:r>
            <a:r>
              <a:rPr lang="en-IN" sz="1600" b="0" i="0" u="none" strike="noStrike" dirty="0">
                <a:effectLst/>
                <a:latin typeface="Roboto Mono"/>
                <a:hlinkClick r:id="rId2">
                  <a:extLst>
                    <a:ext uri="{A12FA001-AC4F-418D-AE19-62706E023703}">
                      <ahyp:hlinkClr xmlns:ahyp="http://schemas.microsoft.com/office/drawing/2018/hyperlinkcolor" val="tx"/>
                    </a:ext>
                  </a:extLst>
                </a:hlinkClick>
              </a:rPr>
              <a:t>Component</a:t>
            </a:r>
            <a:r>
              <a:rPr lang="en-IN" sz="1600" b="0" i="0" dirty="0">
                <a:effectLst/>
                <a:latin typeface="Roboto Mono"/>
              </a:rPr>
              <a:t>({ </a:t>
            </a:r>
          </a:p>
          <a:p>
            <a:pPr marL="0" indent="0">
              <a:buNone/>
            </a:pPr>
            <a:r>
              <a:rPr lang="en-IN" sz="1600" b="0" i="0" dirty="0">
                <a:effectLst/>
                <a:latin typeface="Roboto Mono"/>
              </a:rPr>
              <a:t>selector: 'app-profile-editor’, </a:t>
            </a:r>
          </a:p>
          <a:p>
            <a:pPr marL="0" indent="0">
              <a:buNone/>
            </a:pPr>
            <a:r>
              <a:rPr lang="en-IN" sz="1600" b="0" i="0" dirty="0" err="1">
                <a:effectLst/>
                <a:latin typeface="Roboto Mono"/>
              </a:rPr>
              <a:t>templateUrl</a:t>
            </a:r>
            <a:r>
              <a:rPr lang="en-IN" sz="1600" b="0" i="0" dirty="0">
                <a:effectLst/>
                <a:latin typeface="Roboto Mono"/>
              </a:rPr>
              <a:t>: './profile-editor.component.html’, </a:t>
            </a:r>
          </a:p>
          <a:p>
            <a:pPr marL="0" indent="0">
              <a:buNone/>
            </a:pPr>
            <a:r>
              <a:rPr lang="en-IN" sz="1600" b="0" i="0" dirty="0" err="1">
                <a:effectLst/>
                <a:latin typeface="Roboto Mono"/>
              </a:rPr>
              <a:t>styleUrls</a:t>
            </a:r>
            <a:r>
              <a:rPr lang="en-IN" sz="1600" b="0" i="0" dirty="0">
                <a:effectLst/>
                <a:latin typeface="Roboto Mono"/>
              </a:rPr>
              <a:t>: ['./profile-editor.component.css'] }) </a:t>
            </a:r>
          </a:p>
          <a:p>
            <a:pPr marL="0" indent="0">
              <a:buNone/>
            </a:pPr>
            <a:endParaRPr lang="en-IN" sz="1600" dirty="0">
              <a:latin typeface="Roboto Mono"/>
            </a:endParaRPr>
          </a:p>
          <a:p>
            <a:pPr marL="0" indent="0">
              <a:buNone/>
            </a:pPr>
            <a:r>
              <a:rPr lang="en-IN" sz="1600" b="0" i="0" dirty="0">
                <a:effectLst/>
                <a:latin typeface="Roboto Mono"/>
              </a:rPr>
              <a:t>export class </a:t>
            </a:r>
            <a:r>
              <a:rPr lang="en-IN" sz="1600" b="0" i="0" dirty="0" err="1">
                <a:effectLst/>
                <a:latin typeface="Roboto Mono"/>
              </a:rPr>
              <a:t>ProfileEditorComponent</a:t>
            </a:r>
            <a:r>
              <a:rPr lang="en-IN" sz="1600" b="0" i="0" dirty="0">
                <a:effectLst/>
                <a:latin typeface="Roboto Mono"/>
              </a:rPr>
              <a:t> { </a:t>
            </a:r>
          </a:p>
          <a:p>
            <a:pPr marL="0" indent="0">
              <a:buNone/>
            </a:pPr>
            <a:r>
              <a:rPr lang="en-IN" sz="1600" dirty="0">
                <a:latin typeface="Roboto Mono"/>
              </a:rPr>
              <a:t>               </a:t>
            </a:r>
            <a:r>
              <a:rPr lang="en-IN" sz="1600" b="0" i="0" dirty="0" err="1">
                <a:effectLst/>
                <a:latin typeface="Roboto Mono"/>
              </a:rPr>
              <a:t>profileForm</a:t>
            </a:r>
            <a:r>
              <a:rPr lang="en-IN" sz="1600" b="0" i="0" dirty="0">
                <a:effectLst/>
                <a:latin typeface="Roboto Mono"/>
              </a:rPr>
              <a:t> = new </a:t>
            </a:r>
            <a:r>
              <a:rPr lang="en-IN" sz="1600" dirty="0" err="1">
                <a:latin typeface="Roboto Mono"/>
              </a:rPr>
              <a:t>FormGroup</a:t>
            </a:r>
            <a:r>
              <a:rPr lang="en-IN" sz="1600" b="0" i="0" dirty="0">
                <a:effectLst/>
                <a:latin typeface="Roboto Mono"/>
              </a:rPr>
              <a:t>({ </a:t>
            </a:r>
            <a:r>
              <a:rPr lang="en-IN" sz="1600" b="0" i="0" dirty="0" err="1">
                <a:effectLst/>
                <a:latin typeface="Roboto Mono"/>
              </a:rPr>
              <a:t>firstName</a:t>
            </a:r>
            <a:r>
              <a:rPr lang="en-IN" sz="1600" b="0" i="0" dirty="0">
                <a:effectLst/>
                <a:latin typeface="Roboto Mono"/>
              </a:rPr>
              <a:t>: new </a:t>
            </a:r>
            <a:r>
              <a:rPr lang="en-IN" sz="1600" b="0" i="0" u="none" strike="noStrike" dirty="0" err="1">
                <a:effectLst/>
                <a:latin typeface="Roboto Mono"/>
                <a:hlinkClick r:id="rId3">
                  <a:extLst>
                    <a:ext uri="{A12FA001-AC4F-418D-AE19-62706E023703}">
                      <ahyp:hlinkClr xmlns:ahyp="http://schemas.microsoft.com/office/drawing/2018/hyperlinkcolor" val="tx"/>
                    </a:ext>
                  </a:extLst>
                </a:hlinkClick>
              </a:rPr>
              <a:t>FormControl</a:t>
            </a:r>
            <a:r>
              <a:rPr lang="en-IN" sz="1600" b="0" i="0" dirty="0">
                <a:effectLst/>
                <a:latin typeface="Roboto Mono"/>
              </a:rPr>
              <a:t>(''), </a:t>
            </a:r>
            <a:r>
              <a:rPr lang="en-IN" sz="1600" b="0" i="0" dirty="0" err="1">
                <a:effectLst/>
                <a:latin typeface="Roboto Mono"/>
              </a:rPr>
              <a:t>lastName</a:t>
            </a:r>
            <a:r>
              <a:rPr lang="en-IN" sz="1600" b="0" i="0" dirty="0">
                <a:effectLst/>
                <a:latin typeface="Roboto Mono"/>
              </a:rPr>
              <a:t>: new </a:t>
            </a:r>
            <a:r>
              <a:rPr lang="en-IN" sz="1600" dirty="0" err="1">
                <a:latin typeface="Roboto Mono"/>
              </a:rPr>
              <a:t>FormControl</a:t>
            </a:r>
            <a:r>
              <a:rPr lang="en-IN" sz="1600" b="0" i="0" dirty="0">
                <a:effectLst/>
                <a:latin typeface="Roboto Mono"/>
              </a:rPr>
              <a:t>(''), }); }</a:t>
            </a:r>
            <a:endParaRPr lang="en-US" sz="1600" b="1" dirty="0"/>
          </a:p>
        </p:txBody>
      </p:sp>
    </p:spTree>
    <p:extLst>
      <p:ext uri="{BB962C8B-B14F-4D97-AF65-F5344CB8AC3E}">
        <p14:creationId xmlns:p14="http://schemas.microsoft.com/office/powerpoint/2010/main" val="308475197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Reactive forms grouping : Form Group</a:t>
            </a:r>
          </a:p>
        </p:txBody>
      </p:sp>
      <p:sp>
        <p:nvSpPr>
          <p:cNvPr id="3" name="Content Placeholder 2"/>
          <p:cNvSpPr>
            <a:spLocks noGrp="1"/>
          </p:cNvSpPr>
          <p:nvPr>
            <p:ph idx="1"/>
          </p:nvPr>
        </p:nvSpPr>
        <p:spPr/>
        <p:txBody>
          <a:bodyPr>
            <a:normAutofit fontScale="92500" lnSpcReduction="20000"/>
          </a:bodyPr>
          <a:lstStyle/>
          <a:p>
            <a:pPr marL="0" indent="0">
              <a:buNone/>
            </a:pPr>
            <a:r>
              <a:rPr lang="en-US" sz="1600" b="1" dirty="0"/>
              <a:t>Step 2 : </a:t>
            </a:r>
            <a:r>
              <a:rPr lang="en-US" sz="1600" dirty="0"/>
              <a:t>Associate the </a:t>
            </a:r>
            <a:r>
              <a:rPr lang="en-US" sz="1600" dirty="0" err="1"/>
              <a:t>FormGroup</a:t>
            </a:r>
            <a:r>
              <a:rPr lang="en-US" sz="1600" dirty="0"/>
              <a:t> model and view</a:t>
            </a:r>
          </a:p>
          <a:p>
            <a:pPr marL="0" indent="0">
              <a:buNone/>
            </a:pPr>
            <a:endParaRPr lang="en-US" sz="1600" dirty="0"/>
          </a:p>
          <a:p>
            <a:pPr marL="0" indent="0">
              <a:buNone/>
            </a:pPr>
            <a:r>
              <a:rPr lang="en-IN" sz="1800" b="0" i="0" dirty="0">
                <a:effectLst/>
                <a:latin typeface="Roboto Mono"/>
              </a:rPr>
              <a:t>&lt;form [</a:t>
            </a:r>
            <a:r>
              <a:rPr lang="en-IN" sz="1800" b="0" i="0" dirty="0" err="1">
                <a:effectLst/>
                <a:latin typeface="Roboto Mono"/>
              </a:rPr>
              <a:t>formGroup</a:t>
            </a:r>
            <a:r>
              <a:rPr lang="en-IN" sz="1800" b="0" i="0" dirty="0">
                <a:effectLst/>
                <a:latin typeface="Roboto Mono"/>
              </a:rPr>
              <a:t>]="</a:t>
            </a:r>
            <a:r>
              <a:rPr lang="en-IN" sz="1800" b="0" i="0" dirty="0" err="1">
                <a:effectLst/>
                <a:latin typeface="Roboto Mono"/>
              </a:rPr>
              <a:t>profileForm</a:t>
            </a:r>
            <a:r>
              <a:rPr lang="en-IN" sz="1800" b="0" i="0" dirty="0">
                <a:effectLst/>
                <a:latin typeface="Roboto Mono"/>
              </a:rPr>
              <a:t>"&gt; </a:t>
            </a:r>
          </a:p>
          <a:p>
            <a:pPr marL="0" indent="0">
              <a:buNone/>
            </a:pPr>
            <a:r>
              <a:rPr lang="en-IN" sz="1800" dirty="0">
                <a:latin typeface="Roboto Mono"/>
              </a:rPr>
              <a:t>  	</a:t>
            </a:r>
            <a:r>
              <a:rPr lang="en-IN" sz="1800" b="0" i="0" dirty="0">
                <a:effectLst/>
                <a:latin typeface="Roboto Mono"/>
              </a:rPr>
              <a:t>&lt;label for="first-name"&gt;First Name: &lt;/label&gt;</a:t>
            </a:r>
          </a:p>
          <a:p>
            <a:pPr marL="0" indent="0">
              <a:buNone/>
            </a:pPr>
            <a:r>
              <a:rPr lang="en-IN" sz="1800" dirty="0">
                <a:latin typeface="Roboto Mono"/>
              </a:rPr>
              <a:t>	</a:t>
            </a:r>
            <a:r>
              <a:rPr lang="en-IN" sz="1800" b="0" i="0" dirty="0">
                <a:effectLst/>
                <a:latin typeface="Roboto Mono"/>
              </a:rPr>
              <a:t> &lt;input id="first-name" type="text" </a:t>
            </a:r>
            <a:r>
              <a:rPr lang="en-IN" sz="1800" b="0" i="0" u="none" strike="noStrike" dirty="0" err="1">
                <a:effectLst/>
                <a:latin typeface="Roboto Mono"/>
                <a:hlinkClick r:id="rId2">
                  <a:extLst>
                    <a:ext uri="{A12FA001-AC4F-418D-AE19-62706E023703}">
                      <ahyp:hlinkClr xmlns:ahyp="http://schemas.microsoft.com/office/drawing/2018/hyperlinkcolor" val="tx"/>
                    </a:ext>
                  </a:extLst>
                </a:hlinkClick>
              </a:rPr>
              <a:t>formControlName</a:t>
            </a:r>
            <a:r>
              <a:rPr lang="en-IN" sz="1800" b="0" i="0" dirty="0">
                <a:effectLst/>
                <a:latin typeface="Roboto Mono"/>
              </a:rPr>
              <a:t>="</a:t>
            </a:r>
            <a:r>
              <a:rPr lang="en-IN" sz="1800" b="0" i="0" dirty="0" err="1">
                <a:effectLst/>
                <a:latin typeface="Roboto Mono"/>
              </a:rPr>
              <a:t>firstName</a:t>
            </a:r>
            <a:r>
              <a:rPr lang="en-IN" sz="1800" b="0" i="0" dirty="0">
                <a:effectLst/>
                <a:latin typeface="Roboto Mono"/>
              </a:rPr>
              <a:t>"&gt; </a:t>
            </a:r>
          </a:p>
          <a:p>
            <a:pPr marL="0" indent="0">
              <a:buNone/>
            </a:pPr>
            <a:r>
              <a:rPr lang="en-IN" sz="1800" dirty="0">
                <a:latin typeface="Roboto Mono"/>
              </a:rPr>
              <a:t>	</a:t>
            </a:r>
            <a:r>
              <a:rPr lang="en-IN" sz="1800" b="0" i="0" dirty="0">
                <a:effectLst/>
                <a:latin typeface="Roboto Mono"/>
              </a:rPr>
              <a:t>&lt;label for="last-name"&gt;Last Name: &lt;/label&gt; </a:t>
            </a:r>
          </a:p>
          <a:p>
            <a:pPr marL="0" indent="0">
              <a:buNone/>
            </a:pPr>
            <a:r>
              <a:rPr lang="en-IN" sz="1800" dirty="0">
                <a:latin typeface="Roboto Mono"/>
              </a:rPr>
              <a:t>	</a:t>
            </a:r>
            <a:r>
              <a:rPr lang="en-IN" sz="1800" b="0" i="0" dirty="0">
                <a:effectLst/>
                <a:latin typeface="Roboto Mono"/>
              </a:rPr>
              <a:t>&lt;input id="last-name" type="text" </a:t>
            </a:r>
            <a:r>
              <a:rPr lang="en-IN" sz="1800" b="0" i="0" u="none" strike="noStrike" dirty="0" err="1">
                <a:effectLst/>
                <a:latin typeface="Roboto Mono"/>
                <a:hlinkClick r:id="rId2">
                  <a:extLst>
                    <a:ext uri="{A12FA001-AC4F-418D-AE19-62706E023703}">
                      <ahyp:hlinkClr xmlns:ahyp="http://schemas.microsoft.com/office/drawing/2018/hyperlinkcolor" val="tx"/>
                    </a:ext>
                  </a:extLst>
                </a:hlinkClick>
              </a:rPr>
              <a:t>formControlName</a:t>
            </a:r>
            <a:r>
              <a:rPr lang="en-IN" sz="1800" b="0" i="0" dirty="0">
                <a:effectLst/>
                <a:latin typeface="Roboto Mono"/>
              </a:rPr>
              <a:t>="</a:t>
            </a:r>
            <a:r>
              <a:rPr lang="en-IN" sz="1800" b="0" i="0" dirty="0" err="1">
                <a:effectLst/>
                <a:latin typeface="Roboto Mono"/>
              </a:rPr>
              <a:t>lastName</a:t>
            </a:r>
            <a:r>
              <a:rPr lang="en-IN" sz="1800" b="0" i="0" dirty="0">
                <a:effectLst/>
                <a:latin typeface="Roboto Mono"/>
              </a:rPr>
              <a:t>"&gt;</a:t>
            </a:r>
          </a:p>
          <a:p>
            <a:pPr marL="0" indent="0">
              <a:buNone/>
            </a:pPr>
            <a:r>
              <a:rPr lang="en-IN" sz="1800" b="0" i="0" dirty="0">
                <a:effectLst/>
                <a:latin typeface="Roboto Mono"/>
              </a:rPr>
              <a:t> &lt;/form&gt;</a:t>
            </a:r>
          </a:p>
          <a:p>
            <a:pPr marL="0" indent="0">
              <a:buNone/>
            </a:pPr>
            <a:endParaRPr lang="en-IN" sz="1800" dirty="0">
              <a:latin typeface="Roboto Mono"/>
            </a:endParaRPr>
          </a:p>
          <a:p>
            <a:pPr marL="0" indent="0">
              <a:buNone/>
            </a:pPr>
            <a:r>
              <a:rPr lang="en-US" sz="1800" b="1" i="1" dirty="0"/>
              <a:t>NOTE:</a:t>
            </a:r>
          </a:p>
          <a:p>
            <a:pPr marL="0" indent="0">
              <a:buNone/>
            </a:pPr>
            <a:r>
              <a:rPr lang="en-US" sz="1800" b="1" i="1" dirty="0"/>
              <a:t>a.</a:t>
            </a:r>
            <a:r>
              <a:rPr lang="en-US" sz="1800" dirty="0"/>
              <a:t> Here , </a:t>
            </a:r>
            <a:r>
              <a:rPr lang="en-US" sz="1800" dirty="0" err="1"/>
              <a:t>profileForm</a:t>
            </a:r>
            <a:r>
              <a:rPr lang="en-US" sz="1800" dirty="0"/>
              <a:t> </a:t>
            </a:r>
            <a:r>
              <a:rPr lang="en-US" sz="1800" dirty="0" err="1"/>
              <a:t>FormGroup</a:t>
            </a:r>
            <a:r>
              <a:rPr lang="en-US" sz="1800" dirty="0"/>
              <a:t> is bound to the form element with the </a:t>
            </a:r>
            <a:r>
              <a:rPr lang="en-US" sz="1800" dirty="0" err="1"/>
              <a:t>FormGroup</a:t>
            </a:r>
            <a:r>
              <a:rPr lang="en-US" sz="1800" dirty="0"/>
              <a:t> directive, creating a communication layer between the model and the form containing the inputs.</a:t>
            </a:r>
          </a:p>
          <a:p>
            <a:pPr marL="0" indent="0">
              <a:buNone/>
            </a:pPr>
            <a:r>
              <a:rPr lang="en-US" sz="1800" b="1" i="1" dirty="0"/>
              <a:t>b.</a:t>
            </a:r>
            <a:r>
              <a:rPr lang="en-US" sz="1800" dirty="0"/>
              <a:t> The </a:t>
            </a:r>
            <a:r>
              <a:rPr lang="en-US" sz="1800" dirty="0" err="1"/>
              <a:t>formControlName</a:t>
            </a:r>
            <a:r>
              <a:rPr lang="en-US" sz="1800" dirty="0"/>
              <a:t> input provided by the </a:t>
            </a:r>
            <a:r>
              <a:rPr lang="en-US" sz="1800" dirty="0" err="1"/>
              <a:t>FormControlName</a:t>
            </a:r>
            <a:r>
              <a:rPr lang="en-US" sz="1800" dirty="0"/>
              <a:t> directive binds each individual input to the form control defined in </a:t>
            </a:r>
            <a:r>
              <a:rPr lang="en-US" sz="1800" dirty="0" err="1"/>
              <a:t>FormGroup</a:t>
            </a:r>
            <a:r>
              <a:rPr lang="en-US" sz="1800" dirty="0"/>
              <a:t>. </a:t>
            </a:r>
          </a:p>
        </p:txBody>
      </p:sp>
    </p:spTree>
    <p:extLst>
      <p:ext uri="{BB962C8B-B14F-4D97-AF65-F5344CB8AC3E}">
        <p14:creationId xmlns:p14="http://schemas.microsoft.com/office/powerpoint/2010/main" val="302515375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Reactive forms grouping : Form Group</a:t>
            </a:r>
          </a:p>
        </p:txBody>
      </p:sp>
      <p:sp>
        <p:nvSpPr>
          <p:cNvPr id="3" name="Content Placeholder 2"/>
          <p:cNvSpPr>
            <a:spLocks noGrp="1"/>
          </p:cNvSpPr>
          <p:nvPr>
            <p:ph idx="1"/>
          </p:nvPr>
        </p:nvSpPr>
        <p:spPr/>
        <p:txBody>
          <a:bodyPr>
            <a:normAutofit/>
          </a:bodyPr>
          <a:lstStyle/>
          <a:p>
            <a:pPr marL="0" indent="0">
              <a:buNone/>
            </a:pPr>
            <a:r>
              <a:rPr lang="en-US" sz="1600" b="1" dirty="0"/>
              <a:t>Step 3 : </a:t>
            </a:r>
            <a:r>
              <a:rPr lang="en-US" sz="1600" dirty="0"/>
              <a:t>Save the form data</a:t>
            </a:r>
          </a:p>
          <a:p>
            <a:pPr marL="0" indent="0">
              <a:buNone/>
            </a:pPr>
            <a:endParaRPr lang="en-US" sz="1600" dirty="0"/>
          </a:p>
          <a:p>
            <a:pPr marL="0" indent="0">
              <a:buNone/>
            </a:pPr>
            <a:r>
              <a:rPr lang="en-US" sz="1600" dirty="0"/>
              <a:t>The </a:t>
            </a:r>
            <a:r>
              <a:rPr lang="en-US" sz="1600" dirty="0" err="1"/>
              <a:t>FormGroup</a:t>
            </a:r>
            <a:r>
              <a:rPr lang="en-US" sz="1600" dirty="0"/>
              <a:t> directive listens for the submit event emitted by the form element and emits an </a:t>
            </a:r>
            <a:r>
              <a:rPr lang="en-US" sz="1600" dirty="0" err="1"/>
              <a:t>ngSubmit</a:t>
            </a:r>
            <a:r>
              <a:rPr lang="en-US" sz="1600" dirty="0"/>
              <a:t> event that we can bind to a callback function. </a:t>
            </a:r>
          </a:p>
          <a:p>
            <a:pPr marL="0" indent="0">
              <a:buNone/>
            </a:pPr>
            <a:endParaRPr lang="en-US" sz="1600" dirty="0"/>
          </a:p>
          <a:p>
            <a:pPr marL="0" indent="0">
              <a:buNone/>
            </a:pPr>
            <a:r>
              <a:rPr lang="en-US" sz="1600" dirty="0"/>
              <a:t>Add an </a:t>
            </a:r>
            <a:r>
              <a:rPr lang="en-US" sz="1600" dirty="0" err="1"/>
              <a:t>ngSubmit</a:t>
            </a:r>
            <a:r>
              <a:rPr lang="en-US" sz="1600" dirty="0"/>
              <a:t> event listener to the form tag with the </a:t>
            </a:r>
            <a:r>
              <a:rPr lang="en-US" sz="1600" dirty="0" err="1"/>
              <a:t>onSubmit</a:t>
            </a:r>
            <a:r>
              <a:rPr lang="en-US" sz="1600" dirty="0"/>
              <a:t>() callback method.</a:t>
            </a:r>
          </a:p>
          <a:p>
            <a:pPr marL="0" indent="0">
              <a:buNone/>
            </a:pPr>
            <a:endParaRPr lang="en-US" sz="1600" dirty="0"/>
          </a:p>
          <a:p>
            <a:pPr marL="0" indent="0">
              <a:buNone/>
            </a:pPr>
            <a:r>
              <a:rPr lang="en-US" sz="2000" dirty="0"/>
              <a:t>&lt;form [</a:t>
            </a:r>
            <a:r>
              <a:rPr lang="en-US" sz="2000" dirty="0" err="1"/>
              <a:t>formGroup</a:t>
            </a:r>
            <a:r>
              <a:rPr lang="en-US" sz="2000" dirty="0"/>
              <a:t>]="</a:t>
            </a:r>
            <a:r>
              <a:rPr lang="en-US" sz="2000" dirty="0" err="1"/>
              <a:t>profileForm</a:t>
            </a:r>
            <a:r>
              <a:rPr lang="en-US" sz="2000" dirty="0"/>
              <a:t>" (</a:t>
            </a:r>
            <a:r>
              <a:rPr lang="en-US" sz="2000" dirty="0" err="1"/>
              <a:t>ngSubmit</a:t>
            </a:r>
            <a:r>
              <a:rPr lang="en-US" sz="2000" dirty="0"/>
              <a:t>)="</a:t>
            </a:r>
            <a:r>
              <a:rPr lang="en-US" sz="2000" dirty="0" err="1"/>
              <a:t>onSubmit</a:t>
            </a:r>
            <a:r>
              <a:rPr lang="en-US" sz="2000" dirty="0"/>
              <a:t>()"&gt;</a:t>
            </a:r>
          </a:p>
          <a:p>
            <a:pPr marL="0" indent="0">
              <a:buNone/>
            </a:pPr>
            <a:endParaRPr lang="en-US" sz="2000" dirty="0"/>
          </a:p>
          <a:p>
            <a:pPr marL="0" indent="0">
              <a:buNone/>
            </a:pPr>
            <a:r>
              <a:rPr lang="en-US" sz="1600" dirty="0"/>
              <a:t>The </a:t>
            </a:r>
            <a:r>
              <a:rPr lang="en-US" sz="1600" dirty="0" err="1"/>
              <a:t>onSubmit</a:t>
            </a:r>
            <a:r>
              <a:rPr lang="en-US" sz="1600" dirty="0"/>
              <a:t>() method in the </a:t>
            </a:r>
            <a:r>
              <a:rPr lang="en-US" sz="1600" dirty="0" err="1"/>
              <a:t>ProfileEditor</a:t>
            </a:r>
            <a:r>
              <a:rPr lang="en-US" sz="1600" dirty="0"/>
              <a:t> component captures the current value of </a:t>
            </a:r>
            <a:r>
              <a:rPr lang="en-US" sz="1600" dirty="0" err="1"/>
              <a:t>profileForm</a:t>
            </a:r>
            <a:endParaRPr lang="en-US" sz="1600" dirty="0"/>
          </a:p>
          <a:p>
            <a:pPr marL="0" indent="0">
              <a:buNone/>
            </a:pPr>
            <a:endParaRPr lang="en-US" sz="1600" dirty="0"/>
          </a:p>
          <a:p>
            <a:pPr marL="0" indent="0">
              <a:buNone/>
            </a:pPr>
            <a:r>
              <a:rPr lang="en-US" sz="1800" i="1" dirty="0" err="1"/>
              <a:t>onSubmit</a:t>
            </a:r>
            <a:r>
              <a:rPr lang="en-US" sz="1800" i="1" dirty="0"/>
              <a:t>() {</a:t>
            </a:r>
          </a:p>
          <a:p>
            <a:pPr marL="0" indent="0">
              <a:buNone/>
            </a:pPr>
            <a:r>
              <a:rPr lang="en-US" sz="1800" i="1" dirty="0"/>
              <a:t>	console.log(</a:t>
            </a:r>
            <a:r>
              <a:rPr lang="en-US" sz="1800" i="1" dirty="0" err="1"/>
              <a:t>this.profileForm.value</a:t>
            </a:r>
            <a:r>
              <a:rPr lang="en-US" sz="1800" i="1" dirty="0"/>
              <a:t>);</a:t>
            </a:r>
          </a:p>
          <a:p>
            <a:pPr marL="0" indent="0">
              <a:buNone/>
            </a:pPr>
            <a:r>
              <a:rPr lang="en-US" sz="1800" i="1" dirty="0"/>
              <a:t>       }</a:t>
            </a:r>
          </a:p>
          <a:p>
            <a:pPr marL="0" indent="0">
              <a:buNone/>
            </a:pPr>
            <a:endParaRPr lang="en-US" sz="1800" i="1" dirty="0"/>
          </a:p>
          <a:p>
            <a:pPr marL="0" indent="0">
              <a:buNone/>
            </a:pPr>
            <a:endParaRPr lang="en-US" sz="1800" i="1" dirty="0"/>
          </a:p>
        </p:txBody>
      </p:sp>
    </p:spTree>
    <p:extLst>
      <p:ext uri="{BB962C8B-B14F-4D97-AF65-F5344CB8AC3E}">
        <p14:creationId xmlns:p14="http://schemas.microsoft.com/office/powerpoint/2010/main" val="284489977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Reactive forms grouping : Form Group</a:t>
            </a:r>
          </a:p>
        </p:txBody>
      </p:sp>
      <p:sp>
        <p:nvSpPr>
          <p:cNvPr id="3" name="Content Placeholder 2"/>
          <p:cNvSpPr>
            <a:spLocks noGrp="1"/>
          </p:cNvSpPr>
          <p:nvPr>
            <p:ph idx="1"/>
          </p:nvPr>
        </p:nvSpPr>
        <p:spPr/>
        <p:txBody>
          <a:bodyPr>
            <a:normAutofit/>
          </a:bodyPr>
          <a:lstStyle/>
          <a:p>
            <a:pPr marL="0" indent="0">
              <a:buNone/>
            </a:pPr>
            <a:r>
              <a:rPr lang="en-US" sz="1600" b="1" dirty="0"/>
              <a:t>Step 4 : </a:t>
            </a:r>
            <a:r>
              <a:rPr lang="en-US" sz="1600" b="0" i="0" dirty="0">
                <a:solidFill>
                  <a:srgbClr val="000000"/>
                </a:solidFill>
                <a:effectLst/>
                <a:latin typeface="Roboto Mono"/>
              </a:rPr>
              <a:t>Complete the form to enable button.</a:t>
            </a:r>
            <a:endParaRPr lang="en-US" sz="1600" dirty="0">
              <a:solidFill>
                <a:srgbClr val="000088"/>
              </a:solidFill>
              <a:latin typeface="Roboto Mono"/>
            </a:endParaRPr>
          </a:p>
          <a:p>
            <a:pPr marL="0" indent="0">
              <a:buNone/>
            </a:pPr>
            <a:endParaRPr lang="en-US" sz="1050" b="0" i="0" dirty="0">
              <a:solidFill>
                <a:srgbClr val="000088"/>
              </a:solidFill>
              <a:effectLst/>
              <a:latin typeface="Roboto Mono"/>
            </a:endParaRPr>
          </a:p>
          <a:p>
            <a:pPr marL="0" indent="0">
              <a:buNone/>
            </a:pPr>
            <a:r>
              <a:rPr lang="en-US" sz="1800" b="0" i="0" dirty="0">
                <a:effectLst/>
                <a:latin typeface="Roboto Mono"/>
              </a:rPr>
              <a:t>&lt;button type="submit" [disabled]="!</a:t>
            </a:r>
            <a:r>
              <a:rPr lang="en-US" sz="1800" b="0" i="0" dirty="0" err="1">
                <a:effectLst/>
                <a:latin typeface="Roboto Mono"/>
              </a:rPr>
              <a:t>profileForm.valid</a:t>
            </a:r>
            <a:r>
              <a:rPr lang="en-US" sz="1800" b="0" i="0" dirty="0">
                <a:effectLst/>
                <a:latin typeface="Roboto Mono"/>
              </a:rPr>
              <a:t>"&gt;Submit&lt;/button&gt;</a:t>
            </a:r>
            <a:endParaRPr lang="en-US" sz="1800" dirty="0"/>
          </a:p>
          <a:p>
            <a:pPr marL="0" indent="0">
              <a:buNone/>
            </a:pPr>
            <a:endParaRPr lang="en-US" sz="1800" i="1" dirty="0"/>
          </a:p>
          <a:p>
            <a:pPr marL="0" indent="0">
              <a:buNone/>
            </a:pPr>
            <a:endParaRPr lang="en-US" sz="1800" i="1" dirty="0"/>
          </a:p>
        </p:txBody>
      </p:sp>
    </p:spTree>
    <p:extLst>
      <p:ext uri="{BB962C8B-B14F-4D97-AF65-F5344CB8AC3E}">
        <p14:creationId xmlns:p14="http://schemas.microsoft.com/office/powerpoint/2010/main" val="330447941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325562"/>
          </a:xfrm>
        </p:spPr>
        <p:txBody>
          <a:bodyPr>
            <a:normAutofit fontScale="90000"/>
          </a:bodyPr>
          <a:lstStyle/>
          <a:p>
            <a:r>
              <a:rPr lang="en-US" sz="3600" dirty="0">
                <a:solidFill>
                  <a:srgbClr val="FF0000"/>
                </a:solidFill>
              </a:rPr>
              <a:t>Reactive forms grouping : </a:t>
            </a:r>
            <a:r>
              <a:rPr lang="en-IN" sz="3600" dirty="0">
                <a:solidFill>
                  <a:srgbClr val="FF0000"/>
                </a:solidFill>
                <a:latin typeface="Roboto" panose="02000000000000000000" pitchFamily="2" charset="0"/>
              </a:rPr>
              <a:t>N</a:t>
            </a:r>
            <a:r>
              <a:rPr lang="en-IN" sz="3600" b="0" i="0" dirty="0">
                <a:solidFill>
                  <a:srgbClr val="FF0000"/>
                </a:solidFill>
                <a:effectLst/>
                <a:latin typeface="Roboto" panose="02000000000000000000" pitchFamily="2" charset="0"/>
              </a:rPr>
              <a:t>ested form groups</a:t>
            </a:r>
            <a:br>
              <a:rPr lang="en-IN" b="0" i="0" dirty="0">
                <a:solidFill>
                  <a:srgbClr val="FF0000"/>
                </a:solidFill>
                <a:effectLst/>
                <a:latin typeface="Roboto" panose="02000000000000000000" pitchFamily="2" charset="0"/>
              </a:rPr>
            </a:br>
            <a:endParaRPr lang="en-US" dirty="0">
              <a:solidFill>
                <a:srgbClr val="FF0000"/>
              </a:solidFill>
            </a:endParaRPr>
          </a:p>
        </p:txBody>
      </p:sp>
      <p:sp>
        <p:nvSpPr>
          <p:cNvPr id="3" name="Content Placeholder 2"/>
          <p:cNvSpPr>
            <a:spLocks noGrp="1"/>
          </p:cNvSpPr>
          <p:nvPr>
            <p:ph idx="1"/>
          </p:nvPr>
        </p:nvSpPr>
        <p:spPr>
          <a:xfrm>
            <a:off x="457200" y="1219200"/>
            <a:ext cx="8229600" cy="4906963"/>
          </a:xfrm>
        </p:spPr>
        <p:txBody>
          <a:bodyPr>
            <a:normAutofit/>
          </a:bodyPr>
          <a:lstStyle/>
          <a:p>
            <a:r>
              <a:rPr lang="en-US" sz="1800" b="0" i="0" dirty="0">
                <a:effectLst/>
                <a:latin typeface="Roboto" panose="02000000000000000000" pitchFamily="2" charset="0"/>
              </a:rPr>
              <a:t>Form groups can accept both individual form control instances and other form group instances as children.</a:t>
            </a:r>
          </a:p>
          <a:p>
            <a:r>
              <a:rPr lang="en-US" sz="1800" b="0" i="0" dirty="0">
                <a:effectLst/>
                <a:latin typeface="Roboto" panose="02000000000000000000" pitchFamily="2" charset="0"/>
              </a:rPr>
              <a:t>This makes composing complex form models easier to maintain and logically group together.</a:t>
            </a:r>
          </a:p>
          <a:p>
            <a:r>
              <a:rPr lang="en-US" sz="1800" b="0" i="0" dirty="0">
                <a:effectLst/>
                <a:latin typeface="Roboto" panose="02000000000000000000" pitchFamily="2" charset="0"/>
              </a:rPr>
              <a:t>Using a nested form group instance lets us break large forms groups into smaller, more manageable ones.</a:t>
            </a:r>
          </a:p>
          <a:p>
            <a:endParaRPr lang="en-US" sz="1800" dirty="0">
              <a:latin typeface="Roboto" panose="02000000000000000000" pitchFamily="2" charset="0"/>
            </a:endParaRPr>
          </a:p>
          <a:p>
            <a:pPr marL="0" indent="0">
              <a:buNone/>
            </a:pPr>
            <a:r>
              <a:rPr lang="en-US" sz="1800" b="1" i="1" dirty="0">
                <a:latin typeface="Roboto" panose="02000000000000000000" pitchFamily="2" charset="0"/>
              </a:rPr>
              <a:t>Steps :</a:t>
            </a:r>
          </a:p>
          <a:p>
            <a:pPr marL="0" indent="0">
              <a:buNone/>
            </a:pPr>
            <a:r>
              <a:rPr lang="en-US" sz="1800" b="1" i="1" dirty="0">
                <a:latin typeface="Roboto" panose="02000000000000000000" pitchFamily="2" charset="0"/>
              </a:rPr>
              <a:t> </a:t>
            </a:r>
          </a:p>
          <a:p>
            <a:pPr algn="l">
              <a:buFont typeface="+mj-lt"/>
              <a:buAutoNum type="arabicPeriod"/>
            </a:pPr>
            <a:r>
              <a:rPr lang="en-US" sz="1800" b="0" i="0" dirty="0">
                <a:effectLst/>
                <a:latin typeface="inherit"/>
              </a:rPr>
              <a:t>Create a nested group.</a:t>
            </a:r>
          </a:p>
          <a:p>
            <a:pPr algn="l">
              <a:buFont typeface="+mj-lt"/>
              <a:buAutoNum type="arabicPeriod"/>
            </a:pPr>
            <a:r>
              <a:rPr lang="en-US" sz="1800" b="0" i="0" dirty="0">
                <a:effectLst/>
                <a:latin typeface="inherit"/>
              </a:rPr>
              <a:t>Group the nested form in the template.</a:t>
            </a:r>
          </a:p>
          <a:p>
            <a:pPr marL="0" indent="0">
              <a:buNone/>
            </a:pPr>
            <a:endParaRPr lang="en-US" sz="1800" b="1" i="1" dirty="0"/>
          </a:p>
        </p:txBody>
      </p:sp>
    </p:spTree>
    <p:extLst>
      <p:ext uri="{BB962C8B-B14F-4D97-AF65-F5344CB8AC3E}">
        <p14:creationId xmlns:p14="http://schemas.microsoft.com/office/powerpoint/2010/main" val="253152515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325562"/>
          </a:xfrm>
        </p:spPr>
        <p:txBody>
          <a:bodyPr>
            <a:normAutofit fontScale="90000"/>
          </a:bodyPr>
          <a:lstStyle/>
          <a:p>
            <a:r>
              <a:rPr lang="en-US" sz="3600" dirty="0">
                <a:solidFill>
                  <a:srgbClr val="FF0000"/>
                </a:solidFill>
              </a:rPr>
              <a:t>Reactive forms grouping : </a:t>
            </a:r>
            <a:r>
              <a:rPr lang="en-IN" sz="3600" dirty="0">
                <a:solidFill>
                  <a:srgbClr val="FF0000"/>
                </a:solidFill>
                <a:latin typeface="Roboto" panose="02000000000000000000" pitchFamily="2" charset="0"/>
              </a:rPr>
              <a:t>N</a:t>
            </a:r>
            <a:r>
              <a:rPr lang="en-IN" sz="3600" b="0" i="0" dirty="0">
                <a:solidFill>
                  <a:srgbClr val="FF0000"/>
                </a:solidFill>
                <a:effectLst/>
                <a:latin typeface="Roboto" panose="02000000000000000000" pitchFamily="2" charset="0"/>
              </a:rPr>
              <a:t>ested form groups</a:t>
            </a:r>
            <a:br>
              <a:rPr lang="en-IN" b="0" i="0" dirty="0">
                <a:solidFill>
                  <a:srgbClr val="FF0000"/>
                </a:solidFill>
                <a:effectLst/>
                <a:latin typeface="Roboto" panose="02000000000000000000" pitchFamily="2" charset="0"/>
              </a:rPr>
            </a:br>
            <a:endParaRPr lang="en-US" dirty="0">
              <a:solidFill>
                <a:srgbClr val="FF0000"/>
              </a:solidFill>
            </a:endParaRPr>
          </a:p>
        </p:txBody>
      </p:sp>
      <p:sp>
        <p:nvSpPr>
          <p:cNvPr id="3" name="Content Placeholder 2"/>
          <p:cNvSpPr>
            <a:spLocks noGrp="1"/>
          </p:cNvSpPr>
          <p:nvPr>
            <p:ph idx="1"/>
          </p:nvPr>
        </p:nvSpPr>
        <p:spPr>
          <a:xfrm>
            <a:off x="457200" y="1219200"/>
            <a:ext cx="8229600" cy="4906963"/>
          </a:xfrm>
        </p:spPr>
        <p:txBody>
          <a:bodyPr>
            <a:normAutofit fontScale="70000" lnSpcReduction="20000"/>
          </a:bodyPr>
          <a:lstStyle/>
          <a:p>
            <a:pPr marL="0" indent="0">
              <a:buNone/>
            </a:pPr>
            <a:r>
              <a:rPr lang="en-US" sz="2300" b="1" i="1" dirty="0"/>
              <a:t>Step 1 : </a:t>
            </a:r>
          </a:p>
          <a:p>
            <a:pPr marL="0" indent="0">
              <a:buNone/>
            </a:pPr>
            <a:endParaRPr lang="en-US" sz="1800" b="1" i="1" dirty="0"/>
          </a:p>
          <a:p>
            <a:pPr marL="0" indent="0">
              <a:buNone/>
            </a:pPr>
            <a:r>
              <a:rPr lang="en-US" sz="2000" dirty="0"/>
              <a:t>import { Component } from '@angular/core';</a:t>
            </a:r>
          </a:p>
          <a:p>
            <a:pPr marL="0" indent="0">
              <a:buNone/>
            </a:pPr>
            <a:r>
              <a:rPr lang="en-US" sz="2000" dirty="0"/>
              <a:t>import { </a:t>
            </a:r>
            <a:r>
              <a:rPr lang="en-US" sz="2000" dirty="0" err="1"/>
              <a:t>FormGroup</a:t>
            </a:r>
            <a:r>
              <a:rPr lang="en-US" sz="2000" dirty="0"/>
              <a:t>, FormControl } from '@angular/forms';</a:t>
            </a:r>
          </a:p>
          <a:p>
            <a:pPr marL="0" indent="0">
              <a:buNone/>
            </a:pPr>
            <a:endParaRPr lang="en-US" sz="2000" dirty="0"/>
          </a:p>
          <a:p>
            <a:pPr marL="0" indent="0">
              <a:buNone/>
            </a:pPr>
            <a:r>
              <a:rPr lang="en-US" sz="2000" dirty="0"/>
              <a:t>@Component({</a:t>
            </a:r>
          </a:p>
          <a:p>
            <a:pPr marL="0" indent="0">
              <a:buNone/>
            </a:pPr>
            <a:r>
              <a:rPr lang="en-US" sz="2000" dirty="0"/>
              <a:t>  selector: 'app-profile-editor',</a:t>
            </a:r>
          </a:p>
          <a:p>
            <a:pPr marL="0" indent="0">
              <a:buNone/>
            </a:pPr>
            <a:r>
              <a:rPr lang="en-US" sz="2000" dirty="0"/>
              <a:t>  </a:t>
            </a:r>
            <a:r>
              <a:rPr lang="en-US" sz="2000" dirty="0" err="1"/>
              <a:t>templateUrl</a:t>
            </a:r>
            <a:r>
              <a:rPr lang="en-US" sz="2000" dirty="0"/>
              <a:t>: './profile-editor.component.html',</a:t>
            </a:r>
          </a:p>
          <a:p>
            <a:pPr marL="0" indent="0">
              <a:buNone/>
            </a:pPr>
            <a:r>
              <a:rPr lang="en-US" sz="2000" dirty="0"/>
              <a:t>  </a:t>
            </a:r>
            <a:r>
              <a:rPr lang="en-US" sz="2000" dirty="0" err="1"/>
              <a:t>styleUrls</a:t>
            </a:r>
            <a:r>
              <a:rPr lang="en-US" sz="2000" dirty="0"/>
              <a:t>: ['./profile-editor.component.css']</a:t>
            </a:r>
          </a:p>
          <a:p>
            <a:pPr marL="0" indent="0">
              <a:buNone/>
            </a:pPr>
            <a:r>
              <a:rPr lang="en-US" sz="2000" dirty="0"/>
              <a:t>})</a:t>
            </a:r>
          </a:p>
          <a:p>
            <a:pPr marL="0" indent="0">
              <a:buNone/>
            </a:pPr>
            <a:r>
              <a:rPr lang="en-US" sz="2000" dirty="0"/>
              <a:t>export class </a:t>
            </a:r>
            <a:r>
              <a:rPr lang="en-US" sz="2000" dirty="0" err="1"/>
              <a:t>ProfileEditorComponent</a:t>
            </a:r>
            <a:r>
              <a:rPr lang="en-US" sz="2000" dirty="0"/>
              <a:t> {</a:t>
            </a:r>
          </a:p>
          <a:p>
            <a:pPr marL="0" indent="0">
              <a:buNone/>
            </a:pPr>
            <a:r>
              <a:rPr lang="en-US" sz="2000" dirty="0"/>
              <a:t>  </a:t>
            </a:r>
            <a:r>
              <a:rPr lang="en-US" sz="2000" dirty="0" err="1"/>
              <a:t>profileForm</a:t>
            </a:r>
            <a:r>
              <a:rPr lang="en-US" sz="2000" dirty="0"/>
              <a:t> = new </a:t>
            </a:r>
            <a:r>
              <a:rPr lang="en-US" sz="2000" dirty="0" err="1"/>
              <a:t>FormGroup</a:t>
            </a:r>
            <a:r>
              <a:rPr lang="en-US" sz="2000" dirty="0"/>
              <a:t>({</a:t>
            </a:r>
          </a:p>
          <a:p>
            <a:pPr marL="0" indent="0">
              <a:buNone/>
            </a:pPr>
            <a:r>
              <a:rPr lang="en-US" sz="2000" dirty="0"/>
              <a:t>    </a:t>
            </a:r>
            <a:r>
              <a:rPr lang="en-US" sz="2000" dirty="0" err="1"/>
              <a:t>firstName</a:t>
            </a:r>
            <a:r>
              <a:rPr lang="en-US" sz="2000" dirty="0"/>
              <a:t>: new FormControl(''),</a:t>
            </a:r>
          </a:p>
          <a:p>
            <a:pPr marL="0" indent="0">
              <a:buNone/>
            </a:pPr>
            <a:r>
              <a:rPr lang="en-US" sz="2000" dirty="0"/>
              <a:t>    </a:t>
            </a:r>
            <a:r>
              <a:rPr lang="en-US" sz="2000" dirty="0" err="1"/>
              <a:t>lastName</a:t>
            </a:r>
            <a:r>
              <a:rPr lang="en-US" sz="2000" dirty="0"/>
              <a:t>: new FormControl(''),</a:t>
            </a:r>
          </a:p>
          <a:p>
            <a:pPr marL="0" indent="0">
              <a:buNone/>
            </a:pPr>
            <a:r>
              <a:rPr lang="en-US" sz="2000" dirty="0"/>
              <a:t>    address: new </a:t>
            </a:r>
            <a:r>
              <a:rPr lang="en-US" sz="2000" dirty="0" err="1"/>
              <a:t>FormGroup</a:t>
            </a:r>
            <a:r>
              <a:rPr lang="en-US" sz="2000" dirty="0"/>
              <a:t>({</a:t>
            </a:r>
          </a:p>
          <a:p>
            <a:pPr marL="0" indent="0">
              <a:buNone/>
            </a:pPr>
            <a:r>
              <a:rPr lang="en-US" sz="2000" dirty="0"/>
              <a:t>      street: new FormControl(''),</a:t>
            </a:r>
          </a:p>
          <a:p>
            <a:pPr marL="0" indent="0">
              <a:buNone/>
            </a:pPr>
            <a:r>
              <a:rPr lang="en-US" sz="2000" dirty="0"/>
              <a:t>      city: new FormControl(''),</a:t>
            </a:r>
          </a:p>
          <a:p>
            <a:pPr marL="0" indent="0">
              <a:buNone/>
            </a:pPr>
            <a:r>
              <a:rPr lang="en-US" sz="2000" dirty="0"/>
              <a:t>      state: new FormControl(''),</a:t>
            </a:r>
          </a:p>
          <a:p>
            <a:pPr marL="0" indent="0">
              <a:buNone/>
            </a:pPr>
            <a:r>
              <a:rPr lang="en-US" sz="2000" dirty="0"/>
              <a:t>      zip: new FormControl('')</a:t>
            </a:r>
          </a:p>
          <a:p>
            <a:pPr marL="0" indent="0">
              <a:buNone/>
            </a:pPr>
            <a:r>
              <a:rPr lang="en-US" sz="2000" dirty="0"/>
              <a:t>    })</a:t>
            </a:r>
          </a:p>
          <a:p>
            <a:pPr marL="0" indent="0">
              <a:buNone/>
            </a:pPr>
            <a:r>
              <a:rPr lang="en-US" sz="2000" dirty="0"/>
              <a:t>  });</a:t>
            </a:r>
          </a:p>
          <a:p>
            <a:pPr marL="0" indent="0">
              <a:buNone/>
            </a:pPr>
            <a:r>
              <a:rPr lang="en-US" sz="2000" dirty="0"/>
              <a:t>}</a:t>
            </a:r>
          </a:p>
        </p:txBody>
      </p:sp>
    </p:spTree>
    <p:extLst>
      <p:ext uri="{BB962C8B-B14F-4D97-AF65-F5344CB8AC3E}">
        <p14:creationId xmlns:p14="http://schemas.microsoft.com/office/powerpoint/2010/main" val="209681026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325562"/>
          </a:xfrm>
        </p:spPr>
        <p:txBody>
          <a:bodyPr>
            <a:normAutofit fontScale="90000"/>
          </a:bodyPr>
          <a:lstStyle/>
          <a:p>
            <a:r>
              <a:rPr lang="en-US" sz="3600" dirty="0">
                <a:solidFill>
                  <a:srgbClr val="FF0000"/>
                </a:solidFill>
              </a:rPr>
              <a:t>Reactive forms grouping : </a:t>
            </a:r>
            <a:r>
              <a:rPr lang="en-IN" sz="3600" dirty="0">
                <a:solidFill>
                  <a:srgbClr val="FF0000"/>
                </a:solidFill>
                <a:latin typeface="Roboto" panose="02000000000000000000" pitchFamily="2" charset="0"/>
              </a:rPr>
              <a:t>N</a:t>
            </a:r>
            <a:r>
              <a:rPr lang="en-IN" sz="3600" b="0" i="0" dirty="0">
                <a:solidFill>
                  <a:srgbClr val="FF0000"/>
                </a:solidFill>
                <a:effectLst/>
                <a:latin typeface="Roboto" panose="02000000000000000000" pitchFamily="2" charset="0"/>
              </a:rPr>
              <a:t>ested form groups</a:t>
            </a:r>
            <a:br>
              <a:rPr lang="en-IN" b="0" i="0" dirty="0">
                <a:solidFill>
                  <a:srgbClr val="FF0000"/>
                </a:solidFill>
                <a:effectLst/>
                <a:latin typeface="Roboto" panose="02000000000000000000" pitchFamily="2" charset="0"/>
              </a:rPr>
            </a:br>
            <a:endParaRPr lang="en-US" dirty="0">
              <a:solidFill>
                <a:srgbClr val="FF0000"/>
              </a:solidFill>
            </a:endParaRPr>
          </a:p>
        </p:txBody>
      </p:sp>
      <p:sp>
        <p:nvSpPr>
          <p:cNvPr id="3" name="Content Placeholder 2"/>
          <p:cNvSpPr>
            <a:spLocks noGrp="1"/>
          </p:cNvSpPr>
          <p:nvPr>
            <p:ph idx="1"/>
          </p:nvPr>
        </p:nvSpPr>
        <p:spPr>
          <a:xfrm>
            <a:off x="457200" y="1219200"/>
            <a:ext cx="8229600" cy="4906963"/>
          </a:xfrm>
        </p:spPr>
        <p:txBody>
          <a:bodyPr>
            <a:normAutofit lnSpcReduction="10000"/>
          </a:bodyPr>
          <a:lstStyle/>
          <a:p>
            <a:pPr marL="0" indent="0">
              <a:buNone/>
            </a:pPr>
            <a:r>
              <a:rPr lang="en-US" sz="2300" b="1" i="1" dirty="0"/>
              <a:t>Step 2 : </a:t>
            </a:r>
          </a:p>
          <a:p>
            <a:pPr marL="0" indent="0">
              <a:buNone/>
            </a:pPr>
            <a:endParaRPr lang="en-IN" sz="1100" b="0" i="0" dirty="0">
              <a:solidFill>
                <a:srgbClr val="000088"/>
              </a:solidFill>
              <a:effectLst/>
              <a:latin typeface="Roboto Mono"/>
            </a:endParaRPr>
          </a:p>
          <a:p>
            <a:pPr marL="0" indent="0">
              <a:buNone/>
            </a:pPr>
            <a:r>
              <a:rPr lang="en-IN" sz="1800" b="0" i="0" dirty="0">
                <a:effectLst/>
                <a:latin typeface="Roboto Mono"/>
              </a:rPr>
              <a:t>&lt;div </a:t>
            </a:r>
            <a:r>
              <a:rPr lang="en-IN" sz="1800" dirty="0" err="1">
                <a:latin typeface="Roboto Mono"/>
              </a:rPr>
              <a:t>formGroupName</a:t>
            </a:r>
            <a:r>
              <a:rPr lang="en-IN" sz="1800" b="0" i="0" dirty="0">
                <a:effectLst/>
                <a:latin typeface="Roboto Mono"/>
              </a:rPr>
              <a:t>="address"&gt; </a:t>
            </a:r>
          </a:p>
          <a:p>
            <a:pPr marL="0" indent="0">
              <a:buNone/>
            </a:pPr>
            <a:r>
              <a:rPr lang="en-IN" sz="1800" dirty="0">
                <a:latin typeface="Roboto Mono"/>
              </a:rPr>
              <a:t>	</a:t>
            </a:r>
            <a:r>
              <a:rPr lang="en-IN" sz="1800" b="0" i="0" dirty="0">
                <a:effectLst/>
                <a:latin typeface="Roboto Mono"/>
              </a:rPr>
              <a:t>&lt;h2&gt;Address&lt;/h2&gt;</a:t>
            </a:r>
          </a:p>
          <a:p>
            <a:pPr marL="0" indent="0">
              <a:buNone/>
            </a:pPr>
            <a:r>
              <a:rPr lang="en-IN" sz="1800" dirty="0">
                <a:latin typeface="Roboto Mono"/>
              </a:rPr>
              <a:t>	</a:t>
            </a:r>
            <a:r>
              <a:rPr lang="en-IN" sz="1800" b="0" i="0" dirty="0">
                <a:effectLst/>
                <a:latin typeface="Roboto Mono"/>
              </a:rPr>
              <a:t> &lt;label for="street"&gt;Street: &lt;/label&gt; </a:t>
            </a:r>
          </a:p>
          <a:p>
            <a:pPr marL="0" indent="0">
              <a:buNone/>
            </a:pPr>
            <a:r>
              <a:rPr lang="en-IN" sz="1800" dirty="0">
                <a:latin typeface="Roboto Mono"/>
              </a:rPr>
              <a:t>	</a:t>
            </a:r>
            <a:r>
              <a:rPr lang="en-IN" sz="1800" b="0" i="0" dirty="0">
                <a:effectLst/>
                <a:latin typeface="Roboto Mono"/>
              </a:rPr>
              <a:t>&lt;input id="street" type="text" </a:t>
            </a:r>
            <a:r>
              <a:rPr lang="en-IN" sz="1800" dirty="0" err="1">
                <a:latin typeface="Roboto Mono"/>
              </a:rPr>
              <a:t>formControlName</a:t>
            </a:r>
            <a:r>
              <a:rPr lang="en-IN" sz="1800" b="0" i="0" dirty="0">
                <a:effectLst/>
                <a:latin typeface="Roboto Mono"/>
              </a:rPr>
              <a:t>="street"&gt; </a:t>
            </a:r>
          </a:p>
          <a:p>
            <a:pPr marL="0" indent="0">
              <a:buNone/>
            </a:pPr>
            <a:r>
              <a:rPr lang="en-IN" sz="1800" dirty="0">
                <a:latin typeface="Roboto Mono"/>
              </a:rPr>
              <a:t>	</a:t>
            </a:r>
            <a:r>
              <a:rPr lang="en-IN" sz="1800" b="0" i="0" dirty="0">
                <a:effectLst/>
                <a:latin typeface="Roboto Mono"/>
              </a:rPr>
              <a:t>&lt;label for="city"&gt;City: &lt;/label&gt; </a:t>
            </a:r>
          </a:p>
          <a:p>
            <a:pPr marL="0" indent="0">
              <a:buNone/>
            </a:pPr>
            <a:r>
              <a:rPr lang="en-IN" sz="1800" dirty="0">
                <a:latin typeface="Roboto Mono"/>
              </a:rPr>
              <a:t>	</a:t>
            </a:r>
            <a:r>
              <a:rPr lang="en-IN" sz="1800" b="0" i="0" dirty="0">
                <a:effectLst/>
                <a:latin typeface="Roboto Mono"/>
              </a:rPr>
              <a:t>&lt;input id="city" type="text" </a:t>
            </a:r>
            <a:r>
              <a:rPr lang="en-IN" sz="1800" dirty="0" err="1">
                <a:latin typeface="Roboto Mono"/>
              </a:rPr>
              <a:t>formControlName</a:t>
            </a:r>
            <a:r>
              <a:rPr lang="en-IN" sz="1800" b="0" i="0" dirty="0">
                <a:effectLst/>
                <a:latin typeface="Roboto Mono"/>
              </a:rPr>
              <a:t>="city"&gt; 	</a:t>
            </a:r>
          </a:p>
          <a:p>
            <a:pPr marL="0" indent="0">
              <a:buNone/>
            </a:pPr>
            <a:r>
              <a:rPr lang="en-IN" sz="1800" dirty="0">
                <a:latin typeface="Roboto Mono"/>
              </a:rPr>
              <a:t>	</a:t>
            </a:r>
            <a:r>
              <a:rPr lang="en-IN" sz="1800" b="0" i="0" dirty="0">
                <a:effectLst/>
                <a:latin typeface="Roboto Mono"/>
              </a:rPr>
              <a:t>&lt;label for="state"&gt;State: &lt;/label&gt; </a:t>
            </a:r>
          </a:p>
          <a:p>
            <a:pPr marL="0" indent="0">
              <a:buNone/>
            </a:pPr>
            <a:r>
              <a:rPr lang="en-IN" sz="1800" dirty="0">
                <a:latin typeface="Roboto Mono"/>
              </a:rPr>
              <a:t>	</a:t>
            </a:r>
            <a:r>
              <a:rPr lang="en-IN" sz="1800" b="0" i="0" dirty="0">
                <a:effectLst/>
                <a:latin typeface="Roboto Mono"/>
              </a:rPr>
              <a:t>&lt;input id="state" type="text" </a:t>
            </a:r>
            <a:r>
              <a:rPr lang="en-IN" sz="1800" dirty="0" err="1">
                <a:latin typeface="Roboto Mono"/>
              </a:rPr>
              <a:t>formControlName</a:t>
            </a:r>
            <a:r>
              <a:rPr lang="en-IN" sz="1800" b="0" i="0" dirty="0">
                <a:effectLst/>
                <a:latin typeface="Roboto Mono"/>
              </a:rPr>
              <a:t>="state"&gt;</a:t>
            </a:r>
          </a:p>
          <a:p>
            <a:pPr marL="0" indent="0">
              <a:buNone/>
            </a:pPr>
            <a:r>
              <a:rPr lang="en-IN" sz="1800" dirty="0">
                <a:latin typeface="Roboto Mono"/>
              </a:rPr>
              <a:t>	</a:t>
            </a:r>
            <a:r>
              <a:rPr lang="en-IN" sz="1800" b="0" i="0" dirty="0">
                <a:effectLst/>
                <a:latin typeface="Roboto Mono"/>
              </a:rPr>
              <a:t> &lt;label for="zip"&gt;Zip Code: &lt;/label&gt; </a:t>
            </a:r>
          </a:p>
          <a:p>
            <a:pPr marL="0" indent="0">
              <a:buNone/>
            </a:pPr>
            <a:r>
              <a:rPr lang="en-IN" sz="1800" dirty="0">
                <a:latin typeface="Roboto Mono"/>
              </a:rPr>
              <a:t>	</a:t>
            </a:r>
            <a:r>
              <a:rPr lang="en-IN" sz="1800" b="0" i="0" dirty="0">
                <a:effectLst/>
                <a:latin typeface="Roboto Mono"/>
              </a:rPr>
              <a:t>&lt;input id="zip" type="text" </a:t>
            </a:r>
            <a:r>
              <a:rPr lang="en-IN" sz="1800" dirty="0" err="1">
                <a:latin typeface="Roboto Mono"/>
              </a:rPr>
              <a:t>formControlName</a:t>
            </a:r>
            <a:r>
              <a:rPr lang="en-IN" sz="1800" b="0" i="0" dirty="0">
                <a:effectLst/>
                <a:latin typeface="Roboto Mono"/>
              </a:rPr>
              <a:t>="zip"&gt; </a:t>
            </a:r>
          </a:p>
          <a:p>
            <a:pPr marL="0" indent="0">
              <a:buNone/>
            </a:pPr>
            <a:r>
              <a:rPr lang="en-IN" sz="1800" b="0" i="0" dirty="0">
                <a:effectLst/>
                <a:latin typeface="Roboto Mono"/>
              </a:rPr>
              <a:t>&lt;/div&gt;</a:t>
            </a:r>
            <a:endParaRPr lang="en-US" sz="1800" b="1" i="1" dirty="0"/>
          </a:p>
        </p:txBody>
      </p:sp>
    </p:spTree>
    <p:extLst>
      <p:ext uri="{BB962C8B-B14F-4D97-AF65-F5344CB8AC3E}">
        <p14:creationId xmlns:p14="http://schemas.microsoft.com/office/powerpoint/2010/main" val="362965792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325562"/>
          </a:xfrm>
        </p:spPr>
        <p:txBody>
          <a:bodyPr>
            <a:normAutofit fontScale="90000"/>
          </a:bodyPr>
          <a:lstStyle/>
          <a:p>
            <a:r>
              <a:rPr lang="en-US" sz="3600" dirty="0">
                <a:solidFill>
                  <a:srgbClr val="FF0000"/>
                </a:solidFill>
              </a:rPr>
              <a:t>Reactive forms grouping : </a:t>
            </a:r>
            <a:r>
              <a:rPr lang="en-IN" sz="3600" dirty="0">
                <a:solidFill>
                  <a:srgbClr val="FF0000"/>
                </a:solidFill>
                <a:latin typeface="Roboto" panose="02000000000000000000" pitchFamily="2" charset="0"/>
              </a:rPr>
              <a:t>N</a:t>
            </a:r>
            <a:r>
              <a:rPr lang="en-IN" sz="3600" b="0" i="0" dirty="0">
                <a:solidFill>
                  <a:srgbClr val="FF0000"/>
                </a:solidFill>
                <a:effectLst/>
                <a:latin typeface="Roboto" panose="02000000000000000000" pitchFamily="2" charset="0"/>
              </a:rPr>
              <a:t>ested form groups</a:t>
            </a:r>
            <a:br>
              <a:rPr lang="en-IN" b="0" i="0" dirty="0">
                <a:solidFill>
                  <a:srgbClr val="FF0000"/>
                </a:solidFill>
                <a:effectLst/>
                <a:latin typeface="Roboto" panose="02000000000000000000" pitchFamily="2" charset="0"/>
              </a:rPr>
            </a:br>
            <a:endParaRPr lang="en-US" dirty="0">
              <a:solidFill>
                <a:srgbClr val="FF0000"/>
              </a:solidFill>
            </a:endParaRPr>
          </a:p>
        </p:txBody>
      </p:sp>
      <p:sp>
        <p:nvSpPr>
          <p:cNvPr id="3" name="Content Placeholder 2"/>
          <p:cNvSpPr>
            <a:spLocks noGrp="1"/>
          </p:cNvSpPr>
          <p:nvPr>
            <p:ph idx="1"/>
          </p:nvPr>
        </p:nvSpPr>
        <p:spPr>
          <a:xfrm>
            <a:off x="457200" y="1219200"/>
            <a:ext cx="8229600" cy="4906963"/>
          </a:xfrm>
        </p:spPr>
        <p:txBody>
          <a:bodyPr>
            <a:normAutofit/>
          </a:bodyPr>
          <a:lstStyle/>
          <a:p>
            <a:pPr marL="0" indent="0">
              <a:buNone/>
            </a:pPr>
            <a:r>
              <a:rPr lang="en-US" sz="1800" b="1" i="1" dirty="0">
                <a:solidFill>
                  <a:srgbClr val="333333"/>
                </a:solidFill>
                <a:effectLst/>
                <a:latin typeface="Roboto" panose="02000000000000000000" pitchFamily="2" charset="0"/>
              </a:rPr>
              <a:t>Updating parts of the data model</a:t>
            </a:r>
          </a:p>
          <a:p>
            <a:pPr marL="0" indent="0">
              <a:buNone/>
            </a:pPr>
            <a:endParaRPr lang="en-US" sz="1800" b="1" i="1" dirty="0"/>
          </a:p>
          <a:p>
            <a:pPr marL="0" indent="0">
              <a:buNone/>
            </a:pPr>
            <a:endParaRPr lang="en-US" sz="1800" b="1" i="1" dirty="0"/>
          </a:p>
        </p:txBody>
      </p:sp>
      <p:graphicFrame>
        <p:nvGraphicFramePr>
          <p:cNvPr id="4" name="Table 3">
            <a:extLst>
              <a:ext uri="{FF2B5EF4-FFF2-40B4-BE49-F238E27FC236}">
                <a16:creationId xmlns:a16="http://schemas.microsoft.com/office/drawing/2014/main" id="{ECE02171-BC61-B561-33EA-91C9555C32AE}"/>
              </a:ext>
            </a:extLst>
          </p:cNvPr>
          <p:cNvGraphicFramePr>
            <a:graphicFrameLocks noGrp="1"/>
          </p:cNvGraphicFramePr>
          <p:nvPr/>
        </p:nvGraphicFramePr>
        <p:xfrm>
          <a:off x="457200" y="2598261"/>
          <a:ext cx="8229600" cy="2529840"/>
        </p:xfrm>
        <a:graphic>
          <a:graphicData uri="http://schemas.openxmlformats.org/drawingml/2006/table">
            <a:tbl>
              <a:tblPr/>
              <a:tblGrid>
                <a:gridCol w="4114800">
                  <a:extLst>
                    <a:ext uri="{9D8B030D-6E8A-4147-A177-3AD203B41FA5}">
                      <a16:colId xmlns:a16="http://schemas.microsoft.com/office/drawing/2014/main" val="3556150975"/>
                    </a:ext>
                  </a:extLst>
                </a:gridCol>
                <a:gridCol w="4114800">
                  <a:extLst>
                    <a:ext uri="{9D8B030D-6E8A-4147-A177-3AD203B41FA5}">
                      <a16:colId xmlns:a16="http://schemas.microsoft.com/office/drawing/2014/main" val="1169576042"/>
                    </a:ext>
                  </a:extLst>
                </a:gridCol>
              </a:tblGrid>
              <a:tr h="0">
                <a:tc>
                  <a:txBody>
                    <a:bodyPr/>
                    <a:lstStyle/>
                    <a:p>
                      <a:pPr algn="l" fontAlgn="base"/>
                      <a:r>
                        <a:rPr lang="en-IN" b="0">
                          <a:effectLst/>
                        </a:rPr>
                        <a:t>setValue()</a:t>
                      </a:r>
                    </a:p>
                  </a:txBody>
                  <a:tcPr marL="152400" marR="152400" marT="152400" marB="152400" anchor="ctr">
                    <a:lnL>
                      <a:noFill/>
                    </a:lnL>
                    <a:lnR>
                      <a:noFill/>
                    </a:lnR>
                    <a:lnT>
                      <a:noFill/>
                    </a:lnT>
                    <a:lnB w="9525" cap="flat" cmpd="sng" algn="ctr">
                      <a:solidFill>
                        <a:srgbClr val="DBDBDB"/>
                      </a:solidFill>
                      <a:prstDash val="solid"/>
                      <a:round/>
                      <a:headEnd type="none" w="med" len="med"/>
                      <a:tailEnd type="none" w="med" len="med"/>
                    </a:lnB>
                    <a:solidFill>
                      <a:srgbClr val="FFFFFF"/>
                    </a:solidFill>
                  </a:tcPr>
                </a:tc>
                <a:tc>
                  <a:txBody>
                    <a:bodyPr/>
                    <a:lstStyle/>
                    <a:p>
                      <a:pPr algn="l" fontAlgn="base"/>
                      <a:r>
                        <a:rPr lang="en-US" b="0">
                          <a:effectLst/>
                        </a:rPr>
                        <a:t>Set a new value for an individual control. The setValue() method strictly adheres to the structure of the form group and replaces the entire value for the control.</a:t>
                      </a:r>
                    </a:p>
                  </a:txBody>
                  <a:tcPr marL="152400" marR="152400" marT="152400" marB="152400" anchor="ctr">
                    <a:lnL>
                      <a:noFill/>
                    </a:lnL>
                    <a:lnR>
                      <a:noFill/>
                    </a:lnR>
                    <a:lnT>
                      <a:noFill/>
                    </a:lnT>
                    <a:lnB w="9525" cap="flat" cmpd="sng" algn="ctr">
                      <a:solidFill>
                        <a:srgbClr val="DBDBDB"/>
                      </a:solidFill>
                      <a:prstDash val="solid"/>
                      <a:round/>
                      <a:headEnd type="none" w="med" len="med"/>
                      <a:tailEnd type="none" w="med" len="med"/>
                    </a:lnB>
                    <a:solidFill>
                      <a:srgbClr val="FFFFFF"/>
                    </a:solidFill>
                  </a:tcPr>
                </a:tc>
                <a:extLst>
                  <a:ext uri="{0D108BD9-81ED-4DB2-BD59-A6C34878D82A}">
                    <a16:rowId xmlns:a16="http://schemas.microsoft.com/office/drawing/2014/main" val="1531757471"/>
                  </a:ext>
                </a:extLst>
              </a:tr>
              <a:tr h="0">
                <a:tc>
                  <a:txBody>
                    <a:bodyPr/>
                    <a:lstStyle/>
                    <a:p>
                      <a:pPr algn="l" fontAlgn="base"/>
                      <a:r>
                        <a:rPr lang="en-IN" b="0">
                          <a:effectLst/>
                        </a:rPr>
                        <a:t>patchValue()</a:t>
                      </a:r>
                    </a:p>
                  </a:txBody>
                  <a:tcPr marL="152400" marR="152400" marT="152400" marB="152400" anchor="ctr">
                    <a:lnL>
                      <a:noFill/>
                    </a:lnL>
                    <a:lnR>
                      <a:noFill/>
                    </a:lnR>
                    <a:lnT w="9525" cap="flat" cmpd="sng" algn="ctr">
                      <a:solidFill>
                        <a:srgbClr val="DBDBDB"/>
                      </a:solidFill>
                      <a:prstDash val="solid"/>
                      <a:round/>
                      <a:headEnd type="none" w="med" len="med"/>
                      <a:tailEnd type="none" w="med" len="med"/>
                    </a:lnT>
                    <a:lnB>
                      <a:noFill/>
                    </a:lnB>
                    <a:solidFill>
                      <a:srgbClr val="FFFFFF"/>
                    </a:solidFill>
                  </a:tcPr>
                </a:tc>
                <a:tc>
                  <a:txBody>
                    <a:bodyPr/>
                    <a:lstStyle/>
                    <a:p>
                      <a:pPr algn="l" fontAlgn="base"/>
                      <a:r>
                        <a:rPr lang="en-US" b="0" dirty="0">
                          <a:effectLst/>
                        </a:rPr>
                        <a:t>Replace any properties defined in the object that have changed in the form model.</a:t>
                      </a:r>
                    </a:p>
                  </a:txBody>
                  <a:tcPr marL="152400" marR="152400" marT="152400" marB="152400" anchor="ctr">
                    <a:lnL>
                      <a:noFill/>
                    </a:lnL>
                    <a:lnR>
                      <a:noFill/>
                    </a:lnR>
                    <a:lnT w="9525" cap="flat" cmpd="sng" algn="ctr">
                      <a:solidFill>
                        <a:srgbClr val="DBDBDB"/>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717730241"/>
                  </a:ext>
                </a:extLst>
              </a:tr>
            </a:tbl>
          </a:graphicData>
        </a:graphic>
      </p:graphicFrame>
      <p:graphicFrame>
        <p:nvGraphicFramePr>
          <p:cNvPr id="5" name="Table 4">
            <a:extLst>
              <a:ext uri="{FF2B5EF4-FFF2-40B4-BE49-F238E27FC236}">
                <a16:creationId xmlns:a16="http://schemas.microsoft.com/office/drawing/2014/main" id="{566391DF-F0C3-6729-7348-2AE0F53728FB}"/>
              </a:ext>
            </a:extLst>
          </p:cNvPr>
          <p:cNvGraphicFramePr>
            <a:graphicFrameLocks noGrp="1"/>
          </p:cNvGraphicFramePr>
          <p:nvPr/>
        </p:nvGraphicFramePr>
        <p:xfrm>
          <a:off x="457200" y="2598261"/>
          <a:ext cx="8229600" cy="2529840"/>
        </p:xfrm>
        <a:graphic>
          <a:graphicData uri="http://schemas.openxmlformats.org/drawingml/2006/table">
            <a:tbl>
              <a:tblPr/>
              <a:tblGrid>
                <a:gridCol w="4114800">
                  <a:extLst>
                    <a:ext uri="{9D8B030D-6E8A-4147-A177-3AD203B41FA5}">
                      <a16:colId xmlns:a16="http://schemas.microsoft.com/office/drawing/2014/main" val="189563646"/>
                    </a:ext>
                  </a:extLst>
                </a:gridCol>
                <a:gridCol w="4114800">
                  <a:extLst>
                    <a:ext uri="{9D8B030D-6E8A-4147-A177-3AD203B41FA5}">
                      <a16:colId xmlns:a16="http://schemas.microsoft.com/office/drawing/2014/main" val="2199775816"/>
                    </a:ext>
                  </a:extLst>
                </a:gridCol>
              </a:tblGrid>
              <a:tr h="0">
                <a:tc>
                  <a:txBody>
                    <a:bodyPr/>
                    <a:lstStyle/>
                    <a:p>
                      <a:pPr algn="l" fontAlgn="base"/>
                      <a:r>
                        <a:rPr lang="en-IN" b="0" dirty="0" err="1">
                          <a:effectLst/>
                        </a:rPr>
                        <a:t>setValue</a:t>
                      </a:r>
                      <a:r>
                        <a:rPr lang="en-IN" b="0" dirty="0">
                          <a:effectLst/>
                        </a:rPr>
                        <a:t>()</a:t>
                      </a:r>
                    </a:p>
                  </a:txBody>
                  <a:tcPr marL="152400" marR="152400" marT="152400" marB="152400" anchor="ctr">
                    <a:lnL>
                      <a:noFill/>
                    </a:lnL>
                    <a:lnR>
                      <a:noFill/>
                    </a:lnR>
                    <a:lnT>
                      <a:noFill/>
                    </a:lnT>
                    <a:lnB w="9525" cap="flat" cmpd="sng" algn="ctr">
                      <a:solidFill>
                        <a:srgbClr val="DBDBDB"/>
                      </a:solidFill>
                      <a:prstDash val="solid"/>
                      <a:round/>
                      <a:headEnd type="none" w="med" len="med"/>
                      <a:tailEnd type="none" w="med" len="med"/>
                    </a:lnB>
                    <a:solidFill>
                      <a:srgbClr val="FFFFFF"/>
                    </a:solidFill>
                  </a:tcPr>
                </a:tc>
                <a:tc>
                  <a:txBody>
                    <a:bodyPr/>
                    <a:lstStyle/>
                    <a:p>
                      <a:pPr algn="l" fontAlgn="base"/>
                      <a:r>
                        <a:rPr lang="en-US" b="0" dirty="0">
                          <a:effectLst/>
                        </a:rPr>
                        <a:t>Set a new value for an individual control. The </a:t>
                      </a:r>
                      <a:r>
                        <a:rPr lang="en-US" b="0" dirty="0" err="1">
                          <a:effectLst/>
                        </a:rPr>
                        <a:t>setValue</a:t>
                      </a:r>
                      <a:r>
                        <a:rPr lang="en-US" b="0" dirty="0">
                          <a:effectLst/>
                        </a:rPr>
                        <a:t>() method strictly adheres to the structure of the form group and replaces the entire value for the control.</a:t>
                      </a:r>
                    </a:p>
                  </a:txBody>
                  <a:tcPr marL="152400" marR="152400" marT="152400" marB="152400" anchor="ctr">
                    <a:lnL>
                      <a:noFill/>
                    </a:lnL>
                    <a:lnR>
                      <a:noFill/>
                    </a:lnR>
                    <a:lnT>
                      <a:noFill/>
                    </a:lnT>
                    <a:lnB w="9525" cap="flat" cmpd="sng" algn="ctr">
                      <a:solidFill>
                        <a:srgbClr val="DBDBDB"/>
                      </a:solidFill>
                      <a:prstDash val="solid"/>
                      <a:round/>
                      <a:headEnd type="none" w="med" len="med"/>
                      <a:tailEnd type="none" w="med" len="med"/>
                    </a:lnB>
                    <a:solidFill>
                      <a:srgbClr val="FFFFFF"/>
                    </a:solidFill>
                  </a:tcPr>
                </a:tc>
                <a:extLst>
                  <a:ext uri="{0D108BD9-81ED-4DB2-BD59-A6C34878D82A}">
                    <a16:rowId xmlns:a16="http://schemas.microsoft.com/office/drawing/2014/main" val="2461882094"/>
                  </a:ext>
                </a:extLst>
              </a:tr>
              <a:tr h="0">
                <a:tc>
                  <a:txBody>
                    <a:bodyPr/>
                    <a:lstStyle/>
                    <a:p>
                      <a:pPr algn="l" fontAlgn="base"/>
                      <a:r>
                        <a:rPr lang="en-IN" b="0" dirty="0" err="1">
                          <a:effectLst/>
                        </a:rPr>
                        <a:t>patchValue</a:t>
                      </a:r>
                      <a:r>
                        <a:rPr lang="en-IN" b="0" dirty="0">
                          <a:effectLst/>
                        </a:rPr>
                        <a:t>()</a:t>
                      </a:r>
                    </a:p>
                  </a:txBody>
                  <a:tcPr marL="152400" marR="152400" marT="152400" marB="152400" anchor="ctr">
                    <a:lnL>
                      <a:noFill/>
                    </a:lnL>
                    <a:lnR>
                      <a:noFill/>
                    </a:lnR>
                    <a:lnT w="9525" cap="flat" cmpd="sng" algn="ctr">
                      <a:solidFill>
                        <a:srgbClr val="DBDBDB"/>
                      </a:solidFill>
                      <a:prstDash val="solid"/>
                      <a:round/>
                      <a:headEnd type="none" w="med" len="med"/>
                      <a:tailEnd type="none" w="med" len="med"/>
                    </a:lnT>
                    <a:lnB>
                      <a:noFill/>
                    </a:lnB>
                    <a:solidFill>
                      <a:srgbClr val="FFFFFF"/>
                    </a:solidFill>
                  </a:tcPr>
                </a:tc>
                <a:tc>
                  <a:txBody>
                    <a:bodyPr/>
                    <a:lstStyle/>
                    <a:p>
                      <a:pPr algn="l" fontAlgn="base"/>
                      <a:r>
                        <a:rPr lang="en-US" b="0" dirty="0">
                          <a:effectLst/>
                        </a:rPr>
                        <a:t>Replace any properties defined in the object that have changed in the form model.</a:t>
                      </a:r>
                    </a:p>
                  </a:txBody>
                  <a:tcPr marL="152400" marR="152400" marT="152400" marB="152400" anchor="ctr">
                    <a:lnL>
                      <a:noFill/>
                    </a:lnL>
                    <a:lnR>
                      <a:noFill/>
                    </a:lnR>
                    <a:lnT w="9525" cap="flat" cmpd="sng" algn="ctr">
                      <a:solidFill>
                        <a:srgbClr val="DBDBDB"/>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653372970"/>
                  </a:ext>
                </a:extLst>
              </a:tr>
            </a:tbl>
          </a:graphicData>
        </a:graphic>
      </p:graphicFrame>
    </p:spTree>
    <p:extLst>
      <p:ext uri="{BB962C8B-B14F-4D97-AF65-F5344CB8AC3E}">
        <p14:creationId xmlns:p14="http://schemas.microsoft.com/office/powerpoint/2010/main" val="2406114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Git : Workflow Types</a:t>
            </a:r>
          </a:p>
        </p:txBody>
      </p:sp>
      <p:sp>
        <p:nvSpPr>
          <p:cNvPr id="3" name="Subtitle 2"/>
          <p:cNvSpPr>
            <a:spLocks noGrp="1"/>
          </p:cNvSpPr>
          <p:nvPr>
            <p:ph type="subTitle" idx="1"/>
          </p:nvPr>
        </p:nvSpPr>
        <p:spPr>
          <a:xfrm>
            <a:off x="762000" y="990600"/>
            <a:ext cx="7848600" cy="5410200"/>
          </a:xfrm>
        </p:spPr>
        <p:txBody>
          <a:bodyPr>
            <a:noAutofit/>
          </a:bodyPr>
          <a:lstStyle/>
          <a:p>
            <a:pPr algn="just"/>
            <a:endParaRPr lang="en-US" sz="2000" b="0" i="0" dirty="0">
              <a:solidFill>
                <a:schemeClr val="tx1"/>
              </a:solidFill>
              <a:effectLst/>
            </a:endParaRPr>
          </a:p>
          <a:p>
            <a:pPr marL="457200" indent="-457200" algn="just">
              <a:buAutoNum type="alphaLcPeriod"/>
            </a:pPr>
            <a:endParaRPr lang="en-US" sz="2000" dirty="0">
              <a:solidFill>
                <a:schemeClr val="tx1"/>
              </a:solidFill>
            </a:endParaRPr>
          </a:p>
          <a:p>
            <a:pPr marL="457200" indent="-457200" algn="just">
              <a:buAutoNum type="alphaLcPeriod"/>
            </a:pPr>
            <a:r>
              <a:rPr lang="en-US" sz="2000" dirty="0">
                <a:solidFill>
                  <a:schemeClr val="tx1"/>
                </a:solidFill>
              </a:rPr>
              <a:t>Basic Workflow</a:t>
            </a:r>
          </a:p>
          <a:p>
            <a:pPr marL="457200" indent="-457200" algn="just">
              <a:buAutoNum type="alphaLcPeriod"/>
            </a:pPr>
            <a:r>
              <a:rPr lang="en-US" sz="2000" b="0" i="0" dirty="0">
                <a:solidFill>
                  <a:schemeClr val="tx1"/>
                </a:solidFill>
                <a:effectLst/>
              </a:rPr>
              <a:t>Feature Branch Workflow</a:t>
            </a:r>
          </a:p>
          <a:p>
            <a:pPr marL="457200" indent="-457200" algn="just">
              <a:buAutoNum type="alphaLcPeriod"/>
            </a:pPr>
            <a:r>
              <a:rPr lang="en-US" sz="2000" dirty="0" err="1">
                <a:solidFill>
                  <a:schemeClr val="tx1"/>
                </a:solidFill>
              </a:rPr>
              <a:t>GitFlow</a:t>
            </a:r>
            <a:r>
              <a:rPr lang="en-US" sz="2000" dirty="0">
                <a:solidFill>
                  <a:schemeClr val="tx1"/>
                </a:solidFill>
              </a:rPr>
              <a:t> Workflow</a:t>
            </a:r>
          </a:p>
          <a:p>
            <a:pPr marL="457200" indent="-457200" algn="just">
              <a:buAutoNum type="alphaLcPeriod"/>
            </a:pPr>
            <a:r>
              <a:rPr lang="en-US" sz="2000" b="0" i="0">
                <a:solidFill>
                  <a:schemeClr val="tx1"/>
                </a:solidFill>
                <a:effectLst/>
              </a:rPr>
              <a:t>Forking </a:t>
            </a:r>
            <a:r>
              <a:rPr lang="en-US" sz="2000" b="0" i="0" dirty="0">
                <a:solidFill>
                  <a:schemeClr val="tx1"/>
                </a:solidFill>
                <a:effectLst/>
              </a:rPr>
              <a:t>Workflow</a:t>
            </a:r>
          </a:p>
          <a:p>
            <a:pPr marL="457200" indent="-457200" algn="just">
              <a:buAutoNum type="alphaLcPeriod"/>
            </a:pPr>
            <a:endParaRPr lang="en-US" sz="2000" b="0" i="0" dirty="0">
              <a:solidFill>
                <a:schemeClr val="tx1"/>
              </a:solidFill>
              <a:effectLst/>
            </a:endParaRPr>
          </a:p>
        </p:txBody>
      </p:sp>
    </p:spTree>
    <p:extLst>
      <p:ext uri="{BB962C8B-B14F-4D97-AF65-F5344CB8AC3E}">
        <p14:creationId xmlns:p14="http://schemas.microsoft.com/office/powerpoint/2010/main" val="129921585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325562"/>
          </a:xfrm>
        </p:spPr>
        <p:txBody>
          <a:bodyPr>
            <a:normAutofit/>
          </a:bodyPr>
          <a:lstStyle/>
          <a:p>
            <a:r>
              <a:rPr lang="en-US" sz="3600" dirty="0">
                <a:solidFill>
                  <a:srgbClr val="FF0000"/>
                </a:solidFill>
              </a:rPr>
              <a:t>Reactive forms grouping : </a:t>
            </a:r>
            <a:r>
              <a:rPr lang="en-IN" sz="3600" dirty="0">
                <a:solidFill>
                  <a:srgbClr val="FF0000"/>
                </a:solidFill>
                <a:latin typeface="Roboto" panose="02000000000000000000" pitchFamily="2" charset="0"/>
              </a:rPr>
              <a:t>Form Builder</a:t>
            </a:r>
            <a:br>
              <a:rPr lang="en-IN" b="0" i="0" dirty="0">
                <a:solidFill>
                  <a:srgbClr val="FF0000"/>
                </a:solidFill>
                <a:effectLst/>
                <a:latin typeface="Roboto" panose="02000000000000000000" pitchFamily="2" charset="0"/>
              </a:rPr>
            </a:br>
            <a:endParaRPr lang="en-US" dirty="0">
              <a:solidFill>
                <a:srgbClr val="FF0000"/>
              </a:solidFill>
            </a:endParaRPr>
          </a:p>
        </p:txBody>
      </p:sp>
    </p:spTree>
    <p:extLst>
      <p:ext uri="{BB962C8B-B14F-4D97-AF65-F5344CB8AC3E}">
        <p14:creationId xmlns:p14="http://schemas.microsoft.com/office/powerpoint/2010/main" val="203196006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solidFill>
                  <a:srgbClr val="FF0000"/>
                </a:solidFill>
              </a:rPr>
              <a:t>Reactive forms grouping : </a:t>
            </a:r>
            <a:r>
              <a:rPr lang="en-IN" sz="3600" dirty="0">
                <a:solidFill>
                  <a:srgbClr val="FF0000"/>
                </a:solidFill>
                <a:latin typeface="Roboto" panose="02000000000000000000" pitchFamily="2" charset="0"/>
              </a:rPr>
              <a:t>Form Builder</a:t>
            </a:r>
            <a:br>
              <a:rPr lang="en-IN" sz="3600" b="0" i="0" dirty="0">
                <a:solidFill>
                  <a:srgbClr val="FF0000"/>
                </a:solidFill>
                <a:effectLst/>
                <a:latin typeface="Roboto" panose="02000000000000000000" pitchFamily="2" charset="0"/>
              </a:rPr>
            </a:br>
            <a:endParaRPr lang="en-US" sz="3600" dirty="0">
              <a:solidFill>
                <a:srgbClr val="FF0000"/>
              </a:solidFill>
            </a:endParaRPr>
          </a:p>
        </p:txBody>
      </p:sp>
      <p:sp>
        <p:nvSpPr>
          <p:cNvPr id="3" name="Content Placeholder 2"/>
          <p:cNvSpPr>
            <a:spLocks noGrp="1"/>
          </p:cNvSpPr>
          <p:nvPr>
            <p:ph idx="1"/>
          </p:nvPr>
        </p:nvSpPr>
        <p:spPr/>
        <p:txBody>
          <a:bodyPr>
            <a:normAutofit fontScale="85000" lnSpcReduction="10000"/>
          </a:bodyPr>
          <a:lstStyle/>
          <a:p>
            <a:pPr marL="0" indent="0">
              <a:buNone/>
            </a:pPr>
            <a:r>
              <a:rPr lang="en-IN" sz="1900" b="0" i="0" dirty="0">
                <a:effectLst/>
                <a:latin typeface="Roboto Mono"/>
              </a:rPr>
              <a:t>import { </a:t>
            </a:r>
            <a:r>
              <a:rPr lang="en-IN" sz="1900" b="0" i="0" u="none" strike="noStrike" dirty="0">
                <a:effectLst/>
                <a:latin typeface="Roboto Mono"/>
                <a:hlinkClick r:id="rId2">
                  <a:extLst>
                    <a:ext uri="{A12FA001-AC4F-418D-AE19-62706E023703}">
                      <ahyp:hlinkClr xmlns:ahyp="http://schemas.microsoft.com/office/drawing/2018/hyperlinkcolor" val="tx"/>
                    </a:ext>
                  </a:extLst>
                </a:hlinkClick>
              </a:rPr>
              <a:t>Component</a:t>
            </a:r>
            <a:r>
              <a:rPr lang="en-IN" sz="1900" b="0" i="0" dirty="0">
                <a:effectLst/>
                <a:latin typeface="Roboto Mono"/>
              </a:rPr>
              <a:t> } from '@angular/core’; </a:t>
            </a:r>
          </a:p>
          <a:p>
            <a:pPr marL="0" indent="0">
              <a:buNone/>
            </a:pPr>
            <a:r>
              <a:rPr lang="en-IN" sz="1900" b="0" i="0" dirty="0">
                <a:effectLst/>
                <a:latin typeface="Roboto Mono"/>
              </a:rPr>
              <a:t>import { </a:t>
            </a:r>
            <a:r>
              <a:rPr lang="en-IN" sz="1900" b="0" i="0" u="none" strike="noStrike" dirty="0" err="1">
                <a:effectLst/>
                <a:latin typeface="Roboto Mono"/>
                <a:hlinkClick r:id="rId3">
                  <a:extLst>
                    <a:ext uri="{A12FA001-AC4F-418D-AE19-62706E023703}">
                      <ahyp:hlinkClr xmlns:ahyp="http://schemas.microsoft.com/office/drawing/2018/hyperlinkcolor" val="tx"/>
                    </a:ext>
                  </a:extLst>
                </a:hlinkClick>
              </a:rPr>
              <a:t>FormBuilder</a:t>
            </a:r>
            <a:r>
              <a:rPr lang="en-IN" sz="1900" b="0" i="0" dirty="0">
                <a:effectLst/>
                <a:latin typeface="Roboto Mono"/>
              </a:rPr>
              <a:t> } from '@angular/forms’; </a:t>
            </a:r>
          </a:p>
          <a:p>
            <a:pPr marL="0" indent="0">
              <a:buNone/>
            </a:pPr>
            <a:r>
              <a:rPr lang="en-IN" sz="1900" b="0" i="0" dirty="0">
                <a:effectLst/>
              </a:rPr>
              <a:t>@</a:t>
            </a:r>
            <a:r>
              <a:rPr lang="en-IN" sz="1900" b="0" i="0" u="none" strike="noStrike" dirty="0">
                <a:effectLst/>
                <a:hlinkClick r:id="rId2">
                  <a:extLst>
                    <a:ext uri="{A12FA001-AC4F-418D-AE19-62706E023703}">
                      <ahyp:hlinkClr xmlns:ahyp="http://schemas.microsoft.com/office/drawing/2018/hyperlinkcolor" val="tx"/>
                    </a:ext>
                  </a:extLst>
                </a:hlinkClick>
              </a:rPr>
              <a:t>Component</a:t>
            </a:r>
            <a:r>
              <a:rPr lang="en-IN" sz="1900" b="0" i="0" dirty="0">
                <a:effectLst/>
              </a:rPr>
              <a:t>(</a:t>
            </a:r>
          </a:p>
          <a:p>
            <a:pPr marL="0" indent="0">
              <a:buNone/>
            </a:pPr>
            <a:r>
              <a:rPr lang="en-IN" sz="2100" b="0" i="0" dirty="0">
                <a:effectLst/>
                <a:latin typeface="Roboto Mono"/>
              </a:rPr>
              <a:t>{ selector: 'app-profile-editor’, </a:t>
            </a:r>
          </a:p>
          <a:p>
            <a:pPr marL="0" indent="0">
              <a:buNone/>
            </a:pPr>
            <a:r>
              <a:rPr lang="en-IN" sz="2100" dirty="0">
                <a:latin typeface="Roboto Mono"/>
              </a:rPr>
              <a:t> </a:t>
            </a:r>
            <a:r>
              <a:rPr lang="en-IN" sz="2100" b="0" i="0" dirty="0" err="1">
                <a:effectLst/>
                <a:latin typeface="Roboto Mono"/>
              </a:rPr>
              <a:t>templateUrl</a:t>
            </a:r>
            <a:r>
              <a:rPr lang="en-IN" sz="2100" b="0" i="0" dirty="0">
                <a:effectLst/>
                <a:latin typeface="Roboto Mono"/>
              </a:rPr>
              <a:t>: './profile-editor.component.html’,    </a:t>
            </a:r>
            <a:r>
              <a:rPr lang="en-IN" sz="2100" b="0" i="0" dirty="0" err="1">
                <a:effectLst/>
                <a:latin typeface="Roboto Mono"/>
              </a:rPr>
              <a:t>styleUrls</a:t>
            </a:r>
            <a:r>
              <a:rPr lang="en-IN" sz="2100" b="0" i="0" dirty="0">
                <a:effectLst/>
                <a:latin typeface="Roboto Mono"/>
              </a:rPr>
              <a:t>: ['./profile-editor.component.css’]</a:t>
            </a:r>
          </a:p>
          <a:p>
            <a:pPr marL="0" indent="0">
              <a:buNone/>
            </a:pPr>
            <a:r>
              <a:rPr lang="en-IN" sz="2100" b="0" i="0" dirty="0">
                <a:effectLst/>
                <a:latin typeface="Roboto Mono"/>
              </a:rPr>
              <a:t> }) </a:t>
            </a:r>
          </a:p>
          <a:p>
            <a:pPr marL="0" indent="0">
              <a:buNone/>
            </a:pPr>
            <a:r>
              <a:rPr lang="en-IN" sz="1800" b="0" i="0" dirty="0">
                <a:effectLst/>
              </a:rPr>
              <a:t>export class </a:t>
            </a:r>
            <a:r>
              <a:rPr lang="en-IN" sz="1800" b="0" i="0" dirty="0" err="1">
                <a:effectLst/>
              </a:rPr>
              <a:t>ProfileEditorComponent</a:t>
            </a:r>
            <a:r>
              <a:rPr lang="en-IN" sz="1800" b="0" i="0" dirty="0">
                <a:effectLst/>
              </a:rPr>
              <a:t> </a:t>
            </a:r>
          </a:p>
          <a:p>
            <a:pPr marL="0" indent="0">
              <a:buNone/>
            </a:pPr>
            <a:r>
              <a:rPr lang="en-IN" sz="1800" b="0" i="0" dirty="0">
                <a:effectLst/>
              </a:rPr>
              <a:t>{ </a:t>
            </a:r>
            <a:r>
              <a:rPr lang="en-IN" sz="1800" b="0" i="0" dirty="0" err="1">
                <a:effectLst/>
              </a:rPr>
              <a:t>profileForm</a:t>
            </a:r>
            <a:r>
              <a:rPr lang="en-IN" sz="1800" b="0" i="0" dirty="0">
                <a:effectLst/>
              </a:rPr>
              <a:t> = </a:t>
            </a:r>
            <a:r>
              <a:rPr lang="en-IN" sz="1800" b="0" i="0" dirty="0" err="1">
                <a:effectLst/>
              </a:rPr>
              <a:t>this.fb.group</a:t>
            </a:r>
            <a:r>
              <a:rPr lang="en-IN" sz="1800" b="0" i="0" dirty="0">
                <a:effectLst/>
              </a:rPr>
              <a:t>(</a:t>
            </a:r>
          </a:p>
          <a:p>
            <a:pPr marL="0" indent="0">
              <a:buNone/>
            </a:pPr>
            <a:r>
              <a:rPr lang="en-IN" sz="1800" dirty="0"/>
              <a:t>		</a:t>
            </a:r>
            <a:r>
              <a:rPr lang="en-IN" sz="1800" b="0" i="0" dirty="0">
                <a:effectLst/>
              </a:rPr>
              <a:t>{ </a:t>
            </a:r>
            <a:r>
              <a:rPr lang="en-IN" sz="1800" b="0" i="0" dirty="0" err="1">
                <a:effectLst/>
              </a:rPr>
              <a:t>firstName</a:t>
            </a:r>
            <a:r>
              <a:rPr lang="en-IN" sz="1800" b="0" i="0" dirty="0">
                <a:effectLst/>
              </a:rPr>
              <a:t>: [‘’],</a:t>
            </a:r>
          </a:p>
          <a:p>
            <a:pPr marL="0" indent="0">
              <a:buNone/>
            </a:pPr>
            <a:r>
              <a:rPr lang="en-IN" sz="1800" dirty="0"/>
              <a:t>		</a:t>
            </a:r>
            <a:r>
              <a:rPr lang="en-IN" sz="1800" b="0" i="0" dirty="0">
                <a:effectLst/>
              </a:rPr>
              <a:t> </a:t>
            </a:r>
            <a:r>
              <a:rPr lang="en-IN" sz="1800" b="0" i="0" dirty="0" err="1">
                <a:effectLst/>
              </a:rPr>
              <a:t>lastName</a:t>
            </a:r>
            <a:r>
              <a:rPr lang="en-IN" sz="1800" b="0" i="0" dirty="0">
                <a:effectLst/>
              </a:rPr>
              <a:t>: [‘’], </a:t>
            </a:r>
          </a:p>
          <a:p>
            <a:pPr marL="0" indent="0">
              <a:buNone/>
            </a:pPr>
            <a:r>
              <a:rPr lang="en-IN" sz="1800" dirty="0"/>
              <a:t>		</a:t>
            </a:r>
            <a:r>
              <a:rPr lang="en-IN" sz="1800" b="0" i="0" dirty="0">
                <a:effectLst/>
              </a:rPr>
              <a:t>address: </a:t>
            </a:r>
            <a:r>
              <a:rPr lang="en-IN" sz="1800" b="0" i="0" dirty="0" err="1">
                <a:effectLst/>
              </a:rPr>
              <a:t>this.fb.group</a:t>
            </a:r>
            <a:r>
              <a:rPr lang="en-IN" sz="1800" b="0" i="0" dirty="0">
                <a:effectLst/>
              </a:rPr>
              <a:t>({</a:t>
            </a:r>
          </a:p>
          <a:p>
            <a:pPr marL="0" indent="0">
              <a:buNone/>
            </a:pPr>
            <a:r>
              <a:rPr lang="en-IN" sz="1800" dirty="0"/>
              <a:t>			</a:t>
            </a:r>
            <a:r>
              <a:rPr lang="en-IN" sz="1800" b="0" i="0" dirty="0">
                <a:effectLst/>
              </a:rPr>
              <a:t> street: [‘’], </a:t>
            </a:r>
          </a:p>
          <a:p>
            <a:pPr marL="0" indent="0">
              <a:buNone/>
            </a:pPr>
            <a:r>
              <a:rPr lang="en-IN" sz="1800" dirty="0"/>
              <a:t>			</a:t>
            </a:r>
            <a:r>
              <a:rPr lang="en-IN" sz="1800" b="0" i="0" dirty="0">
                <a:effectLst/>
              </a:rPr>
              <a:t>city: [‘’], </a:t>
            </a:r>
          </a:p>
          <a:p>
            <a:pPr marL="0" indent="0">
              <a:buNone/>
            </a:pPr>
            <a:r>
              <a:rPr lang="en-IN" sz="1800" dirty="0"/>
              <a:t>			</a:t>
            </a:r>
            <a:r>
              <a:rPr lang="en-IN" sz="1800" b="0" i="0" dirty="0">
                <a:effectLst/>
              </a:rPr>
              <a:t>state: [''], zip: [''] }), }); </a:t>
            </a:r>
          </a:p>
          <a:p>
            <a:pPr marL="0" indent="0">
              <a:buNone/>
            </a:pPr>
            <a:endParaRPr lang="en-IN" sz="1800" dirty="0"/>
          </a:p>
          <a:p>
            <a:pPr marL="0" indent="0">
              <a:buNone/>
            </a:pPr>
            <a:r>
              <a:rPr lang="en-IN" sz="1800" b="0" i="0" dirty="0">
                <a:effectLst/>
              </a:rPr>
              <a:t>constructor(private fb: </a:t>
            </a:r>
            <a:r>
              <a:rPr lang="en-IN" sz="1800" b="0" i="0" u="none" strike="noStrike" dirty="0" err="1">
                <a:effectLst/>
                <a:hlinkClick r:id="rId3">
                  <a:extLst>
                    <a:ext uri="{A12FA001-AC4F-418D-AE19-62706E023703}">
                      <ahyp:hlinkClr xmlns:ahyp="http://schemas.microsoft.com/office/drawing/2018/hyperlinkcolor" val="tx"/>
                    </a:ext>
                  </a:extLst>
                </a:hlinkClick>
              </a:rPr>
              <a:t>FormBuilder</a:t>
            </a:r>
            <a:r>
              <a:rPr lang="en-IN" sz="1800" b="0" i="0" dirty="0">
                <a:effectLst/>
              </a:rPr>
              <a:t>) { } }</a:t>
            </a:r>
            <a:endParaRPr lang="en-US" sz="1800"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solidFill>
                  <a:srgbClr val="FF0000"/>
                </a:solidFill>
              </a:rPr>
              <a:t>Reactive forms : Validation</a:t>
            </a:r>
            <a:br>
              <a:rPr lang="en-IN" sz="3600" b="0" i="0" dirty="0">
                <a:solidFill>
                  <a:srgbClr val="FF0000"/>
                </a:solidFill>
                <a:effectLst/>
                <a:latin typeface="Roboto" panose="02000000000000000000" pitchFamily="2" charset="0"/>
              </a:rPr>
            </a:br>
            <a:endParaRPr lang="en-US" sz="3600" dirty="0">
              <a:solidFill>
                <a:srgbClr val="FF0000"/>
              </a:solidFill>
            </a:endParaRPr>
          </a:p>
        </p:txBody>
      </p:sp>
      <p:sp>
        <p:nvSpPr>
          <p:cNvPr id="3" name="Content Placeholder 2"/>
          <p:cNvSpPr>
            <a:spLocks noGrp="1"/>
          </p:cNvSpPr>
          <p:nvPr>
            <p:ph idx="1"/>
          </p:nvPr>
        </p:nvSpPr>
        <p:spPr/>
        <p:txBody>
          <a:bodyPr>
            <a:normAutofit/>
          </a:bodyPr>
          <a:lstStyle/>
          <a:p>
            <a:r>
              <a:rPr lang="en-US" sz="1600" b="0" i="0" dirty="0">
                <a:effectLst/>
                <a:latin typeface="Roboto" panose="02000000000000000000" pitchFamily="2" charset="0"/>
              </a:rPr>
              <a:t>The source of truth is the component class in reactive forms.</a:t>
            </a:r>
          </a:p>
          <a:p>
            <a:r>
              <a:rPr lang="en-US" sz="1600" b="0" i="0" dirty="0">
                <a:effectLst/>
                <a:latin typeface="Roboto" panose="02000000000000000000" pitchFamily="2" charset="0"/>
              </a:rPr>
              <a:t>Instead of adding validators through attributes in the template, we will add validator functions directly to the form control model in the component class.</a:t>
            </a:r>
          </a:p>
          <a:p>
            <a:r>
              <a:rPr lang="en-US" sz="1600" b="0" i="0" dirty="0">
                <a:effectLst/>
                <a:latin typeface="Roboto" panose="02000000000000000000" pitchFamily="2" charset="0"/>
              </a:rPr>
              <a:t>Angular then calls these functions whenever the value of the control changes</a:t>
            </a:r>
            <a:endParaRPr lang="en-US" sz="1600" dirty="0">
              <a:latin typeface="Roboto" panose="02000000000000000000" pitchFamily="2" charset="0"/>
            </a:endParaRPr>
          </a:p>
          <a:p>
            <a:r>
              <a:rPr lang="en-US" sz="1600" dirty="0">
                <a:latin typeface="Roboto" panose="02000000000000000000" pitchFamily="2" charset="0"/>
              </a:rPr>
              <a:t>Validation functions may be either of the two types : </a:t>
            </a:r>
          </a:p>
          <a:p>
            <a:endParaRPr lang="en-US" sz="1600" dirty="0">
              <a:latin typeface="Roboto" panose="02000000000000000000" pitchFamily="2" charset="0"/>
            </a:endParaRPr>
          </a:p>
          <a:p>
            <a:pPr>
              <a:buAutoNum type="alphaLcPeriod"/>
            </a:pPr>
            <a:r>
              <a:rPr lang="en-US" sz="1600" b="1" dirty="0">
                <a:latin typeface="Roboto" panose="02000000000000000000" pitchFamily="2" charset="0"/>
              </a:rPr>
              <a:t>Sync validators </a:t>
            </a:r>
            <a:r>
              <a:rPr lang="en-US" sz="1600" dirty="0">
                <a:latin typeface="Roboto" panose="02000000000000000000" pitchFamily="2" charset="0"/>
              </a:rPr>
              <a:t>: Synchronous functions that take a control instance and immediately return either a set of validation errors or null. Pass these in as the second argument when you instantiate a FormControl.</a:t>
            </a:r>
          </a:p>
          <a:p>
            <a:pPr>
              <a:buAutoNum type="alphaLcPeriod"/>
            </a:pPr>
            <a:endParaRPr lang="en-US" sz="1600" dirty="0">
              <a:latin typeface="Roboto" panose="02000000000000000000" pitchFamily="2" charset="0"/>
            </a:endParaRPr>
          </a:p>
          <a:p>
            <a:pPr>
              <a:buAutoNum type="alphaLcPeriod"/>
            </a:pPr>
            <a:r>
              <a:rPr lang="en-US" sz="1600" b="1" dirty="0">
                <a:latin typeface="Roboto" panose="02000000000000000000" pitchFamily="2" charset="0"/>
              </a:rPr>
              <a:t>Async validators </a:t>
            </a:r>
            <a:r>
              <a:rPr lang="en-US" sz="1600" dirty="0">
                <a:latin typeface="Roboto" panose="02000000000000000000" pitchFamily="2" charset="0"/>
              </a:rPr>
              <a:t>: Asynchronous functions that take a control instance and return a Promise or Observable that later emits a set of validation errors or null. Pass these in as the third argument when you instantiate a FormControl.</a:t>
            </a:r>
          </a:p>
          <a:p>
            <a:endParaRPr lang="en-US" sz="1600" dirty="0">
              <a:latin typeface="Roboto" panose="02000000000000000000" pitchFamily="2" charset="0"/>
            </a:endParaRPr>
          </a:p>
          <a:p>
            <a:endParaRPr lang="en-US" sz="1600" dirty="0">
              <a:latin typeface="Roboto" panose="02000000000000000000" pitchFamily="2" charset="0"/>
            </a:endParaRPr>
          </a:p>
          <a:p>
            <a:endParaRPr lang="en-US" sz="1600" b="0" i="0" dirty="0">
              <a:effectLst/>
              <a:latin typeface="Roboto" panose="02000000000000000000" pitchFamily="2" charset="0"/>
            </a:endParaRPr>
          </a:p>
          <a:p>
            <a:endParaRPr lang="en-US" sz="1600" dirty="0"/>
          </a:p>
        </p:txBody>
      </p:sp>
    </p:spTree>
    <p:extLst>
      <p:ext uri="{BB962C8B-B14F-4D97-AF65-F5344CB8AC3E}">
        <p14:creationId xmlns:p14="http://schemas.microsoft.com/office/powerpoint/2010/main" val="417143354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solidFill>
                  <a:srgbClr val="FF0000"/>
                </a:solidFill>
              </a:rPr>
              <a:t>Reactive forms : Validation</a:t>
            </a:r>
            <a:br>
              <a:rPr lang="en-IN" sz="3600" b="0" i="0" dirty="0">
                <a:solidFill>
                  <a:srgbClr val="FF0000"/>
                </a:solidFill>
                <a:effectLst/>
                <a:latin typeface="Roboto" panose="02000000000000000000" pitchFamily="2" charset="0"/>
              </a:rPr>
            </a:br>
            <a:endParaRPr lang="en-US" sz="3600"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r>
              <a:rPr lang="en-US" sz="1600" b="0" i="0" dirty="0">
                <a:effectLst/>
                <a:latin typeface="Roboto" panose="02000000000000000000" pitchFamily="2" charset="0"/>
              </a:rPr>
              <a:t>The source of truth is the component class in reactive forms.</a:t>
            </a:r>
          </a:p>
          <a:p>
            <a:r>
              <a:rPr lang="en-US" sz="1600" b="0" i="0" dirty="0">
                <a:effectLst/>
                <a:latin typeface="Roboto" panose="02000000000000000000" pitchFamily="2" charset="0"/>
              </a:rPr>
              <a:t>Instead of adding validators through attributes in the template, we will add validator functions directly to the form control model in the component class.</a:t>
            </a:r>
          </a:p>
          <a:p>
            <a:r>
              <a:rPr lang="en-US" sz="1600" b="0" i="0" dirty="0">
                <a:effectLst/>
                <a:latin typeface="Roboto" panose="02000000000000000000" pitchFamily="2" charset="0"/>
              </a:rPr>
              <a:t>Angular then calls these functions whenever the value of the control changes</a:t>
            </a:r>
          </a:p>
          <a:p>
            <a:endParaRPr lang="en-US" sz="1600" dirty="0">
              <a:latin typeface="Roboto" panose="02000000000000000000" pitchFamily="2" charset="0"/>
            </a:endParaRPr>
          </a:p>
          <a:p>
            <a:r>
              <a:rPr lang="en-US" sz="1600" dirty="0">
                <a:latin typeface="Roboto" panose="02000000000000000000" pitchFamily="2" charset="0"/>
              </a:rPr>
              <a:t>Validation functions may be either of the two types : </a:t>
            </a:r>
          </a:p>
          <a:p>
            <a:endParaRPr lang="en-US" sz="1600" dirty="0">
              <a:latin typeface="Roboto" panose="02000000000000000000" pitchFamily="2" charset="0"/>
            </a:endParaRPr>
          </a:p>
          <a:p>
            <a:pPr>
              <a:buAutoNum type="alphaLcPeriod"/>
            </a:pPr>
            <a:r>
              <a:rPr lang="en-US" sz="1600" b="1" dirty="0">
                <a:latin typeface="Roboto" panose="02000000000000000000" pitchFamily="2" charset="0"/>
              </a:rPr>
              <a:t>Sync validators </a:t>
            </a:r>
            <a:r>
              <a:rPr lang="en-US" sz="1600" dirty="0">
                <a:latin typeface="Roboto" panose="02000000000000000000" pitchFamily="2" charset="0"/>
              </a:rPr>
              <a:t>: Synchronous functions that take a control instance and immediately return either a set of validation errors or null. Pass these in as the second argument when you instantiate a FormControl.</a:t>
            </a:r>
          </a:p>
          <a:p>
            <a:pPr>
              <a:buAutoNum type="alphaLcPeriod"/>
            </a:pPr>
            <a:endParaRPr lang="en-US" sz="1600" dirty="0">
              <a:latin typeface="Roboto" panose="02000000000000000000" pitchFamily="2" charset="0"/>
            </a:endParaRPr>
          </a:p>
          <a:p>
            <a:pPr>
              <a:buAutoNum type="alphaLcPeriod"/>
            </a:pPr>
            <a:r>
              <a:rPr lang="en-US" sz="1600" b="1" dirty="0">
                <a:latin typeface="Roboto" panose="02000000000000000000" pitchFamily="2" charset="0"/>
              </a:rPr>
              <a:t>Async validators </a:t>
            </a:r>
            <a:r>
              <a:rPr lang="en-US" sz="1600" dirty="0">
                <a:latin typeface="Roboto" panose="02000000000000000000" pitchFamily="2" charset="0"/>
              </a:rPr>
              <a:t>: Asynchronous functions that take a control instance and return a Promise or Observable that later emits a set of validation errors or null. Pass these in as the third argument when you instantiate a FormControl.</a:t>
            </a:r>
          </a:p>
          <a:p>
            <a:pPr>
              <a:buAutoNum type="alphaLcPeriod"/>
            </a:pPr>
            <a:endParaRPr lang="en-US" sz="1600" dirty="0">
              <a:latin typeface="Roboto" panose="02000000000000000000" pitchFamily="2" charset="0"/>
            </a:endParaRPr>
          </a:p>
          <a:p>
            <a:pPr marL="0" indent="0">
              <a:buNone/>
            </a:pPr>
            <a:r>
              <a:rPr lang="en-US" sz="1600" b="1" dirty="0">
                <a:latin typeface="Roboto" panose="02000000000000000000" pitchFamily="2" charset="0"/>
              </a:rPr>
              <a:t>Note : </a:t>
            </a:r>
          </a:p>
          <a:p>
            <a:pPr marL="0" indent="0">
              <a:buNone/>
            </a:pPr>
            <a:r>
              <a:rPr lang="en-US" sz="1700" i="1" dirty="0">
                <a:effectLst/>
              </a:rPr>
              <a:t>For performance reasons, Angular only runs async validators if all sync validators pass. Each must complete before errors are set.</a:t>
            </a:r>
            <a:endParaRPr lang="en-US" sz="1700" i="1" dirty="0"/>
          </a:p>
          <a:p>
            <a:endParaRPr lang="en-US" sz="1600" dirty="0">
              <a:latin typeface="Roboto" panose="02000000000000000000" pitchFamily="2" charset="0"/>
            </a:endParaRPr>
          </a:p>
          <a:p>
            <a:endParaRPr lang="en-US" sz="1600" dirty="0">
              <a:latin typeface="Roboto" panose="02000000000000000000" pitchFamily="2" charset="0"/>
            </a:endParaRPr>
          </a:p>
          <a:p>
            <a:endParaRPr lang="en-US" sz="1600" b="0" i="0" dirty="0">
              <a:effectLst/>
              <a:latin typeface="Roboto" panose="02000000000000000000" pitchFamily="2" charset="0"/>
            </a:endParaRPr>
          </a:p>
          <a:p>
            <a:endParaRPr lang="en-US" sz="1600" dirty="0"/>
          </a:p>
        </p:txBody>
      </p:sp>
    </p:spTree>
    <p:extLst>
      <p:ext uri="{BB962C8B-B14F-4D97-AF65-F5344CB8AC3E}">
        <p14:creationId xmlns:p14="http://schemas.microsoft.com/office/powerpoint/2010/main" val="161583146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solidFill>
                  <a:srgbClr val="FF0000"/>
                </a:solidFill>
              </a:rPr>
              <a:t>Reactive forms : Validation</a:t>
            </a:r>
            <a:br>
              <a:rPr lang="en-IN" sz="3600" b="0" i="0" dirty="0">
                <a:solidFill>
                  <a:srgbClr val="FF0000"/>
                </a:solidFill>
                <a:effectLst/>
                <a:latin typeface="Roboto" panose="02000000000000000000" pitchFamily="2" charset="0"/>
              </a:rPr>
            </a:br>
            <a:endParaRPr lang="en-US" sz="3600" dirty="0">
              <a:solidFill>
                <a:srgbClr val="FF0000"/>
              </a:solidFill>
            </a:endParaRPr>
          </a:p>
        </p:txBody>
      </p:sp>
      <p:sp>
        <p:nvSpPr>
          <p:cNvPr id="3" name="Content Placeholder 2"/>
          <p:cNvSpPr>
            <a:spLocks noGrp="1"/>
          </p:cNvSpPr>
          <p:nvPr>
            <p:ph idx="1"/>
          </p:nvPr>
        </p:nvSpPr>
        <p:spPr/>
        <p:txBody>
          <a:bodyPr>
            <a:normAutofit/>
          </a:bodyPr>
          <a:lstStyle/>
          <a:p>
            <a:r>
              <a:rPr lang="en-US" sz="1800" b="1" dirty="0"/>
              <a:t>Built – in validators : </a:t>
            </a:r>
          </a:p>
          <a:p>
            <a:endParaRPr lang="en-US" sz="1600" dirty="0"/>
          </a:p>
          <a:p>
            <a:pPr marL="0" indent="0">
              <a:buNone/>
            </a:pPr>
            <a:r>
              <a:rPr lang="en-US" sz="1600" dirty="0"/>
              <a:t> The same built-in validators that are available as attributes in template-driven forms, such as required and </a:t>
            </a:r>
            <a:r>
              <a:rPr lang="en-US" sz="1600" dirty="0" err="1"/>
              <a:t>minlength</a:t>
            </a:r>
            <a:r>
              <a:rPr lang="en-US" sz="1600" dirty="0"/>
              <a:t>, are all available to use as functions from the Validators class. Some inbuilt validators.</a:t>
            </a:r>
          </a:p>
          <a:p>
            <a:pPr marL="0" indent="0">
              <a:buNone/>
            </a:pPr>
            <a:endParaRPr lang="en-US" sz="1600" dirty="0"/>
          </a:p>
          <a:p>
            <a:pPr marL="0" indent="0">
              <a:buNone/>
            </a:pPr>
            <a:r>
              <a:rPr lang="en-US" sz="1600" dirty="0"/>
              <a:t> static min(min: number): </a:t>
            </a:r>
            <a:r>
              <a:rPr lang="en-US" sz="1600" dirty="0" err="1"/>
              <a:t>ValidatorFn</a:t>
            </a:r>
            <a:endParaRPr lang="en-US" sz="1600" dirty="0"/>
          </a:p>
          <a:p>
            <a:pPr marL="0" indent="0">
              <a:buNone/>
            </a:pPr>
            <a:r>
              <a:rPr lang="en-US" sz="1600" dirty="0"/>
              <a:t>  static max(max: number): </a:t>
            </a:r>
            <a:r>
              <a:rPr lang="en-US" sz="1600" dirty="0" err="1"/>
              <a:t>ValidatorFn</a:t>
            </a:r>
            <a:endParaRPr lang="en-US" sz="1600" dirty="0"/>
          </a:p>
          <a:p>
            <a:pPr marL="0" indent="0">
              <a:buNone/>
            </a:pPr>
            <a:r>
              <a:rPr lang="en-US" sz="1600" dirty="0"/>
              <a:t>  static required(control: </a:t>
            </a:r>
            <a:r>
              <a:rPr lang="en-US" sz="1600" dirty="0" err="1"/>
              <a:t>AbstractControl</a:t>
            </a:r>
            <a:r>
              <a:rPr lang="en-US" sz="1600" dirty="0"/>
              <a:t>&lt;any, any&gt;): </a:t>
            </a:r>
            <a:r>
              <a:rPr lang="en-US" sz="1600" dirty="0" err="1"/>
              <a:t>ValidationErrors</a:t>
            </a:r>
            <a:r>
              <a:rPr lang="en-US" sz="1600" dirty="0"/>
              <a:t> | null</a:t>
            </a:r>
          </a:p>
          <a:p>
            <a:pPr marL="0" indent="0">
              <a:buNone/>
            </a:pPr>
            <a:r>
              <a:rPr lang="en-US" sz="1600" dirty="0"/>
              <a:t>  static </a:t>
            </a:r>
            <a:r>
              <a:rPr lang="en-US" sz="1600" dirty="0" err="1"/>
              <a:t>requiredTrue</a:t>
            </a:r>
            <a:r>
              <a:rPr lang="en-US" sz="1600" dirty="0"/>
              <a:t>(control: </a:t>
            </a:r>
            <a:r>
              <a:rPr lang="en-US" sz="1600" dirty="0" err="1"/>
              <a:t>AbstractControl</a:t>
            </a:r>
            <a:r>
              <a:rPr lang="en-US" sz="1600" dirty="0"/>
              <a:t>&lt;any, any&gt;): </a:t>
            </a:r>
            <a:r>
              <a:rPr lang="en-US" sz="1600" dirty="0" err="1"/>
              <a:t>ValidationErrors</a:t>
            </a:r>
            <a:r>
              <a:rPr lang="en-US" sz="1600" dirty="0"/>
              <a:t> | null</a:t>
            </a:r>
          </a:p>
          <a:p>
            <a:pPr marL="0" indent="0">
              <a:buNone/>
            </a:pPr>
            <a:r>
              <a:rPr lang="en-US" sz="1600" dirty="0"/>
              <a:t>  static email(control: </a:t>
            </a:r>
            <a:r>
              <a:rPr lang="en-US" sz="1600" dirty="0" err="1"/>
              <a:t>AbstractControl</a:t>
            </a:r>
            <a:r>
              <a:rPr lang="en-US" sz="1600" dirty="0"/>
              <a:t>&lt;any, any&gt;): </a:t>
            </a:r>
            <a:r>
              <a:rPr lang="en-US" sz="1600" dirty="0" err="1"/>
              <a:t>ValidationErrors</a:t>
            </a:r>
            <a:r>
              <a:rPr lang="en-US" sz="1600" dirty="0"/>
              <a:t> | null</a:t>
            </a:r>
          </a:p>
          <a:p>
            <a:pPr marL="0" indent="0">
              <a:buNone/>
            </a:pPr>
            <a:r>
              <a:rPr lang="en-US" sz="1600" dirty="0"/>
              <a:t>  static </a:t>
            </a:r>
            <a:r>
              <a:rPr lang="en-US" sz="1600" dirty="0" err="1"/>
              <a:t>minLength</a:t>
            </a:r>
            <a:r>
              <a:rPr lang="en-US" sz="1600" dirty="0"/>
              <a:t>(</a:t>
            </a:r>
            <a:r>
              <a:rPr lang="en-US" sz="1600" dirty="0" err="1"/>
              <a:t>minLength</a:t>
            </a:r>
            <a:r>
              <a:rPr lang="en-US" sz="1600" dirty="0"/>
              <a:t>: number): </a:t>
            </a:r>
            <a:r>
              <a:rPr lang="en-US" sz="1600" dirty="0" err="1"/>
              <a:t>ValidatorFn</a:t>
            </a:r>
            <a:endParaRPr lang="en-US" sz="1600" dirty="0"/>
          </a:p>
          <a:p>
            <a:pPr marL="0" indent="0">
              <a:buNone/>
            </a:pPr>
            <a:r>
              <a:rPr lang="en-US" sz="1600" dirty="0"/>
              <a:t>  static </a:t>
            </a:r>
            <a:r>
              <a:rPr lang="en-US" sz="1600" dirty="0" err="1"/>
              <a:t>maxLength</a:t>
            </a:r>
            <a:r>
              <a:rPr lang="en-US" sz="1600" dirty="0"/>
              <a:t>(</a:t>
            </a:r>
            <a:r>
              <a:rPr lang="en-US" sz="1600" dirty="0" err="1"/>
              <a:t>maxLength</a:t>
            </a:r>
            <a:r>
              <a:rPr lang="en-US" sz="1600" dirty="0"/>
              <a:t>: number): </a:t>
            </a:r>
            <a:r>
              <a:rPr lang="en-US" sz="1600" dirty="0" err="1"/>
              <a:t>ValidatorFn</a:t>
            </a:r>
            <a:endParaRPr lang="en-US" sz="1600" dirty="0"/>
          </a:p>
          <a:p>
            <a:pPr marL="0" indent="0">
              <a:buNone/>
            </a:pPr>
            <a:r>
              <a:rPr lang="en-US" sz="1600" dirty="0"/>
              <a:t>  static pattern(pattern: string | </a:t>
            </a:r>
            <a:r>
              <a:rPr lang="en-US" sz="1600" dirty="0" err="1"/>
              <a:t>RegExp</a:t>
            </a:r>
            <a:r>
              <a:rPr lang="en-US" sz="1600" dirty="0"/>
              <a:t>): </a:t>
            </a:r>
            <a:r>
              <a:rPr lang="en-US" sz="1600" dirty="0" err="1"/>
              <a:t>ValidatorFn</a:t>
            </a:r>
            <a:endParaRPr lang="en-US" sz="1600" dirty="0"/>
          </a:p>
        </p:txBody>
      </p:sp>
    </p:spTree>
    <p:extLst>
      <p:ext uri="{BB962C8B-B14F-4D97-AF65-F5344CB8AC3E}">
        <p14:creationId xmlns:p14="http://schemas.microsoft.com/office/powerpoint/2010/main" val="128084831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solidFill>
                  <a:srgbClr val="FF0000"/>
                </a:solidFill>
              </a:rPr>
              <a:t>Reactive forms : Validation</a:t>
            </a:r>
            <a:br>
              <a:rPr lang="en-IN" sz="3600" b="0" i="0" dirty="0">
                <a:solidFill>
                  <a:srgbClr val="FF0000"/>
                </a:solidFill>
                <a:effectLst/>
                <a:latin typeface="Roboto" panose="02000000000000000000" pitchFamily="2" charset="0"/>
              </a:rPr>
            </a:br>
            <a:endParaRPr lang="en-US" sz="3600" dirty="0">
              <a:solidFill>
                <a:srgbClr val="FF0000"/>
              </a:solidFill>
            </a:endParaRPr>
          </a:p>
        </p:txBody>
      </p:sp>
      <p:sp>
        <p:nvSpPr>
          <p:cNvPr id="3" name="Content Placeholder 2"/>
          <p:cNvSpPr>
            <a:spLocks noGrp="1"/>
          </p:cNvSpPr>
          <p:nvPr>
            <p:ph idx="1"/>
          </p:nvPr>
        </p:nvSpPr>
        <p:spPr/>
        <p:txBody>
          <a:bodyPr>
            <a:normAutofit/>
          </a:bodyPr>
          <a:lstStyle/>
          <a:p>
            <a:r>
              <a:rPr lang="en-US" sz="1800" b="1" dirty="0"/>
              <a:t>Example </a:t>
            </a:r>
          </a:p>
          <a:p>
            <a:endParaRPr lang="en-US" sz="1800" b="1" dirty="0"/>
          </a:p>
          <a:p>
            <a:pPr marL="0" indent="0">
              <a:buNone/>
            </a:pPr>
            <a:r>
              <a:rPr lang="en-IN" sz="2000" i="0" dirty="0" err="1">
                <a:effectLst/>
                <a:latin typeface="Roboto Mono"/>
              </a:rPr>
              <a:t>const</a:t>
            </a:r>
            <a:r>
              <a:rPr lang="en-IN" sz="2000" i="0" dirty="0">
                <a:effectLst/>
                <a:latin typeface="Roboto Mono"/>
              </a:rPr>
              <a:t> control = new </a:t>
            </a:r>
            <a:r>
              <a:rPr lang="en-IN" sz="2000" dirty="0">
                <a:latin typeface="Roboto Mono"/>
              </a:rPr>
              <a:t>FormControl</a:t>
            </a:r>
            <a:r>
              <a:rPr lang="en-IN" sz="2000" i="0" dirty="0">
                <a:effectLst/>
                <a:latin typeface="Roboto Mono"/>
              </a:rPr>
              <a:t>(2, </a:t>
            </a:r>
            <a:r>
              <a:rPr lang="en-IN" sz="2000" i="0" dirty="0" err="1">
                <a:effectLst/>
                <a:latin typeface="Roboto Mono"/>
              </a:rPr>
              <a:t>Validators.min</a:t>
            </a:r>
            <a:r>
              <a:rPr lang="en-IN" sz="2000" i="0" dirty="0">
                <a:effectLst/>
                <a:latin typeface="Roboto Mono"/>
              </a:rPr>
              <a:t>(3)); console.log(</a:t>
            </a:r>
            <a:r>
              <a:rPr lang="en-IN" sz="2000" i="0" dirty="0" err="1">
                <a:effectLst/>
                <a:latin typeface="Roboto Mono"/>
              </a:rPr>
              <a:t>control.errors</a:t>
            </a:r>
            <a:r>
              <a:rPr lang="en-IN" sz="2000" i="0" dirty="0">
                <a:effectLst/>
                <a:latin typeface="Roboto Mono"/>
              </a:rPr>
              <a:t>);</a:t>
            </a:r>
          </a:p>
          <a:p>
            <a:pPr marL="0" indent="0">
              <a:buNone/>
            </a:pPr>
            <a:endParaRPr lang="en-IN" sz="2000" dirty="0">
              <a:latin typeface="Roboto Mono"/>
            </a:endParaRPr>
          </a:p>
          <a:p>
            <a:pPr marL="0" indent="0">
              <a:buNone/>
            </a:pPr>
            <a:endParaRPr lang="en-US" sz="2000" dirty="0"/>
          </a:p>
        </p:txBody>
      </p:sp>
    </p:spTree>
    <p:extLst>
      <p:ext uri="{BB962C8B-B14F-4D97-AF65-F5344CB8AC3E}">
        <p14:creationId xmlns:p14="http://schemas.microsoft.com/office/powerpoint/2010/main" val="3101900435"/>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solidFill>
                  <a:srgbClr val="FF0000"/>
                </a:solidFill>
              </a:rPr>
              <a:t>Reactive forms : Validation</a:t>
            </a:r>
            <a:br>
              <a:rPr lang="en-IN" sz="3600" b="0" i="0" dirty="0">
                <a:solidFill>
                  <a:srgbClr val="FF0000"/>
                </a:solidFill>
                <a:effectLst/>
                <a:latin typeface="Roboto" panose="02000000000000000000" pitchFamily="2" charset="0"/>
              </a:rPr>
            </a:br>
            <a:endParaRPr lang="en-US" sz="3600"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pPr marL="0" indent="0">
              <a:buNone/>
            </a:pPr>
            <a:r>
              <a:rPr lang="en-US" sz="2000" dirty="0" err="1"/>
              <a:t>ngOnInit</a:t>
            </a:r>
            <a:r>
              <a:rPr lang="en-US" sz="2000" dirty="0"/>
              <a:t>(): void {</a:t>
            </a:r>
          </a:p>
          <a:p>
            <a:pPr marL="0" indent="0">
              <a:buNone/>
            </a:pPr>
            <a:r>
              <a:rPr lang="en-US" sz="2000" dirty="0"/>
              <a:t>  </a:t>
            </a:r>
            <a:r>
              <a:rPr lang="en-US" sz="2000" dirty="0" err="1"/>
              <a:t>this.profileForm</a:t>
            </a:r>
            <a:r>
              <a:rPr lang="en-US" sz="2000" dirty="0"/>
              <a:t> = new </a:t>
            </a:r>
            <a:r>
              <a:rPr lang="en-US" sz="2000" dirty="0" err="1"/>
              <a:t>FormGroup</a:t>
            </a:r>
            <a:r>
              <a:rPr lang="en-US" sz="2000" dirty="0"/>
              <a:t>({</a:t>
            </a:r>
          </a:p>
          <a:p>
            <a:pPr marL="0" indent="0">
              <a:buNone/>
            </a:pPr>
            <a:r>
              <a:rPr lang="en-US" sz="2000" dirty="0"/>
              <a:t>    </a:t>
            </a:r>
            <a:r>
              <a:rPr lang="en-US" sz="2000" dirty="0" err="1"/>
              <a:t>fname</a:t>
            </a:r>
            <a:r>
              <a:rPr lang="en-US" sz="2000" dirty="0"/>
              <a:t>: new FormControl(value, [</a:t>
            </a:r>
          </a:p>
          <a:p>
            <a:pPr marL="0" indent="0">
              <a:buNone/>
            </a:pPr>
            <a:r>
              <a:rPr lang="en-US" sz="2000" dirty="0"/>
              <a:t>      </a:t>
            </a:r>
            <a:r>
              <a:rPr lang="en-US" sz="2000" dirty="0" err="1"/>
              <a:t>Validators.required</a:t>
            </a:r>
            <a:r>
              <a:rPr lang="en-US" sz="2000" dirty="0"/>
              <a:t>,</a:t>
            </a:r>
          </a:p>
          <a:p>
            <a:pPr marL="0" indent="0">
              <a:buNone/>
            </a:pPr>
            <a:r>
              <a:rPr lang="en-US" sz="2000" dirty="0"/>
              <a:t>      </a:t>
            </a:r>
            <a:r>
              <a:rPr lang="en-US" sz="2000" dirty="0" err="1"/>
              <a:t>Validators.minLength</a:t>
            </a:r>
            <a:r>
              <a:rPr lang="en-US" sz="2000" dirty="0"/>
              <a:t>(4),</a:t>
            </a:r>
          </a:p>
          <a:p>
            <a:pPr marL="0" indent="0">
              <a:buNone/>
            </a:pPr>
            <a:r>
              <a:rPr lang="en-US" sz="2000" dirty="0"/>
              <a:t>]),</a:t>
            </a:r>
          </a:p>
          <a:p>
            <a:pPr marL="0" indent="0">
              <a:buNone/>
            </a:pPr>
            <a:r>
              <a:rPr lang="en-US" sz="2000" dirty="0"/>
              <a:t>    </a:t>
            </a:r>
            <a:r>
              <a:rPr lang="en-US" sz="2000" dirty="0" err="1"/>
              <a:t>lname</a:t>
            </a:r>
            <a:r>
              <a:rPr lang="en-US" sz="2000" dirty="0"/>
              <a:t>: new FormControl(value),</a:t>
            </a:r>
          </a:p>
          <a:p>
            <a:pPr marL="0" indent="0">
              <a:buNone/>
            </a:pPr>
            <a:r>
              <a:rPr lang="en-US" sz="2000" dirty="0"/>
              <a:t>  });</a:t>
            </a:r>
          </a:p>
          <a:p>
            <a:pPr marL="0" indent="0">
              <a:buNone/>
            </a:pPr>
            <a:r>
              <a:rPr lang="en-US" sz="2000" dirty="0"/>
              <a:t>}</a:t>
            </a:r>
          </a:p>
          <a:p>
            <a:pPr marL="0" indent="0">
              <a:buNone/>
            </a:pPr>
            <a:endParaRPr lang="en-US" sz="2000" dirty="0"/>
          </a:p>
          <a:p>
            <a:pPr marL="0" indent="0">
              <a:buNone/>
            </a:pPr>
            <a:r>
              <a:rPr lang="en-US" sz="2000" dirty="0"/>
              <a:t>get name() { return </a:t>
            </a:r>
            <a:r>
              <a:rPr lang="en-US" sz="2000" dirty="0" err="1"/>
              <a:t>this.heroForm.get</a:t>
            </a:r>
            <a:r>
              <a:rPr lang="en-US" sz="2000" dirty="0"/>
              <a:t>('name'); }</a:t>
            </a:r>
          </a:p>
          <a:p>
            <a:pPr marL="0" indent="0">
              <a:buNone/>
            </a:pPr>
            <a:endParaRPr lang="en-US" sz="2000" dirty="0"/>
          </a:p>
          <a:p>
            <a:pPr marL="0" indent="0">
              <a:buNone/>
            </a:pPr>
            <a:r>
              <a:rPr lang="en-US" sz="2000" dirty="0"/>
              <a:t>get power() { return </a:t>
            </a:r>
            <a:r>
              <a:rPr lang="en-US" sz="2000" dirty="0" err="1"/>
              <a:t>this.heroForm.get</a:t>
            </a:r>
            <a:r>
              <a:rPr lang="en-US" sz="2000" dirty="0"/>
              <a:t>('power'); }</a:t>
            </a:r>
          </a:p>
        </p:txBody>
      </p:sp>
    </p:spTree>
    <p:extLst>
      <p:ext uri="{BB962C8B-B14F-4D97-AF65-F5344CB8AC3E}">
        <p14:creationId xmlns:p14="http://schemas.microsoft.com/office/powerpoint/2010/main" val="98756915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solidFill>
                  <a:srgbClr val="FF0000"/>
                </a:solidFill>
              </a:rPr>
              <a:t>Reactive forms : Validation</a:t>
            </a:r>
            <a:br>
              <a:rPr lang="en-IN" sz="3600" b="0" i="0" dirty="0">
                <a:solidFill>
                  <a:srgbClr val="FF0000"/>
                </a:solidFill>
                <a:effectLst/>
                <a:latin typeface="Roboto" panose="02000000000000000000" pitchFamily="2" charset="0"/>
              </a:rPr>
            </a:br>
            <a:endParaRPr lang="en-US" sz="3600" dirty="0">
              <a:solidFill>
                <a:srgbClr val="FF0000"/>
              </a:solidFill>
            </a:endParaRPr>
          </a:p>
        </p:txBody>
      </p:sp>
      <p:sp>
        <p:nvSpPr>
          <p:cNvPr id="3" name="Content Placeholder 2"/>
          <p:cNvSpPr>
            <a:spLocks noGrp="1"/>
          </p:cNvSpPr>
          <p:nvPr>
            <p:ph idx="1"/>
          </p:nvPr>
        </p:nvSpPr>
        <p:spPr/>
        <p:txBody>
          <a:bodyPr>
            <a:normAutofit fontScale="85000" lnSpcReduction="20000"/>
          </a:bodyPr>
          <a:lstStyle/>
          <a:p>
            <a:pPr marL="0" indent="0">
              <a:buNone/>
            </a:pPr>
            <a:r>
              <a:rPr lang="en-US" sz="2000" dirty="0"/>
              <a:t>&lt;input type="text" id="name" class="form-control"</a:t>
            </a:r>
          </a:p>
          <a:p>
            <a:pPr marL="0" indent="0">
              <a:buNone/>
            </a:pPr>
            <a:r>
              <a:rPr lang="en-US" sz="2000" dirty="0"/>
              <a:t>      </a:t>
            </a:r>
            <a:r>
              <a:rPr lang="en-US" sz="2000" dirty="0" err="1"/>
              <a:t>formControlName</a:t>
            </a:r>
            <a:r>
              <a:rPr lang="en-US" sz="2000" dirty="0"/>
              <a:t>="name" required&gt;</a:t>
            </a:r>
          </a:p>
          <a:p>
            <a:pPr marL="0" indent="0">
              <a:buNone/>
            </a:pPr>
            <a:endParaRPr lang="en-US" sz="2000" dirty="0"/>
          </a:p>
          <a:p>
            <a:pPr marL="0" indent="0">
              <a:buNone/>
            </a:pPr>
            <a:r>
              <a:rPr lang="en-US" sz="2000" dirty="0"/>
              <a:t>&lt;div *</a:t>
            </a:r>
            <a:r>
              <a:rPr lang="en-US" sz="2000" dirty="0" err="1"/>
              <a:t>ngIf</a:t>
            </a:r>
            <a:r>
              <a:rPr lang="en-US" sz="2000" dirty="0"/>
              <a:t>="</a:t>
            </a:r>
            <a:r>
              <a:rPr lang="en-US" sz="2000" dirty="0" err="1"/>
              <a:t>name.invalid</a:t>
            </a:r>
            <a:r>
              <a:rPr lang="en-US" sz="2000" dirty="0"/>
              <a:t> &amp;&amp; (</a:t>
            </a:r>
            <a:r>
              <a:rPr lang="en-US" sz="2000" dirty="0" err="1"/>
              <a:t>name.dirty</a:t>
            </a:r>
            <a:r>
              <a:rPr lang="en-US" sz="2000" dirty="0"/>
              <a:t> || </a:t>
            </a:r>
            <a:r>
              <a:rPr lang="en-US" sz="2000" dirty="0" err="1"/>
              <a:t>name.touched</a:t>
            </a:r>
            <a:r>
              <a:rPr lang="en-US" sz="2000" dirty="0"/>
              <a:t>)"</a:t>
            </a:r>
          </a:p>
          <a:p>
            <a:pPr marL="0" indent="0">
              <a:buNone/>
            </a:pPr>
            <a:r>
              <a:rPr lang="en-US" sz="2000" dirty="0"/>
              <a:t>    class="alert alert-danger"&gt;</a:t>
            </a:r>
          </a:p>
          <a:p>
            <a:pPr marL="0" indent="0">
              <a:buNone/>
            </a:pPr>
            <a:endParaRPr lang="en-US" sz="2000" dirty="0"/>
          </a:p>
          <a:p>
            <a:pPr marL="0" indent="0">
              <a:buNone/>
            </a:pPr>
            <a:r>
              <a:rPr lang="en-US" sz="2000" dirty="0"/>
              <a:t>  &lt;div *</a:t>
            </a:r>
            <a:r>
              <a:rPr lang="en-US" sz="2000" dirty="0" err="1"/>
              <a:t>ngIf</a:t>
            </a:r>
            <a:r>
              <a:rPr lang="en-US" sz="2000" dirty="0"/>
              <a:t>="</a:t>
            </a:r>
            <a:r>
              <a:rPr lang="en-US" sz="2000" dirty="0" err="1"/>
              <a:t>name.errors</a:t>
            </a:r>
            <a:r>
              <a:rPr lang="en-US" sz="2000" dirty="0"/>
              <a:t>?.['required']"&gt;</a:t>
            </a:r>
          </a:p>
          <a:p>
            <a:pPr marL="0" indent="0">
              <a:buNone/>
            </a:pPr>
            <a:r>
              <a:rPr lang="en-US" sz="2000" dirty="0"/>
              <a:t>    Name is required.</a:t>
            </a:r>
          </a:p>
          <a:p>
            <a:pPr marL="0" indent="0">
              <a:buNone/>
            </a:pPr>
            <a:r>
              <a:rPr lang="en-US" sz="2000" dirty="0"/>
              <a:t>  &lt;/div&gt;</a:t>
            </a:r>
          </a:p>
          <a:p>
            <a:pPr marL="0" indent="0">
              <a:buNone/>
            </a:pPr>
            <a:r>
              <a:rPr lang="en-US" sz="2000" dirty="0"/>
              <a:t>  &lt;div *</a:t>
            </a:r>
            <a:r>
              <a:rPr lang="en-US" sz="2000" dirty="0" err="1"/>
              <a:t>ngIf</a:t>
            </a:r>
            <a:r>
              <a:rPr lang="en-US" sz="2000" dirty="0"/>
              <a:t>="</a:t>
            </a:r>
            <a:r>
              <a:rPr lang="en-US" sz="2000" dirty="0" err="1"/>
              <a:t>name.errors</a:t>
            </a:r>
            <a:r>
              <a:rPr lang="en-US" sz="2000" dirty="0"/>
              <a:t>?.['</a:t>
            </a:r>
            <a:r>
              <a:rPr lang="en-US" sz="2000" dirty="0" err="1"/>
              <a:t>minlength</a:t>
            </a:r>
            <a:r>
              <a:rPr lang="en-US" sz="2000" dirty="0"/>
              <a:t>']"&gt;</a:t>
            </a:r>
          </a:p>
          <a:p>
            <a:pPr marL="0" indent="0">
              <a:buNone/>
            </a:pPr>
            <a:r>
              <a:rPr lang="en-US" sz="2000" dirty="0"/>
              <a:t>    Name must be at least 4 characters long.</a:t>
            </a:r>
          </a:p>
          <a:p>
            <a:pPr marL="0" indent="0">
              <a:buNone/>
            </a:pPr>
            <a:r>
              <a:rPr lang="en-US" sz="2000" dirty="0"/>
              <a:t>  &lt;/div&gt;</a:t>
            </a:r>
          </a:p>
          <a:p>
            <a:pPr marL="0" indent="0">
              <a:buNone/>
            </a:pPr>
            <a:r>
              <a:rPr lang="en-US" sz="2000" dirty="0"/>
              <a:t>  &lt;div *</a:t>
            </a:r>
            <a:r>
              <a:rPr lang="en-US" sz="2000" dirty="0" err="1"/>
              <a:t>ngIf</a:t>
            </a:r>
            <a:r>
              <a:rPr lang="en-US" sz="2000" dirty="0"/>
              <a:t>="</a:t>
            </a:r>
            <a:r>
              <a:rPr lang="en-US" sz="2000" dirty="0" err="1"/>
              <a:t>name.errors</a:t>
            </a:r>
            <a:r>
              <a:rPr lang="en-US" sz="2000" dirty="0"/>
              <a:t>?.['</a:t>
            </a:r>
            <a:r>
              <a:rPr lang="en-US" sz="2000" dirty="0" err="1"/>
              <a:t>forbiddenName</a:t>
            </a:r>
            <a:r>
              <a:rPr lang="en-US" sz="2000" dirty="0"/>
              <a:t>']"&gt;</a:t>
            </a:r>
          </a:p>
          <a:p>
            <a:pPr marL="0" indent="0">
              <a:buNone/>
            </a:pPr>
            <a:r>
              <a:rPr lang="en-US" sz="2000" dirty="0"/>
              <a:t>    Name cannot be Bob.</a:t>
            </a:r>
          </a:p>
          <a:p>
            <a:pPr marL="0" indent="0">
              <a:buNone/>
            </a:pPr>
            <a:r>
              <a:rPr lang="en-US" sz="2000" dirty="0"/>
              <a:t>  &lt;/div&gt;</a:t>
            </a:r>
          </a:p>
          <a:p>
            <a:pPr marL="0" indent="0">
              <a:buNone/>
            </a:pPr>
            <a:r>
              <a:rPr lang="en-US" sz="2000" dirty="0"/>
              <a:t>&lt;/div&gt;</a:t>
            </a:r>
          </a:p>
        </p:txBody>
      </p:sp>
    </p:spTree>
    <p:extLst>
      <p:ext uri="{BB962C8B-B14F-4D97-AF65-F5344CB8AC3E}">
        <p14:creationId xmlns:p14="http://schemas.microsoft.com/office/powerpoint/2010/main" val="227100024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solidFill>
                  <a:srgbClr val="FF0000"/>
                </a:solidFill>
              </a:rPr>
              <a:t>Reactive forms : </a:t>
            </a:r>
            <a:r>
              <a:rPr lang="en-US" sz="3600" dirty="0" err="1">
                <a:solidFill>
                  <a:srgbClr val="FF0000"/>
                </a:solidFill>
              </a:rPr>
              <a:t>updateOn</a:t>
            </a:r>
            <a:br>
              <a:rPr lang="en-IN" sz="3600" b="0" i="0" dirty="0">
                <a:solidFill>
                  <a:srgbClr val="FF0000"/>
                </a:solidFill>
                <a:effectLst/>
                <a:latin typeface="Roboto" panose="02000000000000000000" pitchFamily="2" charset="0"/>
              </a:rPr>
            </a:br>
            <a:endParaRPr lang="en-US" sz="3600"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r>
              <a:rPr lang="en-US" sz="1700" b="0" i="0" dirty="0">
                <a:solidFill>
                  <a:srgbClr val="212529"/>
                </a:solidFill>
                <a:effectLst/>
                <a:latin typeface="Verdana" panose="020B0604030504040204" pitchFamily="34" charset="0"/>
              </a:rPr>
              <a:t>By default, on every keystroke  or any change on the control, the values of our form controls are updated.</a:t>
            </a:r>
          </a:p>
          <a:p>
            <a:r>
              <a:rPr lang="en-US" sz="1700" dirty="0">
                <a:solidFill>
                  <a:srgbClr val="212529"/>
                </a:solidFill>
                <a:latin typeface="Verdana" panose="020B0604030504040204" pitchFamily="34" charset="0"/>
              </a:rPr>
              <a:t>The validator functions </a:t>
            </a:r>
            <a:r>
              <a:rPr lang="en-US" sz="1700">
                <a:solidFill>
                  <a:srgbClr val="212529"/>
                </a:solidFill>
                <a:latin typeface="Verdana" panose="020B0604030504040204" pitchFamily="34" charset="0"/>
              </a:rPr>
              <a:t>are executed </a:t>
            </a:r>
            <a:r>
              <a:rPr lang="en-US" sz="1700" dirty="0">
                <a:solidFill>
                  <a:srgbClr val="212529"/>
                </a:solidFill>
                <a:latin typeface="Verdana" panose="020B0604030504040204" pitchFamily="34" charset="0"/>
              </a:rPr>
              <a:t>each time form controls are updated.</a:t>
            </a:r>
          </a:p>
          <a:p>
            <a:r>
              <a:rPr lang="en-US" sz="1700" dirty="0">
                <a:solidFill>
                  <a:srgbClr val="212529"/>
                </a:solidFill>
                <a:latin typeface="Verdana" panose="020B0604030504040204" pitchFamily="34" charset="0"/>
              </a:rPr>
              <a:t>Performance issue  in those cases where it is not always required.</a:t>
            </a:r>
          </a:p>
          <a:p>
            <a:r>
              <a:rPr lang="en-US" sz="1700" b="0" i="0" dirty="0">
                <a:solidFill>
                  <a:srgbClr val="212529"/>
                </a:solidFill>
                <a:effectLst/>
                <a:latin typeface="Verdana" panose="020B0604030504040204" pitchFamily="34" charset="0"/>
              </a:rPr>
              <a:t>Sometimes we want a finer-grained control over the moment when value updates and validators are triggered</a:t>
            </a:r>
          </a:p>
          <a:p>
            <a:r>
              <a:rPr lang="en-US" sz="1700" dirty="0">
                <a:solidFill>
                  <a:srgbClr val="212529"/>
                </a:solidFill>
                <a:latin typeface="Verdana" panose="020B0604030504040204" pitchFamily="34" charset="0"/>
              </a:rPr>
              <a:t>This generates the need for Angular form’s </a:t>
            </a:r>
            <a:r>
              <a:rPr lang="en-US" sz="1700" dirty="0" err="1">
                <a:solidFill>
                  <a:srgbClr val="212529"/>
                </a:solidFill>
                <a:latin typeface="Verdana" panose="020B0604030504040204" pitchFamily="34" charset="0"/>
              </a:rPr>
              <a:t>updateOn</a:t>
            </a:r>
            <a:r>
              <a:rPr lang="en-US" sz="1700" dirty="0">
                <a:solidFill>
                  <a:srgbClr val="212529"/>
                </a:solidFill>
                <a:latin typeface="Verdana" panose="020B0604030504040204" pitchFamily="34" charset="0"/>
              </a:rPr>
              <a:t> options.</a:t>
            </a:r>
            <a:endParaRPr lang="en-US" sz="2000" dirty="0"/>
          </a:p>
          <a:p>
            <a:r>
              <a:rPr lang="en-US" sz="2000" dirty="0"/>
              <a:t>Whether you're using reactive forms or template-driven forms, Angular keeps in sync the values of the native DOM input elements (the view) and their associated Angular counterparts, the FormControl instances (the model).</a:t>
            </a:r>
          </a:p>
          <a:p>
            <a:r>
              <a:rPr lang="en-US" sz="2000" dirty="0"/>
              <a:t>When the view is updated i.e., when the user types a value into the &lt;input/&gt; element, the  &lt;input/&gt; element emits an input event. This leads to two main actions on the FormControl instance:</a:t>
            </a:r>
          </a:p>
          <a:p>
            <a:endParaRPr lang="en-US" sz="2000" dirty="0"/>
          </a:p>
          <a:p>
            <a:pPr marL="0" indent="0">
              <a:buNone/>
            </a:pPr>
            <a:r>
              <a:rPr lang="en-US" sz="2000" dirty="0"/>
              <a:t>a.  The </a:t>
            </a:r>
            <a:r>
              <a:rPr lang="en-US" sz="2000" dirty="0" err="1"/>
              <a:t>FormControl's</a:t>
            </a:r>
            <a:r>
              <a:rPr lang="en-US" sz="2000" dirty="0"/>
              <a:t> value property is updated,</a:t>
            </a:r>
          </a:p>
          <a:p>
            <a:pPr marL="0" indent="0">
              <a:buNone/>
            </a:pPr>
            <a:r>
              <a:rPr lang="en-US" sz="2000" dirty="0"/>
              <a:t>b.  The validator functions associated with the FormControl are executed.</a:t>
            </a:r>
          </a:p>
        </p:txBody>
      </p:sp>
    </p:spTree>
    <p:extLst>
      <p:ext uri="{BB962C8B-B14F-4D97-AF65-F5344CB8AC3E}">
        <p14:creationId xmlns:p14="http://schemas.microsoft.com/office/powerpoint/2010/main" val="1466008659"/>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solidFill>
                  <a:srgbClr val="FF0000"/>
                </a:solidFill>
              </a:rPr>
              <a:t>Reactive forms : </a:t>
            </a:r>
            <a:r>
              <a:rPr lang="en-US" sz="3600" dirty="0" err="1">
                <a:solidFill>
                  <a:srgbClr val="FF0000"/>
                </a:solidFill>
              </a:rPr>
              <a:t>updateOn</a:t>
            </a:r>
            <a:br>
              <a:rPr lang="en-IN" sz="3600" b="0" i="0" dirty="0">
                <a:solidFill>
                  <a:srgbClr val="FF0000"/>
                </a:solidFill>
                <a:effectLst/>
                <a:latin typeface="Roboto" panose="02000000000000000000" pitchFamily="2" charset="0"/>
              </a:rPr>
            </a:br>
            <a:endParaRPr lang="en-US" sz="3600" dirty="0">
              <a:solidFill>
                <a:srgbClr val="FF0000"/>
              </a:solidFill>
            </a:endParaRPr>
          </a:p>
        </p:txBody>
      </p:sp>
      <p:sp>
        <p:nvSpPr>
          <p:cNvPr id="3" name="Content Placeholder 2"/>
          <p:cNvSpPr>
            <a:spLocks noGrp="1"/>
          </p:cNvSpPr>
          <p:nvPr>
            <p:ph idx="1"/>
          </p:nvPr>
        </p:nvSpPr>
        <p:spPr/>
        <p:txBody>
          <a:bodyPr>
            <a:normAutofit/>
          </a:bodyPr>
          <a:lstStyle/>
          <a:p>
            <a:r>
              <a:rPr lang="en-US" sz="2000" dirty="0"/>
              <a:t>To alleviate the performance problem, the v5 release of Angular has introduced the </a:t>
            </a:r>
            <a:r>
              <a:rPr lang="en-US" sz="2000" dirty="0" err="1"/>
              <a:t>updateOn</a:t>
            </a:r>
            <a:r>
              <a:rPr lang="en-US" sz="2000" dirty="0"/>
              <a:t> property.</a:t>
            </a:r>
          </a:p>
          <a:p>
            <a:r>
              <a:rPr lang="en-US" sz="2000" dirty="0"/>
              <a:t>FormControl, </a:t>
            </a:r>
            <a:r>
              <a:rPr lang="en-US" sz="2000" dirty="0" err="1"/>
              <a:t>FormGroup</a:t>
            </a:r>
            <a:r>
              <a:rPr lang="en-US" sz="2000" dirty="0"/>
              <a:t>, and </a:t>
            </a:r>
            <a:r>
              <a:rPr lang="en-US" sz="2000" dirty="0" err="1"/>
              <a:t>FormArray</a:t>
            </a:r>
            <a:r>
              <a:rPr lang="en-US" sz="2000" dirty="0"/>
              <a:t>, all have this property.</a:t>
            </a:r>
          </a:p>
          <a:p>
            <a:r>
              <a:rPr lang="en-US" sz="2000" dirty="0"/>
              <a:t>The </a:t>
            </a:r>
            <a:r>
              <a:rPr lang="en-US" sz="2000" dirty="0" err="1"/>
              <a:t>updateOn</a:t>
            </a:r>
            <a:r>
              <a:rPr lang="en-US" sz="2000" dirty="0"/>
              <a:t> option allows us to set the update strategy of our form controls by choosing which DOM event trigger updates.</a:t>
            </a:r>
          </a:p>
          <a:p>
            <a:r>
              <a:rPr lang="en-US" sz="2000" dirty="0"/>
              <a:t>The possible values for the </a:t>
            </a:r>
            <a:r>
              <a:rPr lang="en-US" sz="2000" dirty="0" err="1"/>
              <a:t>updateOn</a:t>
            </a:r>
            <a:r>
              <a:rPr lang="en-US" sz="2000" dirty="0"/>
              <a:t> property are:</a:t>
            </a:r>
          </a:p>
          <a:p>
            <a:endParaRPr lang="en-US" sz="2000" dirty="0"/>
          </a:p>
          <a:p>
            <a:pPr marL="0" indent="0">
              <a:buNone/>
            </a:pPr>
            <a:r>
              <a:rPr lang="en-US" sz="2000" dirty="0"/>
              <a:t>a.   </a:t>
            </a:r>
            <a:r>
              <a:rPr lang="en-US" sz="2000" i="1" dirty="0"/>
              <a:t>change</a:t>
            </a:r>
            <a:r>
              <a:rPr lang="en-US" sz="2000" dirty="0"/>
              <a:t>, the default: corresponds to the DOM input event of the &lt;input/&gt; element;</a:t>
            </a:r>
          </a:p>
          <a:p>
            <a:pPr marL="0" indent="0">
              <a:buNone/>
            </a:pPr>
            <a:r>
              <a:rPr lang="en-US" sz="2000" dirty="0"/>
              <a:t>b.  </a:t>
            </a:r>
            <a:r>
              <a:rPr lang="en-US" sz="2000" i="1" dirty="0"/>
              <a:t>blur</a:t>
            </a:r>
            <a:r>
              <a:rPr lang="en-US" sz="2000" dirty="0"/>
              <a:t>: corresponds to the DOM blur event of the &lt;input/&gt; element;</a:t>
            </a:r>
          </a:p>
          <a:p>
            <a:pPr marL="0" indent="0">
              <a:buNone/>
            </a:pPr>
            <a:r>
              <a:rPr lang="en-US" sz="2000" dirty="0"/>
              <a:t>c.  </a:t>
            </a:r>
            <a:r>
              <a:rPr lang="en-US" sz="2000" i="1" dirty="0"/>
              <a:t>submit</a:t>
            </a:r>
            <a:r>
              <a:rPr lang="en-US" sz="2000" dirty="0"/>
              <a:t>: corresponds to the DOM submit event on the parent form.</a:t>
            </a:r>
          </a:p>
          <a:p>
            <a:endParaRPr lang="en-US" sz="2000" dirty="0"/>
          </a:p>
        </p:txBody>
      </p:sp>
    </p:spTree>
    <p:extLst>
      <p:ext uri="{BB962C8B-B14F-4D97-AF65-F5344CB8AC3E}">
        <p14:creationId xmlns:p14="http://schemas.microsoft.com/office/powerpoint/2010/main" val="3279585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Getting Started</a:t>
            </a:r>
          </a:p>
        </p:txBody>
      </p:sp>
      <p:sp>
        <p:nvSpPr>
          <p:cNvPr id="3" name="Subtitle 2"/>
          <p:cNvSpPr>
            <a:spLocks noGrp="1"/>
          </p:cNvSpPr>
          <p:nvPr>
            <p:ph type="subTitle" idx="1"/>
          </p:nvPr>
        </p:nvSpPr>
        <p:spPr>
          <a:xfrm>
            <a:off x="762000" y="990600"/>
            <a:ext cx="7848600" cy="5410200"/>
          </a:xfrm>
        </p:spPr>
        <p:txBody>
          <a:bodyPr>
            <a:noAutofit/>
          </a:bodyPr>
          <a:lstStyle/>
          <a:p>
            <a:pPr marL="457200" indent="-457200" algn="just">
              <a:buAutoNum type="alphaLcPeriod"/>
            </a:pPr>
            <a:endParaRPr lang="en-US" sz="2000" b="0" i="0" dirty="0">
              <a:solidFill>
                <a:schemeClr val="tx1"/>
              </a:solidFill>
              <a:effectLst/>
            </a:endParaRPr>
          </a:p>
          <a:p>
            <a:pPr marL="457200" indent="-457200" algn="just">
              <a:buAutoNum type="alphaLcPeriod"/>
            </a:pPr>
            <a:r>
              <a:rPr lang="en-US" sz="2000" b="0" i="0" dirty="0">
                <a:solidFill>
                  <a:schemeClr val="tx1"/>
                </a:solidFill>
                <a:effectLst/>
              </a:rPr>
              <a:t>Open </a:t>
            </a:r>
            <a:r>
              <a:rPr lang="en-US" sz="2000" b="0" i="0" dirty="0">
                <a:solidFill>
                  <a:schemeClr val="tx1"/>
                </a:solidFill>
                <a:effectLst/>
                <a:hlinkClick r:id="rId2"/>
              </a:rPr>
              <a:t>https://gitforwindows.org/</a:t>
            </a:r>
            <a:endParaRPr lang="en-US" sz="2000" b="0" i="0" dirty="0">
              <a:solidFill>
                <a:schemeClr val="tx1"/>
              </a:solidFill>
              <a:effectLst/>
            </a:endParaRPr>
          </a:p>
          <a:p>
            <a:pPr marL="457200" indent="-457200" algn="just">
              <a:buAutoNum type="alphaLcPeriod"/>
            </a:pPr>
            <a:endParaRPr lang="en-US" sz="2000" dirty="0">
              <a:solidFill>
                <a:schemeClr val="tx1"/>
              </a:solidFill>
            </a:endParaRPr>
          </a:p>
          <a:p>
            <a:pPr marL="457200" indent="-457200" algn="just">
              <a:buAutoNum type="alphaLcPeriod"/>
            </a:pPr>
            <a:r>
              <a:rPr lang="en-US" sz="2000" b="0" i="0" dirty="0">
                <a:solidFill>
                  <a:schemeClr val="tx1"/>
                </a:solidFill>
                <a:effectLst/>
              </a:rPr>
              <a:t>Downloa</a:t>
            </a:r>
            <a:r>
              <a:rPr lang="en-US" sz="2000" dirty="0">
                <a:solidFill>
                  <a:schemeClr val="tx1"/>
                </a:solidFill>
              </a:rPr>
              <a:t>d the exe</a:t>
            </a:r>
          </a:p>
          <a:p>
            <a:pPr marL="457200" indent="-457200" algn="just">
              <a:buAutoNum type="alphaLcPeriod"/>
            </a:pPr>
            <a:endParaRPr lang="en-US" sz="2000" b="0" i="0" dirty="0">
              <a:solidFill>
                <a:schemeClr val="tx1"/>
              </a:solidFill>
              <a:effectLst/>
            </a:endParaRPr>
          </a:p>
          <a:p>
            <a:pPr marL="457200" indent="-457200" algn="just">
              <a:buAutoNum type="alphaLcPeriod"/>
            </a:pPr>
            <a:r>
              <a:rPr lang="en-US" sz="2000" dirty="0">
                <a:solidFill>
                  <a:schemeClr val="tx1"/>
                </a:solidFill>
              </a:rPr>
              <a:t>Install the exe.</a:t>
            </a:r>
          </a:p>
          <a:p>
            <a:pPr marL="457200" indent="-457200" algn="just">
              <a:buAutoNum type="alphaLcPeriod"/>
            </a:pPr>
            <a:endParaRPr lang="en-US" sz="2000" b="0" i="0" dirty="0">
              <a:solidFill>
                <a:schemeClr val="tx1"/>
              </a:solidFill>
              <a:effectLst/>
            </a:endParaRPr>
          </a:p>
          <a:p>
            <a:pPr marL="457200" indent="-457200" algn="just">
              <a:buAutoNum type="alphaLcPeriod"/>
            </a:pPr>
            <a:r>
              <a:rPr lang="en-US" sz="2000" dirty="0">
                <a:solidFill>
                  <a:schemeClr val="tx1"/>
                </a:solidFill>
              </a:rPr>
              <a:t>Open git bash or windows </a:t>
            </a:r>
            <a:r>
              <a:rPr lang="en-US" sz="2000" dirty="0" err="1">
                <a:solidFill>
                  <a:schemeClr val="tx1"/>
                </a:solidFill>
              </a:rPr>
              <a:t>cmd</a:t>
            </a:r>
            <a:r>
              <a:rPr lang="en-US" sz="2000" dirty="0">
                <a:solidFill>
                  <a:schemeClr val="tx1"/>
                </a:solidFill>
              </a:rPr>
              <a:t> to verify the installation , the command to check the version is “git version”.</a:t>
            </a:r>
            <a:endParaRPr lang="en-US" sz="2000" b="0" i="0" dirty="0">
              <a:solidFill>
                <a:schemeClr val="tx1"/>
              </a:solidFill>
              <a:effectLst/>
            </a:endParaRPr>
          </a:p>
        </p:txBody>
      </p:sp>
    </p:spTree>
    <p:extLst>
      <p:ext uri="{BB962C8B-B14F-4D97-AF65-F5344CB8AC3E}">
        <p14:creationId xmlns:p14="http://schemas.microsoft.com/office/powerpoint/2010/main" val="3946219463"/>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solidFill>
                  <a:srgbClr val="FF0000"/>
                </a:solidFill>
              </a:rPr>
              <a:t>Reactive forms : </a:t>
            </a:r>
            <a:r>
              <a:rPr lang="en-US" sz="3600" dirty="0" err="1">
                <a:solidFill>
                  <a:srgbClr val="FF0000"/>
                </a:solidFill>
              </a:rPr>
              <a:t>updateOn</a:t>
            </a:r>
            <a:br>
              <a:rPr lang="en-IN" sz="3600" b="0" i="0" dirty="0">
                <a:solidFill>
                  <a:srgbClr val="FF0000"/>
                </a:solidFill>
                <a:effectLst/>
                <a:latin typeface="Roboto" panose="02000000000000000000" pitchFamily="2" charset="0"/>
              </a:rPr>
            </a:br>
            <a:endParaRPr lang="en-US" sz="3600"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r>
              <a:rPr lang="en-US" sz="2000" dirty="0"/>
              <a:t>With an example of template driven form or reactive form , displaying the current status values of a text field attribute, it can be concluded that on every keystroke, the state of our form model is updated.</a:t>
            </a:r>
          </a:p>
          <a:p>
            <a:r>
              <a:rPr lang="en-US" sz="2000" dirty="0"/>
              <a:t>This corresponds to the input event on the DOM &lt;input/&gt; element being emitted.</a:t>
            </a:r>
          </a:p>
          <a:p>
            <a:r>
              <a:rPr lang="en-US" sz="2000" dirty="0"/>
              <a:t>This DOM input event is what triggers FormControl updates.</a:t>
            </a:r>
          </a:p>
          <a:p>
            <a:r>
              <a:rPr lang="en-US" sz="2000" dirty="0"/>
              <a:t>The validator functions get executed and the error messages are updated immediately. </a:t>
            </a:r>
          </a:p>
          <a:p>
            <a:r>
              <a:rPr lang="en-US" sz="2000" dirty="0"/>
              <a:t>So, by default, the validator functions get invoked too often.</a:t>
            </a:r>
          </a:p>
          <a:p>
            <a:r>
              <a:rPr lang="en-US" sz="2000" dirty="0"/>
              <a:t>When using async validators, the input data is typically sent to a backend server to check its validity.</a:t>
            </a:r>
          </a:p>
          <a:p>
            <a:r>
              <a:rPr lang="en-US" sz="2000" dirty="0"/>
              <a:t>So, we will be sending an HTTP request on every keystroke, this is an unnecessary waste of resources.</a:t>
            </a:r>
          </a:p>
          <a:p>
            <a:r>
              <a:rPr lang="en-US" sz="2000" dirty="0"/>
              <a:t>So, the default validation timing in Angular form is problematic when using server side validation</a:t>
            </a:r>
          </a:p>
          <a:p>
            <a:endParaRPr lang="en-US" sz="2000" dirty="0"/>
          </a:p>
        </p:txBody>
      </p:sp>
    </p:spTree>
    <p:extLst>
      <p:ext uri="{BB962C8B-B14F-4D97-AF65-F5344CB8AC3E}">
        <p14:creationId xmlns:p14="http://schemas.microsoft.com/office/powerpoint/2010/main" val="2996241027"/>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err="1">
                <a:solidFill>
                  <a:srgbClr val="FF0000"/>
                </a:solidFill>
              </a:rPr>
              <a:t>updateOn</a:t>
            </a:r>
            <a:r>
              <a:rPr lang="en-US" sz="3600" dirty="0">
                <a:solidFill>
                  <a:srgbClr val="FF0000"/>
                </a:solidFill>
              </a:rPr>
              <a:t> on a form control</a:t>
            </a:r>
            <a:br>
              <a:rPr lang="en-IN" sz="3600" b="0" i="0" dirty="0">
                <a:solidFill>
                  <a:srgbClr val="FF0000"/>
                </a:solidFill>
                <a:effectLst/>
                <a:latin typeface="Roboto" panose="02000000000000000000" pitchFamily="2" charset="0"/>
              </a:rPr>
            </a:br>
            <a:endParaRPr lang="en-US" sz="3600" dirty="0">
              <a:solidFill>
                <a:srgbClr val="FF0000"/>
              </a:solidFill>
            </a:endParaRPr>
          </a:p>
        </p:txBody>
      </p:sp>
      <p:sp>
        <p:nvSpPr>
          <p:cNvPr id="3" name="Content Placeholder 2"/>
          <p:cNvSpPr>
            <a:spLocks noGrp="1"/>
          </p:cNvSpPr>
          <p:nvPr>
            <p:ph idx="1"/>
          </p:nvPr>
        </p:nvSpPr>
        <p:spPr/>
        <p:txBody>
          <a:bodyPr>
            <a:normAutofit/>
          </a:bodyPr>
          <a:lstStyle/>
          <a:p>
            <a:r>
              <a:rPr lang="en-IN" sz="2000" b="1" i="0" dirty="0">
                <a:effectLst/>
              </a:rPr>
              <a:t>Changing the update strategy to blur</a:t>
            </a:r>
            <a:endParaRPr lang="en-IN" sz="2000" dirty="0"/>
          </a:p>
          <a:p>
            <a:pPr marL="0" indent="0">
              <a:buNone/>
            </a:pPr>
            <a:r>
              <a:rPr lang="en-IN" sz="2000" b="0" i="0" dirty="0" err="1">
                <a:effectLst/>
              </a:rPr>
              <a:t>emailFormControl</a:t>
            </a:r>
            <a:r>
              <a:rPr lang="en-IN" sz="2000" b="0" i="0" dirty="0">
                <a:effectLst/>
              </a:rPr>
              <a:t> = new FormControl(‘’,</a:t>
            </a:r>
          </a:p>
          <a:p>
            <a:pPr marL="0" indent="0">
              <a:buNone/>
            </a:pPr>
            <a:r>
              <a:rPr lang="en-IN" sz="2000" dirty="0"/>
              <a:t>      </a:t>
            </a:r>
            <a:r>
              <a:rPr lang="en-IN" sz="2000" b="0" i="0" dirty="0">
                <a:effectLst/>
              </a:rPr>
              <a:t> { validators: [</a:t>
            </a:r>
            <a:r>
              <a:rPr lang="en-IN" sz="2000" b="0" i="0" dirty="0" err="1">
                <a:effectLst/>
              </a:rPr>
              <a:t>Validators.required</a:t>
            </a:r>
            <a:r>
              <a:rPr lang="en-IN" sz="2000" b="0" i="0" dirty="0">
                <a:effectLst/>
              </a:rPr>
              <a:t>, </a:t>
            </a:r>
            <a:r>
              <a:rPr lang="en-IN" sz="2000" b="0" i="0" dirty="0" err="1">
                <a:effectLst/>
              </a:rPr>
              <a:t>Validators.email</a:t>
            </a:r>
            <a:r>
              <a:rPr lang="en-IN" sz="2000" b="0" i="0" dirty="0">
                <a:effectLst/>
              </a:rPr>
              <a:t>],</a:t>
            </a:r>
            <a:r>
              <a:rPr lang="en-IN" sz="2000" b="0" i="0" dirty="0" err="1">
                <a:effectLst/>
              </a:rPr>
              <a:t>updateOn</a:t>
            </a:r>
            <a:r>
              <a:rPr lang="en-IN" sz="2000" b="0" i="0" dirty="0">
                <a:effectLst/>
              </a:rPr>
              <a:t>: 'blur’ }</a:t>
            </a:r>
          </a:p>
          <a:p>
            <a:pPr marL="0" indent="0">
              <a:buNone/>
            </a:pPr>
            <a:r>
              <a:rPr lang="en-IN" sz="2000" b="0" i="0" dirty="0">
                <a:effectLst/>
              </a:rPr>
              <a:t>);</a:t>
            </a:r>
          </a:p>
          <a:p>
            <a:pPr marL="0" indent="0">
              <a:buNone/>
            </a:pPr>
            <a:endParaRPr lang="en-IN" sz="2000" b="0" i="0" dirty="0">
              <a:effectLst/>
            </a:endParaRPr>
          </a:p>
          <a:p>
            <a:pPr marL="0" indent="0">
              <a:buNone/>
            </a:pPr>
            <a:r>
              <a:rPr lang="en-US" sz="2000" b="1" dirty="0"/>
              <a:t>Changing the update strategy to 'submit'</a:t>
            </a:r>
            <a:endParaRPr lang="en-US" sz="2000" dirty="0"/>
          </a:p>
          <a:p>
            <a:pPr marL="0" indent="0">
              <a:buNone/>
            </a:pPr>
            <a:r>
              <a:rPr lang="en-US" sz="2000" dirty="0"/>
              <a:t>  </a:t>
            </a:r>
            <a:r>
              <a:rPr lang="en-US" sz="2000" dirty="0" err="1"/>
              <a:t>emailFormControl</a:t>
            </a:r>
            <a:r>
              <a:rPr lang="en-US" sz="2000" dirty="0"/>
              <a:t> = new FormControl('', {</a:t>
            </a:r>
          </a:p>
          <a:p>
            <a:pPr marL="0" indent="0">
              <a:buNone/>
            </a:pPr>
            <a:r>
              <a:rPr lang="en-US" sz="2000" dirty="0"/>
              <a:t>    validators: [</a:t>
            </a:r>
            <a:r>
              <a:rPr lang="en-US" sz="2000" dirty="0" err="1"/>
              <a:t>Validators.required</a:t>
            </a:r>
            <a:r>
              <a:rPr lang="en-US" sz="2000" dirty="0"/>
              <a:t>, </a:t>
            </a:r>
            <a:r>
              <a:rPr lang="en-US" sz="2000" dirty="0" err="1"/>
              <a:t>Validators.email</a:t>
            </a:r>
            <a:r>
              <a:rPr lang="en-US" sz="2000" dirty="0"/>
              <a:t>],</a:t>
            </a:r>
          </a:p>
          <a:p>
            <a:pPr marL="0" indent="0">
              <a:buNone/>
            </a:pPr>
            <a:r>
              <a:rPr lang="en-US" sz="2000" dirty="0"/>
              <a:t>    </a:t>
            </a:r>
            <a:r>
              <a:rPr lang="en-US" sz="2000" dirty="0" err="1"/>
              <a:t>updateOn</a:t>
            </a:r>
            <a:r>
              <a:rPr lang="en-US" sz="2000" dirty="0"/>
              <a:t>: 'submit'</a:t>
            </a:r>
          </a:p>
          <a:p>
            <a:pPr marL="0" indent="0">
              <a:buNone/>
            </a:pPr>
            <a:r>
              <a:rPr lang="en-US" sz="2000" dirty="0"/>
              <a:t>  });</a:t>
            </a:r>
          </a:p>
          <a:p>
            <a:pPr marL="0" indent="0">
              <a:buNone/>
            </a:pPr>
            <a:endParaRPr lang="en-US" sz="2000" dirty="0"/>
          </a:p>
        </p:txBody>
      </p:sp>
    </p:spTree>
    <p:extLst>
      <p:ext uri="{BB962C8B-B14F-4D97-AF65-F5344CB8AC3E}">
        <p14:creationId xmlns:p14="http://schemas.microsoft.com/office/powerpoint/2010/main" val="403210710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err="1">
                <a:solidFill>
                  <a:srgbClr val="FF0000"/>
                </a:solidFill>
              </a:rPr>
              <a:t>updateOn</a:t>
            </a:r>
            <a:r>
              <a:rPr lang="en-US" sz="3600" dirty="0">
                <a:solidFill>
                  <a:srgbClr val="FF0000"/>
                </a:solidFill>
              </a:rPr>
              <a:t> on a </a:t>
            </a:r>
            <a:r>
              <a:rPr lang="en-US" sz="3600" dirty="0" err="1">
                <a:solidFill>
                  <a:srgbClr val="FF0000"/>
                </a:solidFill>
              </a:rPr>
              <a:t>FormGroup</a:t>
            </a:r>
            <a:r>
              <a:rPr lang="en-US" sz="3600" dirty="0">
                <a:solidFill>
                  <a:srgbClr val="FF0000"/>
                </a:solidFill>
              </a:rPr>
              <a:t> or </a:t>
            </a:r>
            <a:r>
              <a:rPr lang="en-US" sz="3600" dirty="0" err="1">
                <a:solidFill>
                  <a:srgbClr val="FF0000"/>
                </a:solidFill>
              </a:rPr>
              <a:t>FormArray</a:t>
            </a:r>
            <a:br>
              <a:rPr lang="en-IN" sz="3600" b="0" i="0" dirty="0">
                <a:solidFill>
                  <a:srgbClr val="FF0000"/>
                </a:solidFill>
                <a:effectLst/>
                <a:latin typeface="Roboto" panose="02000000000000000000" pitchFamily="2" charset="0"/>
              </a:rPr>
            </a:br>
            <a:endParaRPr lang="en-US" sz="3600" dirty="0">
              <a:solidFill>
                <a:srgbClr val="FF0000"/>
              </a:solidFill>
            </a:endParaRPr>
          </a:p>
        </p:txBody>
      </p:sp>
      <p:sp>
        <p:nvSpPr>
          <p:cNvPr id="3" name="Content Placeholder 2"/>
          <p:cNvSpPr>
            <a:spLocks noGrp="1"/>
          </p:cNvSpPr>
          <p:nvPr>
            <p:ph idx="1"/>
          </p:nvPr>
        </p:nvSpPr>
        <p:spPr/>
        <p:txBody>
          <a:bodyPr>
            <a:normAutofit fontScale="85000" lnSpcReduction="10000"/>
          </a:bodyPr>
          <a:lstStyle/>
          <a:p>
            <a:pPr marL="0" indent="0" algn="just">
              <a:buNone/>
            </a:pPr>
            <a:r>
              <a:rPr lang="en-US" sz="2000" b="1" i="1" dirty="0"/>
              <a:t>Note :</a:t>
            </a:r>
            <a:r>
              <a:rPr lang="en-US" sz="2000" i="1" dirty="0"/>
              <a:t> If we set the </a:t>
            </a:r>
            <a:r>
              <a:rPr lang="en-US" sz="2000" i="1" dirty="0" err="1"/>
              <a:t>updateOn</a:t>
            </a:r>
            <a:r>
              <a:rPr lang="en-US" sz="2000" i="1" dirty="0"/>
              <a:t> property of a </a:t>
            </a:r>
            <a:r>
              <a:rPr lang="en-US" sz="2000" i="1" dirty="0" err="1"/>
              <a:t>FormGroup</a:t>
            </a:r>
            <a:r>
              <a:rPr lang="en-US" sz="2000" i="1" dirty="0"/>
              <a:t> or a </a:t>
            </a:r>
            <a:r>
              <a:rPr lang="en-US" sz="2000" i="1" dirty="0" err="1"/>
              <a:t>FormArray</a:t>
            </a:r>
            <a:r>
              <a:rPr lang="en-US" sz="2000" i="1" dirty="0"/>
              <a:t>, that value will be used as the default value for the </a:t>
            </a:r>
            <a:r>
              <a:rPr lang="en-US" sz="2000" i="1" dirty="0" err="1"/>
              <a:t>updateOn</a:t>
            </a:r>
            <a:r>
              <a:rPr lang="en-US" sz="2000" i="1" dirty="0"/>
              <a:t> property on all its child controls. But, if a child control explicitly sets its own value for the </a:t>
            </a:r>
            <a:r>
              <a:rPr lang="en-US" sz="2000" i="1" dirty="0" err="1"/>
              <a:t>updateOn</a:t>
            </a:r>
            <a:r>
              <a:rPr lang="en-US" sz="2000" i="1" dirty="0"/>
              <a:t> option, that explicit value will take precedence.</a:t>
            </a:r>
          </a:p>
          <a:p>
            <a:pPr marL="0" indent="0" algn="just">
              <a:buNone/>
            </a:pPr>
            <a:endParaRPr lang="en-US" sz="2000" i="1" dirty="0"/>
          </a:p>
          <a:p>
            <a:pPr marL="0" indent="0" algn="just">
              <a:buNone/>
            </a:pPr>
            <a:r>
              <a:rPr lang="en-US" sz="2000" i="1" dirty="0"/>
              <a:t>* These are just the generic child updates, parent always update accordance with child.</a:t>
            </a:r>
          </a:p>
          <a:p>
            <a:pPr marL="0" indent="0" algn="just">
              <a:buNone/>
            </a:pPr>
            <a:endParaRPr lang="en-US" sz="2000" i="1" dirty="0"/>
          </a:p>
          <a:p>
            <a:pPr marL="0" indent="0" algn="just">
              <a:buNone/>
            </a:pPr>
            <a:r>
              <a:rPr lang="en-US" sz="2000" b="1" i="1" dirty="0"/>
              <a:t>Example :</a:t>
            </a:r>
          </a:p>
          <a:p>
            <a:pPr marL="0" indent="0" algn="just">
              <a:buNone/>
            </a:pPr>
            <a:endParaRPr lang="en-US" sz="2000" i="1" dirty="0"/>
          </a:p>
          <a:p>
            <a:pPr marL="0" indent="0" algn="just">
              <a:buNone/>
            </a:pPr>
            <a:r>
              <a:rPr lang="en-US" sz="2000" i="1" dirty="0" err="1"/>
              <a:t>signUpFormGroup</a:t>
            </a:r>
            <a:r>
              <a:rPr lang="en-US" sz="2000" i="1" dirty="0"/>
              <a:t> = new </a:t>
            </a:r>
            <a:r>
              <a:rPr lang="en-US" sz="2000" i="1" dirty="0" err="1"/>
              <a:t>FormGroup</a:t>
            </a:r>
            <a:r>
              <a:rPr lang="en-US" sz="2000" i="1" dirty="0"/>
              <a:t>(</a:t>
            </a:r>
          </a:p>
          <a:p>
            <a:pPr marL="0" indent="0" algn="just">
              <a:buNone/>
            </a:pPr>
            <a:r>
              <a:rPr lang="en-US" sz="2000" i="1" dirty="0"/>
              <a:t>  {</a:t>
            </a:r>
          </a:p>
          <a:p>
            <a:pPr marL="0" indent="0" algn="just">
              <a:buNone/>
            </a:pPr>
            <a:r>
              <a:rPr lang="en-US" sz="2000" i="1" dirty="0"/>
              <a:t>    </a:t>
            </a:r>
            <a:r>
              <a:rPr lang="en-US" sz="2000" i="1" dirty="0" err="1"/>
              <a:t>fullName</a:t>
            </a:r>
            <a:r>
              <a:rPr lang="en-US" sz="2000" i="1" dirty="0"/>
              <a:t>: new FormControl('', {</a:t>
            </a:r>
            <a:r>
              <a:rPr lang="en-US" sz="2000" i="1" dirty="0" err="1"/>
              <a:t>updateOn</a:t>
            </a:r>
            <a:r>
              <a:rPr lang="en-US" sz="2000" i="1" dirty="0"/>
              <a:t>: 'blur'}),</a:t>
            </a:r>
          </a:p>
          <a:p>
            <a:pPr marL="0" indent="0" algn="just">
              <a:buNone/>
            </a:pPr>
            <a:r>
              <a:rPr lang="en-US" sz="2000" i="1" dirty="0"/>
              <a:t>    email: new FormControl('')</a:t>
            </a:r>
          </a:p>
          <a:p>
            <a:pPr marL="0" indent="0" algn="just">
              <a:buNone/>
            </a:pPr>
            <a:r>
              <a:rPr lang="en-US" sz="2000" i="1" dirty="0"/>
              <a:t>  },</a:t>
            </a:r>
          </a:p>
          <a:p>
            <a:pPr marL="0" indent="0" algn="just">
              <a:buNone/>
            </a:pPr>
            <a:r>
              <a:rPr lang="en-US" sz="2000" i="1" dirty="0"/>
              <a:t>  { </a:t>
            </a:r>
            <a:r>
              <a:rPr lang="en-US" sz="2000" i="1" dirty="0" err="1"/>
              <a:t>updateOn</a:t>
            </a:r>
            <a:r>
              <a:rPr lang="en-US" sz="2000" i="1" dirty="0"/>
              <a:t>: 'submit' }</a:t>
            </a:r>
          </a:p>
          <a:p>
            <a:pPr marL="0" indent="0" algn="just">
              <a:buNone/>
            </a:pPr>
            <a:r>
              <a:rPr lang="en-US" sz="2000" i="1" dirty="0"/>
              <a:t>);</a:t>
            </a:r>
          </a:p>
          <a:p>
            <a:pPr marL="0" indent="0" algn="just">
              <a:buNone/>
            </a:pPr>
            <a:endParaRPr lang="en-US" sz="2000" i="1" dirty="0"/>
          </a:p>
        </p:txBody>
      </p:sp>
    </p:spTree>
    <p:extLst>
      <p:ext uri="{BB962C8B-B14F-4D97-AF65-F5344CB8AC3E}">
        <p14:creationId xmlns:p14="http://schemas.microsoft.com/office/powerpoint/2010/main" val="214835883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err="1">
                <a:solidFill>
                  <a:srgbClr val="FF0000"/>
                </a:solidFill>
              </a:rPr>
              <a:t>updateOn</a:t>
            </a:r>
            <a:r>
              <a:rPr lang="en-US" sz="3600" dirty="0">
                <a:solidFill>
                  <a:srgbClr val="FF0000"/>
                </a:solidFill>
              </a:rPr>
              <a:t> in template driven forms</a:t>
            </a:r>
          </a:p>
        </p:txBody>
      </p:sp>
      <p:sp>
        <p:nvSpPr>
          <p:cNvPr id="3" name="Content Placeholder 2"/>
          <p:cNvSpPr>
            <a:spLocks noGrp="1"/>
          </p:cNvSpPr>
          <p:nvPr>
            <p:ph idx="1"/>
          </p:nvPr>
        </p:nvSpPr>
        <p:spPr/>
        <p:txBody>
          <a:bodyPr>
            <a:normAutofit/>
          </a:bodyPr>
          <a:lstStyle/>
          <a:p>
            <a:pPr marL="0" indent="0" algn="just">
              <a:buNone/>
            </a:pPr>
            <a:r>
              <a:rPr lang="en-US" sz="2000" i="1" dirty="0"/>
              <a:t>Angular provides us with the </a:t>
            </a:r>
            <a:r>
              <a:rPr lang="en-US" sz="2000" i="1" dirty="0" err="1"/>
              <a:t>ngModelOptions</a:t>
            </a:r>
            <a:r>
              <a:rPr lang="en-US" sz="2000" i="1" dirty="0"/>
              <a:t> on the </a:t>
            </a:r>
            <a:r>
              <a:rPr lang="en-US" sz="2000" i="1" dirty="0" err="1"/>
              <a:t>NgModel</a:t>
            </a:r>
            <a:r>
              <a:rPr lang="en-US" sz="2000" i="1" dirty="0"/>
              <a:t> directive that we can use to pass options to the underlying FormControl that it generates.</a:t>
            </a:r>
          </a:p>
          <a:p>
            <a:pPr marL="0" indent="0" algn="just">
              <a:buNone/>
            </a:pPr>
            <a:endParaRPr lang="en-US" sz="2000" i="1" dirty="0"/>
          </a:p>
          <a:p>
            <a:pPr marL="0" indent="0" algn="just">
              <a:buNone/>
            </a:pPr>
            <a:r>
              <a:rPr lang="en-US" sz="2000" i="1" dirty="0"/>
              <a:t>&lt;input type="text" [(</a:t>
            </a:r>
            <a:r>
              <a:rPr lang="en-US" sz="2000" i="1" dirty="0" err="1"/>
              <a:t>ngModel</a:t>
            </a:r>
            <a:r>
              <a:rPr lang="en-US" sz="2000" i="1" dirty="0"/>
              <a:t>)]="</a:t>
            </a:r>
            <a:r>
              <a:rPr lang="en-US" sz="2000" i="1" dirty="0" err="1"/>
              <a:t>user.email</a:t>
            </a:r>
            <a:r>
              <a:rPr lang="en-US" sz="2000" i="1" dirty="0"/>
              <a:t>" [</a:t>
            </a:r>
            <a:r>
              <a:rPr lang="en-US" sz="2000" i="1" dirty="0" err="1"/>
              <a:t>ngModelOptions</a:t>
            </a:r>
            <a:r>
              <a:rPr lang="en-US" sz="2000" i="1" dirty="0"/>
              <a:t>]="{</a:t>
            </a:r>
            <a:r>
              <a:rPr lang="en-US" sz="2000" i="1" dirty="0" err="1"/>
              <a:t>updateOn</a:t>
            </a:r>
            <a:r>
              <a:rPr lang="en-US" sz="2000" i="1" dirty="0"/>
              <a:t>: 'blur'}"&gt;</a:t>
            </a:r>
          </a:p>
          <a:p>
            <a:pPr marL="0" indent="0" algn="just">
              <a:buNone/>
            </a:pPr>
            <a:r>
              <a:rPr lang="en-US" sz="2000" i="1" dirty="0"/>
              <a:t>&lt;input type="text" [(</a:t>
            </a:r>
            <a:r>
              <a:rPr lang="en-US" sz="2000" i="1" dirty="0" err="1"/>
              <a:t>ngModel</a:t>
            </a:r>
            <a:r>
              <a:rPr lang="en-US" sz="2000" i="1" dirty="0"/>
              <a:t>)]="</a:t>
            </a:r>
            <a:r>
              <a:rPr lang="en-US" sz="2000" i="1" dirty="0" err="1"/>
              <a:t>user.email</a:t>
            </a:r>
            <a:r>
              <a:rPr lang="en-US" sz="2000" i="1" dirty="0"/>
              <a:t>" [</a:t>
            </a:r>
            <a:r>
              <a:rPr lang="en-US" sz="2000" i="1" dirty="0" err="1"/>
              <a:t>ngModelOptions</a:t>
            </a:r>
            <a:r>
              <a:rPr lang="en-US" sz="2000" i="1" dirty="0"/>
              <a:t>]="{</a:t>
            </a:r>
            <a:r>
              <a:rPr lang="en-US" sz="2000" i="1" dirty="0" err="1"/>
              <a:t>updateOn</a:t>
            </a:r>
            <a:r>
              <a:rPr lang="en-US" sz="2000" i="1" dirty="0"/>
              <a:t>: 'submit'}"&gt;</a:t>
            </a:r>
          </a:p>
          <a:p>
            <a:pPr marL="0" indent="0" algn="just">
              <a:buNone/>
            </a:pPr>
            <a:endParaRPr lang="en-US" sz="2000" i="1" dirty="0"/>
          </a:p>
          <a:p>
            <a:pPr marL="0" indent="0" algn="just">
              <a:buNone/>
            </a:pPr>
            <a:r>
              <a:rPr lang="en-US" sz="2000" b="1" i="1" dirty="0"/>
              <a:t>At Form Level </a:t>
            </a:r>
          </a:p>
          <a:p>
            <a:pPr marL="0" indent="0" algn="just">
              <a:buNone/>
            </a:pPr>
            <a:endParaRPr lang="en-US" sz="2000" b="1" i="1" dirty="0"/>
          </a:p>
          <a:p>
            <a:pPr marL="0" indent="0" algn="just">
              <a:buNone/>
            </a:pPr>
            <a:r>
              <a:rPr lang="en-US" sz="2000" i="1" dirty="0"/>
              <a:t>&lt;form [</a:t>
            </a:r>
            <a:r>
              <a:rPr lang="en-US" sz="2000" i="1" dirty="0" err="1"/>
              <a:t>ngFormOptions</a:t>
            </a:r>
            <a:r>
              <a:rPr lang="en-US" sz="2000" i="1" dirty="0"/>
              <a:t>]="{</a:t>
            </a:r>
            <a:r>
              <a:rPr lang="en-US" sz="2000" i="1" dirty="0" err="1"/>
              <a:t>updateOn</a:t>
            </a:r>
            <a:r>
              <a:rPr lang="en-US" sz="2000" i="1" dirty="0"/>
              <a:t>: 'blur'}"&gt;...&lt;/form&gt;</a:t>
            </a:r>
          </a:p>
          <a:p>
            <a:pPr marL="0" indent="0" algn="just">
              <a:buNone/>
            </a:pPr>
            <a:endParaRPr lang="en-US" sz="2000" b="1" i="1" dirty="0"/>
          </a:p>
        </p:txBody>
      </p:sp>
    </p:spTree>
    <p:extLst>
      <p:ext uri="{BB962C8B-B14F-4D97-AF65-F5344CB8AC3E}">
        <p14:creationId xmlns:p14="http://schemas.microsoft.com/office/powerpoint/2010/main" val="2102323886"/>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solidFill>
                  <a:srgbClr val="FF0000"/>
                </a:solidFill>
              </a:rPr>
              <a:t>Dynamic forms : </a:t>
            </a:r>
            <a:r>
              <a:rPr lang="en-US" sz="3600" dirty="0" err="1">
                <a:solidFill>
                  <a:srgbClr val="FF0000"/>
                </a:solidFill>
              </a:rPr>
              <a:t>FormArray</a:t>
            </a:r>
            <a:endParaRPr lang="en-US" sz="3600" dirty="0">
              <a:solidFill>
                <a:srgbClr val="FF0000"/>
              </a:solidFill>
            </a:endParaRPr>
          </a:p>
        </p:txBody>
      </p:sp>
      <p:sp>
        <p:nvSpPr>
          <p:cNvPr id="3" name="Content Placeholder 2"/>
          <p:cNvSpPr>
            <a:spLocks noGrp="1"/>
          </p:cNvSpPr>
          <p:nvPr>
            <p:ph idx="1"/>
          </p:nvPr>
        </p:nvSpPr>
        <p:spPr/>
        <p:txBody>
          <a:bodyPr>
            <a:noAutofit/>
          </a:bodyPr>
          <a:lstStyle/>
          <a:p>
            <a:pPr marL="0" indent="0" algn="just">
              <a:buNone/>
            </a:pPr>
            <a:r>
              <a:rPr lang="en-US" sz="1800" b="1" i="1" dirty="0"/>
              <a:t>import { Component } from '@angular/core';</a:t>
            </a:r>
          </a:p>
          <a:p>
            <a:pPr marL="0" indent="0" algn="just">
              <a:buNone/>
            </a:pPr>
            <a:r>
              <a:rPr lang="en-US" sz="1800" b="1" i="1" dirty="0"/>
              <a:t>import { </a:t>
            </a:r>
            <a:r>
              <a:rPr lang="en-US" sz="1800" b="1" i="1" dirty="0" err="1"/>
              <a:t>FormArray</a:t>
            </a:r>
            <a:r>
              <a:rPr lang="en-US" sz="1800" b="1" i="1" dirty="0"/>
              <a:t> ,</a:t>
            </a:r>
            <a:r>
              <a:rPr lang="en-US" sz="1800" b="1" i="1" dirty="0" err="1"/>
              <a:t>FormBuilder</a:t>
            </a:r>
            <a:r>
              <a:rPr lang="en-US" sz="1800" b="1" i="1" dirty="0"/>
              <a:t>, </a:t>
            </a:r>
            <a:r>
              <a:rPr lang="en-US" sz="1800" b="1" i="1" dirty="0" err="1"/>
              <a:t>FormControl,Validators</a:t>
            </a:r>
            <a:r>
              <a:rPr lang="en-US" sz="1800" b="1" i="1" dirty="0"/>
              <a:t>} from '@angular/forms';</a:t>
            </a:r>
          </a:p>
          <a:p>
            <a:pPr marL="0" indent="0" algn="just">
              <a:buNone/>
            </a:pPr>
            <a:endParaRPr lang="en-US" sz="1800" i="1" dirty="0"/>
          </a:p>
          <a:p>
            <a:pPr marL="0" indent="0" algn="just">
              <a:buNone/>
            </a:pPr>
            <a:r>
              <a:rPr lang="en-US" sz="1800" i="1" dirty="0"/>
              <a:t>@Component({</a:t>
            </a:r>
          </a:p>
          <a:p>
            <a:pPr marL="0" indent="0" algn="just">
              <a:buNone/>
            </a:pPr>
            <a:r>
              <a:rPr lang="en-US" sz="1800" i="1" dirty="0"/>
              <a:t>  selector: 'app-root',</a:t>
            </a:r>
          </a:p>
          <a:p>
            <a:pPr marL="0" indent="0" algn="just">
              <a:buNone/>
            </a:pPr>
            <a:r>
              <a:rPr lang="en-US" sz="1800" i="1" dirty="0"/>
              <a:t>  </a:t>
            </a:r>
            <a:r>
              <a:rPr lang="en-US" sz="1800" i="1" dirty="0" err="1"/>
              <a:t>templateUrl</a:t>
            </a:r>
            <a:r>
              <a:rPr lang="en-US" sz="1800" i="1" dirty="0"/>
              <a:t>: './app.component.html',</a:t>
            </a:r>
          </a:p>
          <a:p>
            <a:pPr marL="0" indent="0" algn="just">
              <a:buNone/>
            </a:pPr>
            <a:r>
              <a:rPr lang="en-US" sz="1800" i="1" dirty="0"/>
              <a:t>  </a:t>
            </a:r>
            <a:r>
              <a:rPr lang="en-US" sz="1800" i="1" dirty="0" err="1"/>
              <a:t>styleUrls</a:t>
            </a:r>
            <a:r>
              <a:rPr lang="en-US" sz="1800" i="1" dirty="0"/>
              <a:t>: ['./app.component.css']</a:t>
            </a:r>
          </a:p>
          <a:p>
            <a:pPr marL="0" indent="0" algn="just">
              <a:buNone/>
            </a:pPr>
            <a:r>
              <a:rPr lang="en-US" sz="1800" i="1" dirty="0"/>
              <a:t>})</a:t>
            </a:r>
          </a:p>
          <a:p>
            <a:pPr marL="0" indent="0" algn="just">
              <a:buNone/>
            </a:pPr>
            <a:r>
              <a:rPr lang="en-US" sz="1800" i="1" dirty="0"/>
              <a:t>export class </a:t>
            </a:r>
            <a:r>
              <a:rPr lang="en-US" sz="1800" i="1" dirty="0" err="1"/>
              <a:t>AppComponent</a:t>
            </a:r>
            <a:r>
              <a:rPr lang="en-US" sz="1800" i="1" dirty="0"/>
              <a:t> {</a:t>
            </a:r>
          </a:p>
          <a:p>
            <a:pPr marL="0" indent="0" algn="just">
              <a:buNone/>
            </a:pPr>
            <a:r>
              <a:rPr lang="en-US" sz="1800" i="1" dirty="0"/>
              <a:t>  title = 'array';</a:t>
            </a:r>
          </a:p>
          <a:p>
            <a:pPr marL="0" indent="0" algn="just">
              <a:buNone/>
            </a:pPr>
            <a:r>
              <a:rPr lang="en-US" sz="1800" i="1" dirty="0"/>
              <a:t>  constructor(private </a:t>
            </a:r>
            <a:r>
              <a:rPr lang="en-US" sz="1800" i="1" dirty="0" err="1"/>
              <a:t>fb:FormBuilder</a:t>
            </a:r>
            <a:r>
              <a:rPr lang="en-US" sz="1800" i="1" dirty="0"/>
              <a:t>)</a:t>
            </a:r>
          </a:p>
          <a:p>
            <a:pPr marL="0" indent="0" algn="just">
              <a:buNone/>
            </a:pPr>
            <a:r>
              <a:rPr lang="en-US" sz="1800" i="1" dirty="0"/>
              <a:t>  {</a:t>
            </a:r>
          </a:p>
          <a:p>
            <a:pPr marL="0" indent="0" algn="just">
              <a:buNone/>
            </a:pPr>
            <a:r>
              <a:rPr lang="en-US" sz="1800" i="1" dirty="0"/>
              <a:t>  }</a:t>
            </a:r>
          </a:p>
        </p:txBody>
      </p:sp>
    </p:spTree>
    <p:extLst>
      <p:ext uri="{BB962C8B-B14F-4D97-AF65-F5344CB8AC3E}">
        <p14:creationId xmlns:p14="http://schemas.microsoft.com/office/powerpoint/2010/main" val="2338081655"/>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solidFill>
                  <a:srgbClr val="FF0000"/>
                </a:solidFill>
              </a:rPr>
              <a:t>Dynamic forms : </a:t>
            </a:r>
            <a:r>
              <a:rPr lang="en-US" sz="3600" dirty="0" err="1">
                <a:solidFill>
                  <a:srgbClr val="FF0000"/>
                </a:solidFill>
              </a:rPr>
              <a:t>FormArray</a:t>
            </a:r>
            <a:endParaRPr lang="en-US" sz="3600" dirty="0">
              <a:solidFill>
                <a:srgbClr val="FF0000"/>
              </a:solidFill>
            </a:endParaRPr>
          </a:p>
        </p:txBody>
      </p:sp>
      <p:sp>
        <p:nvSpPr>
          <p:cNvPr id="3" name="Content Placeholder 2"/>
          <p:cNvSpPr>
            <a:spLocks noGrp="1"/>
          </p:cNvSpPr>
          <p:nvPr>
            <p:ph idx="1"/>
          </p:nvPr>
        </p:nvSpPr>
        <p:spPr/>
        <p:txBody>
          <a:bodyPr>
            <a:noAutofit/>
          </a:bodyPr>
          <a:lstStyle/>
          <a:p>
            <a:pPr marL="0" indent="0" algn="just">
              <a:buNone/>
            </a:pPr>
            <a:r>
              <a:rPr lang="en-US" sz="1800" i="1" dirty="0"/>
              <a:t> </a:t>
            </a:r>
            <a:r>
              <a:rPr lang="en-US" sz="1800" i="1" dirty="0" err="1"/>
              <a:t>profileForm</a:t>
            </a:r>
            <a:r>
              <a:rPr lang="en-US" sz="1800" i="1" dirty="0"/>
              <a:t> = </a:t>
            </a:r>
            <a:r>
              <a:rPr lang="en-US" sz="1800" i="1" dirty="0" err="1"/>
              <a:t>this.fb.group</a:t>
            </a:r>
            <a:r>
              <a:rPr lang="en-US" sz="1800" i="1" dirty="0"/>
              <a:t>({</a:t>
            </a:r>
          </a:p>
          <a:p>
            <a:pPr marL="0" indent="0" algn="just">
              <a:buNone/>
            </a:pPr>
            <a:r>
              <a:rPr lang="en-US" sz="1800" i="1" dirty="0"/>
              <a:t>    </a:t>
            </a:r>
            <a:r>
              <a:rPr lang="en-US" sz="1800" i="1" dirty="0" err="1"/>
              <a:t>firstName</a:t>
            </a:r>
            <a:r>
              <a:rPr lang="en-US" sz="1800" i="1" dirty="0"/>
              <a:t>: ['', </a:t>
            </a:r>
            <a:r>
              <a:rPr lang="en-US" sz="1800" i="1" dirty="0" err="1"/>
              <a:t>Validators.required</a:t>
            </a:r>
            <a:r>
              <a:rPr lang="en-US" sz="1800" i="1" dirty="0"/>
              <a:t>],</a:t>
            </a:r>
          </a:p>
          <a:p>
            <a:pPr marL="0" indent="0" algn="just">
              <a:buNone/>
            </a:pPr>
            <a:r>
              <a:rPr lang="en-US" sz="1800" i="1" dirty="0"/>
              <a:t>    </a:t>
            </a:r>
            <a:r>
              <a:rPr lang="en-US" sz="1800" i="1" dirty="0" err="1"/>
              <a:t>lastName</a:t>
            </a:r>
            <a:r>
              <a:rPr lang="en-US" sz="1800" i="1" dirty="0"/>
              <a:t>: [''],</a:t>
            </a:r>
          </a:p>
          <a:p>
            <a:pPr marL="0" indent="0" algn="just">
              <a:buNone/>
            </a:pPr>
            <a:r>
              <a:rPr lang="en-US" sz="1800" i="1" dirty="0"/>
              <a:t>    address: </a:t>
            </a:r>
            <a:r>
              <a:rPr lang="en-US" sz="1800" i="1" dirty="0" err="1"/>
              <a:t>this.fb.group</a:t>
            </a:r>
            <a:r>
              <a:rPr lang="en-US" sz="1800" i="1" dirty="0"/>
              <a:t>({</a:t>
            </a:r>
          </a:p>
          <a:p>
            <a:pPr marL="0" indent="0" algn="just">
              <a:buNone/>
            </a:pPr>
            <a:r>
              <a:rPr lang="en-US" sz="1800" i="1" dirty="0"/>
              <a:t>      street: [''],</a:t>
            </a:r>
          </a:p>
          <a:p>
            <a:pPr marL="0" indent="0" algn="just">
              <a:buNone/>
            </a:pPr>
            <a:r>
              <a:rPr lang="en-US" sz="1800" i="1" dirty="0"/>
              <a:t>      city: [''],</a:t>
            </a:r>
          </a:p>
          <a:p>
            <a:pPr marL="0" indent="0" algn="just">
              <a:buNone/>
            </a:pPr>
            <a:r>
              <a:rPr lang="en-US" sz="1800" i="1" dirty="0"/>
              <a:t>      state: [''],</a:t>
            </a:r>
          </a:p>
          <a:p>
            <a:pPr marL="0" indent="0" algn="just">
              <a:buNone/>
            </a:pPr>
            <a:r>
              <a:rPr lang="en-US" sz="1800" i="1" dirty="0"/>
              <a:t>      zip: ['']</a:t>
            </a:r>
          </a:p>
          <a:p>
            <a:pPr marL="0" indent="0" algn="just">
              <a:buNone/>
            </a:pPr>
            <a:r>
              <a:rPr lang="en-US" sz="1800" i="1" dirty="0"/>
              <a:t>    }),</a:t>
            </a:r>
          </a:p>
          <a:p>
            <a:pPr marL="0" indent="0" algn="just">
              <a:buNone/>
            </a:pPr>
            <a:r>
              <a:rPr lang="en-US" sz="1800" i="1" dirty="0"/>
              <a:t>    skills: </a:t>
            </a:r>
            <a:r>
              <a:rPr lang="en-US" sz="1800" i="1" dirty="0" err="1"/>
              <a:t>this.fb.array</a:t>
            </a:r>
            <a:r>
              <a:rPr lang="en-US" sz="1800" i="1" dirty="0"/>
              <a:t>([</a:t>
            </a:r>
          </a:p>
          <a:p>
            <a:pPr marL="0" indent="0" algn="just">
              <a:buNone/>
            </a:pPr>
            <a:r>
              <a:rPr lang="en-US" sz="1800" i="1" dirty="0"/>
              <a:t>      </a:t>
            </a:r>
            <a:r>
              <a:rPr lang="en-US" sz="1800" i="1" dirty="0" err="1"/>
              <a:t>this.fb.control</a:t>
            </a:r>
            <a:r>
              <a:rPr lang="en-US" sz="1800" i="1" dirty="0"/>
              <a:t>('')</a:t>
            </a:r>
          </a:p>
          <a:p>
            <a:pPr marL="0" indent="0" algn="just">
              <a:buNone/>
            </a:pPr>
            <a:r>
              <a:rPr lang="en-US" sz="1800" i="1" dirty="0"/>
              <a:t>    ])</a:t>
            </a:r>
          </a:p>
          <a:p>
            <a:pPr marL="0" indent="0" algn="just">
              <a:buNone/>
            </a:pPr>
            <a:r>
              <a:rPr lang="en-US" sz="1800" i="1" dirty="0"/>
              <a:t>  });</a:t>
            </a:r>
          </a:p>
          <a:p>
            <a:pPr marL="0" indent="0" algn="just">
              <a:buNone/>
            </a:pPr>
            <a:endParaRPr lang="en-US" sz="1800" b="1" i="1" dirty="0"/>
          </a:p>
        </p:txBody>
      </p:sp>
    </p:spTree>
    <p:extLst>
      <p:ext uri="{BB962C8B-B14F-4D97-AF65-F5344CB8AC3E}">
        <p14:creationId xmlns:p14="http://schemas.microsoft.com/office/powerpoint/2010/main" val="2230317935"/>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solidFill>
                  <a:srgbClr val="FF0000"/>
                </a:solidFill>
              </a:rPr>
              <a:t>Dynamic forms : </a:t>
            </a:r>
            <a:r>
              <a:rPr lang="en-US" sz="3600" dirty="0" err="1">
                <a:solidFill>
                  <a:srgbClr val="FF0000"/>
                </a:solidFill>
              </a:rPr>
              <a:t>FormArray</a:t>
            </a:r>
            <a:endParaRPr lang="en-US" sz="3600" dirty="0">
              <a:solidFill>
                <a:srgbClr val="FF0000"/>
              </a:solidFill>
            </a:endParaRPr>
          </a:p>
        </p:txBody>
      </p:sp>
      <p:sp>
        <p:nvSpPr>
          <p:cNvPr id="3" name="Content Placeholder 2"/>
          <p:cNvSpPr>
            <a:spLocks noGrp="1"/>
          </p:cNvSpPr>
          <p:nvPr>
            <p:ph idx="1"/>
          </p:nvPr>
        </p:nvSpPr>
        <p:spPr/>
        <p:txBody>
          <a:bodyPr>
            <a:noAutofit/>
          </a:bodyPr>
          <a:lstStyle/>
          <a:p>
            <a:pPr marL="0" indent="0" algn="just">
              <a:buNone/>
            </a:pPr>
            <a:r>
              <a:rPr lang="en-US" sz="1800" b="1" i="1" dirty="0"/>
              <a:t> </a:t>
            </a:r>
            <a:r>
              <a:rPr lang="en-US" sz="1800" b="1" i="1" dirty="0" err="1"/>
              <a:t>submitDetails</a:t>
            </a:r>
            <a:r>
              <a:rPr lang="en-US" sz="1800" b="1" i="1" dirty="0"/>
              <a:t>()</a:t>
            </a:r>
          </a:p>
          <a:p>
            <a:pPr marL="0" indent="0" algn="just">
              <a:buNone/>
            </a:pPr>
            <a:r>
              <a:rPr lang="en-US" sz="1800" b="1" i="1" dirty="0"/>
              <a:t>  {</a:t>
            </a:r>
          </a:p>
          <a:p>
            <a:pPr marL="0" indent="0" algn="just">
              <a:buNone/>
            </a:pPr>
            <a:r>
              <a:rPr lang="en-US" sz="1800" b="1" i="1" dirty="0"/>
              <a:t>    console.log(</a:t>
            </a:r>
            <a:r>
              <a:rPr lang="en-US" sz="1800" b="1" i="1" dirty="0" err="1"/>
              <a:t>this.profileForm.value</a:t>
            </a:r>
            <a:r>
              <a:rPr lang="en-US" sz="1800" b="1" i="1" dirty="0"/>
              <a:t>);</a:t>
            </a:r>
          </a:p>
          <a:p>
            <a:pPr marL="0" indent="0" algn="just">
              <a:buNone/>
            </a:pPr>
            <a:r>
              <a:rPr lang="en-US" sz="1800" b="1" i="1" dirty="0"/>
              <a:t>  }</a:t>
            </a:r>
          </a:p>
          <a:p>
            <a:pPr marL="0" indent="0" algn="just">
              <a:buNone/>
            </a:pPr>
            <a:r>
              <a:rPr lang="en-US" sz="1800" b="1" i="1" dirty="0"/>
              <a:t>  get skills()</a:t>
            </a:r>
          </a:p>
          <a:p>
            <a:pPr marL="0" indent="0" algn="just">
              <a:buNone/>
            </a:pPr>
            <a:r>
              <a:rPr lang="en-US" sz="1800" b="1" i="1" dirty="0"/>
              <a:t>  {</a:t>
            </a:r>
          </a:p>
          <a:p>
            <a:pPr marL="0" indent="0" algn="just">
              <a:buNone/>
            </a:pPr>
            <a:r>
              <a:rPr lang="en-US" sz="1800" b="1" i="1" dirty="0"/>
              <a:t>    return </a:t>
            </a:r>
            <a:r>
              <a:rPr lang="en-US" sz="1800" b="1" i="1" dirty="0" err="1"/>
              <a:t>this.profileForm.get</a:t>
            </a:r>
            <a:r>
              <a:rPr lang="en-US" sz="1800" b="1" i="1" dirty="0"/>
              <a:t>('skills') as </a:t>
            </a:r>
            <a:r>
              <a:rPr lang="en-US" sz="1800" b="1" i="1" dirty="0" err="1"/>
              <a:t>FormArray</a:t>
            </a:r>
            <a:r>
              <a:rPr lang="en-US" sz="1800" b="1" i="1" dirty="0"/>
              <a:t>;</a:t>
            </a:r>
          </a:p>
          <a:p>
            <a:pPr marL="0" indent="0" algn="just">
              <a:buNone/>
            </a:pPr>
            <a:r>
              <a:rPr lang="en-US" sz="1800" b="1" i="1" dirty="0"/>
              <a:t>  }</a:t>
            </a:r>
          </a:p>
          <a:p>
            <a:pPr marL="0" indent="0" algn="just">
              <a:buNone/>
            </a:pPr>
            <a:r>
              <a:rPr lang="en-US" sz="1800" b="1" i="1" dirty="0"/>
              <a:t>  </a:t>
            </a:r>
            <a:r>
              <a:rPr lang="en-US" sz="1800" b="1" i="1" dirty="0" err="1"/>
              <a:t>addSkill</a:t>
            </a:r>
            <a:r>
              <a:rPr lang="en-US" sz="1800" b="1" i="1" dirty="0"/>
              <a:t>()</a:t>
            </a:r>
          </a:p>
          <a:p>
            <a:pPr marL="0" indent="0" algn="just">
              <a:buNone/>
            </a:pPr>
            <a:r>
              <a:rPr lang="en-US" sz="1800" b="1" i="1" dirty="0"/>
              <a:t>  {</a:t>
            </a:r>
          </a:p>
          <a:p>
            <a:pPr marL="0" indent="0" algn="just">
              <a:buNone/>
            </a:pPr>
            <a:r>
              <a:rPr lang="en-US" sz="1800" b="1" i="1" dirty="0"/>
              <a:t>    </a:t>
            </a:r>
            <a:r>
              <a:rPr lang="en-US" sz="1800" b="1" i="1" dirty="0" err="1"/>
              <a:t>this.skills.push</a:t>
            </a:r>
            <a:r>
              <a:rPr lang="en-US" sz="1800" b="1" i="1" dirty="0"/>
              <a:t>(</a:t>
            </a:r>
            <a:r>
              <a:rPr lang="en-US" sz="1800" b="1" i="1" dirty="0" err="1"/>
              <a:t>this.fb.control</a:t>
            </a:r>
            <a:r>
              <a:rPr lang="en-US" sz="1800" b="1" i="1" dirty="0"/>
              <a:t>(''));</a:t>
            </a:r>
          </a:p>
          <a:p>
            <a:pPr marL="0" indent="0" algn="just">
              <a:buNone/>
            </a:pPr>
            <a:r>
              <a:rPr lang="en-US" sz="1800" b="1" i="1" dirty="0"/>
              <a:t>  }</a:t>
            </a:r>
          </a:p>
          <a:p>
            <a:pPr marL="0" indent="0" algn="just">
              <a:buNone/>
            </a:pPr>
            <a:r>
              <a:rPr lang="en-US" sz="1800" b="1" i="1" dirty="0"/>
              <a:t>}</a:t>
            </a:r>
          </a:p>
          <a:p>
            <a:pPr marL="0" indent="0" algn="just">
              <a:buNone/>
            </a:pPr>
            <a:endParaRPr lang="en-US" sz="1800" b="1" i="1" dirty="0"/>
          </a:p>
        </p:txBody>
      </p:sp>
    </p:spTree>
    <p:extLst>
      <p:ext uri="{BB962C8B-B14F-4D97-AF65-F5344CB8AC3E}">
        <p14:creationId xmlns:p14="http://schemas.microsoft.com/office/powerpoint/2010/main" val="3568648188"/>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solidFill>
                  <a:srgbClr val="FF0000"/>
                </a:solidFill>
              </a:rPr>
              <a:t>Dynamic forms : </a:t>
            </a:r>
            <a:r>
              <a:rPr lang="en-US" sz="3600" dirty="0" err="1">
                <a:solidFill>
                  <a:srgbClr val="FF0000"/>
                </a:solidFill>
              </a:rPr>
              <a:t>FormArray</a:t>
            </a:r>
            <a:endParaRPr lang="en-US" sz="3600" dirty="0">
              <a:solidFill>
                <a:srgbClr val="FF0000"/>
              </a:solidFill>
            </a:endParaRPr>
          </a:p>
        </p:txBody>
      </p:sp>
      <p:sp>
        <p:nvSpPr>
          <p:cNvPr id="3" name="Content Placeholder 2"/>
          <p:cNvSpPr>
            <a:spLocks noGrp="1"/>
          </p:cNvSpPr>
          <p:nvPr>
            <p:ph idx="1"/>
          </p:nvPr>
        </p:nvSpPr>
        <p:spPr/>
        <p:txBody>
          <a:bodyPr>
            <a:noAutofit/>
          </a:bodyPr>
          <a:lstStyle/>
          <a:p>
            <a:pPr marL="0" indent="0">
              <a:buNone/>
            </a:pPr>
            <a:r>
              <a:rPr lang="en-IN" sz="1800" b="0" dirty="0">
                <a:solidFill>
                  <a:srgbClr val="000000"/>
                </a:solidFill>
                <a:effectLst/>
                <a:latin typeface="Consolas" panose="020B0609020204030204" pitchFamily="49" charset="0"/>
              </a:rPr>
              <a:t>&lt;form [</a:t>
            </a:r>
            <a:r>
              <a:rPr lang="en-IN" sz="1800" b="0" dirty="0" err="1">
                <a:solidFill>
                  <a:srgbClr val="000000"/>
                </a:solidFill>
                <a:effectLst/>
                <a:latin typeface="Consolas" panose="020B0609020204030204" pitchFamily="49" charset="0"/>
              </a:rPr>
              <a:t>formGroup</a:t>
            </a:r>
            <a:r>
              <a:rPr lang="en-IN" sz="1800" b="0" dirty="0">
                <a:solidFill>
                  <a:srgbClr val="000000"/>
                </a:solidFill>
                <a:effectLst/>
                <a:latin typeface="Consolas" panose="020B0609020204030204" pitchFamily="49" charset="0"/>
              </a:rPr>
              <a:t>]="</a:t>
            </a:r>
            <a:r>
              <a:rPr lang="en-IN" sz="1800" b="0" dirty="0" err="1">
                <a:solidFill>
                  <a:srgbClr val="000000"/>
                </a:solidFill>
                <a:effectLst/>
                <a:latin typeface="Consolas" panose="020B0609020204030204" pitchFamily="49" charset="0"/>
              </a:rPr>
              <a:t>profileForm</a:t>
            </a:r>
            <a:r>
              <a:rPr lang="en-IN" sz="1800" b="0" dirty="0">
                <a:solidFill>
                  <a:srgbClr val="000000"/>
                </a:solidFill>
                <a:effectLst/>
                <a:latin typeface="Consolas" panose="020B0609020204030204" pitchFamily="49" charset="0"/>
              </a:rPr>
              <a:t>" (</a:t>
            </a:r>
            <a:r>
              <a:rPr lang="en-IN" sz="1800" b="0" dirty="0" err="1">
                <a:solidFill>
                  <a:srgbClr val="000000"/>
                </a:solidFill>
                <a:effectLst/>
                <a:latin typeface="Consolas" panose="020B0609020204030204" pitchFamily="49" charset="0"/>
              </a:rPr>
              <a:t>ngSubmit</a:t>
            </a:r>
            <a:r>
              <a:rPr lang="en-IN" sz="1800" b="0" dirty="0">
                <a:solidFill>
                  <a:srgbClr val="000000"/>
                </a:solidFill>
                <a:effectLst/>
                <a:latin typeface="Consolas" panose="020B0609020204030204" pitchFamily="49" charset="0"/>
              </a:rPr>
              <a:t>)="</a:t>
            </a:r>
            <a:r>
              <a:rPr lang="en-IN" sz="1800" b="0" dirty="0" err="1">
                <a:solidFill>
                  <a:srgbClr val="000000"/>
                </a:solidFill>
                <a:effectLst/>
                <a:latin typeface="Consolas" panose="020B0609020204030204" pitchFamily="49" charset="0"/>
              </a:rPr>
              <a:t>submitDetails</a:t>
            </a:r>
            <a:r>
              <a:rPr lang="en-IN" sz="1800" b="0" dirty="0">
                <a:solidFill>
                  <a:srgbClr val="000000"/>
                </a:solidFill>
                <a:effectLst/>
                <a:latin typeface="Consolas" panose="020B0609020204030204" pitchFamily="49" charset="0"/>
              </a:rPr>
              <a:t>()"&gt;</a:t>
            </a:r>
          </a:p>
          <a:p>
            <a:pPr marL="0" indent="0">
              <a:buNone/>
            </a:pPr>
            <a:r>
              <a:rPr lang="en-IN" sz="1800" b="0" dirty="0">
                <a:solidFill>
                  <a:srgbClr val="000000"/>
                </a:solidFill>
                <a:effectLst/>
                <a:latin typeface="Consolas" panose="020B0609020204030204" pitchFamily="49" charset="0"/>
              </a:rPr>
              <a:t>  &lt;div </a:t>
            </a:r>
            <a:r>
              <a:rPr lang="en-IN" sz="1800" b="0" dirty="0" err="1">
                <a:solidFill>
                  <a:srgbClr val="000000"/>
                </a:solidFill>
                <a:effectLst/>
                <a:latin typeface="Consolas" panose="020B0609020204030204" pitchFamily="49" charset="0"/>
              </a:rPr>
              <a:t>formArrayName</a:t>
            </a:r>
            <a:r>
              <a:rPr lang="en-IN" sz="1800" b="0" dirty="0">
                <a:solidFill>
                  <a:srgbClr val="000000"/>
                </a:solidFill>
                <a:effectLst/>
                <a:latin typeface="Consolas" panose="020B0609020204030204" pitchFamily="49" charset="0"/>
              </a:rPr>
              <a:t>="skills"&gt;</a:t>
            </a:r>
          </a:p>
          <a:p>
            <a:pPr marL="0" indent="0">
              <a:buNone/>
            </a:pPr>
            <a:r>
              <a:rPr lang="en-IN" sz="1800" b="0" dirty="0">
                <a:solidFill>
                  <a:srgbClr val="000000"/>
                </a:solidFill>
                <a:effectLst/>
                <a:latin typeface="Consolas" panose="020B0609020204030204" pitchFamily="49" charset="0"/>
              </a:rPr>
              <a:t>    &lt;h2&gt;</a:t>
            </a:r>
            <a:r>
              <a:rPr lang="en-IN" sz="1800" b="0" dirty="0" err="1">
                <a:solidFill>
                  <a:srgbClr val="000000"/>
                </a:solidFill>
                <a:effectLst/>
                <a:latin typeface="Consolas" panose="020B0609020204030204" pitchFamily="49" charset="0"/>
              </a:rPr>
              <a:t>SKills</a:t>
            </a:r>
            <a:r>
              <a:rPr lang="en-IN" sz="1800" b="0" dirty="0">
                <a:solidFill>
                  <a:srgbClr val="000000"/>
                </a:solidFill>
                <a:effectLst/>
                <a:latin typeface="Consolas" panose="020B0609020204030204" pitchFamily="49" charset="0"/>
              </a:rPr>
              <a:t>&lt;/h2&gt;</a:t>
            </a:r>
          </a:p>
          <a:p>
            <a:pPr marL="0" indent="0">
              <a:buNone/>
            </a:pPr>
            <a:r>
              <a:rPr lang="en-IN" sz="1800" b="0" dirty="0">
                <a:solidFill>
                  <a:srgbClr val="000000"/>
                </a:solidFill>
                <a:effectLst/>
                <a:latin typeface="Consolas" panose="020B0609020204030204" pitchFamily="49" charset="0"/>
              </a:rPr>
              <a:t>    &lt;button type="button" (click)="</a:t>
            </a:r>
            <a:r>
              <a:rPr lang="en-IN" sz="1800" b="0" dirty="0" err="1">
                <a:solidFill>
                  <a:srgbClr val="000000"/>
                </a:solidFill>
                <a:effectLst/>
                <a:latin typeface="Consolas" panose="020B0609020204030204" pitchFamily="49" charset="0"/>
              </a:rPr>
              <a:t>addAlias</a:t>
            </a:r>
            <a:r>
              <a:rPr lang="en-IN" sz="1800" b="0" dirty="0">
                <a:solidFill>
                  <a:srgbClr val="000000"/>
                </a:solidFill>
                <a:effectLst/>
                <a:latin typeface="Consolas" panose="020B0609020204030204" pitchFamily="49" charset="0"/>
              </a:rPr>
              <a:t>()"&gt;+ Add another skill&lt;/button&gt;</a:t>
            </a:r>
          </a:p>
          <a:p>
            <a:pPr marL="0" indent="0">
              <a:buNone/>
            </a:pPr>
            <a:r>
              <a:rPr lang="en-IN" sz="1800" b="0" dirty="0">
                <a:solidFill>
                  <a:srgbClr val="000000"/>
                </a:solidFill>
                <a:effectLst/>
                <a:latin typeface="Consolas" panose="020B0609020204030204" pitchFamily="49" charset="0"/>
              </a:rPr>
              <a:t>    &lt;div *</a:t>
            </a:r>
            <a:r>
              <a:rPr lang="en-IN" sz="1800" b="0" dirty="0" err="1">
                <a:solidFill>
                  <a:srgbClr val="000000"/>
                </a:solidFill>
                <a:effectLst/>
                <a:latin typeface="Consolas" panose="020B0609020204030204" pitchFamily="49" charset="0"/>
              </a:rPr>
              <a:t>ngFor</a:t>
            </a:r>
            <a:r>
              <a:rPr lang="en-IN" sz="1800" b="0" dirty="0">
                <a:solidFill>
                  <a:srgbClr val="000000"/>
                </a:solidFill>
                <a:effectLst/>
                <a:latin typeface="Consolas" panose="020B0609020204030204" pitchFamily="49" charset="0"/>
              </a:rPr>
              <a:t>="let skill of </a:t>
            </a:r>
            <a:r>
              <a:rPr lang="en-IN" sz="1800" b="0" dirty="0" err="1">
                <a:solidFill>
                  <a:srgbClr val="000000"/>
                </a:solidFill>
                <a:effectLst/>
                <a:latin typeface="Consolas" panose="020B0609020204030204" pitchFamily="49" charset="0"/>
              </a:rPr>
              <a:t>skills.controls</a:t>
            </a:r>
            <a:r>
              <a:rPr lang="en-IN" sz="1800" b="0" dirty="0">
                <a:solidFill>
                  <a:srgbClr val="000000"/>
                </a:solidFill>
                <a:effectLst/>
                <a:latin typeface="Consolas" panose="020B0609020204030204" pitchFamily="49" charset="0"/>
              </a:rPr>
              <a:t>; let </a:t>
            </a:r>
            <a:r>
              <a:rPr lang="en-IN" sz="1800" b="0" dirty="0" err="1">
                <a:solidFill>
                  <a:srgbClr val="000000"/>
                </a:solidFill>
                <a:effectLst/>
                <a:latin typeface="Consolas" panose="020B0609020204030204" pitchFamily="49" charset="0"/>
              </a:rPr>
              <a:t>i</a:t>
            </a:r>
            <a:r>
              <a:rPr lang="en-IN" sz="1800" b="0" dirty="0">
                <a:solidFill>
                  <a:srgbClr val="000000"/>
                </a:solidFill>
                <a:effectLst/>
                <a:latin typeface="Consolas" panose="020B0609020204030204" pitchFamily="49" charset="0"/>
              </a:rPr>
              <a:t>=index"&gt;</a:t>
            </a:r>
          </a:p>
          <a:p>
            <a:pPr marL="0" indent="0">
              <a:buNone/>
            </a:pPr>
            <a:r>
              <a:rPr lang="en-IN" sz="1800" b="0" dirty="0">
                <a:solidFill>
                  <a:srgbClr val="000000"/>
                </a:solidFill>
                <a:effectLst/>
                <a:latin typeface="Consolas" panose="020B0609020204030204" pitchFamily="49" charset="0"/>
              </a:rPr>
              <a:t>      &lt;!-- The repeated skills template --&gt;</a:t>
            </a:r>
          </a:p>
          <a:p>
            <a:pPr marL="0" indent="0">
              <a:buNone/>
            </a:pPr>
            <a:r>
              <a:rPr lang="en-IN" sz="1800" b="0" dirty="0">
                <a:solidFill>
                  <a:srgbClr val="000000"/>
                </a:solidFill>
                <a:effectLst/>
                <a:latin typeface="Consolas" panose="020B0609020204030204" pitchFamily="49" charset="0"/>
              </a:rPr>
              <a:t>      &lt;label for="skills-{{ </a:t>
            </a:r>
            <a:r>
              <a:rPr lang="en-IN" sz="1800" b="0" dirty="0" err="1">
                <a:solidFill>
                  <a:srgbClr val="000000"/>
                </a:solidFill>
                <a:effectLst/>
                <a:latin typeface="Consolas" panose="020B0609020204030204" pitchFamily="49" charset="0"/>
              </a:rPr>
              <a:t>i</a:t>
            </a:r>
            <a:r>
              <a:rPr lang="en-IN" sz="1800" b="0" dirty="0">
                <a:solidFill>
                  <a:srgbClr val="000000"/>
                </a:solidFill>
                <a:effectLst/>
                <a:latin typeface="Consolas" panose="020B0609020204030204" pitchFamily="49" charset="0"/>
              </a:rPr>
              <a:t> }}"&gt;</a:t>
            </a:r>
            <a:r>
              <a:rPr lang="en-IN" sz="1800" b="0" dirty="0" err="1">
                <a:solidFill>
                  <a:srgbClr val="000000"/>
                </a:solidFill>
                <a:effectLst/>
                <a:latin typeface="Consolas" panose="020B0609020204030204" pitchFamily="49" charset="0"/>
              </a:rPr>
              <a:t>SKills</a:t>
            </a:r>
            <a:r>
              <a:rPr lang="en-IN" sz="1800" b="0" dirty="0">
                <a:solidFill>
                  <a:srgbClr val="000000"/>
                </a:solidFill>
                <a:effectLst/>
                <a:latin typeface="Consolas" panose="020B0609020204030204" pitchFamily="49" charset="0"/>
              </a:rPr>
              <a:t>:&lt;/label&gt;</a:t>
            </a:r>
          </a:p>
          <a:p>
            <a:pPr marL="0" indent="0">
              <a:buNone/>
            </a:pPr>
            <a:r>
              <a:rPr lang="en-IN" sz="1800" b="0" dirty="0">
                <a:solidFill>
                  <a:srgbClr val="000000"/>
                </a:solidFill>
                <a:effectLst/>
                <a:latin typeface="Consolas" panose="020B0609020204030204" pitchFamily="49" charset="0"/>
              </a:rPr>
              <a:t>      &lt;input id="skills-{{ </a:t>
            </a:r>
            <a:r>
              <a:rPr lang="en-IN" sz="1800" b="0" dirty="0" err="1">
                <a:solidFill>
                  <a:srgbClr val="000000"/>
                </a:solidFill>
                <a:effectLst/>
                <a:latin typeface="Consolas" panose="020B0609020204030204" pitchFamily="49" charset="0"/>
              </a:rPr>
              <a:t>i</a:t>
            </a:r>
            <a:r>
              <a:rPr lang="en-IN" sz="1800" b="0" dirty="0">
                <a:solidFill>
                  <a:srgbClr val="000000"/>
                </a:solidFill>
                <a:effectLst/>
                <a:latin typeface="Consolas" panose="020B0609020204030204" pitchFamily="49" charset="0"/>
              </a:rPr>
              <a:t> }}" type="text" [</a:t>
            </a:r>
            <a:r>
              <a:rPr lang="en-IN" sz="1800" b="0" dirty="0" err="1">
                <a:solidFill>
                  <a:srgbClr val="000000"/>
                </a:solidFill>
                <a:effectLst/>
                <a:latin typeface="Consolas" panose="020B0609020204030204" pitchFamily="49" charset="0"/>
              </a:rPr>
              <a:t>formControlName</a:t>
            </a:r>
            <a:r>
              <a:rPr lang="en-IN" sz="1800" b="0" dirty="0">
                <a:solidFill>
                  <a:srgbClr val="000000"/>
                </a:solidFill>
                <a:effectLst/>
                <a:latin typeface="Consolas" panose="020B0609020204030204" pitchFamily="49" charset="0"/>
              </a:rPr>
              <a:t>]="</a:t>
            </a:r>
            <a:r>
              <a:rPr lang="en-IN" sz="1800" b="0" dirty="0" err="1">
                <a:solidFill>
                  <a:srgbClr val="000000"/>
                </a:solidFill>
                <a:effectLst/>
                <a:latin typeface="Consolas" panose="020B0609020204030204" pitchFamily="49" charset="0"/>
              </a:rPr>
              <a:t>i</a:t>
            </a:r>
            <a:r>
              <a:rPr lang="en-IN" sz="1800" b="0" dirty="0">
                <a:solidFill>
                  <a:srgbClr val="000000"/>
                </a:solidFill>
                <a:effectLst/>
                <a:latin typeface="Consolas" panose="020B0609020204030204" pitchFamily="49" charset="0"/>
              </a:rPr>
              <a:t>"&gt;</a:t>
            </a:r>
          </a:p>
          <a:p>
            <a:pPr marL="0" indent="0">
              <a:buNone/>
            </a:pPr>
            <a:r>
              <a:rPr lang="en-IN" sz="1800" b="0" dirty="0">
                <a:solidFill>
                  <a:srgbClr val="000000"/>
                </a:solidFill>
                <a:effectLst/>
                <a:latin typeface="Consolas" panose="020B0609020204030204" pitchFamily="49" charset="0"/>
              </a:rPr>
              <a:t>    &lt;/div&gt;</a:t>
            </a:r>
          </a:p>
          <a:p>
            <a:pPr marL="0" indent="0">
              <a:buNone/>
            </a:pPr>
            <a:r>
              <a:rPr lang="en-IN" sz="1800" b="0" dirty="0">
                <a:solidFill>
                  <a:srgbClr val="000000"/>
                </a:solidFill>
                <a:effectLst/>
                <a:latin typeface="Consolas" panose="020B0609020204030204" pitchFamily="49" charset="0"/>
              </a:rPr>
              <a:t>  &lt;/div&gt;</a:t>
            </a:r>
          </a:p>
          <a:p>
            <a:pPr marL="0" indent="0">
              <a:buNone/>
            </a:pPr>
            <a:r>
              <a:rPr lang="en-IN" sz="1800" b="0" dirty="0">
                <a:solidFill>
                  <a:srgbClr val="000000"/>
                </a:solidFill>
                <a:effectLst/>
                <a:latin typeface="Consolas" panose="020B0609020204030204" pitchFamily="49" charset="0"/>
              </a:rPr>
              <a:t>  &lt;input type="submit" value="submit"/&gt;</a:t>
            </a:r>
          </a:p>
          <a:p>
            <a:pPr marL="0" indent="0">
              <a:buNone/>
            </a:pPr>
            <a:r>
              <a:rPr lang="en-IN" sz="1800" b="0" dirty="0">
                <a:solidFill>
                  <a:srgbClr val="000000"/>
                </a:solidFill>
                <a:effectLst/>
                <a:latin typeface="Consolas" panose="020B0609020204030204" pitchFamily="49" charset="0"/>
              </a:rPr>
              <a:t>&lt;/form&gt;</a:t>
            </a:r>
          </a:p>
          <a:p>
            <a:pPr marL="0" indent="0">
              <a:buNone/>
            </a:pPr>
            <a:endParaRPr lang="en-IN" sz="1800" b="0" dirty="0">
              <a:solidFill>
                <a:srgbClr val="000000"/>
              </a:solidFill>
              <a:effectLst/>
              <a:latin typeface="Consolas" panose="020B0609020204030204" pitchFamily="49" charset="0"/>
            </a:endParaRPr>
          </a:p>
          <a:p>
            <a:pPr marL="0" indent="0">
              <a:buNone/>
            </a:pPr>
            <a:endParaRPr lang="en-IN" sz="18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11537652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solidFill>
                  <a:srgbClr val="FF0000"/>
                </a:solidFill>
              </a:rPr>
              <a:t>Custom Validation using Directive : Template Driven Form</a:t>
            </a:r>
          </a:p>
        </p:txBody>
      </p:sp>
      <p:sp>
        <p:nvSpPr>
          <p:cNvPr id="3" name="Content Placeholder 2"/>
          <p:cNvSpPr>
            <a:spLocks noGrp="1"/>
          </p:cNvSpPr>
          <p:nvPr>
            <p:ph idx="1"/>
          </p:nvPr>
        </p:nvSpPr>
        <p:spPr/>
        <p:txBody>
          <a:bodyPr>
            <a:noAutofit/>
          </a:bodyPr>
          <a:lstStyle/>
          <a:p>
            <a:r>
              <a:rPr lang="en-US" sz="2000" i="1" dirty="0">
                <a:effectLst/>
              </a:rPr>
              <a:t>Directives</a:t>
            </a:r>
            <a:r>
              <a:rPr lang="en-US" sz="2000" i="0" dirty="0">
                <a:effectLst/>
              </a:rPr>
              <a:t> are used for validation in template-driven forms</a:t>
            </a:r>
          </a:p>
          <a:p>
            <a:r>
              <a:rPr lang="en-US" sz="2000" dirty="0"/>
              <a:t>Generate a custom directive lets say phone-number-validator</a:t>
            </a:r>
          </a:p>
          <a:p>
            <a:pPr marL="0" indent="0">
              <a:buNone/>
            </a:pPr>
            <a:r>
              <a:rPr lang="en-US" sz="2000" i="0" dirty="0">
                <a:effectLst/>
              </a:rPr>
              <a:t>       ng</a:t>
            </a:r>
            <a:r>
              <a:rPr lang="en-US" sz="2000" dirty="0"/>
              <a:t> generate directive phone-number-validator</a:t>
            </a:r>
          </a:p>
          <a:p>
            <a:r>
              <a:rPr lang="en-US" sz="2000" i="0" dirty="0">
                <a:effectLst/>
              </a:rPr>
              <a:t>Implement the interface Validator from the class of the directive and give the desired definition.</a:t>
            </a:r>
          </a:p>
          <a:p>
            <a:r>
              <a:rPr lang="en-US" sz="2000" dirty="0"/>
              <a:t>The validate function must return either null( on no error) or an object with key value pair, the key will be the name of error to be returned and value will be true.</a:t>
            </a:r>
          </a:p>
          <a:p>
            <a:r>
              <a:rPr lang="en-US" sz="2000" dirty="0"/>
              <a:t>At present, </a:t>
            </a:r>
            <a:r>
              <a:rPr lang="en-US" sz="2000" i="0" dirty="0">
                <a:effectLst/>
              </a:rPr>
              <a:t> there’s nothing our directive does at the moment</a:t>
            </a:r>
          </a:p>
          <a:p>
            <a:r>
              <a:rPr lang="en-US" sz="2000" i="0" dirty="0">
                <a:effectLst/>
              </a:rPr>
              <a:t>We want to do is to make sure that our custom validator is executed when Angular compiles this directive</a:t>
            </a:r>
            <a:endParaRPr lang="en-US" sz="2000" dirty="0"/>
          </a:p>
          <a:p>
            <a:endParaRPr lang="en-US" sz="2000" i="0" dirty="0">
              <a:effectLst/>
            </a:endParaRPr>
          </a:p>
          <a:p>
            <a:pPr marL="0" indent="0">
              <a:buNone/>
            </a:pPr>
            <a:r>
              <a:rPr lang="en-US" sz="2000" i="0" dirty="0">
                <a:effectLst/>
              </a:rPr>
              <a:t> </a:t>
            </a:r>
          </a:p>
          <a:p>
            <a:pPr marL="0" indent="0">
              <a:buNone/>
            </a:pPr>
            <a:endParaRPr lang="en-IN" sz="2000" dirty="0">
              <a:effectLst/>
            </a:endParaRPr>
          </a:p>
        </p:txBody>
      </p:sp>
    </p:spTree>
    <p:extLst>
      <p:ext uri="{BB962C8B-B14F-4D97-AF65-F5344CB8AC3E}">
        <p14:creationId xmlns:p14="http://schemas.microsoft.com/office/powerpoint/2010/main" val="1705279343"/>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solidFill>
                  <a:srgbClr val="FF0000"/>
                </a:solidFill>
              </a:rPr>
              <a:t>Custom Validation using Directive : Template Driven Form</a:t>
            </a:r>
          </a:p>
        </p:txBody>
      </p:sp>
      <p:sp>
        <p:nvSpPr>
          <p:cNvPr id="3" name="Content Placeholder 2"/>
          <p:cNvSpPr>
            <a:spLocks noGrp="1"/>
          </p:cNvSpPr>
          <p:nvPr>
            <p:ph idx="1"/>
          </p:nvPr>
        </p:nvSpPr>
        <p:spPr/>
        <p:txBody>
          <a:bodyPr>
            <a:noAutofit/>
          </a:bodyPr>
          <a:lstStyle/>
          <a:p>
            <a:r>
              <a:rPr lang="en-US" sz="1800" b="0" i="0" dirty="0">
                <a:solidFill>
                  <a:srgbClr val="000000"/>
                </a:solidFill>
                <a:effectLst/>
              </a:rPr>
              <a:t>Angular has an internal mechanism to execute validators on a form control.</a:t>
            </a:r>
          </a:p>
          <a:p>
            <a:r>
              <a:rPr lang="en-US" sz="1800" dirty="0">
                <a:effectLst/>
              </a:rPr>
              <a:t>It maintains a multi provider for a dependency token called NG_VALIDATORS</a:t>
            </a:r>
          </a:p>
          <a:p>
            <a:r>
              <a:rPr lang="en-US" sz="1800" dirty="0">
                <a:effectLst/>
              </a:rPr>
              <a:t>all built-in validators are already added to the NG_VALIDATORS token, therefore they work.</a:t>
            </a:r>
          </a:p>
          <a:p>
            <a:r>
              <a:rPr lang="en-US" sz="1800" dirty="0">
                <a:effectLst/>
              </a:rPr>
              <a:t>multi providers can be extended by adding more multi providers to a token, we can consider NG_VALIDATORS as a hook to add our own validators.</a:t>
            </a:r>
            <a:endParaRPr lang="en-IN" sz="1800" dirty="0">
              <a:effectLst/>
            </a:endParaRPr>
          </a:p>
        </p:txBody>
      </p:sp>
    </p:spTree>
    <p:extLst>
      <p:ext uri="{BB962C8B-B14F-4D97-AF65-F5344CB8AC3E}">
        <p14:creationId xmlns:p14="http://schemas.microsoft.com/office/powerpoint/2010/main" val="1831490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Git Commands</a:t>
            </a:r>
          </a:p>
        </p:txBody>
      </p:sp>
      <p:sp>
        <p:nvSpPr>
          <p:cNvPr id="3" name="Subtitle 2"/>
          <p:cNvSpPr>
            <a:spLocks noGrp="1"/>
          </p:cNvSpPr>
          <p:nvPr>
            <p:ph type="subTitle" idx="1"/>
          </p:nvPr>
        </p:nvSpPr>
        <p:spPr>
          <a:xfrm>
            <a:off x="762000" y="990600"/>
            <a:ext cx="7848600" cy="5410200"/>
          </a:xfrm>
        </p:spPr>
        <p:txBody>
          <a:bodyPr>
            <a:noAutofit/>
          </a:bodyPr>
          <a:lstStyle/>
          <a:p>
            <a:pPr marL="342900" indent="-342900" algn="just">
              <a:buFont typeface="Arial" panose="020B0604020202020204" pitchFamily="34" charset="0"/>
              <a:buChar char="•"/>
            </a:pPr>
            <a:r>
              <a:rPr lang="en-US" sz="2000" b="0" i="0" dirty="0">
                <a:solidFill>
                  <a:schemeClr val="tx1"/>
                </a:solidFill>
                <a:effectLst/>
              </a:rPr>
              <a:t>The git </a:t>
            </a:r>
            <a:r>
              <a:rPr lang="en-US" sz="2000" b="0" i="0" dirty="0" err="1">
                <a:solidFill>
                  <a:schemeClr val="tx1"/>
                </a:solidFill>
                <a:effectLst/>
              </a:rPr>
              <a:t>init</a:t>
            </a:r>
            <a:r>
              <a:rPr lang="en-US" sz="2000" b="0" i="0" dirty="0">
                <a:solidFill>
                  <a:schemeClr val="tx1"/>
                </a:solidFill>
                <a:effectLst/>
              </a:rPr>
              <a:t> command creates a new Git repository</a:t>
            </a:r>
          </a:p>
          <a:p>
            <a:pPr marL="342900" indent="-342900" algn="just">
              <a:buFont typeface="Arial" panose="020B0604020202020204" pitchFamily="34" charset="0"/>
              <a:buChar char="•"/>
            </a:pPr>
            <a:r>
              <a:rPr lang="en-US" sz="2000" b="0" i="0" dirty="0">
                <a:solidFill>
                  <a:schemeClr val="tx1"/>
                </a:solidFill>
                <a:effectLst/>
              </a:rPr>
              <a:t>It can be used to convert an existing, un-versioned project to a Git repository or initialize a new, empty repository.</a:t>
            </a:r>
          </a:p>
          <a:p>
            <a:pPr marL="342900" indent="-342900" algn="just">
              <a:buFont typeface="Arial" panose="020B0604020202020204" pitchFamily="34" charset="0"/>
              <a:buChar char="•"/>
            </a:pPr>
            <a:r>
              <a:rPr lang="en-US" sz="2000" b="0" i="0" dirty="0">
                <a:solidFill>
                  <a:schemeClr val="tx1"/>
                </a:solidFill>
                <a:effectLst/>
              </a:rPr>
              <a:t>Executing git </a:t>
            </a:r>
            <a:r>
              <a:rPr lang="en-US" sz="2000" b="0" i="0" dirty="0" err="1">
                <a:solidFill>
                  <a:schemeClr val="tx1"/>
                </a:solidFill>
                <a:effectLst/>
              </a:rPr>
              <a:t>init</a:t>
            </a:r>
            <a:r>
              <a:rPr lang="en-US" sz="2000" b="0" i="0" dirty="0">
                <a:solidFill>
                  <a:schemeClr val="tx1"/>
                </a:solidFill>
                <a:effectLst/>
              </a:rPr>
              <a:t> creates a .git subdirectory in the current working directory, which contains all of the necessary Git metadata for the new repository</a:t>
            </a:r>
          </a:p>
          <a:p>
            <a:pPr marL="342900" indent="-342900" algn="just">
              <a:buFont typeface="Arial" panose="020B0604020202020204" pitchFamily="34" charset="0"/>
              <a:buChar char="•"/>
            </a:pPr>
            <a:r>
              <a:rPr lang="en-US" sz="2000" b="0" i="0" dirty="0">
                <a:solidFill>
                  <a:schemeClr val="tx1"/>
                </a:solidFill>
                <a:effectLst/>
              </a:rPr>
              <a:t>This metadata includes subdirectories for objects, refs, and template files. A HEAD file is also created which points to the currently checked out commit</a:t>
            </a:r>
            <a:endParaRPr lang="en-US" sz="2000" dirty="0">
              <a:solidFill>
                <a:schemeClr val="tx1"/>
              </a:solidFill>
            </a:endParaRPr>
          </a:p>
          <a:p>
            <a:pPr marL="342900" indent="-342900" algn="just">
              <a:buFont typeface="Arial" panose="020B0604020202020204" pitchFamily="34" charset="0"/>
              <a:buChar char="•"/>
            </a:pPr>
            <a:r>
              <a:rPr lang="en-US" sz="2000" dirty="0">
                <a:solidFill>
                  <a:schemeClr val="tx1"/>
                </a:solidFill>
              </a:rPr>
              <a:t>git </a:t>
            </a:r>
            <a:r>
              <a:rPr lang="en-US" sz="2000" dirty="0" err="1">
                <a:solidFill>
                  <a:schemeClr val="tx1"/>
                </a:solidFill>
              </a:rPr>
              <a:t>init</a:t>
            </a:r>
            <a:r>
              <a:rPr lang="en-US" sz="2000" dirty="0">
                <a:solidFill>
                  <a:schemeClr val="tx1"/>
                </a:solidFill>
              </a:rPr>
              <a:t> to a specified folder ( git </a:t>
            </a:r>
            <a:r>
              <a:rPr lang="en-US" sz="2000" dirty="0" err="1">
                <a:solidFill>
                  <a:schemeClr val="tx1"/>
                </a:solidFill>
              </a:rPr>
              <a:t>init</a:t>
            </a:r>
            <a:r>
              <a:rPr lang="en-US" sz="2000" dirty="0">
                <a:solidFill>
                  <a:schemeClr val="tx1"/>
                </a:solidFill>
              </a:rPr>
              <a:t> </a:t>
            </a:r>
            <a:r>
              <a:rPr lang="en-US" sz="2000" dirty="0" err="1">
                <a:solidFill>
                  <a:schemeClr val="tx1"/>
                </a:solidFill>
              </a:rPr>
              <a:t>target_dir</a:t>
            </a:r>
            <a:r>
              <a:rPr lang="en-US" sz="2000" dirty="0">
                <a:solidFill>
                  <a:schemeClr val="tx1"/>
                </a:solidFill>
              </a:rPr>
              <a:t>)</a:t>
            </a:r>
          </a:p>
          <a:p>
            <a:pPr marL="342900" indent="-342900" algn="just">
              <a:buFont typeface="Arial" panose="020B0604020202020204" pitchFamily="34" charset="0"/>
              <a:buChar char="•"/>
            </a:pPr>
            <a:r>
              <a:rPr lang="en-US" sz="2000" b="0" i="0" dirty="0">
                <a:solidFill>
                  <a:schemeClr val="tx1"/>
                </a:solidFill>
                <a:effectLst/>
              </a:rPr>
              <a:t>git </a:t>
            </a:r>
            <a:r>
              <a:rPr lang="en-US" sz="2000" b="0" i="0" dirty="0" err="1">
                <a:solidFill>
                  <a:schemeClr val="tx1"/>
                </a:solidFill>
                <a:effectLst/>
              </a:rPr>
              <a:t>init</a:t>
            </a:r>
            <a:r>
              <a:rPr lang="en-US" sz="2000" b="0" i="0" dirty="0">
                <a:solidFill>
                  <a:schemeClr val="tx1"/>
                </a:solidFill>
                <a:effectLst/>
              </a:rPr>
              <a:t> --template</a:t>
            </a:r>
          </a:p>
          <a:p>
            <a:pPr marL="342900" indent="-342900" algn="just">
              <a:buFont typeface="Arial" panose="020B0604020202020204" pitchFamily="34" charset="0"/>
              <a:buChar char="•"/>
            </a:pPr>
            <a:r>
              <a:rPr lang="en-US" sz="2000" dirty="0">
                <a:solidFill>
                  <a:schemeClr val="tx1"/>
                </a:solidFill>
              </a:rPr>
              <a:t>git </a:t>
            </a:r>
            <a:r>
              <a:rPr lang="en-US" sz="2000" dirty="0" err="1">
                <a:solidFill>
                  <a:schemeClr val="tx1"/>
                </a:solidFill>
              </a:rPr>
              <a:t>init</a:t>
            </a:r>
            <a:r>
              <a:rPr lang="en-US" sz="2000" dirty="0">
                <a:solidFill>
                  <a:schemeClr val="tx1"/>
                </a:solidFill>
              </a:rPr>
              <a:t> - -bare : To create a git repo to which no direct commit is to be done, instead we can git push to it  and git pull from it. The most common use case for  git </a:t>
            </a:r>
            <a:r>
              <a:rPr lang="en-US" sz="2000" dirty="0" err="1">
                <a:solidFill>
                  <a:schemeClr val="tx1"/>
                </a:solidFill>
              </a:rPr>
              <a:t>init</a:t>
            </a:r>
            <a:r>
              <a:rPr lang="en-US" sz="2000" dirty="0">
                <a:solidFill>
                  <a:schemeClr val="tx1"/>
                </a:solidFill>
              </a:rPr>
              <a:t> --bare is to create a remote central repository: </a:t>
            </a:r>
          </a:p>
          <a:p>
            <a:pPr algn="just"/>
            <a:r>
              <a:rPr lang="en-US" sz="2000" dirty="0">
                <a:solidFill>
                  <a:schemeClr val="tx1"/>
                </a:solidFill>
              </a:rPr>
              <a:t>      </a:t>
            </a:r>
            <a:r>
              <a:rPr lang="en-US" sz="2000" dirty="0" err="1">
                <a:solidFill>
                  <a:schemeClr val="tx1"/>
                </a:solidFill>
              </a:rPr>
              <a:t>ssh</a:t>
            </a:r>
            <a:r>
              <a:rPr lang="en-US" sz="2000" dirty="0">
                <a:solidFill>
                  <a:schemeClr val="tx1"/>
                </a:solidFill>
              </a:rPr>
              <a:t> &lt;user&gt;@&lt;host&gt; cd path/above/repo git </a:t>
            </a:r>
            <a:r>
              <a:rPr lang="en-US" sz="2000" dirty="0" err="1">
                <a:solidFill>
                  <a:schemeClr val="tx1"/>
                </a:solidFill>
              </a:rPr>
              <a:t>init</a:t>
            </a:r>
            <a:r>
              <a:rPr lang="en-US" sz="2000" dirty="0">
                <a:solidFill>
                  <a:schemeClr val="tx1"/>
                </a:solidFill>
              </a:rPr>
              <a:t> --bare my-</a:t>
            </a:r>
            <a:r>
              <a:rPr lang="en-US" sz="2000" dirty="0" err="1">
                <a:solidFill>
                  <a:schemeClr val="tx1"/>
                </a:solidFill>
              </a:rPr>
              <a:t>project.git</a:t>
            </a:r>
            <a:endParaRPr lang="en-US" sz="2000" dirty="0">
              <a:solidFill>
                <a:schemeClr val="tx1"/>
              </a:solidFill>
            </a:endParaRPr>
          </a:p>
          <a:p>
            <a:pPr algn="just"/>
            <a:endParaRPr lang="en-US" sz="2000" dirty="0">
              <a:solidFill>
                <a:schemeClr val="tx1"/>
              </a:solidFill>
            </a:endParaRPr>
          </a:p>
          <a:p>
            <a:pPr marL="342900" indent="-342900" algn="just">
              <a:buFont typeface="Arial" panose="020B0604020202020204" pitchFamily="34" charset="0"/>
              <a:buChar char="•"/>
            </a:pPr>
            <a:endParaRPr lang="en-US" sz="2000" b="0" i="0" dirty="0">
              <a:solidFill>
                <a:schemeClr val="tx1"/>
              </a:solidFill>
              <a:effectLst/>
            </a:endParaRPr>
          </a:p>
        </p:txBody>
      </p:sp>
    </p:spTree>
    <p:extLst>
      <p:ext uri="{BB962C8B-B14F-4D97-AF65-F5344CB8AC3E}">
        <p14:creationId xmlns:p14="http://schemas.microsoft.com/office/powerpoint/2010/main" val="1411843543"/>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solidFill>
                  <a:srgbClr val="FF0000"/>
                </a:solidFill>
              </a:rPr>
              <a:t>Custom Validation using Directive : Template Driven Form</a:t>
            </a:r>
          </a:p>
        </p:txBody>
      </p:sp>
      <p:sp>
        <p:nvSpPr>
          <p:cNvPr id="3" name="Content Placeholder 2"/>
          <p:cNvSpPr>
            <a:spLocks noGrp="1"/>
          </p:cNvSpPr>
          <p:nvPr>
            <p:ph idx="1"/>
          </p:nvPr>
        </p:nvSpPr>
        <p:spPr/>
        <p:txBody>
          <a:bodyPr>
            <a:noAutofit/>
          </a:bodyPr>
          <a:lstStyle/>
          <a:p>
            <a:pPr marL="0" indent="0">
              <a:buNone/>
            </a:pPr>
            <a:r>
              <a:rPr lang="en-IN" sz="2000" dirty="0">
                <a:effectLst/>
              </a:rPr>
              <a:t>import { Directive } from '@angular/core';</a:t>
            </a:r>
          </a:p>
          <a:p>
            <a:pPr marL="0" indent="0">
              <a:buNone/>
            </a:pPr>
            <a:r>
              <a:rPr lang="en-IN" sz="2000" dirty="0">
                <a:effectLst/>
              </a:rPr>
              <a:t>import { </a:t>
            </a:r>
            <a:r>
              <a:rPr lang="en-IN" sz="2000" dirty="0" err="1">
                <a:effectLst/>
              </a:rPr>
              <a:t>AbstractControl</a:t>
            </a:r>
            <a:r>
              <a:rPr lang="en-IN" sz="2000" dirty="0">
                <a:effectLst/>
              </a:rPr>
              <a:t>, </a:t>
            </a:r>
            <a:r>
              <a:rPr lang="en-IN" sz="2000" dirty="0" err="1">
                <a:effectLst/>
              </a:rPr>
              <a:t>ValidationErrors</a:t>
            </a:r>
            <a:r>
              <a:rPr lang="en-IN" sz="2000" dirty="0">
                <a:effectLst/>
              </a:rPr>
              <a:t>, NG_VALIDATORS, Validator } from '@angular/forms’;</a:t>
            </a:r>
          </a:p>
          <a:p>
            <a:pPr marL="0" indent="0">
              <a:buNone/>
            </a:pPr>
            <a:endParaRPr lang="en-IN" sz="2000" dirty="0">
              <a:effectLst/>
            </a:endParaRPr>
          </a:p>
          <a:p>
            <a:pPr marL="0" indent="0">
              <a:buNone/>
            </a:pPr>
            <a:r>
              <a:rPr lang="en-IN" sz="2000" dirty="0">
                <a:effectLst/>
              </a:rPr>
              <a:t>@Directive({</a:t>
            </a:r>
          </a:p>
          <a:p>
            <a:pPr marL="0" indent="0">
              <a:buNone/>
            </a:pPr>
            <a:r>
              <a:rPr lang="en-IN" sz="2000" dirty="0">
                <a:effectLst/>
              </a:rPr>
              <a:t>  selector: '[</a:t>
            </a:r>
            <a:r>
              <a:rPr lang="en-IN" sz="2000" dirty="0" err="1">
                <a:effectLst/>
              </a:rPr>
              <a:t>appPhoneNumberValidator</a:t>
            </a:r>
            <a:r>
              <a:rPr lang="en-IN" sz="2000" dirty="0">
                <a:effectLst/>
              </a:rPr>
              <a:t>]',</a:t>
            </a:r>
          </a:p>
          <a:p>
            <a:pPr marL="0" indent="0">
              <a:buNone/>
            </a:pPr>
            <a:r>
              <a:rPr lang="en-IN" sz="2000" dirty="0">
                <a:effectLst/>
              </a:rPr>
              <a:t>  providers: [{</a:t>
            </a:r>
          </a:p>
          <a:p>
            <a:pPr marL="0" indent="0">
              <a:buNone/>
            </a:pPr>
            <a:r>
              <a:rPr lang="en-IN" sz="2000" dirty="0">
                <a:effectLst/>
              </a:rPr>
              <a:t>    provide: NG_VALIDATORS,</a:t>
            </a:r>
          </a:p>
          <a:p>
            <a:pPr marL="0" indent="0">
              <a:buNone/>
            </a:pPr>
            <a:r>
              <a:rPr lang="en-IN" sz="2000" dirty="0">
                <a:effectLst/>
              </a:rPr>
              <a:t>    </a:t>
            </a:r>
            <a:r>
              <a:rPr lang="en-IN" sz="2000" dirty="0" err="1">
                <a:effectLst/>
              </a:rPr>
              <a:t>useExisting:PhoneNumberValidatorDirective</a:t>
            </a:r>
            <a:r>
              <a:rPr lang="en-IN" sz="2000" dirty="0">
                <a:effectLst/>
              </a:rPr>
              <a:t>,</a:t>
            </a:r>
          </a:p>
          <a:p>
            <a:pPr marL="0" indent="0">
              <a:buNone/>
            </a:pPr>
            <a:r>
              <a:rPr lang="en-IN" sz="2000" dirty="0">
                <a:effectLst/>
              </a:rPr>
              <a:t>    multi: true</a:t>
            </a:r>
          </a:p>
          <a:p>
            <a:pPr marL="0" indent="0">
              <a:buNone/>
            </a:pPr>
            <a:r>
              <a:rPr lang="en-IN" sz="2000" dirty="0">
                <a:effectLst/>
              </a:rPr>
              <a:t>  }]</a:t>
            </a:r>
          </a:p>
          <a:p>
            <a:pPr marL="0" indent="0">
              <a:buNone/>
            </a:pPr>
            <a:r>
              <a:rPr lang="en-IN" sz="2000" dirty="0">
                <a:effectLst/>
              </a:rPr>
              <a:t>})</a:t>
            </a:r>
          </a:p>
        </p:txBody>
      </p:sp>
    </p:spTree>
    <p:extLst>
      <p:ext uri="{BB962C8B-B14F-4D97-AF65-F5344CB8AC3E}">
        <p14:creationId xmlns:p14="http://schemas.microsoft.com/office/powerpoint/2010/main" val="1123929245"/>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solidFill>
                  <a:srgbClr val="FF0000"/>
                </a:solidFill>
              </a:rPr>
              <a:t>Custom Validation using Directive : Template Driven Form</a:t>
            </a:r>
          </a:p>
        </p:txBody>
      </p:sp>
      <p:sp>
        <p:nvSpPr>
          <p:cNvPr id="3" name="Content Placeholder 2"/>
          <p:cNvSpPr>
            <a:spLocks noGrp="1"/>
          </p:cNvSpPr>
          <p:nvPr>
            <p:ph idx="1"/>
          </p:nvPr>
        </p:nvSpPr>
        <p:spPr/>
        <p:txBody>
          <a:bodyPr>
            <a:noAutofit/>
          </a:bodyPr>
          <a:lstStyle/>
          <a:p>
            <a:pPr marL="0" indent="0">
              <a:buNone/>
            </a:pPr>
            <a:r>
              <a:rPr lang="en-IN" sz="2000" dirty="0">
                <a:effectLst/>
              </a:rPr>
              <a:t>export class </a:t>
            </a:r>
            <a:r>
              <a:rPr lang="en-IN" sz="2000" dirty="0" err="1">
                <a:effectLst/>
              </a:rPr>
              <a:t>PhoneNumberValidatorDirective</a:t>
            </a:r>
            <a:r>
              <a:rPr lang="en-IN" sz="2000" dirty="0">
                <a:effectLst/>
              </a:rPr>
              <a:t> implements Validator {</a:t>
            </a:r>
          </a:p>
          <a:p>
            <a:pPr marL="0" indent="0">
              <a:buNone/>
            </a:pPr>
            <a:r>
              <a:rPr lang="en-IN" sz="2000" dirty="0">
                <a:effectLst/>
              </a:rPr>
              <a:t>  constructor() { }</a:t>
            </a:r>
          </a:p>
          <a:p>
            <a:pPr marL="0" indent="0">
              <a:buNone/>
            </a:pPr>
            <a:r>
              <a:rPr lang="en-IN" sz="2000" dirty="0">
                <a:effectLst/>
              </a:rPr>
              <a:t>  validate(control: </a:t>
            </a:r>
            <a:r>
              <a:rPr lang="en-IN" sz="2000" dirty="0" err="1">
                <a:effectLst/>
              </a:rPr>
              <a:t>AbstractControl</a:t>
            </a:r>
            <a:r>
              <a:rPr lang="en-IN" sz="2000" dirty="0">
                <a:effectLst/>
              </a:rPr>
              <a:t>&lt;any, any&gt;): </a:t>
            </a:r>
            <a:r>
              <a:rPr lang="en-IN" sz="2000" dirty="0" err="1">
                <a:effectLst/>
              </a:rPr>
              <a:t>ValidationErrors</a:t>
            </a:r>
            <a:r>
              <a:rPr lang="en-IN" sz="2000" dirty="0">
                <a:effectLst/>
              </a:rPr>
              <a:t> | null {</a:t>
            </a:r>
          </a:p>
          <a:p>
            <a:pPr marL="0" indent="0">
              <a:buNone/>
            </a:pPr>
            <a:r>
              <a:rPr lang="en-IN" sz="2000" dirty="0">
                <a:effectLst/>
              </a:rPr>
              <a:t>    console.log('validate');</a:t>
            </a:r>
          </a:p>
          <a:p>
            <a:pPr marL="0" indent="0">
              <a:buNone/>
            </a:pPr>
            <a:r>
              <a:rPr lang="en-IN" sz="2000" dirty="0">
                <a:effectLst/>
              </a:rPr>
              <a:t>    if(</a:t>
            </a:r>
            <a:r>
              <a:rPr lang="en-IN" sz="2000" dirty="0" err="1">
                <a:effectLst/>
              </a:rPr>
              <a:t>control.value</a:t>
            </a:r>
            <a:r>
              <a:rPr lang="en-IN" sz="2000" dirty="0">
                <a:effectLst/>
              </a:rPr>
              <a:t> &amp;&amp; </a:t>
            </a:r>
            <a:r>
              <a:rPr lang="en-IN" sz="2000" dirty="0" err="1">
                <a:effectLst/>
              </a:rPr>
              <a:t>control.value.length</a:t>
            </a:r>
            <a:r>
              <a:rPr lang="en-IN" sz="2000" dirty="0">
                <a:effectLst/>
              </a:rPr>
              <a:t>!=10)</a:t>
            </a:r>
          </a:p>
          <a:p>
            <a:pPr marL="0" indent="0">
              <a:buNone/>
            </a:pPr>
            <a:r>
              <a:rPr lang="en-IN" sz="2000" dirty="0">
                <a:effectLst/>
              </a:rPr>
              <a:t>    {</a:t>
            </a:r>
          </a:p>
          <a:p>
            <a:pPr marL="0" indent="0">
              <a:buNone/>
            </a:pPr>
            <a:r>
              <a:rPr lang="en-IN" sz="2000" dirty="0">
                <a:effectLst/>
              </a:rPr>
              <a:t>      return {"</a:t>
            </a:r>
            <a:r>
              <a:rPr lang="en-IN" sz="2000" dirty="0" err="1">
                <a:effectLst/>
              </a:rPr>
              <a:t>phoneNumberInvalid</a:t>
            </a:r>
            <a:r>
              <a:rPr lang="en-IN" sz="2000" dirty="0">
                <a:effectLst/>
              </a:rPr>
              <a:t>":true};</a:t>
            </a:r>
          </a:p>
          <a:p>
            <a:pPr marL="0" indent="0">
              <a:buNone/>
            </a:pPr>
            <a:r>
              <a:rPr lang="en-IN" sz="2000" dirty="0">
                <a:effectLst/>
              </a:rPr>
              <a:t>    }</a:t>
            </a:r>
          </a:p>
          <a:p>
            <a:pPr marL="0" indent="0">
              <a:buNone/>
            </a:pPr>
            <a:r>
              <a:rPr lang="en-IN" sz="2000" dirty="0">
                <a:effectLst/>
              </a:rPr>
              <a:t>    return null;</a:t>
            </a:r>
          </a:p>
          <a:p>
            <a:pPr marL="0" indent="0">
              <a:buNone/>
            </a:pPr>
            <a:r>
              <a:rPr lang="en-IN" sz="2000" dirty="0">
                <a:effectLst/>
              </a:rPr>
              <a:t>  }</a:t>
            </a:r>
          </a:p>
          <a:p>
            <a:pPr marL="0" indent="0">
              <a:buNone/>
            </a:pPr>
            <a:r>
              <a:rPr lang="en-IN" sz="2000" dirty="0">
                <a:effectLst/>
              </a:rPr>
              <a:t>  </a:t>
            </a:r>
            <a:r>
              <a:rPr lang="en-IN" sz="2000" dirty="0" err="1">
                <a:effectLst/>
              </a:rPr>
              <a:t>registerOnValidatorChange</a:t>
            </a:r>
            <a:r>
              <a:rPr lang="en-IN" sz="2000" dirty="0">
                <a:effectLst/>
              </a:rPr>
              <a:t>?(</a:t>
            </a:r>
            <a:r>
              <a:rPr lang="en-IN" sz="2000" dirty="0" err="1">
                <a:effectLst/>
              </a:rPr>
              <a:t>fn</a:t>
            </a:r>
            <a:r>
              <a:rPr lang="en-IN" sz="2000" dirty="0">
                <a:effectLst/>
              </a:rPr>
              <a:t>: () =&gt; void): void {</a:t>
            </a:r>
          </a:p>
          <a:p>
            <a:pPr marL="0" indent="0">
              <a:buNone/>
            </a:pPr>
            <a:r>
              <a:rPr lang="en-IN" sz="2000" dirty="0">
                <a:effectLst/>
              </a:rPr>
              <a:t>  }}</a:t>
            </a:r>
          </a:p>
          <a:p>
            <a:pPr marL="0" indent="0">
              <a:buNone/>
            </a:pPr>
            <a:endParaRPr lang="en-IN" sz="2000" dirty="0">
              <a:effectLst/>
            </a:endParaRPr>
          </a:p>
        </p:txBody>
      </p:sp>
    </p:spTree>
    <p:extLst>
      <p:ext uri="{BB962C8B-B14F-4D97-AF65-F5344CB8AC3E}">
        <p14:creationId xmlns:p14="http://schemas.microsoft.com/office/powerpoint/2010/main" val="3698033071"/>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solidFill>
                  <a:srgbClr val="FF0000"/>
                </a:solidFill>
              </a:rPr>
              <a:t>Custom Validation using Directive : Template Driven Form</a:t>
            </a:r>
          </a:p>
        </p:txBody>
      </p:sp>
      <p:sp>
        <p:nvSpPr>
          <p:cNvPr id="3" name="Content Placeholder 2"/>
          <p:cNvSpPr>
            <a:spLocks noGrp="1"/>
          </p:cNvSpPr>
          <p:nvPr>
            <p:ph idx="1"/>
          </p:nvPr>
        </p:nvSpPr>
        <p:spPr/>
        <p:txBody>
          <a:bodyPr>
            <a:noAutofit/>
          </a:bodyPr>
          <a:lstStyle/>
          <a:p>
            <a:pPr marL="0" indent="0">
              <a:buNone/>
            </a:pPr>
            <a:r>
              <a:rPr lang="en-IN" sz="2000" b="1" dirty="0">
                <a:solidFill>
                  <a:srgbClr val="000000"/>
                </a:solidFill>
                <a:effectLst/>
              </a:rPr>
              <a:t>USAGE : </a:t>
            </a:r>
          </a:p>
          <a:p>
            <a:pPr marL="0" indent="0">
              <a:buNone/>
            </a:pPr>
            <a:endParaRPr lang="en-IN" sz="2000" b="1" dirty="0">
              <a:solidFill>
                <a:srgbClr val="000000"/>
              </a:solidFill>
            </a:endParaRPr>
          </a:p>
          <a:p>
            <a:pPr marL="0" indent="0">
              <a:buNone/>
            </a:pPr>
            <a:r>
              <a:rPr lang="en-IN" sz="2000" dirty="0">
                <a:solidFill>
                  <a:srgbClr val="000000"/>
                </a:solidFill>
                <a:effectLst/>
              </a:rPr>
              <a:t>&lt;form #profile="ngForm" (</a:t>
            </a:r>
            <a:r>
              <a:rPr lang="en-IN" sz="2000" dirty="0" err="1">
                <a:solidFill>
                  <a:srgbClr val="000000"/>
                </a:solidFill>
                <a:effectLst/>
              </a:rPr>
              <a:t>ngSubmit</a:t>
            </a:r>
            <a:r>
              <a:rPr lang="en-IN" sz="2000" dirty="0">
                <a:solidFill>
                  <a:srgbClr val="000000"/>
                </a:solidFill>
                <a:effectLst/>
              </a:rPr>
              <a:t>)="</a:t>
            </a:r>
            <a:r>
              <a:rPr lang="en-IN" sz="2000" dirty="0" err="1">
                <a:solidFill>
                  <a:srgbClr val="000000"/>
                </a:solidFill>
                <a:effectLst/>
              </a:rPr>
              <a:t>submitDetails</a:t>
            </a:r>
            <a:r>
              <a:rPr lang="en-IN" sz="2000" dirty="0">
                <a:solidFill>
                  <a:srgbClr val="000000"/>
                </a:solidFill>
                <a:effectLst/>
              </a:rPr>
              <a:t>()"&gt;</a:t>
            </a:r>
          </a:p>
          <a:p>
            <a:pPr marL="0" indent="0">
              <a:buNone/>
            </a:pPr>
            <a:r>
              <a:rPr lang="en-IN" sz="2000" dirty="0">
                <a:solidFill>
                  <a:srgbClr val="000000"/>
                </a:solidFill>
                <a:effectLst/>
              </a:rPr>
              <a:t>  &lt;input type="text" name="</a:t>
            </a:r>
            <a:r>
              <a:rPr lang="en-IN" sz="2000" dirty="0" err="1">
                <a:solidFill>
                  <a:srgbClr val="000000"/>
                </a:solidFill>
                <a:effectLst/>
              </a:rPr>
              <a:t>fname</a:t>
            </a:r>
            <a:r>
              <a:rPr lang="en-IN" sz="2000" dirty="0">
                <a:solidFill>
                  <a:srgbClr val="000000"/>
                </a:solidFill>
                <a:effectLst/>
              </a:rPr>
              <a:t>" #fname="ngModel" [(</a:t>
            </a:r>
            <a:r>
              <a:rPr lang="en-IN" sz="2000" dirty="0" err="1">
                <a:solidFill>
                  <a:srgbClr val="000000"/>
                </a:solidFill>
                <a:effectLst/>
              </a:rPr>
              <a:t>ngModel</a:t>
            </a:r>
            <a:r>
              <a:rPr lang="en-IN" sz="2000" dirty="0">
                <a:solidFill>
                  <a:srgbClr val="000000"/>
                </a:solidFill>
                <a:effectLst/>
              </a:rPr>
              <a:t>)]="</a:t>
            </a:r>
            <a:r>
              <a:rPr lang="en-IN" sz="2000" dirty="0" err="1">
                <a:solidFill>
                  <a:srgbClr val="000000"/>
                </a:solidFill>
                <a:effectLst/>
              </a:rPr>
              <a:t>student.fname</a:t>
            </a:r>
            <a:r>
              <a:rPr lang="en-IN" sz="2000" dirty="0">
                <a:solidFill>
                  <a:srgbClr val="000000"/>
                </a:solidFill>
                <a:effectLst/>
              </a:rPr>
              <a:t>"/&gt;</a:t>
            </a:r>
          </a:p>
          <a:p>
            <a:pPr marL="0" indent="0">
              <a:buNone/>
            </a:pPr>
            <a:r>
              <a:rPr lang="en-IN" sz="2000" dirty="0">
                <a:solidFill>
                  <a:srgbClr val="000000"/>
                </a:solidFill>
                <a:effectLst/>
              </a:rPr>
              <a:t>  &lt;input type="text" name="</a:t>
            </a:r>
            <a:r>
              <a:rPr lang="en-IN" sz="2000" dirty="0" err="1">
                <a:solidFill>
                  <a:srgbClr val="000000"/>
                </a:solidFill>
                <a:effectLst/>
              </a:rPr>
              <a:t>lname</a:t>
            </a:r>
            <a:r>
              <a:rPr lang="en-IN" sz="2000" dirty="0">
                <a:solidFill>
                  <a:srgbClr val="000000"/>
                </a:solidFill>
                <a:effectLst/>
              </a:rPr>
              <a:t>" #lname="ngModel" [(</a:t>
            </a:r>
            <a:r>
              <a:rPr lang="en-IN" sz="2000" dirty="0" err="1">
                <a:solidFill>
                  <a:srgbClr val="000000"/>
                </a:solidFill>
                <a:effectLst/>
              </a:rPr>
              <a:t>ngModel</a:t>
            </a:r>
            <a:r>
              <a:rPr lang="en-IN" sz="2000" dirty="0">
                <a:solidFill>
                  <a:srgbClr val="000000"/>
                </a:solidFill>
                <a:effectLst/>
              </a:rPr>
              <a:t>)]="</a:t>
            </a:r>
            <a:r>
              <a:rPr lang="en-IN" sz="2000" dirty="0" err="1">
                <a:solidFill>
                  <a:srgbClr val="000000"/>
                </a:solidFill>
                <a:effectLst/>
              </a:rPr>
              <a:t>student.lname</a:t>
            </a:r>
            <a:r>
              <a:rPr lang="en-IN" sz="2000" dirty="0">
                <a:solidFill>
                  <a:srgbClr val="000000"/>
                </a:solidFill>
                <a:effectLst/>
              </a:rPr>
              <a:t>"/&gt;  </a:t>
            </a:r>
          </a:p>
          <a:p>
            <a:pPr marL="0" indent="0">
              <a:buNone/>
            </a:pPr>
            <a:r>
              <a:rPr lang="en-IN" sz="2000" dirty="0">
                <a:solidFill>
                  <a:srgbClr val="000000"/>
                </a:solidFill>
                <a:effectLst/>
              </a:rPr>
              <a:t>  &lt;input type="text" </a:t>
            </a:r>
            <a:r>
              <a:rPr lang="en-IN" sz="2000" dirty="0" err="1">
                <a:solidFill>
                  <a:srgbClr val="000000"/>
                </a:solidFill>
                <a:effectLst/>
              </a:rPr>
              <a:t>appPhoneNumberValidator</a:t>
            </a:r>
            <a:r>
              <a:rPr lang="en-IN" sz="2000" dirty="0">
                <a:solidFill>
                  <a:srgbClr val="000000"/>
                </a:solidFill>
                <a:effectLst/>
              </a:rPr>
              <a:t> name="mobile" #mobile="ngModel" [(</a:t>
            </a:r>
            <a:r>
              <a:rPr lang="en-IN" sz="2000" dirty="0" err="1">
                <a:solidFill>
                  <a:srgbClr val="000000"/>
                </a:solidFill>
                <a:effectLst/>
              </a:rPr>
              <a:t>ngModel</a:t>
            </a:r>
            <a:r>
              <a:rPr lang="en-IN" sz="2000" dirty="0">
                <a:solidFill>
                  <a:srgbClr val="000000"/>
                </a:solidFill>
                <a:effectLst/>
              </a:rPr>
              <a:t>)]="</a:t>
            </a:r>
            <a:r>
              <a:rPr lang="en-IN" sz="2000" dirty="0" err="1">
                <a:solidFill>
                  <a:srgbClr val="000000"/>
                </a:solidFill>
                <a:effectLst/>
              </a:rPr>
              <a:t>student.mobile</a:t>
            </a:r>
            <a:r>
              <a:rPr lang="en-IN" sz="2000" dirty="0">
                <a:solidFill>
                  <a:srgbClr val="000000"/>
                </a:solidFill>
                <a:effectLst/>
              </a:rPr>
              <a:t>"/&gt;  </a:t>
            </a:r>
          </a:p>
          <a:p>
            <a:pPr marL="0" indent="0">
              <a:buNone/>
            </a:pPr>
            <a:r>
              <a:rPr lang="en-IN" sz="2000" dirty="0">
                <a:solidFill>
                  <a:srgbClr val="000000"/>
                </a:solidFill>
                <a:effectLst/>
              </a:rPr>
              <a:t>  &lt;p *</a:t>
            </a:r>
            <a:r>
              <a:rPr lang="en-IN" sz="2000" dirty="0" err="1">
                <a:solidFill>
                  <a:srgbClr val="000000"/>
                </a:solidFill>
                <a:effectLst/>
              </a:rPr>
              <a:t>ngIf</a:t>
            </a:r>
            <a:r>
              <a:rPr lang="en-IN" sz="2000" dirty="0">
                <a:solidFill>
                  <a:srgbClr val="000000"/>
                </a:solidFill>
                <a:effectLst/>
              </a:rPr>
              <a:t>="</a:t>
            </a:r>
            <a:r>
              <a:rPr lang="en-IN" sz="2000" dirty="0" err="1">
                <a:solidFill>
                  <a:srgbClr val="000000"/>
                </a:solidFill>
                <a:effectLst/>
              </a:rPr>
              <a:t>mobile.hasError</a:t>
            </a:r>
            <a:r>
              <a:rPr lang="en-IN" sz="2000" dirty="0">
                <a:solidFill>
                  <a:srgbClr val="000000"/>
                </a:solidFill>
                <a:effectLst/>
              </a:rPr>
              <a:t>('</a:t>
            </a:r>
            <a:r>
              <a:rPr lang="en-IN" sz="2000" dirty="0" err="1">
                <a:solidFill>
                  <a:srgbClr val="000000"/>
                </a:solidFill>
                <a:effectLst/>
              </a:rPr>
              <a:t>phoneNumberInvalid</a:t>
            </a:r>
            <a:r>
              <a:rPr lang="en-IN" sz="2000" dirty="0">
                <a:solidFill>
                  <a:srgbClr val="000000"/>
                </a:solidFill>
                <a:effectLst/>
              </a:rPr>
              <a:t>')"&gt;min length 10&lt;/p&gt;</a:t>
            </a:r>
          </a:p>
          <a:p>
            <a:pPr marL="0" indent="0">
              <a:buNone/>
            </a:pPr>
            <a:r>
              <a:rPr lang="en-IN" sz="2000" dirty="0">
                <a:solidFill>
                  <a:srgbClr val="000000"/>
                </a:solidFill>
                <a:effectLst/>
              </a:rPr>
              <a:t>  &lt;input type="submit" value="Submit"/&gt;</a:t>
            </a:r>
          </a:p>
          <a:p>
            <a:pPr marL="0" indent="0">
              <a:buNone/>
            </a:pPr>
            <a:r>
              <a:rPr lang="en-IN" sz="2000" dirty="0">
                <a:solidFill>
                  <a:srgbClr val="000000"/>
                </a:solidFill>
                <a:effectLst/>
              </a:rPr>
              <a:t>&lt;/form&gt;</a:t>
            </a:r>
          </a:p>
        </p:txBody>
      </p:sp>
    </p:spTree>
    <p:extLst>
      <p:ext uri="{BB962C8B-B14F-4D97-AF65-F5344CB8AC3E}">
        <p14:creationId xmlns:p14="http://schemas.microsoft.com/office/powerpoint/2010/main" val="700620758"/>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solidFill>
                  <a:srgbClr val="FF0000"/>
                </a:solidFill>
              </a:rPr>
              <a:t>Custom Validation : Reactive Forms</a:t>
            </a:r>
          </a:p>
        </p:txBody>
      </p:sp>
      <p:sp>
        <p:nvSpPr>
          <p:cNvPr id="3" name="Content Placeholder 2"/>
          <p:cNvSpPr>
            <a:spLocks noGrp="1"/>
          </p:cNvSpPr>
          <p:nvPr>
            <p:ph idx="1"/>
          </p:nvPr>
        </p:nvSpPr>
        <p:spPr/>
        <p:txBody>
          <a:bodyPr>
            <a:noAutofit/>
          </a:bodyPr>
          <a:lstStyle/>
          <a:p>
            <a:pPr algn="l"/>
            <a:r>
              <a:rPr lang="en-US" sz="2000" b="0" i="0" dirty="0">
                <a:effectLst/>
                <a:latin typeface="Inter"/>
              </a:rPr>
              <a:t>Instead of directives, Reactive Forms use functions for validation.</a:t>
            </a:r>
          </a:p>
          <a:p>
            <a:pPr algn="l"/>
            <a:r>
              <a:rPr lang="en-US" sz="2000" dirty="0">
                <a:latin typeface="Inter"/>
              </a:rPr>
              <a:t>There create a function </a:t>
            </a:r>
            <a:r>
              <a:rPr lang="en-US" sz="2000" dirty="0" err="1">
                <a:latin typeface="Inter"/>
              </a:rPr>
              <a:t>validatePhone</a:t>
            </a:r>
            <a:r>
              <a:rPr lang="en-US" sz="2000" dirty="0">
                <a:latin typeface="Inter"/>
              </a:rPr>
              <a:t> </a:t>
            </a:r>
          </a:p>
          <a:p>
            <a:pPr marL="0" indent="0">
              <a:buNone/>
            </a:pPr>
            <a:r>
              <a:rPr lang="en-IN" sz="2000" dirty="0">
                <a:effectLst/>
              </a:rPr>
              <a:t>function </a:t>
            </a:r>
            <a:r>
              <a:rPr lang="en-IN" sz="2000" dirty="0" err="1">
                <a:effectLst/>
              </a:rPr>
              <a:t>ValidatePhone</a:t>
            </a:r>
            <a:r>
              <a:rPr lang="en-IN" sz="2000" dirty="0">
                <a:effectLst/>
              </a:rPr>
              <a:t>(control: </a:t>
            </a:r>
            <a:r>
              <a:rPr lang="en-IN" sz="2000" dirty="0" err="1">
                <a:effectLst/>
              </a:rPr>
              <a:t>AbstractControl</a:t>
            </a:r>
            <a:r>
              <a:rPr lang="en-IN" sz="2000" dirty="0">
                <a:effectLst/>
              </a:rPr>
              <a:t>): {[key: string]: any} | null  {</a:t>
            </a:r>
          </a:p>
          <a:p>
            <a:pPr marL="0" indent="0">
              <a:buNone/>
            </a:pPr>
            <a:r>
              <a:rPr lang="en-IN" sz="2000" dirty="0">
                <a:effectLst/>
              </a:rPr>
              <a:t>  if (</a:t>
            </a:r>
            <a:r>
              <a:rPr lang="en-IN" sz="2000" dirty="0" err="1">
                <a:effectLst/>
              </a:rPr>
              <a:t>control.value</a:t>
            </a:r>
            <a:r>
              <a:rPr lang="en-IN" sz="2000" dirty="0">
                <a:effectLst/>
              </a:rPr>
              <a:t> &amp;&amp; </a:t>
            </a:r>
            <a:r>
              <a:rPr lang="en-IN" sz="2000" dirty="0" err="1">
                <a:effectLst/>
              </a:rPr>
              <a:t>control.value.length</a:t>
            </a:r>
            <a:r>
              <a:rPr lang="en-IN" sz="2000" dirty="0">
                <a:effectLst/>
              </a:rPr>
              <a:t> != 10) {</a:t>
            </a:r>
          </a:p>
          <a:p>
            <a:pPr marL="0" indent="0">
              <a:buNone/>
            </a:pPr>
            <a:r>
              <a:rPr lang="en-IN" sz="2000" dirty="0">
                <a:effectLst/>
              </a:rPr>
              <a:t>    return { '</a:t>
            </a:r>
            <a:r>
              <a:rPr lang="en-IN" sz="2000" dirty="0" err="1">
                <a:effectLst/>
              </a:rPr>
              <a:t>phoneNumberInvalid</a:t>
            </a:r>
            <a:r>
              <a:rPr lang="en-IN" sz="2000" dirty="0">
                <a:effectLst/>
              </a:rPr>
              <a:t>': true };</a:t>
            </a:r>
          </a:p>
          <a:p>
            <a:pPr marL="0" indent="0">
              <a:buNone/>
            </a:pPr>
            <a:r>
              <a:rPr lang="en-IN" sz="2000" dirty="0">
                <a:effectLst/>
              </a:rPr>
              <a:t>  }</a:t>
            </a:r>
          </a:p>
          <a:p>
            <a:pPr marL="0" indent="0">
              <a:buNone/>
            </a:pPr>
            <a:r>
              <a:rPr lang="en-IN" sz="2000" dirty="0">
                <a:effectLst/>
              </a:rPr>
              <a:t>  return null;</a:t>
            </a:r>
            <a:endParaRPr lang="en-US" sz="2000" dirty="0">
              <a:latin typeface="Inter"/>
            </a:endParaRPr>
          </a:p>
          <a:p>
            <a:pPr algn="l"/>
            <a:r>
              <a:rPr lang="en-US" sz="2000" dirty="0">
                <a:latin typeface="Inter"/>
              </a:rPr>
              <a:t>Pass this function as the argument in the validator function list of element.</a:t>
            </a:r>
          </a:p>
          <a:p>
            <a:pPr marL="0" indent="0" algn="l">
              <a:buNone/>
            </a:pPr>
            <a:r>
              <a:rPr lang="en-US" sz="2000" dirty="0">
                <a:latin typeface="Inter"/>
              </a:rPr>
              <a:t> </a:t>
            </a:r>
            <a:r>
              <a:rPr lang="en-US" sz="2000" dirty="0" err="1">
                <a:latin typeface="Inter"/>
              </a:rPr>
              <a:t>this.myForm</a:t>
            </a:r>
            <a:r>
              <a:rPr lang="en-US" sz="2000" dirty="0">
                <a:latin typeface="Inter"/>
              </a:rPr>
              <a:t> = </a:t>
            </a:r>
            <a:r>
              <a:rPr lang="en-US" sz="2000" dirty="0" err="1">
                <a:latin typeface="Inter"/>
              </a:rPr>
              <a:t>this.fb.group</a:t>
            </a:r>
            <a:r>
              <a:rPr lang="en-US" sz="2000" dirty="0">
                <a:latin typeface="Inter"/>
              </a:rPr>
              <a:t>({</a:t>
            </a:r>
          </a:p>
          <a:p>
            <a:pPr marL="0" indent="0" algn="l">
              <a:buNone/>
            </a:pPr>
            <a:r>
              <a:rPr lang="en-US" sz="2000" dirty="0">
                <a:latin typeface="Inter"/>
              </a:rPr>
              <a:t>      phone: ['', [</a:t>
            </a:r>
            <a:r>
              <a:rPr lang="en-US" sz="2000" dirty="0" err="1">
                <a:latin typeface="Inter"/>
              </a:rPr>
              <a:t>ValidatePhone</a:t>
            </a:r>
            <a:r>
              <a:rPr lang="en-US" sz="2000" dirty="0">
                <a:latin typeface="Inter"/>
              </a:rPr>
              <a:t>]]</a:t>
            </a:r>
          </a:p>
          <a:p>
            <a:pPr marL="0" indent="0" algn="l">
              <a:buNone/>
            </a:pPr>
            <a:r>
              <a:rPr lang="en-US" sz="2000" dirty="0">
                <a:latin typeface="Inter"/>
              </a:rPr>
              <a:t>    });</a:t>
            </a:r>
            <a:endParaRPr lang="en-US" sz="1200" b="0" i="0" dirty="0">
              <a:effectLst/>
              <a:latin typeface="Inter"/>
            </a:endParaRPr>
          </a:p>
          <a:p>
            <a:pPr marL="0" indent="0">
              <a:buNone/>
            </a:pPr>
            <a:r>
              <a:rPr lang="en-IN" sz="2000" dirty="0">
                <a:effectLst/>
              </a:rPr>
              <a:t>}</a:t>
            </a:r>
          </a:p>
          <a:p>
            <a:pPr marL="0" indent="0">
              <a:buNone/>
            </a:pPr>
            <a:endParaRPr lang="en-IN" sz="2000" dirty="0">
              <a:effectLst/>
            </a:endParaRPr>
          </a:p>
        </p:txBody>
      </p:sp>
    </p:spTree>
    <p:extLst>
      <p:ext uri="{BB962C8B-B14F-4D97-AF65-F5344CB8AC3E}">
        <p14:creationId xmlns:p14="http://schemas.microsoft.com/office/powerpoint/2010/main" val="4137420252"/>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Custom Directive : </a:t>
            </a:r>
            <a:r>
              <a:rPr lang="en-US" dirty="0" err="1">
                <a:solidFill>
                  <a:srgbClr val="FF0000"/>
                </a:solidFill>
              </a:rPr>
              <a:t>Hostbinding</a:t>
            </a:r>
            <a:endParaRPr lang="en-US"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r>
              <a:rPr lang="en-US" sz="2000" dirty="0">
                <a:solidFill>
                  <a:srgbClr val="002060"/>
                </a:solidFill>
              </a:rPr>
              <a:t>Used inside a directive</a:t>
            </a:r>
          </a:p>
          <a:p>
            <a:r>
              <a:rPr lang="en-US" sz="2000" dirty="0">
                <a:solidFill>
                  <a:srgbClr val="002060"/>
                </a:solidFill>
              </a:rPr>
              <a:t>To bind any property of the host node  to a variable of the directive</a:t>
            </a:r>
          </a:p>
          <a:p>
            <a:r>
              <a:rPr lang="en-US" sz="2000" dirty="0">
                <a:solidFill>
                  <a:srgbClr val="002060"/>
                </a:solidFill>
              </a:rPr>
              <a:t>The below example will make the font color of the host of the directive as red.</a:t>
            </a:r>
          </a:p>
          <a:p>
            <a:pPr marL="0" indent="0">
              <a:buNone/>
            </a:pPr>
            <a:endParaRPr lang="en-US" sz="2000" dirty="0">
              <a:solidFill>
                <a:srgbClr val="002060"/>
              </a:solidFill>
            </a:endParaRPr>
          </a:p>
          <a:p>
            <a:pPr marL="0" indent="0">
              <a:buNone/>
            </a:pPr>
            <a:r>
              <a:rPr lang="en-US" sz="2000" dirty="0">
                <a:solidFill>
                  <a:srgbClr val="002060"/>
                </a:solidFill>
              </a:rPr>
              <a:t>@Directive({</a:t>
            </a:r>
          </a:p>
          <a:p>
            <a:pPr marL="0" indent="0">
              <a:buNone/>
            </a:pPr>
            <a:r>
              <a:rPr lang="en-US" sz="2000" dirty="0">
                <a:solidFill>
                  <a:srgbClr val="002060"/>
                </a:solidFill>
              </a:rPr>
              <a:t>  selector: '[</a:t>
            </a:r>
            <a:r>
              <a:rPr lang="en-US" sz="2000" dirty="0" err="1">
                <a:solidFill>
                  <a:srgbClr val="002060"/>
                </a:solidFill>
              </a:rPr>
              <a:t>appHighlight</a:t>
            </a:r>
            <a:r>
              <a:rPr lang="en-US" sz="2000" dirty="0">
                <a:solidFill>
                  <a:srgbClr val="002060"/>
                </a:solidFill>
              </a:rPr>
              <a:t>]'</a:t>
            </a:r>
          </a:p>
          <a:p>
            <a:pPr marL="0" indent="0">
              <a:buNone/>
            </a:pPr>
            <a:r>
              <a:rPr lang="en-US" sz="2000" dirty="0">
                <a:solidFill>
                  <a:srgbClr val="002060"/>
                </a:solidFill>
              </a:rPr>
              <a:t>})</a:t>
            </a:r>
          </a:p>
          <a:p>
            <a:pPr marL="0" indent="0">
              <a:buNone/>
            </a:pPr>
            <a:r>
              <a:rPr lang="en-US" sz="2000" dirty="0">
                <a:solidFill>
                  <a:srgbClr val="002060"/>
                </a:solidFill>
              </a:rPr>
              <a:t>export class </a:t>
            </a:r>
            <a:r>
              <a:rPr lang="en-US" sz="2000" dirty="0" err="1">
                <a:solidFill>
                  <a:srgbClr val="002060"/>
                </a:solidFill>
              </a:rPr>
              <a:t>HighlightDirective</a:t>
            </a:r>
            <a:r>
              <a:rPr lang="en-US" sz="2000" dirty="0">
                <a:solidFill>
                  <a:srgbClr val="002060"/>
                </a:solidFill>
              </a:rPr>
              <a:t> {</a:t>
            </a:r>
          </a:p>
          <a:p>
            <a:pPr marL="0" indent="0">
              <a:buNone/>
            </a:pPr>
            <a:r>
              <a:rPr lang="en-US" sz="2000" dirty="0">
                <a:solidFill>
                  <a:srgbClr val="002060"/>
                </a:solidFill>
              </a:rPr>
              <a:t>  @HostBinding('style.color') </a:t>
            </a:r>
            <a:r>
              <a:rPr lang="en-US" sz="2000" dirty="0" err="1">
                <a:solidFill>
                  <a:srgbClr val="002060"/>
                </a:solidFill>
              </a:rPr>
              <a:t>fontColor:string</a:t>
            </a:r>
            <a:r>
              <a:rPr lang="en-US" sz="2000" dirty="0">
                <a:solidFill>
                  <a:srgbClr val="002060"/>
                </a:solidFill>
              </a:rPr>
              <a:t>='';</a:t>
            </a:r>
          </a:p>
          <a:p>
            <a:pPr marL="0" indent="0">
              <a:buNone/>
            </a:pPr>
            <a:r>
              <a:rPr lang="en-US" sz="2000" dirty="0">
                <a:solidFill>
                  <a:srgbClr val="002060"/>
                </a:solidFill>
              </a:rPr>
              <a:t>  </a:t>
            </a:r>
            <a:r>
              <a:rPr lang="en-US" sz="2000" dirty="0" err="1">
                <a:solidFill>
                  <a:srgbClr val="002060"/>
                </a:solidFill>
              </a:rPr>
              <a:t>ngOnInit</a:t>
            </a:r>
            <a:r>
              <a:rPr lang="en-US" sz="2000" dirty="0">
                <a:solidFill>
                  <a:srgbClr val="002060"/>
                </a:solidFill>
              </a:rPr>
              <a:t>()</a:t>
            </a:r>
          </a:p>
          <a:p>
            <a:pPr marL="0" indent="0">
              <a:buNone/>
            </a:pPr>
            <a:r>
              <a:rPr lang="en-US" sz="2000" dirty="0">
                <a:solidFill>
                  <a:srgbClr val="002060"/>
                </a:solidFill>
              </a:rPr>
              <a:t>  {</a:t>
            </a:r>
          </a:p>
          <a:p>
            <a:pPr marL="0" indent="0">
              <a:buNone/>
            </a:pPr>
            <a:r>
              <a:rPr lang="en-US" sz="2000" dirty="0">
                <a:solidFill>
                  <a:srgbClr val="002060"/>
                </a:solidFill>
              </a:rPr>
              <a:t>    </a:t>
            </a:r>
            <a:r>
              <a:rPr lang="en-US" sz="2000" dirty="0" err="1">
                <a:solidFill>
                  <a:srgbClr val="002060"/>
                </a:solidFill>
              </a:rPr>
              <a:t>this.fontColor</a:t>
            </a:r>
            <a:r>
              <a:rPr lang="en-US" sz="2000" dirty="0">
                <a:solidFill>
                  <a:srgbClr val="002060"/>
                </a:solidFill>
              </a:rPr>
              <a:t>='red';</a:t>
            </a:r>
          </a:p>
          <a:p>
            <a:pPr marL="0" indent="0">
              <a:buNone/>
            </a:pPr>
            <a:r>
              <a:rPr lang="en-US" sz="2000" dirty="0">
                <a:solidFill>
                  <a:srgbClr val="002060"/>
                </a:solidFill>
              </a:rPr>
              <a:t>  }</a:t>
            </a:r>
          </a:p>
          <a:p>
            <a:pPr marL="0" indent="0">
              <a:buNone/>
            </a:pPr>
            <a:r>
              <a:rPr lang="en-US" sz="2000" dirty="0">
                <a:solidFill>
                  <a:srgbClr val="002060"/>
                </a:solidFill>
              </a:rPr>
              <a:t>}</a:t>
            </a:r>
          </a:p>
          <a:p>
            <a:pPr marL="0" indent="0">
              <a:buNone/>
            </a:pPr>
            <a:endParaRPr lang="en-US" sz="2000" dirty="0">
              <a:solidFill>
                <a:srgbClr val="002060"/>
              </a:solidFill>
            </a:endParaRPr>
          </a:p>
          <a:p>
            <a:endParaRPr lang="en-US" sz="2000" dirty="0">
              <a:solidFill>
                <a:srgbClr val="002060"/>
              </a:solidFill>
            </a:endParaRP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Custom Directive : </a:t>
            </a:r>
            <a:r>
              <a:rPr lang="en-US" dirty="0" err="1">
                <a:solidFill>
                  <a:srgbClr val="FF0000"/>
                </a:solidFill>
              </a:rPr>
              <a:t>Hostbinding</a:t>
            </a:r>
            <a:endParaRPr lang="en-US" dirty="0">
              <a:solidFill>
                <a:srgbClr val="FF0000"/>
              </a:solidFill>
            </a:endParaRPr>
          </a:p>
        </p:txBody>
      </p:sp>
      <p:sp>
        <p:nvSpPr>
          <p:cNvPr id="3" name="Content Placeholder 2"/>
          <p:cNvSpPr>
            <a:spLocks noGrp="1"/>
          </p:cNvSpPr>
          <p:nvPr>
            <p:ph idx="1"/>
          </p:nvPr>
        </p:nvSpPr>
        <p:spPr/>
        <p:txBody>
          <a:bodyPr>
            <a:normAutofit fontScale="85000" lnSpcReduction="20000"/>
          </a:bodyPr>
          <a:lstStyle/>
          <a:p>
            <a:r>
              <a:rPr lang="en-US" sz="2000" b="1" dirty="0">
                <a:solidFill>
                  <a:srgbClr val="002060"/>
                </a:solidFill>
              </a:rPr>
              <a:t>Applying dynamic styles </a:t>
            </a:r>
          </a:p>
          <a:p>
            <a:pPr marL="0" indent="0">
              <a:buNone/>
            </a:pPr>
            <a:endParaRPr lang="en-US" sz="2000" b="1" dirty="0">
              <a:solidFill>
                <a:srgbClr val="002060"/>
              </a:solidFill>
            </a:endParaRPr>
          </a:p>
          <a:p>
            <a:pPr marL="0" indent="0">
              <a:buNone/>
            </a:pPr>
            <a:r>
              <a:rPr lang="en-US" sz="2000" dirty="0">
                <a:solidFill>
                  <a:srgbClr val="002060"/>
                </a:solidFill>
              </a:rPr>
              <a:t>@Directive({selector: '[</a:t>
            </a:r>
            <a:r>
              <a:rPr lang="en-US" sz="2000" dirty="0" err="1">
                <a:solidFill>
                  <a:srgbClr val="002060"/>
                </a:solidFill>
              </a:rPr>
              <a:t>ngModel</a:t>
            </a:r>
            <a:r>
              <a:rPr lang="en-US" sz="2000" dirty="0">
                <a:solidFill>
                  <a:srgbClr val="002060"/>
                </a:solidFill>
              </a:rPr>
              <a:t>]'})</a:t>
            </a:r>
          </a:p>
          <a:p>
            <a:pPr marL="0" indent="0">
              <a:buNone/>
            </a:pPr>
            <a:r>
              <a:rPr lang="en-US" sz="2000" dirty="0">
                <a:solidFill>
                  <a:srgbClr val="002060"/>
                </a:solidFill>
              </a:rPr>
              <a:t>class </a:t>
            </a:r>
            <a:r>
              <a:rPr lang="en-US" sz="2000" dirty="0" err="1">
                <a:solidFill>
                  <a:srgbClr val="002060"/>
                </a:solidFill>
              </a:rPr>
              <a:t>NgModelStatus</a:t>
            </a:r>
            <a:r>
              <a:rPr lang="en-US" sz="2000" dirty="0">
                <a:solidFill>
                  <a:srgbClr val="002060"/>
                </a:solidFill>
              </a:rPr>
              <a:t> {</a:t>
            </a:r>
          </a:p>
          <a:p>
            <a:pPr marL="0" indent="0">
              <a:buNone/>
            </a:pPr>
            <a:r>
              <a:rPr lang="en-US" sz="2000" dirty="0">
                <a:solidFill>
                  <a:srgbClr val="002060"/>
                </a:solidFill>
              </a:rPr>
              <a:t>  constructor(public control: </a:t>
            </a:r>
            <a:r>
              <a:rPr lang="en-US" sz="2000" dirty="0" err="1">
                <a:solidFill>
                  <a:srgbClr val="002060"/>
                </a:solidFill>
              </a:rPr>
              <a:t>NgModel</a:t>
            </a:r>
            <a:r>
              <a:rPr lang="en-US" sz="2000" dirty="0">
                <a:solidFill>
                  <a:srgbClr val="002060"/>
                </a:solidFill>
              </a:rPr>
              <a:t>) {}</a:t>
            </a:r>
          </a:p>
          <a:p>
            <a:pPr marL="0" indent="0">
              <a:buNone/>
            </a:pPr>
            <a:r>
              <a:rPr lang="en-US" sz="2000" dirty="0">
                <a:solidFill>
                  <a:srgbClr val="002060"/>
                </a:solidFill>
              </a:rPr>
              <a:t>  @HostBinding('class.valid') get valid() { return </a:t>
            </a:r>
            <a:r>
              <a:rPr lang="en-US" sz="2000" dirty="0" err="1">
                <a:solidFill>
                  <a:srgbClr val="002060"/>
                </a:solidFill>
              </a:rPr>
              <a:t>this.control.valid</a:t>
            </a:r>
            <a:r>
              <a:rPr lang="en-US" sz="2000" dirty="0">
                <a:solidFill>
                  <a:srgbClr val="002060"/>
                </a:solidFill>
              </a:rPr>
              <a:t>; }</a:t>
            </a:r>
          </a:p>
          <a:p>
            <a:pPr marL="0" indent="0">
              <a:buNone/>
            </a:pPr>
            <a:r>
              <a:rPr lang="en-US" sz="2000" dirty="0">
                <a:solidFill>
                  <a:srgbClr val="002060"/>
                </a:solidFill>
              </a:rPr>
              <a:t>  @HostBinding('class.invalid') get invalid() { return </a:t>
            </a:r>
            <a:r>
              <a:rPr lang="en-US" sz="2000" dirty="0" err="1">
                <a:solidFill>
                  <a:srgbClr val="002060"/>
                </a:solidFill>
              </a:rPr>
              <a:t>this.control.invalid</a:t>
            </a:r>
            <a:r>
              <a:rPr lang="en-US" sz="2000" dirty="0">
                <a:solidFill>
                  <a:srgbClr val="002060"/>
                </a:solidFill>
              </a:rPr>
              <a:t>; }</a:t>
            </a:r>
          </a:p>
          <a:p>
            <a:pPr marL="0" indent="0">
              <a:buNone/>
            </a:pPr>
            <a:r>
              <a:rPr lang="en-US" sz="2000" dirty="0">
                <a:solidFill>
                  <a:srgbClr val="002060"/>
                </a:solidFill>
              </a:rPr>
              <a:t>}</a:t>
            </a:r>
          </a:p>
          <a:p>
            <a:pPr marL="0" indent="0">
              <a:buNone/>
            </a:pPr>
            <a:endParaRPr lang="en-US" sz="2000" dirty="0">
              <a:solidFill>
                <a:srgbClr val="002060"/>
              </a:solidFill>
            </a:endParaRPr>
          </a:p>
          <a:p>
            <a:pPr marL="0" indent="0">
              <a:buNone/>
            </a:pPr>
            <a:r>
              <a:rPr lang="en-US" sz="2000" dirty="0">
                <a:solidFill>
                  <a:srgbClr val="002060"/>
                </a:solidFill>
              </a:rPr>
              <a:t>@Component({</a:t>
            </a:r>
          </a:p>
          <a:p>
            <a:pPr marL="0" indent="0">
              <a:buNone/>
            </a:pPr>
            <a:r>
              <a:rPr lang="en-US" sz="2000" dirty="0">
                <a:solidFill>
                  <a:srgbClr val="002060"/>
                </a:solidFill>
              </a:rPr>
              <a:t>  selector: 'app',</a:t>
            </a:r>
          </a:p>
          <a:p>
            <a:pPr marL="0" indent="0">
              <a:buNone/>
            </a:pPr>
            <a:r>
              <a:rPr lang="en-US" sz="2000" dirty="0">
                <a:solidFill>
                  <a:srgbClr val="002060"/>
                </a:solidFill>
              </a:rPr>
              <a:t>  template: `&lt;input [(</a:t>
            </a:r>
            <a:r>
              <a:rPr lang="en-US" sz="2000" dirty="0" err="1">
                <a:solidFill>
                  <a:srgbClr val="002060"/>
                </a:solidFill>
              </a:rPr>
              <a:t>ngModel</a:t>
            </a:r>
            <a:r>
              <a:rPr lang="en-US" sz="2000" dirty="0">
                <a:solidFill>
                  <a:srgbClr val="002060"/>
                </a:solidFill>
              </a:rPr>
              <a:t>)]="prop"&gt;`,</a:t>
            </a:r>
          </a:p>
          <a:p>
            <a:pPr marL="0" indent="0">
              <a:buNone/>
            </a:pPr>
            <a:r>
              <a:rPr lang="en-US" sz="2000" dirty="0">
                <a:solidFill>
                  <a:srgbClr val="002060"/>
                </a:solidFill>
              </a:rPr>
              <a:t>})</a:t>
            </a:r>
          </a:p>
          <a:p>
            <a:pPr marL="0" indent="0">
              <a:buNone/>
            </a:pPr>
            <a:r>
              <a:rPr lang="en-US" sz="2000" dirty="0">
                <a:solidFill>
                  <a:srgbClr val="002060"/>
                </a:solidFill>
              </a:rPr>
              <a:t>class App {</a:t>
            </a:r>
          </a:p>
          <a:p>
            <a:pPr marL="0" indent="0">
              <a:buNone/>
            </a:pPr>
            <a:r>
              <a:rPr lang="en-US" sz="2000" dirty="0">
                <a:solidFill>
                  <a:srgbClr val="002060"/>
                </a:solidFill>
              </a:rPr>
              <a:t>  prop;</a:t>
            </a:r>
          </a:p>
          <a:p>
            <a:pPr marL="0" indent="0">
              <a:buNone/>
            </a:pPr>
            <a:r>
              <a:rPr lang="en-US" sz="2000" dirty="0">
                <a:solidFill>
                  <a:srgbClr val="002060"/>
                </a:solidFill>
              </a:rPr>
              <a:t>}</a:t>
            </a:r>
          </a:p>
        </p:txBody>
      </p:sp>
    </p:spTree>
    <p:extLst>
      <p:ext uri="{BB962C8B-B14F-4D97-AF65-F5344CB8AC3E}">
        <p14:creationId xmlns:p14="http://schemas.microsoft.com/office/powerpoint/2010/main" val="3948980759"/>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Custom Directive : </a:t>
            </a:r>
            <a:r>
              <a:rPr lang="en-US" dirty="0" err="1">
                <a:solidFill>
                  <a:srgbClr val="FF0000"/>
                </a:solidFill>
              </a:rPr>
              <a:t>HostListener</a:t>
            </a:r>
            <a:endParaRPr lang="en-US"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r>
              <a:rPr lang="en-US" sz="2000" b="0" i="0" dirty="0" err="1">
                <a:solidFill>
                  <a:srgbClr val="000000"/>
                </a:solidFill>
                <a:effectLst/>
                <a:latin typeface="-apple-system"/>
              </a:rPr>
              <a:t>HostListener</a:t>
            </a:r>
            <a:r>
              <a:rPr lang="en-US" sz="2000" b="0" i="0" dirty="0">
                <a:solidFill>
                  <a:srgbClr val="000000"/>
                </a:solidFill>
                <a:effectLst/>
                <a:latin typeface="-apple-system"/>
              </a:rPr>
              <a:t>  Decorator listens to the DOM event on the host element</a:t>
            </a:r>
            <a:r>
              <a:rPr lang="en-US" sz="2000" dirty="0">
                <a:solidFill>
                  <a:srgbClr val="000000"/>
                </a:solidFill>
                <a:latin typeface="-apple-system"/>
              </a:rPr>
              <a:t> and</a:t>
            </a:r>
            <a:r>
              <a:rPr lang="en-US" sz="2000" b="0" i="0" dirty="0">
                <a:solidFill>
                  <a:srgbClr val="000000"/>
                </a:solidFill>
                <a:effectLst/>
                <a:latin typeface="-apple-system"/>
              </a:rPr>
              <a:t> provides a handler method to run when that event occurs.</a:t>
            </a:r>
          </a:p>
          <a:p>
            <a:endParaRPr lang="en-US" sz="2000" dirty="0">
              <a:solidFill>
                <a:srgbClr val="000000"/>
              </a:solidFill>
              <a:latin typeface="-apple-system"/>
            </a:endParaRPr>
          </a:p>
          <a:p>
            <a:pPr marL="0" indent="0">
              <a:buNone/>
            </a:pPr>
            <a:r>
              <a:rPr lang="en-US" sz="2000" dirty="0">
                <a:solidFill>
                  <a:srgbClr val="000000"/>
                </a:solidFill>
                <a:latin typeface="-apple-system"/>
              </a:rPr>
              <a:t>Inside Directive : </a:t>
            </a:r>
          </a:p>
          <a:p>
            <a:pPr marL="0" indent="0">
              <a:buNone/>
            </a:pPr>
            <a:endParaRPr lang="en-US" sz="2000" dirty="0">
              <a:solidFill>
                <a:srgbClr val="000000"/>
              </a:solidFill>
              <a:latin typeface="-apple-system"/>
            </a:endParaRPr>
          </a:p>
          <a:p>
            <a:pPr marL="0" indent="0" algn="l" fontAlgn="base">
              <a:buNone/>
            </a:pPr>
            <a:r>
              <a:rPr lang="en-IN" sz="2000" i="0" dirty="0">
                <a:effectLst/>
                <a:latin typeface="inherit"/>
              </a:rPr>
              <a:t>@HostListener(‘click') </a:t>
            </a:r>
            <a:endParaRPr lang="en-IN" sz="2000" i="0" dirty="0">
              <a:effectLst/>
              <a:latin typeface="Verdana" panose="020B0604030504040204" pitchFamily="34" charset="0"/>
            </a:endParaRPr>
          </a:p>
          <a:p>
            <a:pPr marL="0" indent="0" algn="l" fontAlgn="base">
              <a:buNone/>
            </a:pPr>
            <a:r>
              <a:rPr lang="en-IN" sz="2000" i="0" dirty="0">
                <a:effectLst/>
                <a:latin typeface="inherit"/>
              </a:rPr>
              <a:t>  </a:t>
            </a:r>
            <a:r>
              <a:rPr lang="en-IN" sz="2000" i="0" dirty="0" err="1">
                <a:effectLst/>
                <a:latin typeface="inherit"/>
              </a:rPr>
              <a:t>onClick</a:t>
            </a:r>
            <a:r>
              <a:rPr lang="en-IN" sz="2000" i="0" dirty="0">
                <a:effectLst/>
                <a:latin typeface="inherit"/>
              </a:rPr>
              <a:t>() {</a:t>
            </a:r>
            <a:endParaRPr lang="en-IN" sz="2000" i="0" dirty="0">
              <a:effectLst/>
              <a:latin typeface="Verdana" panose="020B0604030504040204" pitchFamily="34" charset="0"/>
            </a:endParaRPr>
          </a:p>
          <a:p>
            <a:pPr marL="0" indent="0" algn="l" fontAlgn="base">
              <a:buNone/>
            </a:pPr>
            <a:r>
              <a:rPr lang="en-IN" sz="2000" i="0" dirty="0">
                <a:effectLst/>
                <a:latin typeface="inherit"/>
              </a:rPr>
              <a:t>    </a:t>
            </a:r>
            <a:r>
              <a:rPr lang="en-IN" sz="2000" i="0" dirty="0" err="1">
                <a:effectLst/>
                <a:latin typeface="inherit"/>
              </a:rPr>
              <a:t>this.border</a:t>
            </a:r>
            <a:r>
              <a:rPr lang="en-IN" sz="2000" i="0" dirty="0">
                <a:effectLst/>
                <a:latin typeface="inherit"/>
              </a:rPr>
              <a:t> </a:t>
            </a:r>
            <a:r>
              <a:rPr lang="en-IN" sz="2000" i="0" dirty="0">
                <a:effectLst/>
                <a:latin typeface="Verdana" panose="020B0604030504040204" pitchFamily="34" charset="0"/>
              </a:rPr>
              <a:t>=</a:t>
            </a:r>
            <a:r>
              <a:rPr lang="en-IN" sz="2000" i="0" dirty="0">
                <a:effectLst/>
                <a:latin typeface="inherit"/>
              </a:rPr>
              <a:t> '5px solid green';</a:t>
            </a:r>
            <a:endParaRPr lang="en-IN" sz="2000" i="0" dirty="0">
              <a:effectLst/>
              <a:latin typeface="Verdana" panose="020B0604030504040204" pitchFamily="34" charset="0"/>
            </a:endParaRPr>
          </a:p>
          <a:p>
            <a:pPr marL="0" indent="0" algn="l" fontAlgn="base">
              <a:buNone/>
            </a:pPr>
            <a:r>
              <a:rPr lang="en-IN" sz="2000" i="0" dirty="0">
                <a:effectLst/>
                <a:latin typeface="inherit"/>
              </a:rPr>
              <a:t>    console.log(“Clicked ")</a:t>
            </a:r>
            <a:endParaRPr lang="en-IN" sz="2000" i="0" dirty="0">
              <a:effectLst/>
              <a:latin typeface="Verdana" panose="020B0604030504040204" pitchFamily="34" charset="0"/>
            </a:endParaRPr>
          </a:p>
          <a:p>
            <a:pPr marL="0" indent="0" algn="l" fontAlgn="base">
              <a:buNone/>
            </a:pPr>
            <a:r>
              <a:rPr lang="en-IN" sz="2000" i="0" dirty="0">
                <a:effectLst/>
                <a:latin typeface="inherit"/>
              </a:rPr>
              <a:t>  }</a:t>
            </a:r>
            <a:endParaRPr lang="en-IN" sz="2000" i="0" dirty="0">
              <a:effectLst/>
              <a:latin typeface="Verdana" panose="020B0604030504040204" pitchFamily="34" charset="0"/>
            </a:endParaRPr>
          </a:p>
          <a:p>
            <a:pPr marL="0" indent="0">
              <a:buNone/>
            </a:pPr>
            <a:endParaRPr lang="en-US" sz="2000" dirty="0">
              <a:solidFill>
                <a:srgbClr val="002060"/>
              </a:solidFill>
            </a:endParaRPr>
          </a:p>
          <a:p>
            <a:pPr marL="0" indent="0">
              <a:buNone/>
            </a:pPr>
            <a:r>
              <a:rPr lang="en-US" sz="2000" dirty="0">
                <a:solidFill>
                  <a:srgbClr val="002060"/>
                </a:solidFill>
              </a:rPr>
              <a:t>On component </a:t>
            </a:r>
            <a:br>
              <a:rPr lang="en-US" sz="2000" dirty="0">
                <a:solidFill>
                  <a:srgbClr val="002060"/>
                </a:solidFill>
              </a:rPr>
            </a:br>
            <a:endParaRPr lang="en-US" sz="2000" dirty="0">
              <a:solidFill>
                <a:srgbClr val="002060"/>
              </a:solidFill>
            </a:endParaRPr>
          </a:p>
          <a:p>
            <a:pPr marL="0" indent="0">
              <a:buNone/>
            </a:pPr>
            <a:r>
              <a:rPr lang="en-US" sz="2000" dirty="0">
                <a:solidFill>
                  <a:srgbClr val="002060"/>
                </a:solidFill>
              </a:rPr>
              <a:t>&lt;button </a:t>
            </a:r>
            <a:r>
              <a:rPr lang="en-US" sz="2000" dirty="0" err="1">
                <a:solidFill>
                  <a:srgbClr val="002060"/>
                </a:solidFill>
              </a:rPr>
              <a:t>directiveName</a:t>
            </a:r>
            <a:r>
              <a:rPr lang="en-US" sz="2000" dirty="0">
                <a:solidFill>
                  <a:srgbClr val="002060"/>
                </a:solidFill>
              </a:rPr>
              <a:t>&gt;Test&lt;/button&gt;</a:t>
            </a:r>
          </a:p>
        </p:txBody>
      </p:sp>
    </p:spTree>
    <p:extLst>
      <p:ext uri="{BB962C8B-B14F-4D97-AF65-F5344CB8AC3E}">
        <p14:creationId xmlns:p14="http://schemas.microsoft.com/office/powerpoint/2010/main" val="213079821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Angular Services</a:t>
            </a:r>
          </a:p>
        </p:txBody>
      </p:sp>
      <p:sp>
        <p:nvSpPr>
          <p:cNvPr id="3" name="Content Placeholder 2"/>
          <p:cNvSpPr>
            <a:spLocks noGrp="1"/>
          </p:cNvSpPr>
          <p:nvPr>
            <p:ph idx="1"/>
          </p:nvPr>
        </p:nvSpPr>
        <p:spPr/>
        <p:txBody>
          <a:bodyPr>
            <a:normAutofit/>
          </a:bodyPr>
          <a:lstStyle/>
          <a:p>
            <a:r>
              <a:rPr lang="en-US" sz="2000" i="1" dirty="0">
                <a:effectLst/>
              </a:rPr>
              <a:t>Service</a:t>
            </a:r>
            <a:r>
              <a:rPr lang="en-US" sz="2000" i="0" dirty="0">
                <a:effectLst/>
              </a:rPr>
              <a:t> is a broad category encompassing any value, function, or feature that an application needs. </a:t>
            </a:r>
          </a:p>
          <a:p>
            <a:r>
              <a:rPr lang="en-US" sz="2000" i="0" dirty="0">
                <a:effectLst/>
              </a:rPr>
              <a:t>A service is typically a class with a narrow, well-defined purpose. It should do something specific and do it well</a:t>
            </a:r>
            <a:endParaRPr lang="en-US" sz="2000" dirty="0"/>
          </a:p>
          <a:p>
            <a:r>
              <a:rPr lang="en-US" sz="2000" i="0" dirty="0">
                <a:effectLst/>
              </a:rPr>
              <a:t>Angular distinguishes components from services to increase modularity and reusability.</a:t>
            </a:r>
          </a:p>
          <a:p>
            <a:r>
              <a:rPr lang="en-US" sz="2000" i="0" dirty="0">
                <a:effectLst/>
              </a:rPr>
              <a:t>The objective of a service is to organize and share business logic, models, or data and functions with different components of an Angular application</a:t>
            </a:r>
          </a:p>
          <a:p>
            <a:r>
              <a:rPr lang="en-US" sz="2000" dirty="0"/>
              <a:t>Angular services are objects that get instantiated just once during the lifetime of an application. They contain methods that maintain data throughout the life of an application, i.e., data is available all the time</a:t>
            </a:r>
          </a:p>
        </p:txBody>
      </p:sp>
    </p:spTree>
    <p:extLst>
      <p:ext uri="{BB962C8B-B14F-4D97-AF65-F5344CB8AC3E}">
        <p14:creationId xmlns:p14="http://schemas.microsoft.com/office/powerpoint/2010/main" val="2352606982"/>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0" i="0" dirty="0">
                <a:solidFill>
                  <a:srgbClr val="FF0000"/>
                </a:solidFill>
                <a:effectLst/>
                <a:latin typeface="Roboto" panose="02000000000000000000" pitchFamily="2" charset="0"/>
              </a:rPr>
              <a:t>Features of Angular Services</a:t>
            </a:r>
          </a:p>
        </p:txBody>
      </p:sp>
      <p:sp>
        <p:nvSpPr>
          <p:cNvPr id="3" name="Content Placeholder 2"/>
          <p:cNvSpPr>
            <a:spLocks noGrp="1"/>
          </p:cNvSpPr>
          <p:nvPr>
            <p:ph idx="1"/>
          </p:nvPr>
        </p:nvSpPr>
        <p:spPr/>
        <p:txBody>
          <a:bodyPr>
            <a:noAutofit/>
          </a:bodyPr>
          <a:lstStyle/>
          <a:p>
            <a:r>
              <a:rPr lang="en-US" sz="1800" i="0" dirty="0">
                <a:effectLst/>
              </a:rPr>
              <a:t>Services in Angular are simply typescript classes with the @injectable decorator. This decorator tells angular that the class is a service and can be injected into components that need that service. They can also inject other services as dependencies. </a:t>
            </a:r>
          </a:p>
          <a:p>
            <a:r>
              <a:rPr lang="en-US" sz="1800" i="0" dirty="0">
                <a:effectLst/>
              </a:rPr>
              <a:t>As mentioned earlier, these services are used to share a single piece of code across multiple components. These services are used to hold business logic. </a:t>
            </a:r>
          </a:p>
          <a:p>
            <a:r>
              <a:rPr lang="en-US" sz="1800" i="0" dirty="0">
                <a:effectLst/>
              </a:rPr>
              <a:t>Services are used to interact with the backend. For example, if you wish to make</a:t>
            </a:r>
            <a:r>
              <a:rPr lang="en-US" sz="1800" dirty="0"/>
              <a:t> AJAX</a:t>
            </a:r>
            <a:r>
              <a:rPr lang="en-US" sz="1800" i="0" dirty="0">
                <a:effectLst/>
              </a:rPr>
              <a:t> calls, you can have the methods to those calls in the service and use it as a dependency in files.</a:t>
            </a:r>
          </a:p>
          <a:p>
            <a:pPr algn="l">
              <a:buFont typeface="Arial" panose="020B0604020202020204" pitchFamily="34" charset="0"/>
              <a:buChar char="•"/>
            </a:pPr>
            <a:r>
              <a:rPr lang="en-US" sz="1800" i="0" dirty="0">
                <a:effectLst/>
              </a:rPr>
              <a:t>In angular, the services are singletons, meaning that only one instance of a service that gets created, and the same instance is used by every building block in the application. </a:t>
            </a:r>
          </a:p>
          <a:p>
            <a:pPr algn="l">
              <a:buFont typeface="Arial" panose="020B0604020202020204" pitchFamily="34" charset="0"/>
              <a:buChar char="•"/>
            </a:pPr>
            <a:r>
              <a:rPr lang="en-US" sz="1800" i="0" dirty="0">
                <a:effectLst/>
              </a:rPr>
              <a:t>A service can be registered as a part of the module, or as a part of the component. To register it as a part of the component, you’ll have to specify it in the providers’ array of the module.</a:t>
            </a:r>
          </a:p>
          <a:p>
            <a:endParaRPr lang="en-US" sz="1800" i="0" dirty="0">
              <a:effectLst/>
            </a:endParaRPr>
          </a:p>
          <a:p>
            <a:endParaRPr lang="en-US" sz="1800" dirty="0"/>
          </a:p>
        </p:txBody>
      </p:sp>
    </p:spTree>
    <p:extLst>
      <p:ext uri="{BB962C8B-B14F-4D97-AF65-F5344CB8AC3E}">
        <p14:creationId xmlns:p14="http://schemas.microsoft.com/office/powerpoint/2010/main" val="3650076176"/>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0" i="0" dirty="0">
                <a:solidFill>
                  <a:srgbClr val="FF0000"/>
                </a:solidFill>
                <a:effectLst/>
                <a:latin typeface="Roboto" panose="02000000000000000000" pitchFamily="2" charset="0"/>
              </a:rPr>
              <a:t>Dependency Injection</a:t>
            </a:r>
          </a:p>
        </p:txBody>
      </p:sp>
      <p:sp>
        <p:nvSpPr>
          <p:cNvPr id="3" name="Content Placeholder 2"/>
          <p:cNvSpPr>
            <a:spLocks noGrp="1"/>
          </p:cNvSpPr>
          <p:nvPr>
            <p:ph idx="1"/>
          </p:nvPr>
        </p:nvSpPr>
        <p:spPr/>
        <p:txBody>
          <a:bodyPr>
            <a:noAutofit/>
          </a:bodyPr>
          <a:lstStyle/>
          <a:p>
            <a:r>
              <a:rPr lang="en-US" sz="2000" b="0" i="0" dirty="0">
                <a:solidFill>
                  <a:srgbClr val="444444"/>
                </a:solidFill>
                <a:effectLst/>
              </a:rPr>
              <a:t>Dependency injection (DI) is the part of the Angular framework that provides components with access to services and other resources.</a:t>
            </a:r>
          </a:p>
          <a:p>
            <a:pPr algn="l"/>
            <a:r>
              <a:rPr lang="en-US" sz="2000" b="0" i="0" dirty="0">
                <a:solidFill>
                  <a:srgbClr val="444444"/>
                </a:solidFill>
                <a:effectLst/>
              </a:rPr>
              <a:t>Angular provides the ability for us to </a:t>
            </a:r>
            <a:r>
              <a:rPr lang="en-US" sz="2000" b="0" i="1" dirty="0">
                <a:solidFill>
                  <a:srgbClr val="444444"/>
                </a:solidFill>
                <a:effectLst/>
              </a:rPr>
              <a:t>inject</a:t>
            </a:r>
            <a:r>
              <a:rPr lang="en-US" sz="2000" b="0" i="0" dirty="0">
                <a:solidFill>
                  <a:srgbClr val="444444"/>
                </a:solidFill>
                <a:effectLst/>
              </a:rPr>
              <a:t> a service into a component to give that component access to the service.</a:t>
            </a:r>
          </a:p>
          <a:p>
            <a:r>
              <a:rPr lang="en-US" sz="2000" dirty="0">
                <a:solidFill>
                  <a:srgbClr val="444444"/>
                </a:solidFill>
              </a:rPr>
              <a:t>The @Injectable() decorator defines a class as a service in Angular and allows Angular to inject it into a component as a dependency. </a:t>
            </a:r>
          </a:p>
          <a:p>
            <a:pPr marL="0" indent="0" algn="l">
              <a:buNone/>
            </a:pPr>
            <a:r>
              <a:rPr lang="en-US" sz="2000" b="0" i="0" dirty="0">
                <a:solidFill>
                  <a:srgbClr val="444444"/>
                </a:solidFill>
                <a:effectLst/>
              </a:rPr>
              <a:t>a. The </a:t>
            </a:r>
            <a:r>
              <a:rPr lang="en-US" sz="2000" b="0" i="1" dirty="0">
                <a:solidFill>
                  <a:srgbClr val="444444"/>
                </a:solidFill>
                <a:effectLst/>
              </a:rPr>
              <a:t>injector</a:t>
            </a:r>
            <a:r>
              <a:rPr lang="en-US" sz="2000" b="0" i="0" dirty="0">
                <a:solidFill>
                  <a:srgbClr val="444444"/>
                </a:solidFill>
                <a:effectLst/>
              </a:rPr>
              <a:t> is the main mechanism. Angular creates an application-wide injector for us during the bootstrap process, and additional injectors as needed. We don't have to create injectors.</a:t>
            </a:r>
          </a:p>
          <a:p>
            <a:pPr marL="0" indent="0" algn="l">
              <a:buNone/>
            </a:pPr>
            <a:r>
              <a:rPr lang="en-US" sz="2000" b="0" i="0" dirty="0">
                <a:solidFill>
                  <a:srgbClr val="444444"/>
                </a:solidFill>
                <a:effectLst/>
              </a:rPr>
              <a:t>b. An injector creates dependencies and maintains a </a:t>
            </a:r>
            <a:r>
              <a:rPr lang="en-US" sz="2000" b="0" i="1" dirty="0">
                <a:solidFill>
                  <a:srgbClr val="444444"/>
                </a:solidFill>
                <a:effectLst/>
              </a:rPr>
              <a:t>container</a:t>
            </a:r>
            <a:r>
              <a:rPr lang="en-US" sz="2000" b="0" i="0" dirty="0">
                <a:solidFill>
                  <a:srgbClr val="444444"/>
                </a:solidFill>
                <a:effectLst/>
              </a:rPr>
              <a:t> of dependency instances that it reuses, if possible.</a:t>
            </a:r>
          </a:p>
          <a:p>
            <a:pPr marL="0" indent="0" algn="l">
              <a:buNone/>
            </a:pPr>
            <a:r>
              <a:rPr lang="en-US" sz="2000" b="0" i="0" dirty="0">
                <a:solidFill>
                  <a:srgbClr val="444444"/>
                </a:solidFill>
                <a:effectLst/>
              </a:rPr>
              <a:t>c. A </a:t>
            </a:r>
            <a:r>
              <a:rPr lang="en-US" sz="2000" b="0" i="1" dirty="0">
                <a:solidFill>
                  <a:srgbClr val="444444"/>
                </a:solidFill>
                <a:effectLst/>
              </a:rPr>
              <a:t>provider</a:t>
            </a:r>
            <a:r>
              <a:rPr lang="en-US" sz="2000" b="0" i="0" dirty="0">
                <a:solidFill>
                  <a:srgbClr val="444444"/>
                </a:solidFill>
                <a:effectLst/>
              </a:rPr>
              <a:t> is an object that tells an injector how to obtain or create a dependency</a:t>
            </a:r>
          </a:p>
          <a:p>
            <a:endParaRPr lang="en-US" sz="2000" dirty="0">
              <a:solidFill>
                <a:srgbClr val="444444"/>
              </a:solidFill>
            </a:endParaRPr>
          </a:p>
        </p:txBody>
      </p:sp>
    </p:spTree>
    <p:extLst>
      <p:ext uri="{BB962C8B-B14F-4D97-AF65-F5344CB8AC3E}">
        <p14:creationId xmlns:p14="http://schemas.microsoft.com/office/powerpoint/2010/main" val="513260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JS : DOM : Assignment</a:t>
            </a:r>
          </a:p>
        </p:txBody>
      </p:sp>
      <p:sp>
        <p:nvSpPr>
          <p:cNvPr id="3" name="Subtitle 2"/>
          <p:cNvSpPr>
            <a:spLocks noGrp="1"/>
          </p:cNvSpPr>
          <p:nvPr>
            <p:ph type="subTitle" idx="1"/>
          </p:nvPr>
        </p:nvSpPr>
        <p:spPr>
          <a:xfrm>
            <a:off x="762000" y="990600"/>
            <a:ext cx="7848600" cy="5410200"/>
          </a:xfrm>
        </p:spPr>
        <p:txBody>
          <a:bodyPr>
            <a:normAutofit/>
          </a:bodyPr>
          <a:lstStyle/>
          <a:p>
            <a:pPr marL="457200" indent="-457200" algn="l">
              <a:buFont typeface="Arial" panose="020B0604020202020204" pitchFamily="34" charset="0"/>
              <a:buChar char="•"/>
            </a:pPr>
            <a:r>
              <a:rPr lang="en-US" sz="2200" dirty="0">
                <a:solidFill>
                  <a:srgbClr val="002060"/>
                </a:solidFill>
                <a:ea typeface="Roboto" panose="02000000000000000000" pitchFamily="2" charset="0"/>
              </a:rPr>
              <a:t>Create a web page with an input text field with a button ,  and a list, on entering a text the button must be enabled, else the button must be disabled. Once the button is enabled, click it, its click must add the text in the input field to be appended to the list result. Each item in the list must also have another button delete with it, on clicking this delete button , them item must be removed from the list.</a:t>
            </a:r>
          </a:p>
          <a:p>
            <a:pPr marL="457200" indent="-457200" algn="l">
              <a:buFont typeface="Arial" panose="020B0604020202020204" pitchFamily="34" charset="0"/>
              <a:buChar char="•"/>
            </a:pPr>
            <a:endParaRPr lang="en-US" sz="2200" dirty="0">
              <a:solidFill>
                <a:srgbClr val="002060"/>
              </a:solidFill>
              <a:ea typeface="Roboto" panose="02000000000000000000" pitchFamily="2" charset="0"/>
            </a:endParaRPr>
          </a:p>
          <a:p>
            <a:pPr marL="457200" indent="-457200" algn="l">
              <a:buFont typeface="Arial" panose="020B0604020202020204" pitchFamily="34" charset="0"/>
              <a:buChar char="•"/>
            </a:pPr>
            <a:r>
              <a:rPr lang="en-US" sz="2200" dirty="0">
                <a:solidFill>
                  <a:srgbClr val="002060"/>
                </a:solidFill>
                <a:ea typeface="Roboto" panose="02000000000000000000" pitchFamily="2" charset="0"/>
              </a:rPr>
              <a:t>Create a drop down with multiple color options , and a button along with it. The user may select any color from the dropdown, the selected color must be applied to the background of the button. There must be another button which may be used to hide and show the dropdown list.</a:t>
            </a:r>
          </a:p>
        </p:txBody>
      </p:sp>
    </p:spTree>
    <p:extLst>
      <p:ext uri="{BB962C8B-B14F-4D97-AF65-F5344CB8AC3E}">
        <p14:creationId xmlns:p14="http://schemas.microsoft.com/office/powerpoint/2010/main" val="354064610"/>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0" i="0" dirty="0">
                <a:solidFill>
                  <a:srgbClr val="FF0000"/>
                </a:solidFill>
                <a:effectLst/>
                <a:latin typeface="Roboto" panose="02000000000000000000" pitchFamily="2" charset="0"/>
              </a:rPr>
              <a:t>Dependency Injection</a:t>
            </a:r>
          </a:p>
        </p:txBody>
      </p:sp>
      <p:sp>
        <p:nvSpPr>
          <p:cNvPr id="3" name="Content Placeholder 2"/>
          <p:cNvSpPr>
            <a:spLocks noGrp="1"/>
          </p:cNvSpPr>
          <p:nvPr>
            <p:ph idx="1"/>
          </p:nvPr>
        </p:nvSpPr>
        <p:spPr/>
        <p:txBody>
          <a:bodyPr>
            <a:noAutofit/>
          </a:bodyPr>
          <a:lstStyle/>
          <a:p>
            <a:pPr algn="just"/>
            <a:r>
              <a:rPr lang="en-US" sz="1800" b="0" i="0" dirty="0">
                <a:effectLst/>
              </a:rPr>
              <a:t>For any dependency that we need in our app, we must register a provider with the application's injector, so that the injector can use the provider to create new instances. For a service, the provider is typically the service class itself.</a:t>
            </a:r>
          </a:p>
          <a:p>
            <a:pPr algn="just"/>
            <a:r>
              <a:rPr lang="en-US" sz="1800" b="0" i="0" dirty="0">
                <a:effectLst/>
              </a:rPr>
              <a:t>When Angular creates a new instance of a component class, it determines which services or other dependencies that component needs by looking at the constructor parameter types</a:t>
            </a:r>
            <a:endParaRPr lang="en-US" sz="1800" dirty="0"/>
          </a:p>
          <a:p>
            <a:pPr algn="just"/>
            <a:r>
              <a:rPr lang="en-US" sz="1800" dirty="0"/>
              <a:t>When Angular discovers that a component depends on a service, it first checks if the injector has any existing instances of that service. If a requested service instance doesn't yet exist, the injector makes one using the registered provider and adds it to the injector before returning the service to Angular.</a:t>
            </a:r>
          </a:p>
          <a:p>
            <a:pPr algn="just"/>
            <a:r>
              <a:rPr lang="en-US" sz="1800" b="0" i="0" dirty="0">
                <a:effectLst/>
              </a:rPr>
              <a:t>When all requested services have been resolved and returned, Angular can call the component's constructor with those services as arguments.</a:t>
            </a:r>
            <a:endParaRPr lang="en-US" sz="1800" dirty="0"/>
          </a:p>
        </p:txBody>
      </p:sp>
    </p:spTree>
    <p:extLst>
      <p:ext uri="{BB962C8B-B14F-4D97-AF65-F5344CB8AC3E}">
        <p14:creationId xmlns:p14="http://schemas.microsoft.com/office/powerpoint/2010/main" val="2837463045"/>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0" i="0" dirty="0">
                <a:solidFill>
                  <a:srgbClr val="FF0000"/>
                </a:solidFill>
                <a:effectLst/>
                <a:latin typeface="Roboto" panose="02000000000000000000" pitchFamily="2" charset="0"/>
              </a:rPr>
              <a:t>Dependency Injection</a:t>
            </a:r>
          </a:p>
        </p:txBody>
      </p:sp>
      <p:pic>
        <p:nvPicPr>
          <p:cNvPr id="5" name="Content Placeholder 4">
            <a:extLst>
              <a:ext uri="{FF2B5EF4-FFF2-40B4-BE49-F238E27FC236}">
                <a16:creationId xmlns:a16="http://schemas.microsoft.com/office/drawing/2014/main" id="{F1216DCF-4223-8986-6C47-4B47206DA8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1854597"/>
            <a:ext cx="6918707" cy="3148806"/>
          </a:xfrm>
        </p:spPr>
      </p:pic>
    </p:spTree>
    <p:extLst>
      <p:ext uri="{BB962C8B-B14F-4D97-AF65-F5344CB8AC3E}">
        <p14:creationId xmlns:p14="http://schemas.microsoft.com/office/powerpoint/2010/main" val="1784825002"/>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0" i="0" dirty="0">
                <a:solidFill>
                  <a:srgbClr val="FF0000"/>
                </a:solidFill>
                <a:effectLst/>
                <a:latin typeface="Roboto" panose="02000000000000000000" pitchFamily="2" charset="0"/>
              </a:rPr>
              <a:t>Dependency Injection :Providers</a:t>
            </a:r>
          </a:p>
        </p:txBody>
      </p:sp>
      <p:sp>
        <p:nvSpPr>
          <p:cNvPr id="4" name="Content Placeholder 3">
            <a:extLst>
              <a:ext uri="{FF2B5EF4-FFF2-40B4-BE49-F238E27FC236}">
                <a16:creationId xmlns:a16="http://schemas.microsoft.com/office/drawing/2014/main" id="{5DAEED9F-105E-7AF4-5483-F5546F8CDC51}"/>
              </a:ext>
            </a:extLst>
          </p:cNvPr>
          <p:cNvSpPr>
            <a:spLocks noGrp="1"/>
          </p:cNvSpPr>
          <p:nvPr>
            <p:ph idx="1"/>
          </p:nvPr>
        </p:nvSpPr>
        <p:spPr/>
        <p:txBody>
          <a:bodyPr>
            <a:normAutofit lnSpcReduction="10000"/>
          </a:bodyPr>
          <a:lstStyle/>
          <a:p>
            <a:pPr algn="just"/>
            <a:r>
              <a:rPr lang="en-US" sz="1800" dirty="0"/>
              <a:t>We</a:t>
            </a:r>
            <a:r>
              <a:rPr lang="en-US" sz="1800" dirty="0">
                <a:effectLst/>
              </a:rPr>
              <a:t> must register at least one provider of any service you are going to use.</a:t>
            </a:r>
          </a:p>
          <a:p>
            <a:pPr algn="just"/>
            <a:r>
              <a:rPr lang="en-US" sz="1800" dirty="0">
                <a:effectLst/>
              </a:rPr>
              <a:t>The provider can be part of the service's own metadata, making that service available everywhere, or you can register providers with specific modules or components.</a:t>
            </a:r>
          </a:p>
          <a:p>
            <a:pPr algn="just"/>
            <a:r>
              <a:rPr lang="en-US" sz="1800" dirty="0"/>
              <a:t>We register providers in the metadata of the service (in the @Injectable() decorator), or in the @NgModule() or @Component() metadata</a:t>
            </a:r>
          </a:p>
          <a:p>
            <a:pPr algn="just"/>
            <a:r>
              <a:rPr lang="en-US" sz="1800" dirty="0"/>
              <a:t>By default, the Angular CLI command ng generate service registers a provider with the root injector for your service by including provider metadata in the @Injectable() decorator</a:t>
            </a:r>
          </a:p>
          <a:p>
            <a:pPr algn="just"/>
            <a:r>
              <a:rPr lang="en-US" sz="1800" dirty="0"/>
              <a:t>When we register a provider with a specific </a:t>
            </a:r>
            <a:r>
              <a:rPr lang="en-US" sz="1800" dirty="0" err="1"/>
              <a:t>NgModule</a:t>
            </a:r>
            <a:r>
              <a:rPr lang="en-US" sz="1800" dirty="0"/>
              <a:t>, the same instance of a service is available to all components in that </a:t>
            </a:r>
            <a:r>
              <a:rPr lang="en-US" sz="1800" dirty="0" err="1"/>
              <a:t>NgModule</a:t>
            </a:r>
            <a:r>
              <a:rPr lang="en-US" sz="1800" dirty="0"/>
              <a:t>. To register at this level, use the providers property of the @NgModule() decorator.</a:t>
            </a:r>
          </a:p>
          <a:p>
            <a:pPr algn="just"/>
            <a:r>
              <a:rPr lang="en-US" sz="1800" dirty="0"/>
              <a:t>When you register a provider at the component level, you get a new instance of the service with each new instance of that component. At the component level, register a service provider in the providers property of the @Component() metadata.</a:t>
            </a:r>
            <a:endParaRPr lang="en-IN" sz="1800" dirty="0"/>
          </a:p>
        </p:txBody>
      </p:sp>
    </p:spTree>
    <p:extLst>
      <p:ext uri="{BB962C8B-B14F-4D97-AF65-F5344CB8AC3E}">
        <p14:creationId xmlns:p14="http://schemas.microsoft.com/office/powerpoint/2010/main" val="2450321516"/>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rgbClr val="FF0000"/>
                </a:solidFill>
                <a:effectLst/>
                <a:latin typeface="Roboto" panose="02000000000000000000" pitchFamily="2" charset="0"/>
              </a:rPr>
              <a:t>Observables</a:t>
            </a:r>
          </a:p>
        </p:txBody>
      </p:sp>
      <p:sp>
        <p:nvSpPr>
          <p:cNvPr id="4" name="Content Placeholder 3">
            <a:extLst>
              <a:ext uri="{FF2B5EF4-FFF2-40B4-BE49-F238E27FC236}">
                <a16:creationId xmlns:a16="http://schemas.microsoft.com/office/drawing/2014/main" id="{5DAEED9F-105E-7AF4-5483-F5546F8CDC51}"/>
              </a:ext>
            </a:extLst>
          </p:cNvPr>
          <p:cNvSpPr>
            <a:spLocks noGrp="1"/>
          </p:cNvSpPr>
          <p:nvPr>
            <p:ph idx="1"/>
          </p:nvPr>
        </p:nvSpPr>
        <p:spPr/>
        <p:txBody>
          <a:bodyPr>
            <a:normAutofit/>
          </a:bodyPr>
          <a:lstStyle/>
          <a:p>
            <a:pPr algn="just"/>
            <a:r>
              <a:rPr lang="en-IN" sz="1800" dirty="0"/>
              <a:t>Pull System vs Push System</a:t>
            </a:r>
          </a:p>
          <a:p>
            <a:pPr algn="just"/>
            <a:r>
              <a:rPr lang="en-US" sz="1800" b="0" i="0" dirty="0">
                <a:effectLst/>
              </a:rPr>
              <a:t>In Pull systems, the Consumer determines when it receives data from the data Producer. The Producer itself is unaware of when the data will be delivered to the Consumer.</a:t>
            </a:r>
            <a:endParaRPr lang="en-IN" sz="1800" b="0" i="0" dirty="0">
              <a:effectLst/>
            </a:endParaRPr>
          </a:p>
          <a:p>
            <a:pPr algn="just"/>
            <a:r>
              <a:rPr lang="en-US" sz="1800" b="0" i="0" dirty="0">
                <a:effectLst/>
              </a:rPr>
              <a:t>In Push systems, the Producer determines when to send data to the Consumer. The Consumer is unaware of when it will receive that data.</a:t>
            </a:r>
          </a:p>
          <a:p>
            <a:pPr algn="l"/>
            <a:r>
              <a:rPr lang="en-US" sz="1800" b="0" i="0" dirty="0">
                <a:effectLst/>
              </a:rPr>
              <a:t>Promises are the most common type of Push system in JavaScript today. A Promise (the Producer) delivers a resolved value to registered callbacks (the Consumers), but unlike functions, it is the Promise which is in charge of determining precisely when that value is "pushed" to the callbacks.</a:t>
            </a:r>
          </a:p>
          <a:p>
            <a:pPr algn="l"/>
            <a:r>
              <a:rPr lang="en-US" sz="1800" b="0" i="0" dirty="0" err="1">
                <a:effectLst/>
              </a:rPr>
              <a:t>RxJS</a:t>
            </a:r>
            <a:r>
              <a:rPr lang="en-US" sz="1800" b="0" i="0" dirty="0">
                <a:effectLst/>
              </a:rPr>
              <a:t> introduces Observables, a new Push system for JavaScript. An Observable is a Producer of multiple values, "pushing" them to Observers (Consumers).</a:t>
            </a:r>
          </a:p>
          <a:p>
            <a:pPr marL="0" indent="0">
              <a:buNone/>
            </a:pPr>
            <a:br>
              <a:rPr lang="en-US" sz="1800" b="0" i="0" dirty="0">
                <a:effectLst/>
              </a:rPr>
            </a:br>
            <a:endParaRPr lang="en-IN" sz="1800" dirty="0"/>
          </a:p>
        </p:txBody>
      </p:sp>
    </p:spTree>
    <p:extLst>
      <p:ext uri="{BB962C8B-B14F-4D97-AF65-F5344CB8AC3E}">
        <p14:creationId xmlns:p14="http://schemas.microsoft.com/office/powerpoint/2010/main" val="1640214254"/>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rgbClr val="FF0000"/>
                </a:solidFill>
                <a:effectLst/>
                <a:latin typeface="Roboto" panose="02000000000000000000" pitchFamily="2" charset="0"/>
              </a:rPr>
              <a:t>Observables:</a:t>
            </a:r>
            <a:r>
              <a:rPr lang="en-US" sz="4400" dirty="0">
                <a:solidFill>
                  <a:srgbClr val="FF0000"/>
                </a:solidFill>
              </a:rPr>
              <a:t> Observer</a:t>
            </a:r>
            <a:endParaRPr lang="en-IN" b="0" i="0" dirty="0">
              <a:solidFill>
                <a:srgbClr val="FF0000"/>
              </a:solidFill>
              <a:effectLst/>
              <a:latin typeface="Roboto" panose="02000000000000000000" pitchFamily="2" charset="0"/>
            </a:endParaRPr>
          </a:p>
        </p:txBody>
      </p:sp>
      <p:sp>
        <p:nvSpPr>
          <p:cNvPr id="4" name="Content Placeholder 3">
            <a:extLst>
              <a:ext uri="{FF2B5EF4-FFF2-40B4-BE49-F238E27FC236}">
                <a16:creationId xmlns:a16="http://schemas.microsoft.com/office/drawing/2014/main" id="{5DAEED9F-105E-7AF4-5483-F5546F8CDC51}"/>
              </a:ext>
            </a:extLst>
          </p:cNvPr>
          <p:cNvSpPr>
            <a:spLocks noGrp="1"/>
          </p:cNvSpPr>
          <p:nvPr>
            <p:ph idx="1"/>
          </p:nvPr>
        </p:nvSpPr>
        <p:spPr/>
        <p:txBody>
          <a:bodyPr>
            <a:normAutofit lnSpcReduction="10000"/>
          </a:bodyPr>
          <a:lstStyle/>
          <a:p>
            <a:pPr algn="just"/>
            <a:endParaRPr lang="en-US" sz="1600" dirty="0"/>
          </a:p>
          <a:p>
            <a:pPr algn="just"/>
            <a:r>
              <a:rPr lang="en-US" sz="1600" dirty="0"/>
              <a:t>What is an Observer? </a:t>
            </a:r>
          </a:p>
          <a:p>
            <a:pPr algn="just"/>
            <a:r>
              <a:rPr lang="en-US" sz="1600" dirty="0"/>
              <a:t>An Observer is a consumer of values delivered by an Observable. </a:t>
            </a:r>
          </a:p>
          <a:p>
            <a:pPr algn="just"/>
            <a:r>
              <a:rPr lang="en-US" sz="1600" dirty="0"/>
              <a:t>Observers are simply a set of callbacks, one for each type of notification delivered by the Observable: next, error, and complete. </a:t>
            </a:r>
          </a:p>
          <a:p>
            <a:pPr algn="just"/>
            <a:r>
              <a:rPr lang="en-US" sz="1600" dirty="0"/>
              <a:t>The following is an example of a typical Observer object:</a:t>
            </a:r>
            <a:endParaRPr lang="en-IN" sz="1600" dirty="0"/>
          </a:p>
          <a:p>
            <a:pPr marL="0" indent="0" algn="just">
              <a:buNone/>
            </a:pPr>
            <a:endParaRPr lang="en-IN" sz="1600" dirty="0"/>
          </a:p>
          <a:p>
            <a:pPr marL="0" indent="0" algn="just">
              <a:buNone/>
            </a:pPr>
            <a:r>
              <a:rPr lang="en-IN" sz="1600" dirty="0" err="1"/>
              <a:t>const</a:t>
            </a:r>
            <a:r>
              <a:rPr lang="en-IN" sz="1600" dirty="0"/>
              <a:t> observer = {</a:t>
            </a:r>
          </a:p>
          <a:p>
            <a:pPr marL="0" indent="0" algn="just">
              <a:buNone/>
            </a:pPr>
            <a:r>
              <a:rPr lang="en-IN" sz="1600" dirty="0"/>
              <a:t>  next :x =&gt; console.log('Observer got a next value: ' + x),</a:t>
            </a:r>
          </a:p>
          <a:p>
            <a:pPr marL="0" indent="0" algn="just">
              <a:buNone/>
            </a:pPr>
            <a:r>
              <a:rPr lang="en-IN" sz="1600" dirty="0"/>
              <a:t>  error: err =&gt; </a:t>
            </a:r>
            <a:r>
              <a:rPr lang="en-IN" sz="1600" dirty="0" err="1"/>
              <a:t>console.error</a:t>
            </a:r>
            <a:r>
              <a:rPr lang="en-IN" sz="1600" dirty="0"/>
              <a:t>('Observer got an error: ' + err),</a:t>
            </a:r>
          </a:p>
          <a:p>
            <a:pPr marL="0" indent="0" algn="just">
              <a:buNone/>
            </a:pPr>
            <a:r>
              <a:rPr lang="en-IN" sz="1600" dirty="0"/>
              <a:t>  complete: () =&gt; console.log('Observer got a complete notification'),</a:t>
            </a:r>
          </a:p>
          <a:p>
            <a:pPr marL="0" indent="0" algn="just">
              <a:buNone/>
            </a:pPr>
            <a:r>
              <a:rPr lang="en-IN" sz="1600" dirty="0"/>
              <a:t>};</a:t>
            </a:r>
          </a:p>
          <a:p>
            <a:pPr marL="0" indent="0" algn="just">
              <a:buNone/>
            </a:pPr>
            <a:endParaRPr lang="en-US" sz="1600" dirty="0"/>
          </a:p>
          <a:p>
            <a:pPr marL="0" indent="0" algn="just">
              <a:buNone/>
            </a:pPr>
            <a:r>
              <a:rPr lang="en-US" sz="1600" dirty="0"/>
              <a:t>To use the Observer, provide it to the subscribe of an Observable:</a:t>
            </a:r>
          </a:p>
          <a:p>
            <a:pPr marL="0" indent="0" algn="just">
              <a:buNone/>
            </a:pPr>
            <a:endParaRPr lang="en-US" sz="1600" dirty="0"/>
          </a:p>
          <a:p>
            <a:pPr marL="0" indent="0" algn="just">
              <a:buNone/>
            </a:pPr>
            <a:r>
              <a:rPr lang="en-US" sz="1600" dirty="0" err="1"/>
              <a:t>observable.subscribe</a:t>
            </a:r>
            <a:r>
              <a:rPr lang="en-US" sz="1600" dirty="0"/>
              <a:t>(observer);</a:t>
            </a:r>
            <a:endParaRPr lang="en-IN" sz="1600" dirty="0"/>
          </a:p>
          <a:p>
            <a:pPr marL="0" indent="0" algn="just">
              <a:buNone/>
            </a:pPr>
            <a:endParaRPr lang="en-IN" sz="1600" dirty="0"/>
          </a:p>
          <a:p>
            <a:pPr marL="0" indent="0" algn="just">
              <a:buNone/>
            </a:pPr>
            <a:endParaRPr lang="en-IN" sz="1600" dirty="0"/>
          </a:p>
        </p:txBody>
      </p:sp>
    </p:spTree>
    <p:extLst>
      <p:ext uri="{BB962C8B-B14F-4D97-AF65-F5344CB8AC3E}">
        <p14:creationId xmlns:p14="http://schemas.microsoft.com/office/powerpoint/2010/main" val="419706191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rgbClr val="FF0000"/>
                </a:solidFill>
                <a:effectLst/>
                <a:latin typeface="Roboto" panose="02000000000000000000" pitchFamily="2" charset="0"/>
              </a:rPr>
              <a:t>Observables:</a:t>
            </a:r>
            <a:r>
              <a:rPr lang="en-US" sz="4400" dirty="0">
                <a:solidFill>
                  <a:srgbClr val="FF0000"/>
                </a:solidFill>
              </a:rPr>
              <a:t> Operators</a:t>
            </a:r>
            <a:endParaRPr lang="en-IN" b="0" i="0" dirty="0">
              <a:solidFill>
                <a:srgbClr val="FF0000"/>
              </a:solidFill>
              <a:effectLst/>
              <a:latin typeface="Roboto" panose="02000000000000000000" pitchFamily="2" charset="0"/>
            </a:endParaRPr>
          </a:p>
        </p:txBody>
      </p:sp>
      <p:sp>
        <p:nvSpPr>
          <p:cNvPr id="4" name="Content Placeholder 3">
            <a:extLst>
              <a:ext uri="{FF2B5EF4-FFF2-40B4-BE49-F238E27FC236}">
                <a16:creationId xmlns:a16="http://schemas.microsoft.com/office/drawing/2014/main" id="{5DAEED9F-105E-7AF4-5483-F5546F8CDC51}"/>
              </a:ext>
            </a:extLst>
          </p:cNvPr>
          <p:cNvSpPr>
            <a:spLocks noGrp="1"/>
          </p:cNvSpPr>
          <p:nvPr>
            <p:ph idx="1"/>
          </p:nvPr>
        </p:nvSpPr>
        <p:spPr/>
        <p:txBody>
          <a:bodyPr>
            <a:normAutofit/>
          </a:bodyPr>
          <a:lstStyle/>
          <a:p>
            <a:pPr algn="just"/>
            <a:r>
              <a:rPr lang="en-US" sz="1800" dirty="0" err="1">
                <a:effectLst/>
                <a:latin typeface="Roboto" panose="02000000000000000000" pitchFamily="2" charset="0"/>
              </a:rPr>
              <a:t>RxJS</a:t>
            </a:r>
            <a:r>
              <a:rPr lang="en-US" sz="1800" dirty="0">
                <a:effectLst/>
                <a:latin typeface="Roboto" panose="02000000000000000000" pitchFamily="2" charset="0"/>
              </a:rPr>
              <a:t> is mostly useful for its operators, even though the Observable is the foundation. Operators are the essential pieces that allow complex asynchronous code to be easily composed in a declarative manner.</a:t>
            </a:r>
          </a:p>
          <a:p>
            <a:pPr algn="just"/>
            <a:r>
              <a:rPr lang="en-US" sz="1800" dirty="0"/>
              <a:t>Operators are functions. There are two kinds of operators</a:t>
            </a:r>
          </a:p>
          <a:p>
            <a:pPr marL="0" indent="0" algn="just">
              <a:buNone/>
            </a:pPr>
            <a:endParaRPr lang="en-US" sz="1800" dirty="0"/>
          </a:p>
          <a:p>
            <a:pPr marL="228600" indent="-228600" algn="just">
              <a:buAutoNum type="alphaLcPeriod"/>
            </a:pPr>
            <a:r>
              <a:rPr lang="en-US" sz="1800" i="1" dirty="0">
                <a:effectLst/>
              </a:rPr>
              <a:t>A Pipeable Operator is a function that takes an Observable as its input and returns another Observable. It is a pure operation: the previous Observable stays unmodified. Subscribing to the output Observable will also subscribe to the input Observable</a:t>
            </a:r>
          </a:p>
          <a:p>
            <a:pPr marL="228600" indent="-228600" algn="just">
              <a:buAutoNum type="alphaLcPeriod"/>
            </a:pPr>
            <a:endParaRPr lang="en-US" sz="1800" i="1" dirty="0">
              <a:effectLst/>
            </a:endParaRPr>
          </a:p>
          <a:p>
            <a:pPr algn="just">
              <a:buAutoNum type="alphaLcPeriod"/>
            </a:pPr>
            <a:r>
              <a:rPr lang="en-US" sz="1800" i="1" dirty="0"/>
              <a:t>Creation Operators are the other kind of operator, which can be called as standalone functions to create a new Observable. For example: of(1, 2, 3) creates an observable that will emit 1, 2, and 3, one right after another</a:t>
            </a:r>
            <a:endParaRPr lang="en-IN" sz="1800" i="1" dirty="0"/>
          </a:p>
        </p:txBody>
      </p:sp>
    </p:spTree>
    <p:extLst>
      <p:ext uri="{BB962C8B-B14F-4D97-AF65-F5344CB8AC3E}">
        <p14:creationId xmlns:p14="http://schemas.microsoft.com/office/powerpoint/2010/main" val="587875622"/>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rgbClr val="FF0000"/>
                </a:solidFill>
                <a:effectLst/>
                <a:latin typeface="Roboto" panose="02000000000000000000" pitchFamily="2" charset="0"/>
              </a:rPr>
              <a:t>Observables:</a:t>
            </a:r>
            <a:r>
              <a:rPr lang="en-US" sz="4400" dirty="0">
                <a:solidFill>
                  <a:srgbClr val="FF0000"/>
                </a:solidFill>
              </a:rPr>
              <a:t> Subscription</a:t>
            </a:r>
            <a:endParaRPr lang="en-IN" b="0" i="0" dirty="0">
              <a:solidFill>
                <a:srgbClr val="FF0000"/>
              </a:solidFill>
              <a:effectLst/>
              <a:latin typeface="Roboto" panose="02000000000000000000" pitchFamily="2" charset="0"/>
            </a:endParaRPr>
          </a:p>
        </p:txBody>
      </p:sp>
      <p:sp>
        <p:nvSpPr>
          <p:cNvPr id="4" name="Content Placeholder 3">
            <a:extLst>
              <a:ext uri="{FF2B5EF4-FFF2-40B4-BE49-F238E27FC236}">
                <a16:creationId xmlns:a16="http://schemas.microsoft.com/office/drawing/2014/main" id="{5DAEED9F-105E-7AF4-5483-F5546F8CDC51}"/>
              </a:ext>
            </a:extLst>
          </p:cNvPr>
          <p:cNvSpPr>
            <a:spLocks noGrp="1"/>
          </p:cNvSpPr>
          <p:nvPr>
            <p:ph idx="1"/>
          </p:nvPr>
        </p:nvSpPr>
        <p:spPr/>
        <p:txBody>
          <a:bodyPr>
            <a:normAutofit/>
          </a:bodyPr>
          <a:lstStyle/>
          <a:p>
            <a:pPr algn="just"/>
            <a:r>
              <a:rPr lang="en-US" sz="2000" dirty="0"/>
              <a:t> Subscription is an object that represents a disposable resource.</a:t>
            </a:r>
          </a:p>
          <a:p>
            <a:pPr algn="just"/>
            <a:r>
              <a:rPr lang="en-US" sz="2000" dirty="0"/>
              <a:t>It is usually the execution of an Observable. </a:t>
            </a:r>
          </a:p>
          <a:p>
            <a:pPr algn="just"/>
            <a:r>
              <a:rPr lang="en-US" sz="2000" dirty="0"/>
              <a:t>A Subscription has one important method, unsubscribe, that takes no argument and just disposes the resource held by the subscription.</a:t>
            </a:r>
          </a:p>
          <a:p>
            <a:pPr algn="just"/>
            <a:r>
              <a:rPr lang="en-US" sz="2000" dirty="0"/>
              <a:t>The subscription object is returned by the subscribe method on observable.</a:t>
            </a:r>
            <a:endParaRPr lang="en-IN" sz="2000" dirty="0"/>
          </a:p>
        </p:txBody>
      </p:sp>
    </p:spTree>
    <p:extLst>
      <p:ext uri="{BB962C8B-B14F-4D97-AF65-F5344CB8AC3E}">
        <p14:creationId xmlns:p14="http://schemas.microsoft.com/office/powerpoint/2010/main" val="408292443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rgbClr val="FF0000"/>
                </a:solidFill>
                <a:effectLst/>
                <a:latin typeface="Roboto" panose="02000000000000000000" pitchFamily="2" charset="0"/>
              </a:rPr>
              <a:t>Observables:</a:t>
            </a:r>
            <a:r>
              <a:rPr lang="en-US" sz="4400" dirty="0">
                <a:solidFill>
                  <a:srgbClr val="FF0000"/>
                </a:solidFill>
              </a:rPr>
              <a:t> Subject</a:t>
            </a:r>
            <a:endParaRPr lang="en-IN" b="0" i="0" dirty="0">
              <a:solidFill>
                <a:srgbClr val="FF0000"/>
              </a:solidFill>
              <a:effectLst/>
              <a:latin typeface="Roboto" panose="02000000000000000000" pitchFamily="2" charset="0"/>
            </a:endParaRPr>
          </a:p>
        </p:txBody>
      </p:sp>
      <p:sp>
        <p:nvSpPr>
          <p:cNvPr id="4" name="Content Placeholder 3">
            <a:extLst>
              <a:ext uri="{FF2B5EF4-FFF2-40B4-BE49-F238E27FC236}">
                <a16:creationId xmlns:a16="http://schemas.microsoft.com/office/drawing/2014/main" id="{5DAEED9F-105E-7AF4-5483-F5546F8CDC51}"/>
              </a:ext>
            </a:extLst>
          </p:cNvPr>
          <p:cNvSpPr>
            <a:spLocks noGrp="1"/>
          </p:cNvSpPr>
          <p:nvPr>
            <p:ph idx="1"/>
          </p:nvPr>
        </p:nvSpPr>
        <p:spPr/>
        <p:txBody>
          <a:bodyPr>
            <a:normAutofit/>
          </a:bodyPr>
          <a:lstStyle/>
          <a:p>
            <a:pPr algn="just"/>
            <a:r>
              <a:rPr lang="en-US" sz="1800" b="1" i="0" dirty="0">
                <a:effectLst/>
              </a:rPr>
              <a:t>What is a Subject?</a:t>
            </a:r>
            <a:r>
              <a:rPr lang="en-US" sz="1800" b="0" i="0" dirty="0">
                <a:effectLst/>
              </a:rPr>
              <a:t> </a:t>
            </a:r>
          </a:p>
          <a:p>
            <a:pPr algn="just"/>
            <a:endParaRPr lang="en-US" sz="1800" dirty="0"/>
          </a:p>
          <a:p>
            <a:pPr algn="just"/>
            <a:r>
              <a:rPr lang="en-US" sz="1800" b="0" i="0" dirty="0">
                <a:effectLst/>
              </a:rPr>
              <a:t>An </a:t>
            </a:r>
            <a:r>
              <a:rPr lang="en-US" sz="1800" b="0" i="0" dirty="0" err="1">
                <a:effectLst/>
              </a:rPr>
              <a:t>RxJS</a:t>
            </a:r>
            <a:r>
              <a:rPr lang="en-US" sz="1800" b="0" i="0" dirty="0">
                <a:effectLst/>
              </a:rPr>
              <a:t> Subject is a special type of Observable that allows values to be </a:t>
            </a:r>
            <a:r>
              <a:rPr lang="en-US" sz="1800" b="0" i="0" dirty="0" err="1">
                <a:effectLst/>
              </a:rPr>
              <a:t>multicasted</a:t>
            </a:r>
            <a:r>
              <a:rPr lang="en-US" sz="1800" b="0" i="0" dirty="0">
                <a:effectLst/>
              </a:rPr>
              <a:t> to many Observers.</a:t>
            </a:r>
          </a:p>
          <a:p>
            <a:pPr algn="just"/>
            <a:endParaRPr lang="en-US" sz="1800" dirty="0"/>
          </a:p>
          <a:p>
            <a:pPr algn="just"/>
            <a:r>
              <a:rPr lang="en-US" sz="1800" b="0" i="1" dirty="0">
                <a:effectLst/>
              </a:rPr>
              <a:t>A Subject is like an Observable, but can multicast to many Observers. Subjects are like </a:t>
            </a:r>
            <a:r>
              <a:rPr lang="en-US" sz="1800" b="0" i="1" dirty="0" err="1">
                <a:effectLst/>
              </a:rPr>
              <a:t>EventEmitters</a:t>
            </a:r>
            <a:r>
              <a:rPr lang="en-US" sz="1800" b="0" i="1" dirty="0">
                <a:effectLst/>
              </a:rPr>
              <a:t>: they maintain a registry of many listeners.</a:t>
            </a:r>
          </a:p>
          <a:p>
            <a:pPr algn="just"/>
            <a:endParaRPr lang="en-IN" sz="1800" i="1" dirty="0"/>
          </a:p>
          <a:p>
            <a:pPr algn="just"/>
            <a:r>
              <a:rPr lang="en-US" sz="1800" i="1" dirty="0"/>
              <a:t>Every Subject is an Observable. Given a Subject, you can subscribe to it, providing an Observe</a:t>
            </a:r>
          </a:p>
          <a:p>
            <a:pPr algn="just"/>
            <a:endParaRPr lang="en-US" sz="1800" i="1" dirty="0"/>
          </a:p>
          <a:p>
            <a:pPr algn="just"/>
            <a:r>
              <a:rPr lang="en-US" sz="1800" i="1" dirty="0"/>
              <a:t>Every Subject is an Observer. It is an object with the methods next(v), error(e), and complete(). </a:t>
            </a:r>
            <a:endParaRPr lang="en-IN" sz="1800" i="1" dirty="0"/>
          </a:p>
        </p:txBody>
      </p:sp>
    </p:spTree>
    <p:extLst>
      <p:ext uri="{BB962C8B-B14F-4D97-AF65-F5344CB8AC3E}">
        <p14:creationId xmlns:p14="http://schemas.microsoft.com/office/powerpoint/2010/main" val="3337651820"/>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rgbClr val="FF0000"/>
                </a:solidFill>
                <a:effectLst/>
                <a:latin typeface="Roboto" panose="02000000000000000000" pitchFamily="2" charset="0"/>
              </a:rPr>
              <a:t>Observables:</a:t>
            </a:r>
            <a:r>
              <a:rPr lang="en-US" sz="4400" dirty="0">
                <a:solidFill>
                  <a:srgbClr val="FF0000"/>
                </a:solidFill>
              </a:rPr>
              <a:t> Subject</a:t>
            </a:r>
            <a:endParaRPr lang="en-IN" b="0" i="0" dirty="0">
              <a:solidFill>
                <a:srgbClr val="FF0000"/>
              </a:solidFill>
              <a:effectLst/>
              <a:latin typeface="Roboto" panose="02000000000000000000" pitchFamily="2" charset="0"/>
            </a:endParaRPr>
          </a:p>
        </p:txBody>
      </p:sp>
      <p:sp>
        <p:nvSpPr>
          <p:cNvPr id="4" name="Content Placeholder 3">
            <a:extLst>
              <a:ext uri="{FF2B5EF4-FFF2-40B4-BE49-F238E27FC236}">
                <a16:creationId xmlns:a16="http://schemas.microsoft.com/office/drawing/2014/main" id="{5DAEED9F-105E-7AF4-5483-F5546F8CDC51}"/>
              </a:ext>
            </a:extLst>
          </p:cNvPr>
          <p:cNvSpPr>
            <a:spLocks noGrp="1"/>
          </p:cNvSpPr>
          <p:nvPr>
            <p:ph idx="1"/>
          </p:nvPr>
        </p:nvSpPr>
        <p:spPr/>
        <p:txBody>
          <a:bodyPr>
            <a:normAutofit fontScale="92500" lnSpcReduction="20000"/>
          </a:bodyPr>
          <a:lstStyle/>
          <a:p>
            <a:pPr marL="0" indent="0" algn="just">
              <a:buNone/>
            </a:pPr>
            <a:r>
              <a:rPr lang="en-IN" sz="1800" i="1" dirty="0" err="1"/>
              <a:t>const</a:t>
            </a:r>
            <a:r>
              <a:rPr lang="en-IN" sz="1800" i="1" dirty="0"/>
              <a:t> subject = new Subject&lt;number&gt;();</a:t>
            </a:r>
          </a:p>
          <a:p>
            <a:pPr marL="0" indent="0" algn="just">
              <a:buNone/>
            </a:pPr>
            <a:r>
              <a:rPr lang="en-IN" sz="1800" i="1" dirty="0"/>
              <a:t> </a:t>
            </a:r>
          </a:p>
          <a:p>
            <a:pPr marL="0" indent="0" algn="just">
              <a:buNone/>
            </a:pPr>
            <a:r>
              <a:rPr lang="en-IN" sz="1800" i="1" dirty="0" err="1"/>
              <a:t>subject.subscribe</a:t>
            </a:r>
            <a:r>
              <a:rPr lang="en-IN" sz="1800" i="1" dirty="0"/>
              <a:t>({</a:t>
            </a:r>
          </a:p>
          <a:p>
            <a:pPr marL="0" indent="0" algn="just">
              <a:buNone/>
            </a:pPr>
            <a:r>
              <a:rPr lang="en-IN" sz="1800" i="1" dirty="0"/>
              <a:t>  next: (v) =&gt; console.log(`</a:t>
            </a:r>
            <a:r>
              <a:rPr lang="en-IN" sz="1800" i="1" dirty="0" err="1"/>
              <a:t>observerA</a:t>
            </a:r>
            <a:r>
              <a:rPr lang="en-IN" sz="1800" i="1" dirty="0"/>
              <a:t>: ${v}`),</a:t>
            </a:r>
          </a:p>
          <a:p>
            <a:pPr marL="0" indent="0" algn="just">
              <a:buNone/>
            </a:pPr>
            <a:r>
              <a:rPr lang="en-IN" sz="1800" i="1" dirty="0"/>
              <a:t>});</a:t>
            </a:r>
          </a:p>
          <a:p>
            <a:pPr marL="0" indent="0" algn="just">
              <a:buNone/>
            </a:pPr>
            <a:r>
              <a:rPr lang="en-IN" sz="1800" i="1" dirty="0" err="1"/>
              <a:t>subject.subscribe</a:t>
            </a:r>
            <a:r>
              <a:rPr lang="en-IN" sz="1800" i="1" dirty="0"/>
              <a:t>({</a:t>
            </a:r>
          </a:p>
          <a:p>
            <a:pPr marL="0" indent="0" algn="just">
              <a:buNone/>
            </a:pPr>
            <a:r>
              <a:rPr lang="en-IN" sz="1800" i="1" dirty="0"/>
              <a:t>  next: (v) =&gt; console.log(`</a:t>
            </a:r>
            <a:r>
              <a:rPr lang="en-IN" sz="1800" i="1" dirty="0" err="1"/>
              <a:t>observerB</a:t>
            </a:r>
            <a:r>
              <a:rPr lang="en-IN" sz="1800" i="1" dirty="0"/>
              <a:t>: ${v}`),</a:t>
            </a:r>
          </a:p>
          <a:p>
            <a:pPr marL="0" indent="0" algn="just">
              <a:buNone/>
            </a:pPr>
            <a:r>
              <a:rPr lang="en-IN" sz="1800" i="1" dirty="0"/>
              <a:t>});</a:t>
            </a:r>
          </a:p>
          <a:p>
            <a:pPr marL="0" indent="0" algn="just">
              <a:buNone/>
            </a:pPr>
            <a:r>
              <a:rPr lang="en-IN" sz="1800" i="1" dirty="0"/>
              <a:t> </a:t>
            </a:r>
          </a:p>
          <a:p>
            <a:pPr marL="0" indent="0" algn="just">
              <a:buNone/>
            </a:pPr>
            <a:r>
              <a:rPr lang="en-IN" sz="1800" i="1" dirty="0" err="1"/>
              <a:t>subject.next</a:t>
            </a:r>
            <a:r>
              <a:rPr lang="en-IN" sz="1800" i="1" dirty="0"/>
              <a:t>(1);</a:t>
            </a:r>
          </a:p>
          <a:p>
            <a:pPr marL="0" indent="0" algn="just">
              <a:buNone/>
            </a:pPr>
            <a:r>
              <a:rPr lang="en-IN" sz="1800" i="1" dirty="0" err="1"/>
              <a:t>subject.next</a:t>
            </a:r>
            <a:r>
              <a:rPr lang="en-IN" sz="1800" i="1" dirty="0"/>
              <a:t>(2);</a:t>
            </a:r>
          </a:p>
          <a:p>
            <a:pPr marL="0" indent="0" algn="just">
              <a:buNone/>
            </a:pPr>
            <a:r>
              <a:rPr lang="en-IN" sz="1800" i="1" dirty="0"/>
              <a:t> </a:t>
            </a:r>
          </a:p>
          <a:p>
            <a:pPr marL="0" indent="0" algn="just">
              <a:buNone/>
            </a:pPr>
            <a:r>
              <a:rPr lang="en-IN" sz="1800" i="1" dirty="0"/>
              <a:t>// Logs:</a:t>
            </a:r>
          </a:p>
          <a:p>
            <a:pPr marL="0" indent="0" algn="just">
              <a:buNone/>
            </a:pPr>
            <a:r>
              <a:rPr lang="en-IN" sz="1800" i="1" dirty="0"/>
              <a:t>// </a:t>
            </a:r>
            <a:r>
              <a:rPr lang="en-IN" sz="1800" i="1" dirty="0" err="1"/>
              <a:t>observerA</a:t>
            </a:r>
            <a:r>
              <a:rPr lang="en-IN" sz="1800" i="1" dirty="0"/>
              <a:t>: 1</a:t>
            </a:r>
          </a:p>
          <a:p>
            <a:pPr marL="0" indent="0" algn="just">
              <a:buNone/>
            </a:pPr>
            <a:r>
              <a:rPr lang="en-IN" sz="1800" i="1" dirty="0"/>
              <a:t>// </a:t>
            </a:r>
            <a:r>
              <a:rPr lang="en-IN" sz="1800" i="1" dirty="0" err="1"/>
              <a:t>observerB</a:t>
            </a:r>
            <a:r>
              <a:rPr lang="en-IN" sz="1800" i="1" dirty="0"/>
              <a:t>: 1</a:t>
            </a:r>
          </a:p>
          <a:p>
            <a:pPr marL="0" indent="0" algn="just">
              <a:buNone/>
            </a:pPr>
            <a:r>
              <a:rPr lang="en-IN" sz="1800" i="1" dirty="0"/>
              <a:t>// </a:t>
            </a:r>
            <a:r>
              <a:rPr lang="en-IN" sz="1800" i="1" dirty="0" err="1"/>
              <a:t>observerA</a:t>
            </a:r>
            <a:r>
              <a:rPr lang="en-IN" sz="1800" i="1" dirty="0"/>
              <a:t>: 2</a:t>
            </a:r>
          </a:p>
          <a:p>
            <a:pPr marL="0" indent="0" algn="just">
              <a:buNone/>
            </a:pPr>
            <a:r>
              <a:rPr lang="en-IN" sz="1800" i="1" dirty="0"/>
              <a:t>// </a:t>
            </a:r>
            <a:r>
              <a:rPr lang="en-IN" sz="1800" i="1" dirty="0" err="1"/>
              <a:t>observerB</a:t>
            </a:r>
            <a:r>
              <a:rPr lang="en-IN" sz="1800" i="1" dirty="0"/>
              <a:t>: 2</a:t>
            </a:r>
          </a:p>
        </p:txBody>
      </p:sp>
    </p:spTree>
    <p:extLst>
      <p:ext uri="{BB962C8B-B14F-4D97-AF65-F5344CB8AC3E}">
        <p14:creationId xmlns:p14="http://schemas.microsoft.com/office/powerpoint/2010/main" val="2660332612"/>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rgbClr val="FF0000"/>
                </a:solidFill>
                <a:effectLst/>
                <a:latin typeface="Roboto" panose="02000000000000000000" pitchFamily="2" charset="0"/>
              </a:rPr>
              <a:t>Observables:</a:t>
            </a:r>
            <a:r>
              <a:rPr lang="en-US" sz="4400" dirty="0">
                <a:solidFill>
                  <a:srgbClr val="FF0000"/>
                </a:solidFill>
              </a:rPr>
              <a:t> Subject</a:t>
            </a:r>
            <a:endParaRPr lang="en-IN" b="0" i="0" dirty="0">
              <a:solidFill>
                <a:srgbClr val="FF0000"/>
              </a:solidFill>
              <a:effectLst/>
              <a:latin typeface="Roboto" panose="02000000000000000000" pitchFamily="2" charset="0"/>
            </a:endParaRPr>
          </a:p>
        </p:txBody>
      </p:sp>
      <p:sp>
        <p:nvSpPr>
          <p:cNvPr id="4" name="Content Placeholder 3">
            <a:extLst>
              <a:ext uri="{FF2B5EF4-FFF2-40B4-BE49-F238E27FC236}">
                <a16:creationId xmlns:a16="http://schemas.microsoft.com/office/drawing/2014/main" id="{5DAEED9F-105E-7AF4-5483-F5546F8CDC51}"/>
              </a:ext>
            </a:extLst>
          </p:cNvPr>
          <p:cNvSpPr>
            <a:spLocks noGrp="1"/>
          </p:cNvSpPr>
          <p:nvPr>
            <p:ph idx="1"/>
          </p:nvPr>
        </p:nvSpPr>
        <p:spPr/>
        <p:txBody>
          <a:bodyPr>
            <a:normAutofit fontScale="85000" lnSpcReduction="20000"/>
          </a:bodyPr>
          <a:lstStyle/>
          <a:p>
            <a:pPr marL="0" indent="0" algn="just">
              <a:buNone/>
            </a:pPr>
            <a:r>
              <a:rPr lang="en-IN" sz="1800" b="1" i="1" dirty="0"/>
              <a:t>Subject is also an observer.</a:t>
            </a:r>
          </a:p>
          <a:p>
            <a:pPr marL="0" indent="0" algn="just">
              <a:buNone/>
            </a:pPr>
            <a:endParaRPr lang="en-IN" sz="1800" i="1" dirty="0"/>
          </a:p>
          <a:p>
            <a:pPr marL="0" indent="0" algn="just">
              <a:buNone/>
            </a:pPr>
            <a:r>
              <a:rPr lang="en-IN" sz="1800" i="1" dirty="0" err="1"/>
              <a:t>const</a:t>
            </a:r>
            <a:r>
              <a:rPr lang="en-IN" sz="1800" i="1" dirty="0"/>
              <a:t> subject = new Subject&lt;number&gt;();</a:t>
            </a:r>
          </a:p>
          <a:p>
            <a:pPr marL="0" indent="0" algn="just">
              <a:buNone/>
            </a:pPr>
            <a:r>
              <a:rPr lang="en-IN" sz="1800" i="1" dirty="0"/>
              <a:t> </a:t>
            </a:r>
          </a:p>
          <a:p>
            <a:pPr marL="0" indent="0" algn="just">
              <a:buNone/>
            </a:pPr>
            <a:r>
              <a:rPr lang="en-IN" sz="1800" i="1" dirty="0" err="1"/>
              <a:t>subject.subscribe</a:t>
            </a:r>
            <a:r>
              <a:rPr lang="en-IN" sz="1800" i="1" dirty="0"/>
              <a:t>({</a:t>
            </a:r>
          </a:p>
          <a:p>
            <a:pPr marL="0" indent="0" algn="just">
              <a:buNone/>
            </a:pPr>
            <a:r>
              <a:rPr lang="en-IN" sz="1800" i="1" dirty="0"/>
              <a:t>  next: (v) =&gt; console.log(`</a:t>
            </a:r>
            <a:r>
              <a:rPr lang="en-IN" sz="1800" i="1" dirty="0" err="1"/>
              <a:t>observerA</a:t>
            </a:r>
            <a:r>
              <a:rPr lang="en-IN" sz="1800" i="1" dirty="0"/>
              <a:t>: ${v}`),</a:t>
            </a:r>
          </a:p>
          <a:p>
            <a:pPr marL="0" indent="0" algn="just">
              <a:buNone/>
            </a:pPr>
            <a:r>
              <a:rPr lang="en-IN" sz="1800" i="1" dirty="0"/>
              <a:t>});</a:t>
            </a:r>
          </a:p>
          <a:p>
            <a:pPr marL="0" indent="0" algn="just">
              <a:buNone/>
            </a:pPr>
            <a:r>
              <a:rPr lang="en-IN" sz="1800" i="1" dirty="0" err="1"/>
              <a:t>subject.subscribe</a:t>
            </a:r>
            <a:r>
              <a:rPr lang="en-IN" sz="1800" i="1" dirty="0"/>
              <a:t>({</a:t>
            </a:r>
          </a:p>
          <a:p>
            <a:pPr marL="0" indent="0" algn="just">
              <a:buNone/>
            </a:pPr>
            <a:r>
              <a:rPr lang="en-IN" sz="1800" i="1" dirty="0"/>
              <a:t>  next: (v) =&gt; console.log(`</a:t>
            </a:r>
            <a:r>
              <a:rPr lang="en-IN" sz="1800" i="1" dirty="0" err="1"/>
              <a:t>observerB</a:t>
            </a:r>
            <a:r>
              <a:rPr lang="en-IN" sz="1800" i="1" dirty="0"/>
              <a:t>: ${v}`),</a:t>
            </a:r>
          </a:p>
          <a:p>
            <a:pPr marL="0" indent="0" algn="just">
              <a:buNone/>
            </a:pPr>
            <a:r>
              <a:rPr lang="en-IN" sz="1800" i="1" dirty="0"/>
              <a:t>});</a:t>
            </a:r>
          </a:p>
          <a:p>
            <a:pPr marL="0" indent="0" algn="just">
              <a:buNone/>
            </a:pPr>
            <a:r>
              <a:rPr lang="en-IN" sz="1800" i="1" dirty="0"/>
              <a:t> </a:t>
            </a:r>
          </a:p>
          <a:p>
            <a:pPr marL="0" indent="0" algn="just">
              <a:buNone/>
            </a:pPr>
            <a:r>
              <a:rPr lang="en-IN" sz="1800" i="1" dirty="0" err="1"/>
              <a:t>subject.next</a:t>
            </a:r>
            <a:r>
              <a:rPr lang="en-IN" sz="1800" i="1" dirty="0"/>
              <a:t>(1);</a:t>
            </a:r>
          </a:p>
          <a:p>
            <a:pPr marL="0" indent="0" algn="just">
              <a:buNone/>
            </a:pPr>
            <a:r>
              <a:rPr lang="en-IN" sz="1800" i="1" dirty="0" err="1"/>
              <a:t>subject.next</a:t>
            </a:r>
            <a:r>
              <a:rPr lang="en-IN" sz="1800" i="1" dirty="0"/>
              <a:t>(2);</a:t>
            </a:r>
          </a:p>
          <a:p>
            <a:pPr marL="0" indent="0" algn="just">
              <a:buNone/>
            </a:pPr>
            <a:r>
              <a:rPr lang="en-IN" sz="1800" i="1" dirty="0"/>
              <a:t> </a:t>
            </a:r>
          </a:p>
          <a:p>
            <a:pPr marL="0" indent="0" algn="just">
              <a:buNone/>
            </a:pPr>
            <a:r>
              <a:rPr lang="en-IN" sz="1800" i="1" dirty="0"/>
              <a:t>// Logs:</a:t>
            </a:r>
          </a:p>
          <a:p>
            <a:pPr marL="0" indent="0" algn="just">
              <a:buNone/>
            </a:pPr>
            <a:r>
              <a:rPr lang="en-IN" sz="1800" i="1" dirty="0"/>
              <a:t>// </a:t>
            </a:r>
            <a:r>
              <a:rPr lang="en-IN" sz="1800" i="1" dirty="0" err="1"/>
              <a:t>observerA</a:t>
            </a:r>
            <a:r>
              <a:rPr lang="en-IN" sz="1800" i="1" dirty="0"/>
              <a:t>: 1</a:t>
            </a:r>
          </a:p>
          <a:p>
            <a:pPr marL="0" indent="0" algn="just">
              <a:buNone/>
            </a:pPr>
            <a:r>
              <a:rPr lang="en-IN" sz="1800" i="1" dirty="0"/>
              <a:t>// </a:t>
            </a:r>
            <a:r>
              <a:rPr lang="en-IN" sz="1800" i="1" dirty="0" err="1"/>
              <a:t>observerB</a:t>
            </a:r>
            <a:r>
              <a:rPr lang="en-IN" sz="1800" i="1" dirty="0"/>
              <a:t>: 1</a:t>
            </a:r>
          </a:p>
          <a:p>
            <a:pPr marL="0" indent="0" algn="just">
              <a:buNone/>
            </a:pPr>
            <a:r>
              <a:rPr lang="en-IN" sz="1800" i="1" dirty="0"/>
              <a:t>// </a:t>
            </a:r>
            <a:r>
              <a:rPr lang="en-IN" sz="1800" i="1" dirty="0" err="1"/>
              <a:t>observerA</a:t>
            </a:r>
            <a:r>
              <a:rPr lang="en-IN" sz="1800" i="1" dirty="0"/>
              <a:t>: 2</a:t>
            </a:r>
          </a:p>
          <a:p>
            <a:pPr marL="0" indent="0" algn="just">
              <a:buNone/>
            </a:pPr>
            <a:r>
              <a:rPr lang="en-IN" sz="1800" i="1" dirty="0"/>
              <a:t>// </a:t>
            </a:r>
            <a:r>
              <a:rPr lang="en-IN" sz="1800" i="1" dirty="0" err="1"/>
              <a:t>observerB</a:t>
            </a:r>
            <a:r>
              <a:rPr lang="en-IN" sz="1800" i="1" dirty="0"/>
              <a:t>: 2</a:t>
            </a:r>
          </a:p>
        </p:txBody>
      </p:sp>
    </p:spTree>
    <p:extLst>
      <p:ext uri="{BB962C8B-B14F-4D97-AF65-F5344CB8AC3E}">
        <p14:creationId xmlns:p14="http://schemas.microsoft.com/office/powerpoint/2010/main" val="39733668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JS : let , var, const</a:t>
            </a:r>
          </a:p>
        </p:txBody>
      </p:sp>
      <p:sp>
        <p:nvSpPr>
          <p:cNvPr id="3" name="Subtitle 2"/>
          <p:cNvSpPr>
            <a:spLocks noGrp="1"/>
          </p:cNvSpPr>
          <p:nvPr>
            <p:ph type="subTitle" idx="1"/>
          </p:nvPr>
        </p:nvSpPr>
        <p:spPr>
          <a:xfrm>
            <a:off x="762000" y="990600"/>
            <a:ext cx="7848600" cy="5410200"/>
          </a:xfrm>
        </p:spPr>
        <p:txBody>
          <a:bodyPr>
            <a:normAutofit/>
          </a:bodyPr>
          <a:lstStyle/>
          <a:p>
            <a:pPr marL="457200" indent="-457200" algn="l">
              <a:buFont typeface="Arial" panose="020B0604020202020204" pitchFamily="34" charset="0"/>
              <a:buChar char="•"/>
            </a:pPr>
            <a:r>
              <a:rPr lang="en-US" sz="2000" dirty="0">
                <a:solidFill>
                  <a:srgbClr val="002060"/>
                </a:solidFill>
                <a:ea typeface="Roboto" panose="02000000000000000000" pitchFamily="2" charset="0"/>
              </a:rPr>
              <a:t>var declaration and scope</a:t>
            </a:r>
          </a:p>
          <a:p>
            <a:pPr marL="457200" indent="-457200" algn="l">
              <a:buFont typeface="Arial" panose="020B0604020202020204" pitchFamily="34" charset="0"/>
              <a:buChar char="•"/>
            </a:pPr>
            <a:r>
              <a:rPr lang="en-US" sz="2000" dirty="0">
                <a:solidFill>
                  <a:srgbClr val="002060"/>
                </a:solidFill>
                <a:ea typeface="Roboto" panose="02000000000000000000" pitchFamily="2" charset="0"/>
              </a:rPr>
              <a:t>var default initialization</a:t>
            </a:r>
          </a:p>
          <a:p>
            <a:pPr marL="457200" indent="-457200" algn="l">
              <a:buFont typeface="Arial" panose="020B0604020202020204" pitchFamily="34" charset="0"/>
              <a:buChar char="•"/>
            </a:pPr>
            <a:r>
              <a:rPr lang="en-US" sz="2000" dirty="0">
                <a:solidFill>
                  <a:srgbClr val="002060"/>
                </a:solidFill>
                <a:ea typeface="Roboto" panose="02000000000000000000" pitchFamily="2" charset="0"/>
              </a:rPr>
              <a:t>var redeclaration</a:t>
            </a:r>
          </a:p>
          <a:p>
            <a:pPr marL="457200" indent="-457200" algn="l">
              <a:buFont typeface="Arial" panose="020B0604020202020204" pitchFamily="34" charset="0"/>
              <a:buChar char="•"/>
            </a:pPr>
            <a:r>
              <a:rPr lang="en-US" sz="2000" dirty="0">
                <a:solidFill>
                  <a:srgbClr val="002060"/>
                </a:solidFill>
                <a:ea typeface="Roboto" panose="02000000000000000000" pitchFamily="2" charset="0"/>
              </a:rPr>
              <a:t>var hoisting</a:t>
            </a:r>
          </a:p>
          <a:p>
            <a:pPr marL="457200" indent="-457200" algn="l">
              <a:buFont typeface="Arial" panose="020B0604020202020204" pitchFamily="34" charset="0"/>
              <a:buChar char="•"/>
            </a:pPr>
            <a:r>
              <a:rPr lang="en-US" sz="2000" dirty="0">
                <a:solidFill>
                  <a:srgbClr val="002060"/>
                </a:solidFill>
                <a:ea typeface="Roboto" panose="02000000000000000000" pitchFamily="2" charset="0"/>
              </a:rPr>
              <a:t>let declaration and scope</a:t>
            </a:r>
          </a:p>
          <a:p>
            <a:pPr marL="457200" indent="-457200" algn="l">
              <a:buFont typeface="Arial" panose="020B0604020202020204" pitchFamily="34" charset="0"/>
              <a:buChar char="•"/>
            </a:pPr>
            <a:r>
              <a:rPr lang="en-US" sz="2000" dirty="0">
                <a:solidFill>
                  <a:srgbClr val="002060"/>
                </a:solidFill>
                <a:ea typeface="Roboto" panose="02000000000000000000" pitchFamily="2" charset="0"/>
              </a:rPr>
              <a:t>let default initialization</a:t>
            </a:r>
          </a:p>
          <a:p>
            <a:pPr marL="457200" indent="-457200" algn="l">
              <a:buFont typeface="Arial" panose="020B0604020202020204" pitchFamily="34" charset="0"/>
              <a:buChar char="•"/>
            </a:pPr>
            <a:r>
              <a:rPr lang="en-US" sz="2000" dirty="0">
                <a:solidFill>
                  <a:srgbClr val="002060"/>
                </a:solidFill>
                <a:ea typeface="Roboto" panose="02000000000000000000" pitchFamily="2" charset="0"/>
              </a:rPr>
              <a:t>let redeclaration</a:t>
            </a:r>
          </a:p>
          <a:p>
            <a:pPr marL="457200" indent="-457200" algn="l">
              <a:buFont typeface="Arial" panose="020B0604020202020204" pitchFamily="34" charset="0"/>
              <a:buChar char="•"/>
            </a:pPr>
            <a:r>
              <a:rPr lang="en-US" sz="2000" dirty="0">
                <a:solidFill>
                  <a:srgbClr val="002060"/>
                </a:solidFill>
                <a:ea typeface="Roboto" panose="02000000000000000000" pitchFamily="2" charset="0"/>
              </a:rPr>
              <a:t>let hoisting</a:t>
            </a:r>
          </a:p>
          <a:p>
            <a:pPr marL="457200" indent="-457200" algn="l">
              <a:buFont typeface="Arial" panose="020B0604020202020204" pitchFamily="34" charset="0"/>
              <a:buChar char="•"/>
            </a:pPr>
            <a:r>
              <a:rPr lang="en-US" sz="2000">
                <a:solidFill>
                  <a:srgbClr val="002060"/>
                </a:solidFill>
                <a:ea typeface="Roboto" panose="02000000000000000000" pitchFamily="2" charset="0"/>
              </a:rPr>
              <a:t>const </a:t>
            </a:r>
            <a:r>
              <a:rPr lang="en-US" sz="2000" dirty="0">
                <a:solidFill>
                  <a:srgbClr val="002060"/>
                </a:solidFill>
                <a:ea typeface="Roboto" panose="02000000000000000000" pitchFamily="2" charset="0"/>
              </a:rPr>
              <a:t>literals vs const object</a:t>
            </a:r>
          </a:p>
          <a:p>
            <a:pPr marL="457200" indent="-457200" algn="l">
              <a:buFont typeface="Arial" panose="020B0604020202020204" pitchFamily="34" charset="0"/>
              <a:buChar char="•"/>
            </a:pPr>
            <a:r>
              <a:rPr lang="en-US" sz="2000" dirty="0" err="1">
                <a:solidFill>
                  <a:srgbClr val="002060"/>
                </a:solidFill>
                <a:ea typeface="Roboto" panose="02000000000000000000" pitchFamily="2" charset="0"/>
              </a:rPr>
              <a:t>mutablitiy</a:t>
            </a:r>
            <a:r>
              <a:rPr lang="en-US" sz="2000" dirty="0">
                <a:solidFill>
                  <a:srgbClr val="002060"/>
                </a:solidFill>
                <a:ea typeface="Roboto" panose="02000000000000000000" pitchFamily="2" charset="0"/>
              </a:rPr>
              <a:t> of const objects</a:t>
            </a:r>
          </a:p>
          <a:p>
            <a:pPr marL="457200" indent="-457200" algn="l">
              <a:buFont typeface="Arial" panose="020B0604020202020204" pitchFamily="34" charset="0"/>
              <a:buChar char="•"/>
            </a:pPr>
            <a:endParaRPr lang="en-US" sz="2000" dirty="0">
              <a:solidFill>
                <a:srgbClr val="002060"/>
              </a:solidFill>
              <a:ea typeface="Roboto" panose="02000000000000000000" pitchFamily="2" charset="0"/>
            </a:endParaRPr>
          </a:p>
          <a:p>
            <a:pPr marL="457200" indent="-457200" algn="l">
              <a:buFont typeface="Arial" panose="020B0604020202020204" pitchFamily="34" charset="0"/>
              <a:buChar char="•"/>
            </a:pPr>
            <a:endParaRPr lang="en-US" sz="2000" dirty="0">
              <a:solidFill>
                <a:srgbClr val="002060"/>
              </a:solidFill>
              <a:ea typeface="Roboto" panose="02000000000000000000" pitchFamily="2" charset="0"/>
            </a:endParaRPr>
          </a:p>
        </p:txBody>
      </p:sp>
    </p:spTree>
    <p:extLst>
      <p:ext uri="{BB962C8B-B14F-4D97-AF65-F5344CB8AC3E}">
        <p14:creationId xmlns:p14="http://schemas.microsoft.com/office/powerpoint/2010/main" val="33070119"/>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rgbClr val="FF0000"/>
                </a:solidFill>
                <a:effectLst/>
                <a:latin typeface="Roboto" panose="02000000000000000000" pitchFamily="2" charset="0"/>
              </a:rPr>
              <a:t>Observables:</a:t>
            </a:r>
            <a:r>
              <a:rPr lang="en-US" sz="4400" dirty="0">
                <a:solidFill>
                  <a:srgbClr val="FF0000"/>
                </a:solidFill>
              </a:rPr>
              <a:t> Behavioral Subject</a:t>
            </a:r>
            <a:endParaRPr lang="en-IN" b="0" i="0" dirty="0">
              <a:solidFill>
                <a:srgbClr val="FF0000"/>
              </a:solidFill>
              <a:effectLst/>
              <a:latin typeface="Roboto" panose="02000000000000000000" pitchFamily="2" charset="0"/>
            </a:endParaRPr>
          </a:p>
        </p:txBody>
      </p:sp>
      <p:sp>
        <p:nvSpPr>
          <p:cNvPr id="4" name="Content Placeholder 3">
            <a:extLst>
              <a:ext uri="{FF2B5EF4-FFF2-40B4-BE49-F238E27FC236}">
                <a16:creationId xmlns:a16="http://schemas.microsoft.com/office/drawing/2014/main" id="{5DAEED9F-105E-7AF4-5483-F5546F8CDC51}"/>
              </a:ext>
            </a:extLst>
          </p:cNvPr>
          <p:cNvSpPr>
            <a:spLocks noGrp="1"/>
          </p:cNvSpPr>
          <p:nvPr>
            <p:ph idx="1"/>
          </p:nvPr>
        </p:nvSpPr>
        <p:spPr/>
        <p:txBody>
          <a:bodyPr>
            <a:normAutofit/>
          </a:bodyPr>
          <a:lstStyle/>
          <a:p>
            <a:pPr algn="just"/>
            <a:r>
              <a:rPr lang="en-IN" sz="1800" i="1" dirty="0"/>
              <a:t>It is a variant of subject</a:t>
            </a:r>
          </a:p>
          <a:p>
            <a:pPr algn="just"/>
            <a:r>
              <a:rPr lang="en-US" sz="1800" b="0" i="1" dirty="0" err="1">
                <a:effectLst/>
              </a:rPr>
              <a:t>BehaviorSubjects</a:t>
            </a:r>
            <a:r>
              <a:rPr lang="en-US" sz="1800" b="0" i="1" dirty="0">
                <a:effectLst/>
              </a:rPr>
              <a:t> are useful for representing "values over time“</a:t>
            </a:r>
            <a:endParaRPr lang="en-IN" sz="1800" b="0" i="1" dirty="0">
              <a:effectLst/>
            </a:endParaRPr>
          </a:p>
          <a:p>
            <a:pPr algn="just"/>
            <a:r>
              <a:rPr lang="en-IN" sz="1800" i="1" dirty="0" err="1"/>
              <a:t>BehaviorSubject</a:t>
            </a:r>
            <a:r>
              <a:rPr lang="en-IN" sz="1800" i="1" dirty="0"/>
              <a:t> needs to be initialized when instantiated.</a:t>
            </a:r>
          </a:p>
          <a:p>
            <a:pPr algn="just"/>
            <a:endParaRPr lang="en-IN" sz="1800" i="1" dirty="0"/>
          </a:p>
        </p:txBody>
      </p:sp>
    </p:spTree>
    <p:extLst>
      <p:ext uri="{BB962C8B-B14F-4D97-AF65-F5344CB8AC3E}">
        <p14:creationId xmlns:p14="http://schemas.microsoft.com/office/powerpoint/2010/main" val="1307809943"/>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rgbClr val="FF0000"/>
                </a:solidFill>
                <a:effectLst/>
                <a:latin typeface="Roboto" panose="02000000000000000000" pitchFamily="2" charset="0"/>
              </a:rPr>
              <a:t>Observables:</a:t>
            </a:r>
            <a:r>
              <a:rPr lang="en-US" sz="4400" dirty="0">
                <a:solidFill>
                  <a:srgbClr val="FF0000"/>
                </a:solidFill>
              </a:rPr>
              <a:t> Behavioral Subject</a:t>
            </a:r>
            <a:endParaRPr lang="en-IN" b="0" i="0" dirty="0">
              <a:solidFill>
                <a:srgbClr val="FF0000"/>
              </a:solidFill>
              <a:effectLst/>
              <a:latin typeface="Roboto" panose="02000000000000000000" pitchFamily="2" charset="0"/>
            </a:endParaRPr>
          </a:p>
        </p:txBody>
      </p:sp>
      <p:sp>
        <p:nvSpPr>
          <p:cNvPr id="4" name="Content Placeholder 3">
            <a:extLst>
              <a:ext uri="{FF2B5EF4-FFF2-40B4-BE49-F238E27FC236}">
                <a16:creationId xmlns:a16="http://schemas.microsoft.com/office/drawing/2014/main" id="{5DAEED9F-105E-7AF4-5483-F5546F8CDC51}"/>
              </a:ext>
            </a:extLst>
          </p:cNvPr>
          <p:cNvSpPr>
            <a:spLocks noGrp="1"/>
          </p:cNvSpPr>
          <p:nvPr>
            <p:ph idx="1"/>
          </p:nvPr>
        </p:nvSpPr>
        <p:spPr/>
        <p:txBody>
          <a:bodyPr>
            <a:noAutofit/>
          </a:bodyPr>
          <a:lstStyle/>
          <a:p>
            <a:pPr marL="0" indent="0" algn="just">
              <a:buNone/>
            </a:pPr>
            <a:r>
              <a:rPr lang="en-US" sz="1400" i="1" dirty="0"/>
              <a:t>        const subject = new </a:t>
            </a:r>
            <a:r>
              <a:rPr lang="en-US" sz="1400" i="1" dirty="0" err="1"/>
              <a:t>BehaviorSubject</a:t>
            </a:r>
            <a:r>
              <a:rPr lang="en-US" sz="1400" i="1" dirty="0"/>
              <a:t>(0); // 0 is the initial value</a:t>
            </a:r>
          </a:p>
          <a:p>
            <a:pPr algn="just"/>
            <a:r>
              <a:rPr lang="en-US" sz="1400" i="1" dirty="0" err="1"/>
              <a:t>subject.subscribe</a:t>
            </a:r>
            <a:r>
              <a:rPr lang="en-US" sz="1400" i="1" dirty="0"/>
              <a:t>({</a:t>
            </a:r>
          </a:p>
          <a:p>
            <a:pPr algn="just"/>
            <a:r>
              <a:rPr lang="en-US" sz="1400" i="1" dirty="0"/>
              <a:t>  next: (v) =&gt; console.log(`</a:t>
            </a:r>
            <a:r>
              <a:rPr lang="en-US" sz="1400" i="1" dirty="0" err="1"/>
              <a:t>observerA</a:t>
            </a:r>
            <a:r>
              <a:rPr lang="en-US" sz="1400" i="1" dirty="0"/>
              <a:t>: ${v}`),</a:t>
            </a:r>
          </a:p>
          <a:p>
            <a:pPr algn="just"/>
            <a:r>
              <a:rPr lang="en-US" sz="1400" i="1" dirty="0"/>
              <a:t>}); </a:t>
            </a:r>
          </a:p>
          <a:p>
            <a:pPr algn="just"/>
            <a:r>
              <a:rPr lang="en-US" sz="1400" i="1" dirty="0" err="1"/>
              <a:t>subject.next</a:t>
            </a:r>
            <a:r>
              <a:rPr lang="en-US" sz="1400" i="1" dirty="0"/>
              <a:t>(1);</a:t>
            </a:r>
          </a:p>
          <a:p>
            <a:pPr algn="just"/>
            <a:r>
              <a:rPr lang="en-US" sz="1400" i="1" dirty="0" err="1"/>
              <a:t>subject.next</a:t>
            </a:r>
            <a:r>
              <a:rPr lang="en-US" sz="1400" i="1" dirty="0"/>
              <a:t>(2);</a:t>
            </a:r>
          </a:p>
          <a:p>
            <a:pPr algn="just"/>
            <a:r>
              <a:rPr lang="en-US" sz="1400" i="1" dirty="0" err="1"/>
              <a:t>subject.subscribe</a:t>
            </a:r>
            <a:r>
              <a:rPr lang="en-US" sz="1400" i="1" dirty="0"/>
              <a:t>({</a:t>
            </a:r>
          </a:p>
          <a:p>
            <a:pPr algn="just"/>
            <a:r>
              <a:rPr lang="en-US" sz="1400" i="1" dirty="0"/>
              <a:t>  next: (v) =&gt; console.log(`</a:t>
            </a:r>
            <a:r>
              <a:rPr lang="en-US" sz="1400" i="1" dirty="0" err="1"/>
              <a:t>observerB</a:t>
            </a:r>
            <a:r>
              <a:rPr lang="en-US" sz="1400" i="1" dirty="0"/>
              <a:t>: ${v}`),</a:t>
            </a:r>
          </a:p>
          <a:p>
            <a:pPr algn="just"/>
            <a:r>
              <a:rPr lang="en-US" sz="1400" i="1" dirty="0"/>
              <a:t>});</a:t>
            </a:r>
          </a:p>
          <a:p>
            <a:pPr algn="just"/>
            <a:r>
              <a:rPr lang="en-US" sz="1400" i="1" dirty="0" err="1"/>
              <a:t>subject.next</a:t>
            </a:r>
            <a:r>
              <a:rPr lang="en-US" sz="1400" i="1" dirty="0"/>
              <a:t>(3);</a:t>
            </a:r>
          </a:p>
          <a:p>
            <a:pPr algn="just"/>
            <a:r>
              <a:rPr lang="en-US" sz="1400" i="1" dirty="0"/>
              <a:t> // Logs</a:t>
            </a:r>
          </a:p>
          <a:p>
            <a:pPr algn="just"/>
            <a:r>
              <a:rPr lang="en-US" sz="1400" i="1" dirty="0"/>
              <a:t>// </a:t>
            </a:r>
            <a:r>
              <a:rPr lang="en-US" sz="1400" i="1" dirty="0" err="1"/>
              <a:t>observerA</a:t>
            </a:r>
            <a:r>
              <a:rPr lang="en-US" sz="1400" i="1" dirty="0"/>
              <a:t>: 0</a:t>
            </a:r>
          </a:p>
          <a:p>
            <a:pPr algn="just"/>
            <a:r>
              <a:rPr lang="en-US" sz="1400" i="1" dirty="0"/>
              <a:t>// </a:t>
            </a:r>
            <a:r>
              <a:rPr lang="en-US" sz="1400" i="1" dirty="0" err="1"/>
              <a:t>observerA</a:t>
            </a:r>
            <a:r>
              <a:rPr lang="en-US" sz="1400" i="1" dirty="0"/>
              <a:t>: 1</a:t>
            </a:r>
          </a:p>
          <a:p>
            <a:pPr algn="just"/>
            <a:r>
              <a:rPr lang="en-US" sz="1400" i="1" dirty="0"/>
              <a:t>// </a:t>
            </a:r>
            <a:r>
              <a:rPr lang="en-US" sz="1400" i="1" dirty="0" err="1"/>
              <a:t>observerA</a:t>
            </a:r>
            <a:r>
              <a:rPr lang="en-US" sz="1400" i="1" dirty="0"/>
              <a:t>: 2</a:t>
            </a:r>
          </a:p>
          <a:p>
            <a:pPr algn="just"/>
            <a:r>
              <a:rPr lang="en-US" sz="1400" i="1" dirty="0"/>
              <a:t>// </a:t>
            </a:r>
            <a:r>
              <a:rPr lang="en-US" sz="1400" i="1" dirty="0" err="1"/>
              <a:t>observerB</a:t>
            </a:r>
            <a:r>
              <a:rPr lang="en-US" sz="1400" i="1" dirty="0"/>
              <a:t>: 2</a:t>
            </a:r>
          </a:p>
          <a:p>
            <a:pPr algn="just"/>
            <a:r>
              <a:rPr lang="en-US" sz="1400" i="1" dirty="0"/>
              <a:t>// </a:t>
            </a:r>
            <a:r>
              <a:rPr lang="en-US" sz="1400" i="1" dirty="0" err="1"/>
              <a:t>observerA</a:t>
            </a:r>
            <a:r>
              <a:rPr lang="en-US" sz="1400" i="1" dirty="0"/>
              <a:t>: 3</a:t>
            </a:r>
          </a:p>
          <a:p>
            <a:pPr algn="just"/>
            <a:r>
              <a:rPr lang="en-US" sz="1400" i="1" dirty="0"/>
              <a:t>// </a:t>
            </a:r>
            <a:r>
              <a:rPr lang="en-US" sz="1400" i="1" dirty="0" err="1"/>
              <a:t>observerB</a:t>
            </a:r>
            <a:r>
              <a:rPr lang="en-US" sz="1400" i="1" dirty="0"/>
              <a:t>: 3</a:t>
            </a:r>
            <a:endParaRPr lang="en-IN" sz="1400" i="1" dirty="0"/>
          </a:p>
        </p:txBody>
      </p:sp>
    </p:spTree>
    <p:extLst>
      <p:ext uri="{BB962C8B-B14F-4D97-AF65-F5344CB8AC3E}">
        <p14:creationId xmlns:p14="http://schemas.microsoft.com/office/powerpoint/2010/main" val="2807426066"/>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rgbClr val="FF0000"/>
                </a:solidFill>
                <a:effectLst/>
                <a:latin typeface="Roboto" panose="02000000000000000000" pitchFamily="2" charset="0"/>
              </a:rPr>
              <a:t>Observables:</a:t>
            </a:r>
            <a:r>
              <a:rPr lang="en-US" sz="4400" dirty="0">
                <a:solidFill>
                  <a:srgbClr val="FF0000"/>
                </a:solidFill>
              </a:rPr>
              <a:t> Hot vs Cold</a:t>
            </a:r>
            <a:endParaRPr lang="en-IN" b="0" i="0" dirty="0">
              <a:solidFill>
                <a:srgbClr val="FF0000"/>
              </a:solidFill>
              <a:effectLst/>
              <a:latin typeface="Roboto" panose="02000000000000000000" pitchFamily="2" charset="0"/>
            </a:endParaRPr>
          </a:p>
        </p:txBody>
      </p:sp>
      <p:sp>
        <p:nvSpPr>
          <p:cNvPr id="4" name="Content Placeholder 3">
            <a:extLst>
              <a:ext uri="{FF2B5EF4-FFF2-40B4-BE49-F238E27FC236}">
                <a16:creationId xmlns:a16="http://schemas.microsoft.com/office/drawing/2014/main" id="{5DAEED9F-105E-7AF4-5483-F5546F8CDC51}"/>
              </a:ext>
            </a:extLst>
          </p:cNvPr>
          <p:cNvSpPr>
            <a:spLocks noGrp="1"/>
          </p:cNvSpPr>
          <p:nvPr>
            <p:ph idx="1"/>
          </p:nvPr>
        </p:nvSpPr>
        <p:spPr/>
        <p:txBody>
          <a:bodyPr>
            <a:noAutofit/>
          </a:bodyPr>
          <a:lstStyle/>
          <a:p>
            <a:pPr marL="0" indent="0" algn="just">
              <a:buNone/>
            </a:pPr>
            <a:endParaRPr lang="en-US" sz="2000" i="0" dirty="0">
              <a:effectLst/>
              <a:latin typeface="sohne"/>
            </a:endParaRPr>
          </a:p>
          <a:p>
            <a:pPr algn="just"/>
            <a:r>
              <a:rPr lang="en-US" sz="2000" i="0" dirty="0">
                <a:effectLst/>
                <a:latin typeface="sohne"/>
              </a:rPr>
              <a:t>When the data is produced by the Observable itself, we call it a </a:t>
            </a:r>
            <a:r>
              <a:rPr lang="en-US" sz="2000" b="1" i="0" dirty="0">
                <a:effectLst/>
                <a:latin typeface="sohne"/>
              </a:rPr>
              <a:t>cold Observable</a:t>
            </a:r>
            <a:r>
              <a:rPr lang="en-US" sz="2000" i="0" dirty="0">
                <a:effectLst/>
                <a:latin typeface="sohne"/>
              </a:rPr>
              <a:t>.</a:t>
            </a:r>
          </a:p>
          <a:p>
            <a:pPr algn="just"/>
            <a:r>
              <a:rPr lang="en-US" sz="2000" i="0" dirty="0">
                <a:effectLst/>
                <a:latin typeface="sohne"/>
              </a:rPr>
              <a:t> When the data is produced outside the Observable, we call it a </a:t>
            </a:r>
            <a:r>
              <a:rPr lang="en-US" sz="2000" b="1" i="0" dirty="0">
                <a:effectLst/>
                <a:latin typeface="sohne"/>
              </a:rPr>
              <a:t>hot Observable.</a:t>
            </a:r>
            <a:endParaRPr lang="en-IN" sz="2000" b="1" i="1" dirty="0"/>
          </a:p>
        </p:txBody>
      </p:sp>
    </p:spTree>
    <p:extLst>
      <p:ext uri="{BB962C8B-B14F-4D97-AF65-F5344CB8AC3E}">
        <p14:creationId xmlns:p14="http://schemas.microsoft.com/office/powerpoint/2010/main" val="916112967"/>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rgbClr val="FF0000"/>
                </a:solidFill>
                <a:effectLst/>
                <a:latin typeface="Roboto" panose="02000000000000000000" pitchFamily="2" charset="0"/>
              </a:rPr>
              <a:t>Observables:</a:t>
            </a:r>
            <a:r>
              <a:rPr lang="en-US" sz="4400" dirty="0">
                <a:solidFill>
                  <a:srgbClr val="FF0000"/>
                </a:solidFill>
              </a:rPr>
              <a:t> Cold</a:t>
            </a:r>
            <a:endParaRPr lang="en-IN" b="0" i="0" dirty="0">
              <a:solidFill>
                <a:srgbClr val="FF0000"/>
              </a:solidFill>
              <a:effectLst/>
              <a:latin typeface="Roboto" panose="02000000000000000000" pitchFamily="2" charset="0"/>
            </a:endParaRPr>
          </a:p>
        </p:txBody>
      </p:sp>
      <p:sp>
        <p:nvSpPr>
          <p:cNvPr id="4" name="Content Placeholder 3">
            <a:extLst>
              <a:ext uri="{FF2B5EF4-FFF2-40B4-BE49-F238E27FC236}">
                <a16:creationId xmlns:a16="http://schemas.microsoft.com/office/drawing/2014/main" id="{5DAEED9F-105E-7AF4-5483-F5546F8CDC51}"/>
              </a:ext>
            </a:extLst>
          </p:cNvPr>
          <p:cNvSpPr>
            <a:spLocks noGrp="1"/>
          </p:cNvSpPr>
          <p:nvPr>
            <p:ph idx="1"/>
          </p:nvPr>
        </p:nvSpPr>
        <p:spPr/>
        <p:txBody>
          <a:bodyPr>
            <a:noAutofit/>
          </a:bodyPr>
          <a:lstStyle/>
          <a:p>
            <a:pPr marL="0" indent="0" algn="just">
              <a:buNone/>
            </a:pPr>
            <a:r>
              <a:rPr lang="en-IN" sz="2000" dirty="0" err="1"/>
              <a:t>const</a:t>
            </a:r>
            <a:r>
              <a:rPr lang="en-IN" sz="2000" dirty="0"/>
              <a:t> observable = </a:t>
            </a:r>
            <a:r>
              <a:rPr lang="en-IN" sz="2000" dirty="0" err="1"/>
              <a:t>Observable.create</a:t>
            </a:r>
            <a:r>
              <a:rPr lang="en-IN" sz="2000" dirty="0"/>
              <a:t>((observer) =&gt; {</a:t>
            </a:r>
          </a:p>
          <a:p>
            <a:pPr marL="0" indent="0" algn="just">
              <a:buNone/>
            </a:pPr>
            <a:r>
              <a:rPr lang="en-IN" sz="2000" dirty="0"/>
              <a:t>    </a:t>
            </a:r>
            <a:r>
              <a:rPr lang="en-IN" sz="2000" dirty="0" err="1"/>
              <a:t>observer.next</a:t>
            </a:r>
            <a:r>
              <a:rPr lang="en-IN" sz="2000" dirty="0"/>
              <a:t>(</a:t>
            </a:r>
            <a:r>
              <a:rPr lang="en-IN" sz="2000" dirty="0" err="1"/>
              <a:t>Math.random</a:t>
            </a:r>
            <a:r>
              <a:rPr lang="en-IN" sz="2000" dirty="0"/>
              <a:t>());</a:t>
            </a:r>
          </a:p>
          <a:p>
            <a:pPr marL="0" indent="0" algn="just">
              <a:buNone/>
            </a:pPr>
            <a:r>
              <a:rPr lang="en-IN" sz="2000" dirty="0"/>
              <a:t>});</a:t>
            </a:r>
          </a:p>
          <a:p>
            <a:pPr marL="0" indent="0" algn="just">
              <a:buNone/>
            </a:pPr>
            <a:endParaRPr lang="en-IN" sz="2000" dirty="0"/>
          </a:p>
          <a:p>
            <a:pPr marL="0" indent="0" algn="just">
              <a:buNone/>
            </a:pPr>
            <a:r>
              <a:rPr lang="en-IN" sz="2000" dirty="0"/>
              <a:t>// subscription 1</a:t>
            </a:r>
          </a:p>
          <a:p>
            <a:pPr marL="0" indent="0" algn="just">
              <a:buNone/>
            </a:pPr>
            <a:r>
              <a:rPr lang="en-IN" sz="2000" dirty="0" err="1"/>
              <a:t>observable.subscribe</a:t>
            </a:r>
            <a:r>
              <a:rPr lang="en-IN" sz="2000" dirty="0"/>
              <a:t>((data) =&gt; {</a:t>
            </a:r>
          </a:p>
          <a:p>
            <a:pPr marL="0" indent="0" algn="just">
              <a:buNone/>
            </a:pPr>
            <a:r>
              <a:rPr lang="en-IN" sz="2000" dirty="0"/>
              <a:t>  console.log(data); // 0.24957144215097515 (random number)</a:t>
            </a:r>
          </a:p>
          <a:p>
            <a:pPr marL="0" indent="0" algn="just">
              <a:buNone/>
            </a:pPr>
            <a:r>
              <a:rPr lang="en-IN" sz="2000" dirty="0"/>
              <a:t>});</a:t>
            </a:r>
          </a:p>
          <a:p>
            <a:pPr marL="0" indent="0" algn="just">
              <a:buNone/>
            </a:pPr>
            <a:r>
              <a:rPr lang="en-IN" sz="2000" dirty="0"/>
              <a:t>// subscription 2</a:t>
            </a:r>
          </a:p>
          <a:p>
            <a:pPr marL="0" indent="0" algn="just">
              <a:buNone/>
            </a:pPr>
            <a:r>
              <a:rPr lang="en-IN" sz="2000" dirty="0" err="1"/>
              <a:t>observable.subscribe</a:t>
            </a:r>
            <a:r>
              <a:rPr lang="en-IN" sz="2000" dirty="0"/>
              <a:t>((data) =&gt; {</a:t>
            </a:r>
          </a:p>
          <a:p>
            <a:pPr marL="0" indent="0" algn="just">
              <a:buNone/>
            </a:pPr>
            <a:r>
              <a:rPr lang="en-IN" sz="2000" dirty="0"/>
              <a:t>   console.log(data); // 0.004617340049055896 (random number)</a:t>
            </a:r>
          </a:p>
          <a:p>
            <a:pPr marL="0" indent="0" algn="just">
              <a:buNone/>
            </a:pPr>
            <a:r>
              <a:rPr lang="en-IN" sz="2000" dirty="0"/>
              <a:t>});</a:t>
            </a:r>
          </a:p>
        </p:txBody>
      </p:sp>
    </p:spTree>
    <p:extLst>
      <p:ext uri="{BB962C8B-B14F-4D97-AF65-F5344CB8AC3E}">
        <p14:creationId xmlns:p14="http://schemas.microsoft.com/office/powerpoint/2010/main" val="3182193845"/>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rgbClr val="FF0000"/>
                </a:solidFill>
                <a:effectLst/>
                <a:latin typeface="Roboto" panose="02000000000000000000" pitchFamily="2" charset="0"/>
              </a:rPr>
              <a:t>Observables:</a:t>
            </a:r>
            <a:r>
              <a:rPr lang="en-US" sz="4400" dirty="0">
                <a:solidFill>
                  <a:srgbClr val="FF0000"/>
                </a:solidFill>
              </a:rPr>
              <a:t> Hot</a:t>
            </a:r>
            <a:endParaRPr lang="en-IN" b="0" i="0" dirty="0">
              <a:solidFill>
                <a:srgbClr val="FF0000"/>
              </a:solidFill>
              <a:effectLst/>
              <a:latin typeface="Roboto" panose="02000000000000000000" pitchFamily="2" charset="0"/>
            </a:endParaRPr>
          </a:p>
        </p:txBody>
      </p:sp>
      <p:sp>
        <p:nvSpPr>
          <p:cNvPr id="4" name="Content Placeholder 3">
            <a:extLst>
              <a:ext uri="{FF2B5EF4-FFF2-40B4-BE49-F238E27FC236}">
                <a16:creationId xmlns:a16="http://schemas.microsoft.com/office/drawing/2014/main" id="{5DAEED9F-105E-7AF4-5483-F5546F8CDC51}"/>
              </a:ext>
            </a:extLst>
          </p:cNvPr>
          <p:cNvSpPr>
            <a:spLocks noGrp="1"/>
          </p:cNvSpPr>
          <p:nvPr>
            <p:ph idx="1"/>
          </p:nvPr>
        </p:nvSpPr>
        <p:spPr/>
        <p:txBody>
          <a:bodyPr>
            <a:noAutofit/>
          </a:bodyPr>
          <a:lstStyle/>
          <a:p>
            <a:pPr marL="0" indent="0" algn="just">
              <a:buNone/>
            </a:pPr>
            <a:r>
              <a:rPr lang="en-IN" sz="2000" dirty="0" err="1"/>
              <a:t>const</a:t>
            </a:r>
            <a:r>
              <a:rPr lang="en-IN" sz="2000" dirty="0"/>
              <a:t> random = </a:t>
            </a:r>
            <a:r>
              <a:rPr lang="en-IN" sz="2000" dirty="0" err="1"/>
              <a:t>Math.random</a:t>
            </a:r>
            <a:r>
              <a:rPr lang="en-IN" sz="2000" dirty="0"/>
              <a:t>()</a:t>
            </a:r>
          </a:p>
          <a:p>
            <a:pPr marL="0" indent="0" algn="just">
              <a:buNone/>
            </a:pPr>
            <a:r>
              <a:rPr lang="en-IN" sz="2000" dirty="0" err="1"/>
              <a:t>const</a:t>
            </a:r>
            <a:r>
              <a:rPr lang="en-IN" sz="2000" dirty="0"/>
              <a:t> observable = </a:t>
            </a:r>
            <a:r>
              <a:rPr lang="en-IN" sz="2000" dirty="0" err="1"/>
              <a:t>Rx.Observable.create</a:t>
            </a:r>
            <a:r>
              <a:rPr lang="en-IN" sz="2000" dirty="0"/>
              <a:t>((observer) =&gt; {</a:t>
            </a:r>
          </a:p>
          <a:p>
            <a:pPr marL="0" indent="0" algn="just">
              <a:buNone/>
            </a:pPr>
            <a:r>
              <a:rPr lang="en-IN" sz="2000" dirty="0"/>
              <a:t>    </a:t>
            </a:r>
            <a:r>
              <a:rPr lang="en-IN" sz="2000" dirty="0" err="1"/>
              <a:t>observer.next</a:t>
            </a:r>
            <a:r>
              <a:rPr lang="en-IN" sz="2000" dirty="0"/>
              <a:t>(random);</a:t>
            </a:r>
          </a:p>
          <a:p>
            <a:pPr marL="0" indent="0" algn="just">
              <a:buNone/>
            </a:pPr>
            <a:r>
              <a:rPr lang="en-IN" sz="2000" dirty="0"/>
              <a:t>});</a:t>
            </a:r>
          </a:p>
          <a:p>
            <a:pPr marL="0" indent="0" algn="just">
              <a:buNone/>
            </a:pPr>
            <a:r>
              <a:rPr lang="en-IN" sz="2000" dirty="0"/>
              <a:t>// subscription 1</a:t>
            </a:r>
          </a:p>
          <a:p>
            <a:pPr marL="0" indent="0" algn="just">
              <a:buNone/>
            </a:pPr>
            <a:r>
              <a:rPr lang="en-IN" sz="2000" dirty="0" err="1"/>
              <a:t>observable.subscribe</a:t>
            </a:r>
            <a:r>
              <a:rPr lang="en-IN" sz="2000" dirty="0"/>
              <a:t>((data) =&gt; {</a:t>
            </a:r>
          </a:p>
          <a:p>
            <a:pPr marL="0" indent="0" algn="just">
              <a:buNone/>
            </a:pPr>
            <a:r>
              <a:rPr lang="en-IN" sz="2000" dirty="0"/>
              <a:t>  console.log(data); // 0.11208711666917925 (random number)</a:t>
            </a:r>
          </a:p>
          <a:p>
            <a:pPr marL="0" indent="0" algn="just">
              <a:buNone/>
            </a:pPr>
            <a:r>
              <a:rPr lang="en-IN" sz="2000" dirty="0"/>
              <a:t>});</a:t>
            </a:r>
          </a:p>
          <a:p>
            <a:pPr marL="0" indent="0" algn="just">
              <a:buNone/>
            </a:pPr>
            <a:r>
              <a:rPr lang="en-IN" sz="2000" dirty="0"/>
              <a:t>// subscription 2</a:t>
            </a:r>
          </a:p>
          <a:p>
            <a:pPr marL="0" indent="0" algn="just">
              <a:buNone/>
            </a:pPr>
            <a:r>
              <a:rPr lang="en-IN" sz="2000" dirty="0" err="1"/>
              <a:t>observable.subscribe</a:t>
            </a:r>
            <a:r>
              <a:rPr lang="en-IN" sz="2000" dirty="0"/>
              <a:t>((data) =&gt; {</a:t>
            </a:r>
          </a:p>
          <a:p>
            <a:pPr marL="0" indent="0" algn="just">
              <a:buNone/>
            </a:pPr>
            <a:r>
              <a:rPr lang="en-IN" sz="2000" dirty="0"/>
              <a:t>   console.log(data); // 0.11208711666917925 (random number)</a:t>
            </a:r>
          </a:p>
          <a:p>
            <a:pPr marL="0" indent="0" algn="just">
              <a:buNone/>
            </a:pPr>
            <a:r>
              <a:rPr lang="en-IN" sz="2000" dirty="0"/>
              <a:t>});</a:t>
            </a:r>
          </a:p>
        </p:txBody>
      </p:sp>
    </p:spTree>
    <p:extLst>
      <p:ext uri="{BB962C8B-B14F-4D97-AF65-F5344CB8AC3E}">
        <p14:creationId xmlns:p14="http://schemas.microsoft.com/office/powerpoint/2010/main" val="2969561317"/>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rgbClr val="FF0000"/>
                </a:solidFill>
                <a:effectLst/>
                <a:latin typeface="Roboto" panose="02000000000000000000" pitchFamily="2" charset="0"/>
              </a:rPr>
              <a:t>Angular  Modules</a:t>
            </a:r>
          </a:p>
        </p:txBody>
      </p:sp>
      <p:sp>
        <p:nvSpPr>
          <p:cNvPr id="4" name="Content Placeholder 3">
            <a:extLst>
              <a:ext uri="{FF2B5EF4-FFF2-40B4-BE49-F238E27FC236}">
                <a16:creationId xmlns:a16="http://schemas.microsoft.com/office/drawing/2014/main" id="{5DAEED9F-105E-7AF4-5483-F5546F8CDC51}"/>
              </a:ext>
            </a:extLst>
          </p:cNvPr>
          <p:cNvSpPr>
            <a:spLocks noGrp="1"/>
          </p:cNvSpPr>
          <p:nvPr>
            <p:ph idx="1"/>
          </p:nvPr>
        </p:nvSpPr>
        <p:spPr/>
        <p:txBody>
          <a:bodyPr>
            <a:normAutofit/>
          </a:bodyPr>
          <a:lstStyle/>
          <a:p>
            <a:pPr algn="just"/>
            <a:r>
              <a:rPr lang="en-IN" sz="2000" dirty="0">
                <a:effectLst/>
              </a:rPr>
              <a:t>Angular applications are modular</a:t>
            </a:r>
          </a:p>
          <a:p>
            <a:pPr algn="just"/>
            <a:r>
              <a:rPr lang="en-IN" sz="2000" dirty="0">
                <a:effectLst/>
              </a:rPr>
              <a:t>The modularity system of angular is called </a:t>
            </a:r>
            <a:r>
              <a:rPr lang="en-IN" sz="2000" dirty="0" err="1">
                <a:effectLst/>
              </a:rPr>
              <a:t>NgModules</a:t>
            </a:r>
            <a:r>
              <a:rPr lang="en-IN" sz="2000" dirty="0">
                <a:effectLst/>
              </a:rPr>
              <a:t>.</a:t>
            </a:r>
          </a:p>
          <a:p>
            <a:pPr algn="just"/>
            <a:r>
              <a:rPr lang="en-US" sz="2000" dirty="0" err="1">
                <a:effectLst/>
              </a:rPr>
              <a:t>NgModules</a:t>
            </a:r>
            <a:r>
              <a:rPr lang="en-US" sz="2000" dirty="0">
                <a:effectLst/>
              </a:rPr>
              <a:t> are containers for a cohesive block of code dedicated to an application domain, a workflow, or a closely related set of capabilities.</a:t>
            </a:r>
            <a:endParaRPr lang="en-IN" sz="2000" dirty="0"/>
          </a:p>
          <a:p>
            <a:pPr algn="just"/>
            <a:r>
              <a:rPr lang="en-US" sz="2000" dirty="0">
                <a:effectLst/>
              </a:rPr>
              <a:t>can contain components, service providers, and other code files whose scope is defined by the containing </a:t>
            </a:r>
            <a:r>
              <a:rPr lang="en-US" sz="2000" dirty="0" err="1">
                <a:effectLst/>
              </a:rPr>
              <a:t>NgModule</a:t>
            </a:r>
            <a:endParaRPr lang="en-IN" sz="2000" dirty="0">
              <a:effectLst/>
            </a:endParaRPr>
          </a:p>
          <a:p>
            <a:pPr algn="just"/>
            <a:r>
              <a:rPr lang="en-US" sz="2000" dirty="0">
                <a:effectLst/>
              </a:rPr>
              <a:t>They can import functionality that is exported from other </a:t>
            </a:r>
            <a:r>
              <a:rPr lang="en-US" sz="2000" dirty="0" err="1">
                <a:effectLst/>
              </a:rPr>
              <a:t>NgModules</a:t>
            </a:r>
            <a:r>
              <a:rPr lang="en-US" sz="2000" dirty="0">
                <a:effectLst/>
              </a:rPr>
              <a:t>, and export selected functionality for use by other </a:t>
            </a:r>
            <a:r>
              <a:rPr lang="en-US" sz="2000" dirty="0" err="1">
                <a:effectLst/>
              </a:rPr>
              <a:t>NgModules</a:t>
            </a:r>
            <a:r>
              <a:rPr lang="en-US" sz="2000" dirty="0">
                <a:effectLst/>
              </a:rPr>
              <a:t>.</a:t>
            </a:r>
            <a:endParaRPr lang="en-IN" sz="2000" dirty="0"/>
          </a:p>
          <a:p>
            <a:pPr algn="just"/>
            <a:r>
              <a:rPr lang="en-US" sz="2000" dirty="0"/>
              <a:t>Every Angular application has at least one </a:t>
            </a:r>
            <a:r>
              <a:rPr lang="en-US" sz="2000" dirty="0" err="1"/>
              <a:t>NgModule</a:t>
            </a:r>
            <a:r>
              <a:rPr lang="en-US" sz="2000" dirty="0"/>
              <a:t> class, the root module, which is conventionally named </a:t>
            </a:r>
            <a:r>
              <a:rPr lang="en-US" sz="2000" dirty="0" err="1"/>
              <a:t>AppModule</a:t>
            </a:r>
            <a:r>
              <a:rPr lang="en-US" sz="2000" dirty="0"/>
              <a:t> and resides in a file named </a:t>
            </a:r>
            <a:r>
              <a:rPr lang="en-US" sz="2000" dirty="0" err="1"/>
              <a:t>app.module.ts</a:t>
            </a:r>
            <a:endParaRPr lang="en-IN" sz="2000" dirty="0"/>
          </a:p>
        </p:txBody>
      </p:sp>
    </p:spTree>
    <p:extLst>
      <p:ext uri="{BB962C8B-B14F-4D97-AF65-F5344CB8AC3E}">
        <p14:creationId xmlns:p14="http://schemas.microsoft.com/office/powerpoint/2010/main" val="2837160510"/>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rgbClr val="FF0000"/>
                </a:solidFill>
                <a:effectLst/>
                <a:latin typeface="Roboto" panose="02000000000000000000" pitchFamily="2" charset="0"/>
              </a:rPr>
              <a:t>Angular  </a:t>
            </a:r>
            <a:r>
              <a:rPr lang="en-IN" b="0" i="0" dirty="0" err="1">
                <a:solidFill>
                  <a:srgbClr val="FF0000"/>
                </a:solidFill>
                <a:effectLst/>
                <a:latin typeface="Roboto" panose="02000000000000000000" pitchFamily="2" charset="0"/>
              </a:rPr>
              <a:t>Modules:metadata</a:t>
            </a:r>
            <a:endParaRPr lang="en-IN" b="0" i="0" dirty="0">
              <a:solidFill>
                <a:srgbClr val="FF0000"/>
              </a:solidFill>
              <a:effectLst/>
              <a:latin typeface="Roboto" panose="02000000000000000000" pitchFamily="2" charset="0"/>
            </a:endParaRPr>
          </a:p>
        </p:txBody>
      </p:sp>
      <p:graphicFrame>
        <p:nvGraphicFramePr>
          <p:cNvPr id="3" name="Content Placeholder 2">
            <a:extLst>
              <a:ext uri="{FF2B5EF4-FFF2-40B4-BE49-F238E27FC236}">
                <a16:creationId xmlns:a16="http://schemas.microsoft.com/office/drawing/2014/main" id="{33F57A3C-8884-AC9D-ED49-DFD2E0DB0934}"/>
              </a:ext>
            </a:extLst>
          </p:cNvPr>
          <p:cNvGraphicFramePr>
            <a:graphicFrameLocks noGrp="1"/>
          </p:cNvGraphicFramePr>
          <p:nvPr>
            <p:ph idx="1"/>
            <p:extLst>
              <p:ext uri="{D42A27DB-BD31-4B8C-83A1-F6EECF244321}">
                <p14:modId xmlns:p14="http://schemas.microsoft.com/office/powerpoint/2010/main" val="3944588864"/>
              </p:ext>
            </p:extLst>
          </p:nvPr>
        </p:nvGraphicFramePr>
        <p:xfrm>
          <a:off x="1295400" y="1417638"/>
          <a:ext cx="6041330" cy="4708525"/>
        </p:xfrm>
        <a:graphic>
          <a:graphicData uri="http://schemas.openxmlformats.org/drawingml/2006/table">
            <a:tbl>
              <a:tblPr/>
              <a:tblGrid>
                <a:gridCol w="3020665">
                  <a:extLst>
                    <a:ext uri="{9D8B030D-6E8A-4147-A177-3AD203B41FA5}">
                      <a16:colId xmlns:a16="http://schemas.microsoft.com/office/drawing/2014/main" val="995320022"/>
                    </a:ext>
                  </a:extLst>
                </a:gridCol>
                <a:gridCol w="3020665">
                  <a:extLst>
                    <a:ext uri="{9D8B030D-6E8A-4147-A177-3AD203B41FA5}">
                      <a16:colId xmlns:a16="http://schemas.microsoft.com/office/drawing/2014/main" val="3924227086"/>
                    </a:ext>
                  </a:extLst>
                </a:gridCol>
              </a:tblGrid>
              <a:tr h="596555">
                <a:tc>
                  <a:txBody>
                    <a:bodyPr/>
                    <a:lstStyle/>
                    <a:p>
                      <a:pPr algn="l" fontAlgn="base"/>
                      <a:r>
                        <a:rPr lang="en-IN" sz="1200" b="0">
                          <a:effectLst/>
                        </a:rPr>
                        <a:t>declarations</a:t>
                      </a:r>
                    </a:p>
                  </a:txBody>
                  <a:tcPr marL="102397" marR="102397" marT="102397" marB="102397" anchor="ctr">
                    <a:lnL>
                      <a:noFill/>
                    </a:lnL>
                    <a:lnR>
                      <a:noFill/>
                    </a:lnR>
                    <a:lnT>
                      <a:noFill/>
                    </a:lnT>
                    <a:lnB w="9525" cap="flat" cmpd="sng" algn="ctr">
                      <a:solidFill>
                        <a:srgbClr val="DBDBDB"/>
                      </a:solidFill>
                      <a:prstDash val="solid"/>
                      <a:round/>
                      <a:headEnd type="none" w="med" len="med"/>
                      <a:tailEnd type="none" w="med" len="med"/>
                    </a:lnB>
                    <a:solidFill>
                      <a:srgbClr val="FFFFFF"/>
                    </a:solidFill>
                  </a:tcPr>
                </a:tc>
                <a:tc>
                  <a:txBody>
                    <a:bodyPr/>
                    <a:lstStyle/>
                    <a:p>
                      <a:pPr algn="l" fontAlgn="base"/>
                      <a:r>
                        <a:rPr lang="en-US" sz="1200" b="0">
                          <a:effectLst/>
                        </a:rPr>
                        <a:t>The </a:t>
                      </a:r>
                      <a:r>
                        <a:rPr lang="en-US" sz="1200" b="0" u="none" strike="noStrike">
                          <a:solidFill>
                            <a:srgbClr val="1976D2"/>
                          </a:solidFill>
                          <a:effectLst/>
                          <a:latin typeface="inherit"/>
                          <a:hlinkClick r:id="rId2"/>
                        </a:rPr>
                        <a:t>components</a:t>
                      </a:r>
                      <a:r>
                        <a:rPr lang="en-US" sz="1200" b="0">
                          <a:effectLst/>
                        </a:rPr>
                        <a:t>, </a:t>
                      </a:r>
                      <a:r>
                        <a:rPr lang="en-US" sz="1200" b="0" i="1">
                          <a:effectLst/>
                        </a:rPr>
                        <a:t>directives</a:t>
                      </a:r>
                      <a:r>
                        <a:rPr lang="en-US" sz="1200" b="0">
                          <a:effectLst/>
                        </a:rPr>
                        <a:t>, and </a:t>
                      </a:r>
                      <a:r>
                        <a:rPr lang="en-US" sz="1200" b="0" i="1">
                          <a:effectLst/>
                        </a:rPr>
                        <a:t>pipes</a:t>
                      </a:r>
                      <a:r>
                        <a:rPr lang="en-US" sz="1200" b="0">
                          <a:effectLst/>
                        </a:rPr>
                        <a:t> that belong to this NgModule.</a:t>
                      </a:r>
                    </a:p>
                  </a:txBody>
                  <a:tcPr marL="102397" marR="102397" marT="102397" marB="102397" anchor="ctr">
                    <a:lnL>
                      <a:noFill/>
                    </a:lnL>
                    <a:lnR>
                      <a:noFill/>
                    </a:lnR>
                    <a:lnT>
                      <a:noFill/>
                    </a:lnT>
                    <a:lnB w="9525" cap="flat" cmpd="sng" algn="ctr">
                      <a:solidFill>
                        <a:srgbClr val="DBDBDB"/>
                      </a:solidFill>
                      <a:prstDash val="solid"/>
                      <a:round/>
                      <a:headEnd type="none" w="med" len="med"/>
                      <a:tailEnd type="none" w="med" len="med"/>
                    </a:lnB>
                    <a:solidFill>
                      <a:srgbClr val="FFFFFF"/>
                    </a:solidFill>
                  </a:tcPr>
                </a:tc>
                <a:extLst>
                  <a:ext uri="{0D108BD9-81ED-4DB2-BD59-A6C34878D82A}">
                    <a16:rowId xmlns:a16="http://schemas.microsoft.com/office/drawing/2014/main" val="480572902"/>
                  </a:ext>
                </a:extLst>
              </a:tr>
              <a:tr h="788305">
                <a:tc>
                  <a:txBody>
                    <a:bodyPr/>
                    <a:lstStyle/>
                    <a:p>
                      <a:pPr algn="l" fontAlgn="base"/>
                      <a:r>
                        <a:rPr lang="en-IN" sz="1200" b="0" dirty="0">
                          <a:effectLst/>
                        </a:rPr>
                        <a:t>exports</a:t>
                      </a:r>
                    </a:p>
                  </a:txBody>
                  <a:tcPr marL="102397" marR="102397" marT="102397" marB="102397" anchor="ctr">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tc>
                  <a:txBody>
                    <a:bodyPr/>
                    <a:lstStyle/>
                    <a:p>
                      <a:pPr algn="l" fontAlgn="base"/>
                      <a:r>
                        <a:rPr lang="en-US" sz="1200" b="0">
                          <a:effectLst/>
                        </a:rPr>
                        <a:t>The subset of declarations that should be visible and usable in the </a:t>
                      </a:r>
                      <a:r>
                        <a:rPr lang="en-US" sz="1200" b="0" i="1">
                          <a:effectLst/>
                        </a:rPr>
                        <a:t>component templates</a:t>
                      </a:r>
                      <a:r>
                        <a:rPr lang="en-US" sz="1200" b="0">
                          <a:effectLst/>
                        </a:rPr>
                        <a:t> of other NgModules.</a:t>
                      </a:r>
                    </a:p>
                  </a:txBody>
                  <a:tcPr marL="102397" marR="102397" marT="102397" marB="102397" anchor="ctr">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extLst>
                  <a:ext uri="{0D108BD9-81ED-4DB2-BD59-A6C34878D82A}">
                    <a16:rowId xmlns:a16="http://schemas.microsoft.com/office/drawing/2014/main" val="2370238997"/>
                  </a:ext>
                </a:extLst>
              </a:tr>
              <a:tr h="788305">
                <a:tc>
                  <a:txBody>
                    <a:bodyPr/>
                    <a:lstStyle/>
                    <a:p>
                      <a:pPr algn="l" fontAlgn="base"/>
                      <a:r>
                        <a:rPr lang="en-IN" sz="1200" b="0" dirty="0">
                          <a:effectLst/>
                        </a:rPr>
                        <a:t>imports</a:t>
                      </a:r>
                    </a:p>
                  </a:txBody>
                  <a:tcPr marL="102397" marR="102397" marT="102397" marB="102397" anchor="ctr">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tc>
                  <a:txBody>
                    <a:bodyPr/>
                    <a:lstStyle/>
                    <a:p>
                      <a:pPr algn="l" fontAlgn="base"/>
                      <a:r>
                        <a:rPr lang="en-US" sz="1200" b="0">
                          <a:effectLst/>
                        </a:rPr>
                        <a:t>Other modules whose exported classes are needed by component templates declared in </a:t>
                      </a:r>
                      <a:r>
                        <a:rPr lang="en-US" sz="1200" b="0" i="1">
                          <a:effectLst/>
                        </a:rPr>
                        <a:t>this</a:t>
                      </a:r>
                      <a:r>
                        <a:rPr lang="en-US" sz="1200" b="0">
                          <a:effectLst/>
                        </a:rPr>
                        <a:t> NgModule.</a:t>
                      </a:r>
                    </a:p>
                  </a:txBody>
                  <a:tcPr marL="102397" marR="102397" marT="102397" marB="102397" anchor="ctr">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extLst>
                  <a:ext uri="{0D108BD9-81ED-4DB2-BD59-A6C34878D82A}">
                    <a16:rowId xmlns:a16="http://schemas.microsoft.com/office/drawing/2014/main" val="1027014459"/>
                  </a:ext>
                </a:extLst>
              </a:tr>
              <a:tr h="1363555">
                <a:tc>
                  <a:txBody>
                    <a:bodyPr/>
                    <a:lstStyle/>
                    <a:p>
                      <a:pPr algn="l" fontAlgn="base"/>
                      <a:r>
                        <a:rPr lang="en-IN" sz="1200" b="0">
                          <a:effectLst/>
                        </a:rPr>
                        <a:t>providers</a:t>
                      </a:r>
                    </a:p>
                  </a:txBody>
                  <a:tcPr marL="102397" marR="102397" marT="102397" marB="102397" anchor="ctr">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tc>
                  <a:txBody>
                    <a:bodyPr/>
                    <a:lstStyle/>
                    <a:p>
                      <a:pPr algn="l" fontAlgn="base"/>
                      <a:r>
                        <a:rPr lang="en-US" sz="1200" b="0">
                          <a:effectLst/>
                        </a:rPr>
                        <a:t>Creators of </a:t>
                      </a:r>
                      <a:r>
                        <a:rPr lang="en-US" sz="1200" b="0" u="none" strike="noStrike">
                          <a:solidFill>
                            <a:srgbClr val="1976D2"/>
                          </a:solidFill>
                          <a:effectLst/>
                          <a:latin typeface="inherit"/>
                          <a:hlinkClick r:id="rId3"/>
                        </a:rPr>
                        <a:t>services</a:t>
                      </a:r>
                      <a:r>
                        <a:rPr lang="en-US" sz="1200" b="0">
                          <a:effectLst/>
                        </a:rPr>
                        <a:t> that this NgModule contributes to the global collection of services; they become accessible in all parts of the application. (You can also specify providers at the component level.)</a:t>
                      </a:r>
                    </a:p>
                  </a:txBody>
                  <a:tcPr marL="102397" marR="102397" marT="102397" marB="102397" anchor="ctr">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extLst>
                  <a:ext uri="{0D108BD9-81ED-4DB2-BD59-A6C34878D82A}">
                    <a16:rowId xmlns:a16="http://schemas.microsoft.com/office/drawing/2014/main" val="2811724392"/>
                  </a:ext>
                </a:extLst>
              </a:tr>
              <a:tr h="1171805">
                <a:tc>
                  <a:txBody>
                    <a:bodyPr/>
                    <a:lstStyle/>
                    <a:p>
                      <a:pPr algn="l" fontAlgn="base"/>
                      <a:r>
                        <a:rPr lang="en-IN" sz="1200" b="0">
                          <a:effectLst/>
                        </a:rPr>
                        <a:t>bootstrap</a:t>
                      </a:r>
                    </a:p>
                  </a:txBody>
                  <a:tcPr marL="102397" marR="102397" marT="102397" marB="102397" anchor="ctr">
                    <a:lnL>
                      <a:noFill/>
                    </a:lnL>
                    <a:lnR>
                      <a:noFill/>
                    </a:lnR>
                    <a:lnT w="9525" cap="flat" cmpd="sng" algn="ctr">
                      <a:solidFill>
                        <a:srgbClr val="DBDBDB"/>
                      </a:solidFill>
                      <a:prstDash val="solid"/>
                      <a:round/>
                      <a:headEnd type="none" w="med" len="med"/>
                      <a:tailEnd type="none" w="med" len="med"/>
                    </a:lnT>
                    <a:lnB>
                      <a:noFill/>
                    </a:lnB>
                    <a:solidFill>
                      <a:srgbClr val="FFFFFF"/>
                    </a:solidFill>
                  </a:tcPr>
                </a:tc>
                <a:tc>
                  <a:txBody>
                    <a:bodyPr/>
                    <a:lstStyle/>
                    <a:p>
                      <a:pPr algn="l" fontAlgn="base"/>
                      <a:r>
                        <a:rPr lang="en-US" sz="1200" b="0" dirty="0">
                          <a:effectLst/>
                        </a:rPr>
                        <a:t>The main application view, called the </a:t>
                      </a:r>
                      <a:r>
                        <a:rPr lang="en-US" sz="1200" b="0" i="1" dirty="0">
                          <a:effectLst/>
                        </a:rPr>
                        <a:t>root component</a:t>
                      </a:r>
                      <a:r>
                        <a:rPr lang="en-US" sz="1200" b="0" dirty="0">
                          <a:effectLst/>
                        </a:rPr>
                        <a:t>, which hosts all other application views. Only the </a:t>
                      </a:r>
                      <a:r>
                        <a:rPr lang="en-US" sz="1200" b="0" i="1" dirty="0">
                          <a:effectLst/>
                        </a:rPr>
                        <a:t>root </a:t>
                      </a:r>
                      <a:r>
                        <a:rPr lang="en-US" sz="1200" b="0" i="1" dirty="0" err="1">
                          <a:effectLst/>
                        </a:rPr>
                        <a:t>NgModule</a:t>
                      </a:r>
                      <a:r>
                        <a:rPr lang="en-US" sz="1200" b="0" dirty="0">
                          <a:effectLst/>
                        </a:rPr>
                        <a:t> should set the bootstrap property.</a:t>
                      </a:r>
                    </a:p>
                  </a:txBody>
                  <a:tcPr marL="102397" marR="102397" marT="102397" marB="102397" anchor="ctr">
                    <a:lnL>
                      <a:noFill/>
                    </a:lnL>
                    <a:lnR>
                      <a:noFill/>
                    </a:lnR>
                    <a:lnT w="9525" cap="flat" cmpd="sng" algn="ctr">
                      <a:solidFill>
                        <a:srgbClr val="DBDBDB"/>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772005185"/>
                  </a:ext>
                </a:extLst>
              </a:tr>
            </a:tbl>
          </a:graphicData>
        </a:graphic>
      </p:graphicFrame>
    </p:spTree>
    <p:extLst>
      <p:ext uri="{BB962C8B-B14F-4D97-AF65-F5344CB8AC3E}">
        <p14:creationId xmlns:p14="http://schemas.microsoft.com/office/powerpoint/2010/main" val="3850471854"/>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rgbClr val="FF0000"/>
                </a:solidFill>
                <a:effectLst/>
                <a:latin typeface="Roboto" panose="02000000000000000000" pitchFamily="2" charset="0"/>
              </a:rPr>
              <a:t>Angular  </a:t>
            </a:r>
            <a:r>
              <a:rPr lang="en-IN" b="0" i="0" dirty="0" err="1">
                <a:solidFill>
                  <a:srgbClr val="FF0000"/>
                </a:solidFill>
                <a:effectLst/>
                <a:latin typeface="Roboto" panose="02000000000000000000" pitchFamily="2" charset="0"/>
              </a:rPr>
              <a:t>Modules:metadata</a:t>
            </a:r>
            <a:endParaRPr lang="en-IN" b="0" i="0" dirty="0">
              <a:solidFill>
                <a:srgbClr val="FF0000"/>
              </a:solidFill>
              <a:effectLst/>
              <a:latin typeface="Roboto" panose="02000000000000000000" pitchFamily="2" charset="0"/>
            </a:endParaRPr>
          </a:p>
        </p:txBody>
      </p:sp>
      <p:graphicFrame>
        <p:nvGraphicFramePr>
          <p:cNvPr id="6" name="Content Placeholder 5">
            <a:extLst>
              <a:ext uri="{FF2B5EF4-FFF2-40B4-BE49-F238E27FC236}">
                <a16:creationId xmlns:a16="http://schemas.microsoft.com/office/drawing/2014/main" id="{1E68CE66-E020-DC26-F293-8BEFDE044F3C}"/>
              </a:ext>
            </a:extLst>
          </p:cNvPr>
          <p:cNvGraphicFramePr>
            <a:graphicFrameLocks noGrp="1"/>
          </p:cNvGraphicFramePr>
          <p:nvPr>
            <p:ph idx="1"/>
            <p:extLst>
              <p:ext uri="{D42A27DB-BD31-4B8C-83A1-F6EECF244321}">
                <p14:modId xmlns:p14="http://schemas.microsoft.com/office/powerpoint/2010/main" val="2270291497"/>
              </p:ext>
            </p:extLst>
          </p:nvPr>
        </p:nvGraphicFramePr>
        <p:xfrm>
          <a:off x="457200" y="1676400"/>
          <a:ext cx="8229600" cy="3741261"/>
        </p:xfrm>
        <a:graphic>
          <a:graphicData uri="http://schemas.openxmlformats.org/drawingml/2006/table">
            <a:tbl>
              <a:tblPr/>
              <a:tblGrid>
                <a:gridCol w="4114800">
                  <a:extLst>
                    <a:ext uri="{9D8B030D-6E8A-4147-A177-3AD203B41FA5}">
                      <a16:colId xmlns:a16="http://schemas.microsoft.com/office/drawing/2014/main" val="4010367462"/>
                    </a:ext>
                  </a:extLst>
                </a:gridCol>
                <a:gridCol w="4114800">
                  <a:extLst>
                    <a:ext uri="{9D8B030D-6E8A-4147-A177-3AD203B41FA5}">
                      <a16:colId xmlns:a16="http://schemas.microsoft.com/office/drawing/2014/main" val="2622397500"/>
                    </a:ext>
                  </a:extLst>
                </a:gridCol>
              </a:tblGrid>
              <a:tr h="1027013">
                <a:tc>
                  <a:txBody>
                    <a:bodyPr/>
                    <a:lstStyle/>
                    <a:p>
                      <a:pPr algn="l" fontAlgn="base"/>
                      <a:r>
                        <a:rPr lang="en-IN" b="0">
                          <a:solidFill>
                            <a:schemeClr val="tx1"/>
                          </a:solidFill>
                          <a:effectLst/>
                        </a:rPr>
                        <a:t>declarations</a:t>
                      </a:r>
                    </a:p>
                  </a:txBody>
                  <a:tcPr marL="152400" marR="152400" marT="152400" marB="152400" anchor="ctr">
                    <a:lnL>
                      <a:noFill/>
                    </a:lnL>
                    <a:lnR>
                      <a:noFill/>
                    </a:lnR>
                    <a:lnT>
                      <a:noFill/>
                    </a:lnT>
                    <a:lnB w="9525" cap="flat" cmpd="sng" algn="ctr">
                      <a:solidFill>
                        <a:srgbClr val="DBDBDB"/>
                      </a:solidFill>
                      <a:prstDash val="solid"/>
                      <a:round/>
                      <a:headEnd type="none" w="med" len="med"/>
                      <a:tailEnd type="none" w="med" len="med"/>
                    </a:lnB>
                    <a:solidFill>
                      <a:srgbClr val="FFFFFF"/>
                    </a:solidFill>
                  </a:tcPr>
                </a:tc>
                <a:tc>
                  <a:txBody>
                    <a:bodyPr/>
                    <a:lstStyle/>
                    <a:p>
                      <a:pPr algn="l" fontAlgn="base"/>
                      <a:r>
                        <a:rPr lang="en-US" b="0" dirty="0">
                          <a:solidFill>
                            <a:schemeClr val="tx1"/>
                          </a:solidFill>
                          <a:effectLst/>
                        </a:rPr>
                        <a:t>The </a:t>
                      </a:r>
                      <a:r>
                        <a:rPr lang="en-US" b="0" u="none" strike="noStrike" dirty="0">
                          <a:solidFill>
                            <a:schemeClr val="tx1"/>
                          </a:solidFill>
                          <a:effectLst/>
                          <a:latin typeface="inherit"/>
                        </a:rPr>
                        <a:t>components</a:t>
                      </a:r>
                      <a:r>
                        <a:rPr lang="en-US" b="0" dirty="0">
                          <a:solidFill>
                            <a:schemeClr val="tx1"/>
                          </a:solidFill>
                          <a:effectLst/>
                        </a:rPr>
                        <a:t>, </a:t>
                      </a:r>
                      <a:r>
                        <a:rPr lang="en-US" b="0" i="1" dirty="0">
                          <a:solidFill>
                            <a:schemeClr val="tx1"/>
                          </a:solidFill>
                          <a:effectLst/>
                        </a:rPr>
                        <a:t>directives</a:t>
                      </a:r>
                      <a:r>
                        <a:rPr lang="en-US" b="0" dirty="0">
                          <a:solidFill>
                            <a:schemeClr val="tx1"/>
                          </a:solidFill>
                          <a:effectLst/>
                        </a:rPr>
                        <a:t>, and </a:t>
                      </a:r>
                      <a:r>
                        <a:rPr lang="en-US" b="0" i="1" dirty="0">
                          <a:solidFill>
                            <a:schemeClr val="tx1"/>
                          </a:solidFill>
                          <a:effectLst/>
                        </a:rPr>
                        <a:t>pipes</a:t>
                      </a:r>
                      <a:r>
                        <a:rPr lang="en-US" b="0" dirty="0">
                          <a:solidFill>
                            <a:schemeClr val="tx1"/>
                          </a:solidFill>
                          <a:effectLst/>
                        </a:rPr>
                        <a:t> that belong to this </a:t>
                      </a:r>
                      <a:r>
                        <a:rPr lang="en-US" b="0" dirty="0" err="1">
                          <a:solidFill>
                            <a:schemeClr val="tx1"/>
                          </a:solidFill>
                          <a:effectLst/>
                        </a:rPr>
                        <a:t>NgModule</a:t>
                      </a:r>
                      <a:r>
                        <a:rPr lang="en-US" b="0" dirty="0">
                          <a:solidFill>
                            <a:schemeClr val="tx1"/>
                          </a:solidFill>
                          <a:effectLst/>
                        </a:rPr>
                        <a:t>.</a:t>
                      </a:r>
                    </a:p>
                  </a:txBody>
                  <a:tcPr marL="152400" marR="152400" marT="152400" marB="152400" anchor="ctr">
                    <a:lnL>
                      <a:noFill/>
                    </a:lnL>
                    <a:lnR>
                      <a:noFill/>
                    </a:lnR>
                    <a:lnT>
                      <a:noFill/>
                    </a:lnT>
                    <a:lnB w="9525" cap="flat" cmpd="sng" algn="ctr">
                      <a:solidFill>
                        <a:srgbClr val="DBDBDB"/>
                      </a:solidFill>
                      <a:prstDash val="solid"/>
                      <a:round/>
                      <a:headEnd type="none" w="med" len="med"/>
                      <a:tailEnd type="none" w="med" len="med"/>
                    </a:lnB>
                    <a:solidFill>
                      <a:srgbClr val="FFFFFF"/>
                    </a:solidFill>
                  </a:tcPr>
                </a:tc>
                <a:extLst>
                  <a:ext uri="{0D108BD9-81ED-4DB2-BD59-A6C34878D82A}">
                    <a16:rowId xmlns:a16="http://schemas.microsoft.com/office/drawing/2014/main" val="590298868"/>
                  </a:ext>
                </a:extLst>
              </a:tr>
              <a:tr h="1357124">
                <a:tc>
                  <a:txBody>
                    <a:bodyPr/>
                    <a:lstStyle/>
                    <a:p>
                      <a:pPr algn="l" fontAlgn="base"/>
                      <a:r>
                        <a:rPr lang="en-IN" b="0">
                          <a:solidFill>
                            <a:schemeClr val="tx1"/>
                          </a:solidFill>
                          <a:effectLst/>
                        </a:rPr>
                        <a:t>exports</a:t>
                      </a:r>
                    </a:p>
                  </a:txBody>
                  <a:tcPr marL="152400" marR="152400" marT="152400" marB="152400" anchor="ctr">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tc>
                  <a:txBody>
                    <a:bodyPr/>
                    <a:lstStyle/>
                    <a:p>
                      <a:pPr algn="l" fontAlgn="base"/>
                      <a:r>
                        <a:rPr lang="en-US" b="0">
                          <a:solidFill>
                            <a:schemeClr val="tx1"/>
                          </a:solidFill>
                          <a:effectLst/>
                        </a:rPr>
                        <a:t>The subset of declarations that should be visible and usable in the </a:t>
                      </a:r>
                      <a:r>
                        <a:rPr lang="en-US" b="0" i="1">
                          <a:solidFill>
                            <a:schemeClr val="tx1"/>
                          </a:solidFill>
                          <a:effectLst/>
                        </a:rPr>
                        <a:t>component templates</a:t>
                      </a:r>
                      <a:r>
                        <a:rPr lang="en-US" b="0">
                          <a:solidFill>
                            <a:schemeClr val="tx1"/>
                          </a:solidFill>
                          <a:effectLst/>
                        </a:rPr>
                        <a:t> of other NgModules.</a:t>
                      </a:r>
                    </a:p>
                  </a:txBody>
                  <a:tcPr marL="152400" marR="152400" marT="152400" marB="152400" anchor="ctr">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extLst>
                  <a:ext uri="{0D108BD9-81ED-4DB2-BD59-A6C34878D82A}">
                    <a16:rowId xmlns:a16="http://schemas.microsoft.com/office/drawing/2014/main" val="326853107"/>
                  </a:ext>
                </a:extLst>
              </a:tr>
              <a:tr h="1357124">
                <a:tc>
                  <a:txBody>
                    <a:bodyPr/>
                    <a:lstStyle/>
                    <a:p>
                      <a:pPr algn="l" fontAlgn="base"/>
                      <a:r>
                        <a:rPr lang="en-IN" b="0">
                          <a:solidFill>
                            <a:schemeClr val="tx1"/>
                          </a:solidFill>
                          <a:effectLst/>
                        </a:rPr>
                        <a:t>imports</a:t>
                      </a:r>
                    </a:p>
                  </a:txBody>
                  <a:tcPr marL="152400" marR="152400" marT="152400" marB="152400" anchor="ctr">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tc>
                  <a:txBody>
                    <a:bodyPr/>
                    <a:lstStyle/>
                    <a:p>
                      <a:pPr algn="l" fontAlgn="base"/>
                      <a:r>
                        <a:rPr lang="en-US" b="0" dirty="0">
                          <a:solidFill>
                            <a:schemeClr val="tx1"/>
                          </a:solidFill>
                          <a:effectLst/>
                        </a:rPr>
                        <a:t>Other modules whose exported classes are needed by component templates declared in </a:t>
                      </a:r>
                      <a:r>
                        <a:rPr lang="en-US" b="0" i="1" dirty="0">
                          <a:solidFill>
                            <a:schemeClr val="tx1"/>
                          </a:solidFill>
                          <a:effectLst/>
                        </a:rPr>
                        <a:t>this</a:t>
                      </a:r>
                      <a:r>
                        <a:rPr lang="en-US" b="0" dirty="0">
                          <a:solidFill>
                            <a:schemeClr val="tx1"/>
                          </a:solidFill>
                          <a:effectLst/>
                        </a:rPr>
                        <a:t> </a:t>
                      </a:r>
                      <a:r>
                        <a:rPr lang="en-US" b="0" dirty="0" err="1">
                          <a:solidFill>
                            <a:schemeClr val="tx1"/>
                          </a:solidFill>
                          <a:effectLst/>
                        </a:rPr>
                        <a:t>NgModule</a:t>
                      </a:r>
                      <a:r>
                        <a:rPr lang="en-US" b="0" dirty="0">
                          <a:solidFill>
                            <a:schemeClr val="tx1"/>
                          </a:solidFill>
                          <a:effectLst/>
                        </a:rPr>
                        <a:t>.</a:t>
                      </a:r>
                    </a:p>
                  </a:txBody>
                  <a:tcPr marL="152400" marR="152400" marT="152400" marB="152400" anchor="ctr">
                    <a:lnL>
                      <a:noFill/>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extLst>
                  <a:ext uri="{0D108BD9-81ED-4DB2-BD59-A6C34878D82A}">
                    <a16:rowId xmlns:a16="http://schemas.microsoft.com/office/drawing/2014/main" val="2942370061"/>
                  </a:ext>
                </a:extLst>
              </a:tr>
            </a:tbl>
          </a:graphicData>
        </a:graphic>
      </p:graphicFrame>
    </p:spTree>
    <p:extLst>
      <p:ext uri="{BB962C8B-B14F-4D97-AF65-F5344CB8AC3E}">
        <p14:creationId xmlns:p14="http://schemas.microsoft.com/office/powerpoint/2010/main" val="3845880750"/>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rgbClr val="FF0000"/>
                </a:solidFill>
                <a:effectLst/>
                <a:latin typeface="Roboto" panose="02000000000000000000" pitchFamily="2" charset="0"/>
              </a:rPr>
              <a:t>Routing</a:t>
            </a:r>
          </a:p>
        </p:txBody>
      </p:sp>
      <p:sp>
        <p:nvSpPr>
          <p:cNvPr id="4" name="Content Placeholder 3">
            <a:extLst>
              <a:ext uri="{FF2B5EF4-FFF2-40B4-BE49-F238E27FC236}">
                <a16:creationId xmlns:a16="http://schemas.microsoft.com/office/drawing/2014/main" id="{884DB907-AD32-5EFC-3378-355ACB725AB2}"/>
              </a:ext>
            </a:extLst>
          </p:cNvPr>
          <p:cNvSpPr>
            <a:spLocks noGrp="1"/>
          </p:cNvSpPr>
          <p:nvPr>
            <p:ph idx="1"/>
          </p:nvPr>
        </p:nvSpPr>
        <p:spPr/>
        <p:txBody>
          <a:bodyPr>
            <a:normAutofit/>
          </a:bodyPr>
          <a:lstStyle/>
          <a:p>
            <a:pPr algn="just"/>
            <a:r>
              <a:rPr lang="en-IN" sz="2000" dirty="0"/>
              <a:t>Using Angular SPA’s are created</a:t>
            </a:r>
          </a:p>
          <a:p>
            <a:pPr algn="just"/>
            <a:r>
              <a:rPr lang="en-US" sz="2000" i="0" dirty="0">
                <a:effectLst/>
              </a:rPr>
              <a:t>In a single-page app, we change what the user sees by showing or hiding portions of the display that correspond to particular components, rather than going out to the server to get a new page</a:t>
            </a:r>
          </a:p>
          <a:p>
            <a:pPr algn="just"/>
            <a:r>
              <a:rPr lang="en-US" sz="2000" i="0" dirty="0">
                <a:effectLst/>
              </a:rPr>
              <a:t>As users perform application tasks, they need to move between the different </a:t>
            </a:r>
            <a:r>
              <a:rPr lang="en-US" sz="2000" dirty="0"/>
              <a:t>views </a:t>
            </a:r>
            <a:r>
              <a:rPr lang="en-US" sz="2000" i="0" dirty="0">
                <a:effectLst/>
              </a:rPr>
              <a:t>that we have defined.</a:t>
            </a:r>
          </a:p>
          <a:p>
            <a:pPr algn="just"/>
            <a:r>
              <a:rPr lang="en-US" sz="2000" dirty="0"/>
              <a:t>To handle the navigation from one view to the next, you use the Angular Router.</a:t>
            </a:r>
          </a:p>
          <a:p>
            <a:pPr algn="just"/>
            <a:r>
              <a:rPr lang="en-US" sz="2000" dirty="0"/>
              <a:t>The Router enables navigation by interpreting a browser URL as an instruction to change the view.</a:t>
            </a:r>
            <a:endParaRPr lang="en-IN" sz="2000" dirty="0"/>
          </a:p>
          <a:p>
            <a:pPr algn="just"/>
            <a:endParaRPr lang="en-IN" sz="2000" dirty="0"/>
          </a:p>
        </p:txBody>
      </p:sp>
    </p:spTree>
    <p:extLst>
      <p:ext uri="{BB962C8B-B14F-4D97-AF65-F5344CB8AC3E}">
        <p14:creationId xmlns:p14="http://schemas.microsoft.com/office/powerpoint/2010/main" val="3421035597"/>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rgbClr val="FF0000"/>
                </a:solidFill>
                <a:effectLst/>
                <a:latin typeface="Roboto" panose="02000000000000000000" pitchFamily="2" charset="0"/>
              </a:rPr>
              <a:t>Routing</a:t>
            </a:r>
          </a:p>
        </p:txBody>
      </p:sp>
      <p:sp>
        <p:nvSpPr>
          <p:cNvPr id="4" name="Content Placeholder 3">
            <a:extLst>
              <a:ext uri="{FF2B5EF4-FFF2-40B4-BE49-F238E27FC236}">
                <a16:creationId xmlns:a16="http://schemas.microsoft.com/office/drawing/2014/main" id="{884DB907-AD32-5EFC-3378-355ACB725AB2}"/>
              </a:ext>
            </a:extLst>
          </p:cNvPr>
          <p:cNvSpPr>
            <a:spLocks noGrp="1"/>
          </p:cNvSpPr>
          <p:nvPr>
            <p:ph idx="1"/>
          </p:nvPr>
        </p:nvSpPr>
        <p:spPr/>
        <p:txBody>
          <a:bodyPr>
            <a:normAutofit fontScale="92500" lnSpcReduction="10000"/>
          </a:bodyPr>
          <a:lstStyle/>
          <a:p>
            <a:pPr algn="just"/>
            <a:r>
              <a:rPr lang="en-IN" sz="2000" dirty="0"/>
              <a:t>Create a module named app-routing.</a:t>
            </a:r>
          </a:p>
          <a:p>
            <a:pPr algn="just"/>
            <a:endParaRPr lang="en-IN" sz="2000" dirty="0"/>
          </a:p>
          <a:p>
            <a:pPr algn="just"/>
            <a:r>
              <a:rPr lang="en-US" sz="2000" dirty="0"/>
              <a:t>Import the </a:t>
            </a:r>
            <a:r>
              <a:rPr lang="en-US" sz="2000" dirty="0" err="1"/>
              <a:t>AppRoutingModule</a:t>
            </a:r>
            <a:r>
              <a:rPr lang="en-US" sz="2000" dirty="0"/>
              <a:t> into </a:t>
            </a:r>
            <a:r>
              <a:rPr lang="en-US" sz="2000" dirty="0" err="1"/>
              <a:t>AppModule</a:t>
            </a:r>
            <a:r>
              <a:rPr lang="en-US" sz="2000" dirty="0"/>
              <a:t> and add it to the imports array.</a:t>
            </a:r>
          </a:p>
          <a:p>
            <a:pPr algn="just"/>
            <a:endParaRPr lang="en-US" sz="2000" dirty="0"/>
          </a:p>
          <a:p>
            <a:pPr algn="just"/>
            <a:r>
              <a:rPr lang="en-US" sz="2000" dirty="0"/>
              <a:t>Import </a:t>
            </a:r>
            <a:r>
              <a:rPr lang="en-US" sz="2000" dirty="0" err="1"/>
              <a:t>RouterModule</a:t>
            </a:r>
            <a:r>
              <a:rPr lang="en-US" sz="2000" dirty="0"/>
              <a:t> and Routes into your routing module</a:t>
            </a:r>
          </a:p>
          <a:p>
            <a:pPr marL="0" indent="0" algn="just">
              <a:buNone/>
            </a:pPr>
            <a:r>
              <a:rPr lang="en-IN" sz="2000" dirty="0"/>
              <a:t>	import { Routes, </a:t>
            </a:r>
            <a:r>
              <a:rPr lang="en-IN" sz="2000" dirty="0" err="1"/>
              <a:t>RouterModule</a:t>
            </a:r>
            <a:r>
              <a:rPr lang="en-IN" sz="2000" dirty="0"/>
              <a:t> } from '@angular/router’; </a:t>
            </a:r>
          </a:p>
          <a:p>
            <a:pPr marL="0" indent="0" algn="just">
              <a:buNone/>
            </a:pPr>
            <a:endParaRPr lang="en-IN" sz="2000" dirty="0"/>
          </a:p>
          <a:p>
            <a:pPr marL="0" indent="0" algn="just">
              <a:buNone/>
            </a:pPr>
            <a:r>
              <a:rPr lang="en-IN" sz="2000" dirty="0"/>
              <a:t>And configure the imports and exports array</a:t>
            </a:r>
          </a:p>
          <a:p>
            <a:pPr marL="0" indent="0" algn="just">
              <a:buNone/>
            </a:pPr>
            <a:r>
              <a:rPr lang="en-IN" sz="2000" dirty="0"/>
              <a:t> </a:t>
            </a:r>
          </a:p>
          <a:p>
            <a:pPr marL="0" indent="0" algn="just">
              <a:buNone/>
            </a:pPr>
            <a:r>
              <a:rPr lang="en-IN" sz="2000" dirty="0"/>
              <a:t>@NgModule({</a:t>
            </a:r>
          </a:p>
          <a:p>
            <a:pPr marL="0" indent="0" algn="just">
              <a:buNone/>
            </a:pPr>
            <a:r>
              <a:rPr lang="en-IN" sz="2000" dirty="0"/>
              <a:t>  imports: [</a:t>
            </a:r>
            <a:r>
              <a:rPr lang="en-IN" sz="2000" dirty="0" err="1"/>
              <a:t>RouterModule.forRoot</a:t>
            </a:r>
            <a:r>
              <a:rPr lang="en-IN" sz="2000" dirty="0"/>
              <a:t>(routes)],</a:t>
            </a:r>
          </a:p>
          <a:p>
            <a:pPr marL="0" indent="0" algn="just">
              <a:buNone/>
            </a:pPr>
            <a:r>
              <a:rPr lang="en-IN" sz="2000" dirty="0"/>
              <a:t>  exports: [</a:t>
            </a:r>
            <a:r>
              <a:rPr lang="en-IN" sz="2000" dirty="0" err="1"/>
              <a:t>RouterModule</a:t>
            </a:r>
            <a:r>
              <a:rPr lang="en-IN" sz="2000" dirty="0"/>
              <a:t>]</a:t>
            </a:r>
          </a:p>
          <a:p>
            <a:pPr marL="0" indent="0" algn="just">
              <a:buNone/>
            </a:pPr>
            <a:r>
              <a:rPr lang="en-IN" sz="2000" dirty="0"/>
              <a:t>})</a:t>
            </a:r>
          </a:p>
          <a:p>
            <a:pPr marL="0" indent="0" algn="just">
              <a:buNone/>
            </a:pPr>
            <a:endParaRPr lang="en-IN" sz="2000" dirty="0"/>
          </a:p>
          <a:p>
            <a:pPr marL="0" indent="0" algn="just">
              <a:buNone/>
            </a:pPr>
            <a:endParaRPr lang="en-US" sz="2000" dirty="0"/>
          </a:p>
        </p:txBody>
      </p:sp>
    </p:spTree>
    <p:extLst>
      <p:ext uri="{BB962C8B-B14F-4D97-AF65-F5344CB8AC3E}">
        <p14:creationId xmlns:p14="http://schemas.microsoft.com/office/powerpoint/2010/main" val="39522879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JS : Creating Objects</a:t>
            </a:r>
          </a:p>
        </p:txBody>
      </p:sp>
      <p:sp>
        <p:nvSpPr>
          <p:cNvPr id="3" name="Subtitle 2"/>
          <p:cNvSpPr>
            <a:spLocks noGrp="1"/>
          </p:cNvSpPr>
          <p:nvPr>
            <p:ph type="subTitle" idx="1"/>
          </p:nvPr>
        </p:nvSpPr>
        <p:spPr>
          <a:xfrm>
            <a:off x="762000" y="990600"/>
            <a:ext cx="7848600" cy="5410200"/>
          </a:xfrm>
        </p:spPr>
        <p:txBody>
          <a:bodyPr>
            <a:normAutofit/>
          </a:bodyPr>
          <a:lstStyle/>
          <a:p>
            <a:pPr marL="457200" indent="-457200" algn="l">
              <a:buFont typeface="Arial" panose="020B0604020202020204" pitchFamily="34" charset="0"/>
              <a:buChar char="•"/>
            </a:pPr>
            <a:r>
              <a:rPr lang="en-US" sz="2000" dirty="0">
                <a:solidFill>
                  <a:srgbClr val="002060"/>
                </a:solidFill>
                <a:ea typeface="Roboto" panose="02000000000000000000" pitchFamily="2" charset="0"/>
              </a:rPr>
              <a:t>Object literal : Defining name , attributes , methods</a:t>
            </a:r>
          </a:p>
          <a:p>
            <a:pPr marL="457200" indent="-457200" algn="l">
              <a:buFont typeface="Arial" panose="020B0604020202020204" pitchFamily="34" charset="0"/>
              <a:buChar char="•"/>
            </a:pPr>
            <a:r>
              <a:rPr lang="en-US" sz="2000" dirty="0">
                <a:solidFill>
                  <a:srgbClr val="002060"/>
                </a:solidFill>
                <a:ea typeface="Roboto" panose="02000000000000000000" pitchFamily="2" charset="0"/>
              </a:rPr>
              <a:t>Accessing object attributes</a:t>
            </a:r>
          </a:p>
          <a:p>
            <a:pPr marL="457200" indent="-457200" algn="l">
              <a:buFont typeface="Arial" panose="020B0604020202020204" pitchFamily="34" charset="0"/>
              <a:buChar char="•"/>
            </a:pPr>
            <a:r>
              <a:rPr lang="en-US" sz="2000" dirty="0">
                <a:solidFill>
                  <a:srgbClr val="002060"/>
                </a:solidFill>
                <a:ea typeface="Roboto" panose="02000000000000000000" pitchFamily="2" charset="0"/>
              </a:rPr>
              <a:t>Adding attributes</a:t>
            </a:r>
          </a:p>
          <a:p>
            <a:pPr marL="457200" indent="-457200" algn="l">
              <a:buFont typeface="Arial" panose="020B0604020202020204" pitchFamily="34" charset="0"/>
              <a:buChar char="•"/>
            </a:pPr>
            <a:r>
              <a:rPr lang="en-US" sz="2000" dirty="0">
                <a:solidFill>
                  <a:srgbClr val="002060"/>
                </a:solidFill>
                <a:ea typeface="Roboto" panose="02000000000000000000" pitchFamily="2" charset="0"/>
              </a:rPr>
              <a:t>Updating attributes</a:t>
            </a:r>
          </a:p>
          <a:p>
            <a:pPr marL="457200" indent="-457200" algn="l">
              <a:buFont typeface="Arial" panose="020B0604020202020204" pitchFamily="34" charset="0"/>
              <a:buChar char="•"/>
            </a:pPr>
            <a:r>
              <a:rPr lang="en-US" sz="2000" dirty="0">
                <a:solidFill>
                  <a:srgbClr val="002060"/>
                </a:solidFill>
                <a:ea typeface="Roboto" panose="02000000000000000000" pitchFamily="2" charset="0"/>
              </a:rPr>
              <a:t>Calling object methods</a:t>
            </a:r>
          </a:p>
          <a:p>
            <a:pPr marL="457200" indent="-457200" algn="l">
              <a:buFont typeface="Arial" panose="020B0604020202020204" pitchFamily="34" charset="0"/>
              <a:buChar char="•"/>
            </a:pPr>
            <a:r>
              <a:rPr lang="en-US" sz="2000" dirty="0">
                <a:solidFill>
                  <a:srgbClr val="002060"/>
                </a:solidFill>
                <a:ea typeface="Roboto" panose="02000000000000000000" pitchFamily="2" charset="0"/>
              </a:rPr>
              <a:t>Object using constructor</a:t>
            </a:r>
          </a:p>
          <a:p>
            <a:pPr marL="457200" indent="-457200" algn="l">
              <a:buFont typeface="Arial" panose="020B0604020202020204" pitchFamily="34" charset="0"/>
              <a:buChar char="•"/>
            </a:pPr>
            <a:r>
              <a:rPr lang="en-US" sz="2000" dirty="0">
                <a:solidFill>
                  <a:srgbClr val="002060"/>
                </a:solidFill>
                <a:ea typeface="Roboto" panose="02000000000000000000" pitchFamily="2" charset="0"/>
              </a:rPr>
              <a:t>Object using class(later)</a:t>
            </a:r>
          </a:p>
          <a:p>
            <a:pPr marL="457200" indent="-457200" algn="l">
              <a:buFont typeface="Arial" panose="020B0604020202020204" pitchFamily="34" charset="0"/>
              <a:buChar char="•"/>
            </a:pPr>
            <a:r>
              <a:rPr lang="en-US" sz="2000" dirty="0">
                <a:solidFill>
                  <a:srgbClr val="002060"/>
                </a:solidFill>
                <a:ea typeface="Roboto" panose="02000000000000000000" pitchFamily="2" charset="0"/>
              </a:rPr>
              <a:t>Object using </a:t>
            </a:r>
            <a:r>
              <a:rPr lang="en-US" sz="2000" dirty="0" err="1">
                <a:solidFill>
                  <a:srgbClr val="002060"/>
                </a:solidFill>
                <a:ea typeface="Roboto" panose="02000000000000000000" pitchFamily="2" charset="0"/>
              </a:rPr>
              <a:t>Object.create</a:t>
            </a:r>
            <a:r>
              <a:rPr lang="en-US" sz="2000" dirty="0">
                <a:solidFill>
                  <a:srgbClr val="002060"/>
                </a:solidFill>
                <a:ea typeface="Roboto" panose="02000000000000000000" pitchFamily="2" charset="0"/>
              </a:rPr>
              <a:t>() </a:t>
            </a:r>
            <a:r>
              <a:rPr lang="en-US" sz="2000">
                <a:solidFill>
                  <a:srgbClr val="002060"/>
                </a:solidFill>
                <a:ea typeface="Roboto" panose="02000000000000000000" pitchFamily="2" charset="0"/>
              </a:rPr>
              <a:t>method.</a:t>
            </a:r>
            <a:endParaRPr lang="en-US" sz="2000" dirty="0">
              <a:solidFill>
                <a:srgbClr val="002060"/>
              </a:solidFill>
              <a:ea typeface="Roboto" panose="02000000000000000000" pitchFamily="2" charset="0"/>
            </a:endParaRPr>
          </a:p>
        </p:txBody>
      </p:sp>
    </p:spTree>
    <p:extLst>
      <p:ext uri="{BB962C8B-B14F-4D97-AF65-F5344CB8AC3E}">
        <p14:creationId xmlns:p14="http://schemas.microsoft.com/office/powerpoint/2010/main" val="3823566838"/>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rgbClr val="FF0000"/>
                </a:solidFill>
                <a:effectLst/>
                <a:latin typeface="Roboto" panose="02000000000000000000" pitchFamily="2" charset="0"/>
              </a:rPr>
              <a:t>Routing</a:t>
            </a:r>
          </a:p>
        </p:txBody>
      </p:sp>
      <p:sp>
        <p:nvSpPr>
          <p:cNvPr id="4" name="Content Placeholder 3">
            <a:extLst>
              <a:ext uri="{FF2B5EF4-FFF2-40B4-BE49-F238E27FC236}">
                <a16:creationId xmlns:a16="http://schemas.microsoft.com/office/drawing/2014/main" id="{884DB907-AD32-5EFC-3378-355ACB725AB2}"/>
              </a:ext>
            </a:extLst>
          </p:cNvPr>
          <p:cNvSpPr>
            <a:spLocks noGrp="1"/>
          </p:cNvSpPr>
          <p:nvPr>
            <p:ph idx="1"/>
          </p:nvPr>
        </p:nvSpPr>
        <p:spPr/>
        <p:txBody>
          <a:bodyPr>
            <a:normAutofit/>
          </a:bodyPr>
          <a:lstStyle/>
          <a:p>
            <a:pPr marL="0" indent="0" algn="just">
              <a:buNone/>
            </a:pPr>
            <a:r>
              <a:rPr lang="en-US" sz="2000" dirty="0"/>
              <a:t>Define the routes in the routes array as shown below in app routing module.</a:t>
            </a:r>
          </a:p>
          <a:p>
            <a:pPr marL="0" indent="0" algn="just">
              <a:buNone/>
            </a:pPr>
            <a:r>
              <a:rPr lang="en-US" sz="2000" dirty="0"/>
              <a:t>	const routes: Routes = [</a:t>
            </a:r>
          </a:p>
          <a:p>
            <a:pPr marL="0" indent="0" algn="just">
              <a:buNone/>
            </a:pPr>
            <a:r>
              <a:rPr lang="en-US" sz="2000" dirty="0"/>
              <a:t>  		{ path: 'first-component', component: </a:t>
            </a:r>
            <a:r>
              <a:rPr lang="en-US" sz="2000" dirty="0" err="1"/>
              <a:t>FirstComponent</a:t>
            </a:r>
            <a:r>
              <a:rPr lang="en-US" sz="2000" dirty="0"/>
              <a:t> },</a:t>
            </a:r>
          </a:p>
          <a:p>
            <a:pPr marL="0" indent="0" algn="just">
              <a:buNone/>
            </a:pPr>
            <a:r>
              <a:rPr lang="en-US" sz="2000" dirty="0"/>
              <a:t>  		{ path: 'second-component', component: </a:t>
            </a:r>
            <a:r>
              <a:rPr lang="en-US" sz="2000" dirty="0" err="1"/>
              <a:t>SecondComponent</a:t>
            </a:r>
            <a:r>
              <a:rPr lang="en-US" sz="2000" dirty="0"/>
              <a:t> },</a:t>
            </a:r>
          </a:p>
          <a:p>
            <a:pPr marL="0" indent="0" algn="just">
              <a:buNone/>
            </a:pPr>
            <a:r>
              <a:rPr lang="en-US" sz="2000" dirty="0"/>
              <a:t>		];</a:t>
            </a:r>
          </a:p>
          <a:p>
            <a:pPr marL="0" indent="0" algn="just">
              <a:buNone/>
            </a:pPr>
            <a:r>
              <a:rPr lang="en-US" sz="2000" dirty="0"/>
              <a:t>       </a:t>
            </a:r>
          </a:p>
          <a:p>
            <a:pPr marL="0" indent="0" algn="just">
              <a:buNone/>
            </a:pPr>
            <a:r>
              <a:rPr lang="en-US" sz="2000" dirty="0"/>
              <a:t>Each route in this array is a JavaScript object that contains two properties. The first property, path, defines the URL path for the route. The second property, component, defines the component Angular should use for the corresponding path.</a:t>
            </a:r>
          </a:p>
          <a:p>
            <a:pPr marL="0" indent="0" algn="just">
              <a:buNone/>
            </a:pPr>
            <a:endParaRPr lang="en-US" sz="2000" dirty="0"/>
          </a:p>
        </p:txBody>
      </p:sp>
    </p:spTree>
    <p:extLst>
      <p:ext uri="{BB962C8B-B14F-4D97-AF65-F5344CB8AC3E}">
        <p14:creationId xmlns:p14="http://schemas.microsoft.com/office/powerpoint/2010/main" val="3172305060"/>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rgbClr val="FF0000"/>
                </a:solidFill>
                <a:effectLst/>
                <a:latin typeface="Roboto" panose="02000000000000000000" pitchFamily="2" charset="0"/>
              </a:rPr>
              <a:t>Routing</a:t>
            </a:r>
          </a:p>
        </p:txBody>
      </p:sp>
      <p:sp>
        <p:nvSpPr>
          <p:cNvPr id="4" name="Content Placeholder 3">
            <a:extLst>
              <a:ext uri="{FF2B5EF4-FFF2-40B4-BE49-F238E27FC236}">
                <a16:creationId xmlns:a16="http://schemas.microsoft.com/office/drawing/2014/main" id="{884DB907-AD32-5EFC-3378-355ACB725AB2}"/>
              </a:ext>
            </a:extLst>
          </p:cNvPr>
          <p:cNvSpPr>
            <a:spLocks noGrp="1"/>
          </p:cNvSpPr>
          <p:nvPr>
            <p:ph idx="1"/>
          </p:nvPr>
        </p:nvSpPr>
        <p:spPr/>
        <p:txBody>
          <a:bodyPr>
            <a:normAutofit/>
          </a:bodyPr>
          <a:lstStyle/>
          <a:p>
            <a:pPr algn="just"/>
            <a:r>
              <a:rPr lang="en-US" sz="2000" dirty="0"/>
              <a:t>Assign the anchor tag that you want to add the route to the </a:t>
            </a:r>
            <a:r>
              <a:rPr lang="en-US" sz="2000" dirty="0" err="1"/>
              <a:t>routerLink</a:t>
            </a:r>
            <a:r>
              <a:rPr lang="en-US" sz="2000" dirty="0"/>
              <a:t> attribute. Set the value of the attribute to the component to show when a user clicks on each link. Next, update your component template to include &lt;router-outlet&gt;. This element informs Angular to update the application view with the component for the selected route.</a:t>
            </a:r>
            <a:endParaRPr lang="en-IN" sz="2000" dirty="0"/>
          </a:p>
          <a:p>
            <a:pPr marL="0" indent="0" algn="just">
              <a:buNone/>
            </a:pPr>
            <a:endParaRPr lang="en-IN" sz="2000" dirty="0"/>
          </a:p>
          <a:p>
            <a:pPr marL="0" indent="0" algn="just">
              <a:buNone/>
            </a:pPr>
            <a:r>
              <a:rPr lang="en-IN" sz="1800" dirty="0">
                <a:effectLst/>
                <a:latin typeface="Roboto Mono"/>
              </a:rPr>
              <a:t>	&lt;a </a:t>
            </a:r>
            <a:r>
              <a:rPr lang="en-IN" sz="1800" dirty="0" err="1">
                <a:latin typeface="Roboto Mono"/>
              </a:rPr>
              <a:t>routerLink</a:t>
            </a:r>
            <a:r>
              <a:rPr lang="en-IN" sz="1800" dirty="0">
                <a:effectLst/>
                <a:latin typeface="Roboto Mono"/>
              </a:rPr>
              <a:t>="/first-component“&gt;First </a:t>
            </a:r>
            <a:r>
              <a:rPr lang="en-IN" sz="1800" dirty="0">
                <a:latin typeface="Roboto Mono"/>
              </a:rPr>
              <a:t>Component</a:t>
            </a:r>
            <a:r>
              <a:rPr lang="en-IN" sz="1800" dirty="0">
                <a:effectLst/>
                <a:latin typeface="Roboto Mono"/>
              </a:rPr>
              <a:t>&lt;/a&gt;&lt;/li&gt;</a:t>
            </a:r>
          </a:p>
          <a:p>
            <a:pPr marL="0" indent="0" algn="just">
              <a:buNone/>
            </a:pPr>
            <a:r>
              <a:rPr lang="en-IN" sz="1800" dirty="0">
                <a:effectLst/>
                <a:latin typeface="Roboto Mono"/>
              </a:rPr>
              <a:t>	&lt;a </a:t>
            </a:r>
            <a:r>
              <a:rPr lang="en-IN" sz="1800" dirty="0" err="1">
                <a:latin typeface="Roboto Mono"/>
              </a:rPr>
              <a:t>routerLink</a:t>
            </a:r>
            <a:r>
              <a:rPr lang="en-IN" sz="1800" dirty="0">
                <a:effectLst/>
                <a:latin typeface="Roboto Mono"/>
              </a:rPr>
              <a:t>="/second-component“&gt;Second </a:t>
            </a:r>
            <a:r>
              <a:rPr lang="en-IN" sz="1800" dirty="0">
                <a:latin typeface="Roboto Mono"/>
              </a:rPr>
              <a:t>Component</a:t>
            </a:r>
            <a:r>
              <a:rPr lang="en-IN" sz="1800" dirty="0">
                <a:effectLst/>
                <a:latin typeface="Roboto Mono"/>
              </a:rPr>
              <a:t>&lt;/a&gt;&lt;/li&gt;</a:t>
            </a:r>
          </a:p>
          <a:p>
            <a:pPr marL="0" indent="0" algn="just">
              <a:buNone/>
            </a:pPr>
            <a:endParaRPr lang="en-IN" sz="1800" dirty="0">
              <a:latin typeface="Roboto Mono"/>
            </a:endParaRPr>
          </a:p>
          <a:p>
            <a:pPr marL="0" indent="0" algn="just">
              <a:buNone/>
            </a:pPr>
            <a:r>
              <a:rPr lang="en-IN" sz="1800" dirty="0">
                <a:latin typeface="Roboto Mono"/>
              </a:rPr>
              <a:t>	&lt;router-outlet&gt;&lt;/router-outlet&gt;</a:t>
            </a:r>
            <a:endParaRPr lang="en-US" sz="1800" dirty="0"/>
          </a:p>
          <a:p>
            <a:pPr marL="0" indent="0" algn="just">
              <a:buNone/>
            </a:pPr>
            <a:endParaRPr lang="en-US" sz="1800" dirty="0"/>
          </a:p>
        </p:txBody>
      </p:sp>
    </p:spTree>
    <p:extLst>
      <p:ext uri="{BB962C8B-B14F-4D97-AF65-F5344CB8AC3E}">
        <p14:creationId xmlns:p14="http://schemas.microsoft.com/office/powerpoint/2010/main" val="191096422"/>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rgbClr val="FF0000"/>
                </a:solidFill>
                <a:effectLst/>
                <a:latin typeface="Roboto" panose="02000000000000000000" pitchFamily="2" charset="0"/>
              </a:rPr>
              <a:t>Angular  </a:t>
            </a:r>
            <a:r>
              <a:rPr lang="en-IN" b="0" i="0" dirty="0" err="1">
                <a:solidFill>
                  <a:srgbClr val="FF0000"/>
                </a:solidFill>
                <a:effectLst/>
                <a:latin typeface="Roboto" panose="02000000000000000000" pitchFamily="2" charset="0"/>
              </a:rPr>
              <a:t>Modules:metadata</a:t>
            </a:r>
            <a:endParaRPr lang="en-IN" b="0" i="0" dirty="0">
              <a:solidFill>
                <a:srgbClr val="FF0000"/>
              </a:solidFill>
              <a:effectLst/>
              <a:latin typeface="Roboto" panose="02000000000000000000" pitchFamily="2" charset="0"/>
            </a:endParaRPr>
          </a:p>
        </p:txBody>
      </p:sp>
      <p:graphicFrame>
        <p:nvGraphicFramePr>
          <p:cNvPr id="5" name="Content Placeholder 4">
            <a:extLst>
              <a:ext uri="{FF2B5EF4-FFF2-40B4-BE49-F238E27FC236}">
                <a16:creationId xmlns:a16="http://schemas.microsoft.com/office/drawing/2014/main" id="{AD182369-E571-7C76-0CB7-E25C31E01F0A}"/>
              </a:ext>
            </a:extLst>
          </p:cNvPr>
          <p:cNvGraphicFramePr>
            <a:graphicFrameLocks noGrp="1"/>
          </p:cNvGraphicFramePr>
          <p:nvPr>
            <p:ph idx="1"/>
          </p:nvPr>
        </p:nvGraphicFramePr>
        <p:xfrm>
          <a:off x="457200" y="2049621"/>
          <a:ext cx="8229600" cy="3627120"/>
        </p:xfrm>
        <a:graphic>
          <a:graphicData uri="http://schemas.openxmlformats.org/drawingml/2006/table">
            <a:tbl>
              <a:tblPr/>
              <a:tblGrid>
                <a:gridCol w="4114800">
                  <a:extLst>
                    <a:ext uri="{9D8B030D-6E8A-4147-A177-3AD203B41FA5}">
                      <a16:colId xmlns:a16="http://schemas.microsoft.com/office/drawing/2014/main" val="567306919"/>
                    </a:ext>
                  </a:extLst>
                </a:gridCol>
                <a:gridCol w="4114800">
                  <a:extLst>
                    <a:ext uri="{9D8B030D-6E8A-4147-A177-3AD203B41FA5}">
                      <a16:colId xmlns:a16="http://schemas.microsoft.com/office/drawing/2014/main" val="2173522814"/>
                    </a:ext>
                  </a:extLst>
                </a:gridCol>
              </a:tblGrid>
              <a:tr h="0">
                <a:tc>
                  <a:txBody>
                    <a:bodyPr/>
                    <a:lstStyle/>
                    <a:p>
                      <a:pPr algn="l" fontAlgn="base"/>
                      <a:r>
                        <a:rPr lang="en-IN" b="0">
                          <a:solidFill>
                            <a:schemeClr val="tx1"/>
                          </a:solidFill>
                          <a:effectLst/>
                        </a:rPr>
                        <a:t>providers</a:t>
                      </a:r>
                    </a:p>
                  </a:txBody>
                  <a:tcPr marL="152400" marR="152400" marT="152400" marB="152400" anchor="ctr">
                    <a:lnL>
                      <a:noFill/>
                    </a:lnL>
                    <a:lnR>
                      <a:noFill/>
                    </a:lnR>
                    <a:lnT>
                      <a:noFill/>
                    </a:lnT>
                    <a:lnB w="9525" cap="flat" cmpd="sng" algn="ctr">
                      <a:solidFill>
                        <a:srgbClr val="DBDBDB"/>
                      </a:solidFill>
                      <a:prstDash val="solid"/>
                      <a:round/>
                      <a:headEnd type="none" w="med" len="med"/>
                      <a:tailEnd type="none" w="med" len="med"/>
                    </a:lnB>
                    <a:solidFill>
                      <a:srgbClr val="FFFFFF"/>
                    </a:solidFill>
                  </a:tcPr>
                </a:tc>
                <a:tc>
                  <a:txBody>
                    <a:bodyPr/>
                    <a:lstStyle/>
                    <a:p>
                      <a:pPr algn="l" fontAlgn="base"/>
                      <a:r>
                        <a:rPr lang="en-US" b="0" dirty="0">
                          <a:solidFill>
                            <a:schemeClr val="tx1"/>
                          </a:solidFill>
                          <a:effectLst/>
                        </a:rPr>
                        <a:t>Creators of </a:t>
                      </a:r>
                      <a:r>
                        <a:rPr lang="en-US" b="0" u="none" strike="noStrike" dirty="0">
                          <a:solidFill>
                            <a:schemeClr val="tx1"/>
                          </a:solidFill>
                          <a:effectLst/>
                          <a:latin typeface="inherit"/>
                        </a:rPr>
                        <a:t>services</a:t>
                      </a:r>
                      <a:r>
                        <a:rPr lang="en-US" b="0" dirty="0">
                          <a:solidFill>
                            <a:schemeClr val="tx1"/>
                          </a:solidFill>
                          <a:effectLst/>
                        </a:rPr>
                        <a:t> that this </a:t>
                      </a:r>
                      <a:r>
                        <a:rPr lang="en-US" b="0" dirty="0" err="1">
                          <a:solidFill>
                            <a:schemeClr val="tx1"/>
                          </a:solidFill>
                          <a:effectLst/>
                        </a:rPr>
                        <a:t>NgModule</a:t>
                      </a:r>
                      <a:r>
                        <a:rPr lang="en-US" b="0" dirty="0">
                          <a:solidFill>
                            <a:schemeClr val="tx1"/>
                          </a:solidFill>
                          <a:effectLst/>
                        </a:rPr>
                        <a:t> contributes to the global collection of services; they become accessible in all parts of the application. (You can also specify providers at the component level.)</a:t>
                      </a:r>
                    </a:p>
                  </a:txBody>
                  <a:tcPr marL="152400" marR="152400" marT="152400" marB="152400" anchor="ctr">
                    <a:lnL>
                      <a:noFill/>
                    </a:lnL>
                    <a:lnR>
                      <a:noFill/>
                    </a:lnR>
                    <a:lnT>
                      <a:noFill/>
                    </a:lnT>
                    <a:lnB w="9525" cap="flat" cmpd="sng" algn="ctr">
                      <a:solidFill>
                        <a:srgbClr val="DBDBDB"/>
                      </a:solidFill>
                      <a:prstDash val="solid"/>
                      <a:round/>
                      <a:headEnd type="none" w="med" len="med"/>
                      <a:tailEnd type="none" w="med" len="med"/>
                    </a:lnB>
                    <a:solidFill>
                      <a:srgbClr val="FFFFFF"/>
                    </a:solidFill>
                  </a:tcPr>
                </a:tc>
                <a:extLst>
                  <a:ext uri="{0D108BD9-81ED-4DB2-BD59-A6C34878D82A}">
                    <a16:rowId xmlns:a16="http://schemas.microsoft.com/office/drawing/2014/main" val="1396510025"/>
                  </a:ext>
                </a:extLst>
              </a:tr>
              <a:tr h="0">
                <a:tc>
                  <a:txBody>
                    <a:bodyPr/>
                    <a:lstStyle/>
                    <a:p>
                      <a:pPr algn="l" fontAlgn="base"/>
                      <a:r>
                        <a:rPr lang="en-IN" b="0">
                          <a:solidFill>
                            <a:schemeClr val="tx1"/>
                          </a:solidFill>
                          <a:effectLst/>
                        </a:rPr>
                        <a:t>bootstrap</a:t>
                      </a:r>
                    </a:p>
                  </a:txBody>
                  <a:tcPr marL="152400" marR="152400" marT="152400" marB="152400" anchor="ctr">
                    <a:lnL>
                      <a:noFill/>
                    </a:lnL>
                    <a:lnR>
                      <a:noFill/>
                    </a:lnR>
                    <a:lnT w="9525" cap="flat" cmpd="sng" algn="ctr">
                      <a:solidFill>
                        <a:srgbClr val="DBDBDB"/>
                      </a:solidFill>
                      <a:prstDash val="solid"/>
                      <a:round/>
                      <a:headEnd type="none" w="med" len="med"/>
                      <a:tailEnd type="none" w="med" len="med"/>
                    </a:lnT>
                    <a:lnB>
                      <a:noFill/>
                    </a:lnB>
                    <a:solidFill>
                      <a:srgbClr val="FFFFFF"/>
                    </a:solidFill>
                  </a:tcPr>
                </a:tc>
                <a:tc>
                  <a:txBody>
                    <a:bodyPr/>
                    <a:lstStyle/>
                    <a:p>
                      <a:pPr algn="l" fontAlgn="base"/>
                      <a:r>
                        <a:rPr lang="en-US" b="0" dirty="0">
                          <a:solidFill>
                            <a:schemeClr val="tx1"/>
                          </a:solidFill>
                          <a:effectLst/>
                        </a:rPr>
                        <a:t>The main application view, called the </a:t>
                      </a:r>
                      <a:r>
                        <a:rPr lang="en-US" b="0" i="1" dirty="0">
                          <a:solidFill>
                            <a:schemeClr val="tx1"/>
                          </a:solidFill>
                          <a:effectLst/>
                        </a:rPr>
                        <a:t>root component</a:t>
                      </a:r>
                      <a:r>
                        <a:rPr lang="en-US" b="0" dirty="0">
                          <a:solidFill>
                            <a:schemeClr val="tx1"/>
                          </a:solidFill>
                          <a:effectLst/>
                        </a:rPr>
                        <a:t>, which hosts all other application views. Only the </a:t>
                      </a:r>
                      <a:r>
                        <a:rPr lang="en-US" b="0" i="1" dirty="0">
                          <a:solidFill>
                            <a:schemeClr val="tx1"/>
                          </a:solidFill>
                          <a:effectLst/>
                        </a:rPr>
                        <a:t>root </a:t>
                      </a:r>
                      <a:r>
                        <a:rPr lang="en-US" b="0" i="1" dirty="0" err="1">
                          <a:solidFill>
                            <a:schemeClr val="tx1"/>
                          </a:solidFill>
                          <a:effectLst/>
                        </a:rPr>
                        <a:t>NgModule</a:t>
                      </a:r>
                      <a:r>
                        <a:rPr lang="en-US" b="0" dirty="0">
                          <a:solidFill>
                            <a:schemeClr val="tx1"/>
                          </a:solidFill>
                          <a:effectLst/>
                        </a:rPr>
                        <a:t> should set the bootstrap property.</a:t>
                      </a:r>
                    </a:p>
                  </a:txBody>
                  <a:tcPr marL="152400" marR="152400" marT="152400" marB="152400" anchor="ctr">
                    <a:lnL>
                      <a:noFill/>
                    </a:lnL>
                    <a:lnR>
                      <a:noFill/>
                    </a:lnR>
                    <a:lnT w="9525" cap="flat" cmpd="sng" algn="ctr">
                      <a:solidFill>
                        <a:srgbClr val="DBDBDB"/>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2627754579"/>
                  </a:ext>
                </a:extLst>
              </a:tr>
            </a:tbl>
          </a:graphicData>
        </a:graphic>
      </p:graphicFrame>
    </p:spTree>
    <p:extLst>
      <p:ext uri="{BB962C8B-B14F-4D97-AF65-F5344CB8AC3E}">
        <p14:creationId xmlns:p14="http://schemas.microsoft.com/office/powerpoint/2010/main" val="152979956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rgbClr val="FF0000"/>
                </a:solidFill>
                <a:effectLst/>
                <a:latin typeface="Roboto" panose="02000000000000000000" pitchFamily="2" charset="0"/>
              </a:rPr>
              <a:t>Lazy loading module</a:t>
            </a:r>
          </a:p>
        </p:txBody>
      </p:sp>
      <p:sp>
        <p:nvSpPr>
          <p:cNvPr id="4" name="Content Placeholder 3">
            <a:extLst>
              <a:ext uri="{FF2B5EF4-FFF2-40B4-BE49-F238E27FC236}">
                <a16:creationId xmlns:a16="http://schemas.microsoft.com/office/drawing/2014/main" id="{C22CBA2A-BECE-80AA-750A-106E4557A139}"/>
              </a:ext>
            </a:extLst>
          </p:cNvPr>
          <p:cNvSpPr>
            <a:spLocks noGrp="1"/>
          </p:cNvSpPr>
          <p:nvPr>
            <p:ph idx="1"/>
          </p:nvPr>
        </p:nvSpPr>
        <p:spPr/>
        <p:txBody>
          <a:bodyPr/>
          <a:lstStyle/>
          <a:p>
            <a:r>
              <a:rPr lang="en-IN" dirty="0"/>
              <a:t>Command : </a:t>
            </a:r>
          </a:p>
          <a:p>
            <a:pPr marL="0" indent="0">
              <a:buNone/>
            </a:pPr>
            <a:endParaRPr lang="en-IN" dirty="0"/>
          </a:p>
          <a:p>
            <a:pPr marL="0" indent="0">
              <a:buNone/>
            </a:pPr>
            <a:r>
              <a:rPr lang="en-US" dirty="0"/>
              <a:t>ng generate </a:t>
            </a:r>
            <a:r>
              <a:rPr lang="en-US"/>
              <a:t>module test2 </a:t>
            </a:r>
            <a:r>
              <a:rPr lang="en-US" dirty="0"/>
              <a:t>--route a --module </a:t>
            </a:r>
            <a:r>
              <a:rPr lang="en-US" dirty="0" err="1"/>
              <a:t>app.module</a:t>
            </a:r>
            <a:endParaRPr lang="en-US" dirty="0"/>
          </a:p>
          <a:p>
            <a:pPr marL="0" indent="0">
              <a:buNone/>
            </a:pPr>
            <a:endParaRPr lang="en-IN" dirty="0"/>
          </a:p>
        </p:txBody>
      </p:sp>
    </p:spTree>
    <p:extLst>
      <p:ext uri="{BB962C8B-B14F-4D97-AF65-F5344CB8AC3E}">
        <p14:creationId xmlns:p14="http://schemas.microsoft.com/office/powerpoint/2010/main" val="2209555290"/>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solidFill>
                  <a:srgbClr val="FF0000"/>
                </a:solidFill>
              </a:rPr>
            </a:br>
            <a:r>
              <a:rPr lang="en-US" dirty="0">
                <a:solidFill>
                  <a:srgbClr val="FF0000"/>
                </a:solidFill>
              </a:rPr>
              <a:t>User input from a template reference variable</a:t>
            </a:r>
            <a:br>
              <a:rPr lang="en-US" dirty="0">
                <a:solidFill>
                  <a:srgbClr val="FF0000"/>
                </a:solidFill>
              </a:rPr>
            </a:br>
            <a:endParaRPr lang="en-US" dirty="0">
              <a:solidFill>
                <a:srgbClr val="FF0000"/>
              </a:solidFill>
            </a:endParaRPr>
          </a:p>
        </p:txBody>
      </p:sp>
      <p:sp>
        <p:nvSpPr>
          <p:cNvPr id="3" name="Content Placeholder 2"/>
          <p:cNvSpPr>
            <a:spLocks noGrp="1"/>
          </p:cNvSpPr>
          <p:nvPr>
            <p:ph idx="1"/>
          </p:nvPr>
        </p:nvSpPr>
        <p:spPr/>
        <p:txBody>
          <a:bodyPr>
            <a:normAutofit fontScale="85000" lnSpcReduction="20000"/>
          </a:bodyPr>
          <a:lstStyle/>
          <a:p>
            <a:r>
              <a:rPr lang="en-US" dirty="0">
                <a:solidFill>
                  <a:srgbClr val="002060"/>
                </a:solidFill>
              </a:rPr>
              <a:t>Get user input from a template reference variable</a:t>
            </a:r>
          </a:p>
          <a:p>
            <a:r>
              <a:rPr lang="en-US" dirty="0">
                <a:solidFill>
                  <a:srgbClr val="002060"/>
                </a:solidFill>
              </a:rPr>
              <a:t>There's another way to get the user data: use Angular template reference variables. These variables provide direct access to an element from within the template. To declare a template reference variable, precede an identifier with a hash (or pound) character (#).</a:t>
            </a:r>
          </a:p>
          <a:p>
            <a:r>
              <a:rPr lang="en-US" dirty="0">
                <a:solidFill>
                  <a:srgbClr val="002060"/>
                </a:solidFill>
              </a:rPr>
              <a:t>The following example uses a template reference variable to implement a keystroke loopback in a simple template </a:t>
            </a:r>
          </a:p>
          <a:p>
            <a:r>
              <a:rPr lang="en-US" dirty="0">
                <a:solidFill>
                  <a:srgbClr val="002060"/>
                </a:solidFill>
              </a:rPr>
              <a:t>&lt;input #box (</a:t>
            </a:r>
            <a:r>
              <a:rPr lang="en-US" dirty="0" err="1">
                <a:solidFill>
                  <a:srgbClr val="002060"/>
                </a:solidFill>
              </a:rPr>
              <a:t>keyup</a:t>
            </a:r>
            <a:r>
              <a:rPr lang="en-US" dirty="0">
                <a:solidFill>
                  <a:srgbClr val="002060"/>
                </a:solidFill>
              </a:rPr>
              <a:t>)="0"&gt; </a:t>
            </a:r>
          </a:p>
          <a:p>
            <a:r>
              <a:rPr lang="en-US" dirty="0">
                <a:solidFill>
                  <a:srgbClr val="002060"/>
                </a:solidFill>
              </a:rPr>
              <a:t>&lt;p&gt;{{</a:t>
            </a:r>
            <a:r>
              <a:rPr lang="en-US" dirty="0" err="1">
                <a:solidFill>
                  <a:srgbClr val="002060"/>
                </a:solidFill>
              </a:rPr>
              <a:t>box.value</a:t>
            </a:r>
            <a:r>
              <a:rPr lang="en-US" dirty="0">
                <a:solidFill>
                  <a:srgbClr val="002060"/>
                </a:solidFill>
              </a:rPr>
              <a:t>}}&lt;/p&gt;  </a:t>
            </a:r>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Key event filtering (with </a:t>
            </a:r>
            <a:r>
              <a:rPr lang="en-US" dirty="0" err="1">
                <a:solidFill>
                  <a:srgbClr val="FF0000"/>
                </a:solidFill>
              </a:rPr>
              <a:t>key.enter</a:t>
            </a:r>
            <a:r>
              <a:rPr lang="en-US" dirty="0">
                <a:solidFill>
                  <a:srgbClr val="FF0000"/>
                </a:solidFill>
              </a:rPr>
              <a:t>)</a:t>
            </a:r>
            <a:br>
              <a:rPr lang="en-US" dirty="0">
                <a:solidFill>
                  <a:srgbClr val="FF0000"/>
                </a:solidFill>
              </a:rPr>
            </a:br>
            <a:endParaRPr lang="en-US"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r>
              <a:rPr lang="en-US" dirty="0">
                <a:solidFill>
                  <a:srgbClr val="002060"/>
                </a:solidFill>
              </a:rPr>
              <a:t>The (</a:t>
            </a:r>
            <a:r>
              <a:rPr lang="en-US" dirty="0" err="1">
                <a:solidFill>
                  <a:srgbClr val="002060"/>
                </a:solidFill>
              </a:rPr>
              <a:t>keyup</a:t>
            </a:r>
            <a:r>
              <a:rPr lang="en-US" dirty="0">
                <a:solidFill>
                  <a:srgbClr val="002060"/>
                </a:solidFill>
              </a:rPr>
              <a:t>) event handler hears </a:t>
            </a:r>
            <a:r>
              <a:rPr lang="en-US" i="1" dirty="0">
                <a:solidFill>
                  <a:srgbClr val="002060"/>
                </a:solidFill>
              </a:rPr>
              <a:t>every keystroke</a:t>
            </a:r>
            <a:r>
              <a:rPr lang="en-US" dirty="0">
                <a:solidFill>
                  <a:srgbClr val="002060"/>
                </a:solidFill>
              </a:rPr>
              <a:t>.</a:t>
            </a:r>
          </a:p>
          <a:p>
            <a:r>
              <a:rPr lang="en-US" dirty="0">
                <a:solidFill>
                  <a:srgbClr val="002060"/>
                </a:solidFill>
              </a:rPr>
              <a:t>To listen only the </a:t>
            </a:r>
            <a:r>
              <a:rPr lang="en-US" i="1" dirty="0">
                <a:solidFill>
                  <a:srgbClr val="002060"/>
                </a:solidFill>
              </a:rPr>
              <a:t>Enter</a:t>
            </a:r>
            <a:r>
              <a:rPr lang="en-US" dirty="0">
                <a:solidFill>
                  <a:srgbClr val="002060"/>
                </a:solidFill>
              </a:rPr>
              <a:t> key matters, because it signals that the user has finished typing. </a:t>
            </a:r>
          </a:p>
          <a:p>
            <a:r>
              <a:rPr lang="en-US" dirty="0">
                <a:solidFill>
                  <a:srgbClr val="002060"/>
                </a:solidFill>
              </a:rPr>
              <a:t>One way to reduce the noise would be to examine every $</a:t>
            </a:r>
            <a:r>
              <a:rPr lang="en-US" dirty="0" err="1">
                <a:solidFill>
                  <a:srgbClr val="002060"/>
                </a:solidFill>
              </a:rPr>
              <a:t>event.keyCode</a:t>
            </a:r>
            <a:r>
              <a:rPr lang="en-US" dirty="0">
                <a:solidFill>
                  <a:srgbClr val="002060"/>
                </a:solidFill>
              </a:rPr>
              <a:t> and take action only when the key is </a:t>
            </a:r>
            <a:r>
              <a:rPr lang="en-US" i="1" dirty="0">
                <a:solidFill>
                  <a:srgbClr val="002060"/>
                </a:solidFill>
              </a:rPr>
              <a:t>Enter</a:t>
            </a:r>
            <a:r>
              <a:rPr lang="en-US" dirty="0">
                <a:solidFill>
                  <a:srgbClr val="002060"/>
                </a:solidFill>
              </a:rPr>
              <a:t>.</a:t>
            </a:r>
          </a:p>
          <a:p>
            <a:r>
              <a:rPr lang="en-US" dirty="0">
                <a:solidFill>
                  <a:srgbClr val="002060"/>
                </a:solidFill>
              </a:rPr>
              <a:t>Easier way: bind to </a:t>
            </a:r>
            <a:r>
              <a:rPr lang="en-US" dirty="0" err="1">
                <a:solidFill>
                  <a:srgbClr val="002060"/>
                </a:solidFill>
              </a:rPr>
              <a:t>Angular's</a:t>
            </a:r>
            <a:r>
              <a:rPr lang="en-US" dirty="0">
                <a:solidFill>
                  <a:srgbClr val="002060"/>
                </a:solidFill>
              </a:rPr>
              <a:t> </a:t>
            </a:r>
            <a:r>
              <a:rPr lang="en-US" dirty="0" err="1">
                <a:solidFill>
                  <a:srgbClr val="002060"/>
                </a:solidFill>
              </a:rPr>
              <a:t>keyup.enter</a:t>
            </a:r>
            <a:r>
              <a:rPr lang="en-US" dirty="0">
                <a:solidFill>
                  <a:srgbClr val="002060"/>
                </a:solidFill>
              </a:rPr>
              <a:t> pseudo-event. Then Angular calls the event handler only when the user presses </a:t>
            </a:r>
            <a:r>
              <a:rPr lang="en-US" i="1" dirty="0">
                <a:solidFill>
                  <a:srgbClr val="002060"/>
                </a:solidFill>
              </a:rPr>
              <a:t>Enter</a:t>
            </a:r>
            <a:r>
              <a:rPr lang="en-US" dirty="0">
                <a:solidFill>
                  <a:srgbClr val="002060"/>
                </a:solidFill>
              </a:rPr>
              <a:t>.</a:t>
            </a:r>
          </a:p>
          <a:p>
            <a:endParaRPr lang="en-US" dirty="0">
              <a:solidFill>
                <a:srgbClr val="002060"/>
              </a:solidFill>
            </a:endParaRPr>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Key Event Filtering(with </a:t>
            </a:r>
            <a:r>
              <a:rPr lang="en-US" dirty="0" err="1">
                <a:solidFill>
                  <a:srgbClr val="FF0000"/>
                </a:solidFill>
              </a:rPr>
              <a:t>key.enter</a:t>
            </a:r>
            <a:r>
              <a:rPr lang="en-US" dirty="0">
                <a:solidFill>
                  <a:srgbClr val="FF0000"/>
                </a:solidFill>
              </a:rPr>
              <a:t>)</a:t>
            </a:r>
          </a:p>
        </p:txBody>
      </p:sp>
      <p:sp>
        <p:nvSpPr>
          <p:cNvPr id="3" name="Content Placeholder 2"/>
          <p:cNvSpPr>
            <a:spLocks noGrp="1"/>
          </p:cNvSpPr>
          <p:nvPr>
            <p:ph idx="1"/>
          </p:nvPr>
        </p:nvSpPr>
        <p:spPr/>
        <p:txBody>
          <a:bodyPr>
            <a:normAutofit fontScale="85000" lnSpcReduction="20000"/>
          </a:bodyPr>
          <a:lstStyle/>
          <a:p>
            <a:r>
              <a:rPr lang="en-US" dirty="0">
                <a:solidFill>
                  <a:srgbClr val="002060"/>
                </a:solidFill>
              </a:rPr>
              <a:t>&lt;input #box (</a:t>
            </a:r>
            <a:r>
              <a:rPr lang="en-US" dirty="0" err="1">
                <a:solidFill>
                  <a:srgbClr val="002060"/>
                </a:solidFill>
              </a:rPr>
              <a:t>keyup.enter</a:t>
            </a:r>
            <a:r>
              <a:rPr lang="en-US" dirty="0">
                <a:solidFill>
                  <a:srgbClr val="002060"/>
                </a:solidFill>
              </a:rPr>
              <a:t>)="</a:t>
            </a:r>
            <a:r>
              <a:rPr lang="en-US" dirty="0" err="1">
                <a:solidFill>
                  <a:srgbClr val="002060"/>
                </a:solidFill>
              </a:rPr>
              <a:t>onEnter</a:t>
            </a:r>
            <a:r>
              <a:rPr lang="en-US" dirty="0">
                <a:solidFill>
                  <a:srgbClr val="002060"/>
                </a:solidFill>
              </a:rPr>
              <a:t>(</a:t>
            </a:r>
            <a:r>
              <a:rPr lang="en-US" dirty="0" err="1">
                <a:solidFill>
                  <a:srgbClr val="002060"/>
                </a:solidFill>
              </a:rPr>
              <a:t>box.value</a:t>
            </a:r>
            <a:r>
              <a:rPr lang="en-US" dirty="0">
                <a:solidFill>
                  <a:srgbClr val="002060"/>
                </a:solidFill>
              </a:rPr>
              <a:t>)"&gt; &lt;p&gt;{{value}}&lt;/p&gt; ` }) </a:t>
            </a:r>
          </a:p>
          <a:p>
            <a:pPr>
              <a:buNone/>
            </a:pPr>
            <a:endParaRPr lang="en-US" dirty="0">
              <a:solidFill>
                <a:srgbClr val="002060"/>
              </a:solidFill>
            </a:endParaRPr>
          </a:p>
          <a:p>
            <a:pPr>
              <a:buNone/>
            </a:pPr>
            <a:r>
              <a:rPr lang="en-US" dirty="0">
                <a:solidFill>
                  <a:srgbClr val="002060"/>
                </a:solidFill>
              </a:rPr>
              <a:t> export class </a:t>
            </a:r>
            <a:r>
              <a:rPr lang="en-US" dirty="0" err="1">
                <a:solidFill>
                  <a:srgbClr val="002060"/>
                </a:solidFill>
              </a:rPr>
              <a:t>KeyUpComponent</a:t>
            </a:r>
            <a:r>
              <a:rPr lang="en-US" dirty="0">
                <a:solidFill>
                  <a:srgbClr val="002060"/>
                </a:solidFill>
              </a:rPr>
              <a:t> </a:t>
            </a:r>
          </a:p>
          <a:p>
            <a:pPr>
              <a:buNone/>
            </a:pPr>
            <a:r>
              <a:rPr lang="en-US" dirty="0">
                <a:solidFill>
                  <a:srgbClr val="002060"/>
                </a:solidFill>
              </a:rPr>
              <a:t>    { </a:t>
            </a:r>
          </a:p>
          <a:p>
            <a:pPr>
              <a:buNone/>
            </a:pPr>
            <a:r>
              <a:rPr lang="en-US" dirty="0">
                <a:solidFill>
                  <a:srgbClr val="002060"/>
                </a:solidFill>
              </a:rPr>
              <a:t>     value = ''; </a:t>
            </a:r>
          </a:p>
          <a:p>
            <a:pPr>
              <a:buNone/>
            </a:pPr>
            <a:r>
              <a:rPr lang="en-US" dirty="0">
                <a:solidFill>
                  <a:srgbClr val="002060"/>
                </a:solidFill>
              </a:rPr>
              <a:t>     </a:t>
            </a:r>
            <a:r>
              <a:rPr lang="en-US" dirty="0" err="1">
                <a:solidFill>
                  <a:srgbClr val="002060"/>
                </a:solidFill>
              </a:rPr>
              <a:t>onEnter</a:t>
            </a:r>
            <a:r>
              <a:rPr lang="en-US" dirty="0">
                <a:solidFill>
                  <a:srgbClr val="002060"/>
                </a:solidFill>
              </a:rPr>
              <a:t>(value: string) </a:t>
            </a:r>
          </a:p>
          <a:p>
            <a:pPr>
              <a:buNone/>
            </a:pPr>
            <a:r>
              <a:rPr lang="en-US" dirty="0">
                <a:solidFill>
                  <a:srgbClr val="002060"/>
                </a:solidFill>
              </a:rPr>
              <a:t>	 { </a:t>
            </a:r>
          </a:p>
          <a:p>
            <a:pPr>
              <a:buNone/>
            </a:pPr>
            <a:r>
              <a:rPr lang="en-US" dirty="0">
                <a:solidFill>
                  <a:srgbClr val="002060"/>
                </a:solidFill>
              </a:rPr>
              <a:t>     </a:t>
            </a:r>
            <a:r>
              <a:rPr lang="en-US" dirty="0" err="1">
                <a:solidFill>
                  <a:srgbClr val="002060"/>
                </a:solidFill>
              </a:rPr>
              <a:t>this.value</a:t>
            </a:r>
            <a:r>
              <a:rPr lang="en-US" dirty="0">
                <a:solidFill>
                  <a:srgbClr val="002060"/>
                </a:solidFill>
              </a:rPr>
              <a:t> = value; </a:t>
            </a:r>
          </a:p>
          <a:p>
            <a:pPr>
              <a:buNone/>
            </a:pPr>
            <a:r>
              <a:rPr lang="en-US" dirty="0">
                <a:solidFill>
                  <a:srgbClr val="002060"/>
                </a:solidFill>
              </a:rPr>
              <a:t>     }</a:t>
            </a:r>
          </a:p>
          <a:p>
            <a:pPr>
              <a:buNone/>
            </a:pPr>
            <a:r>
              <a:rPr lang="en-US" dirty="0">
                <a:solidFill>
                  <a:srgbClr val="002060"/>
                </a:solidFill>
              </a:rPr>
              <a:t>  }</a:t>
            </a:r>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Form Types</a:t>
            </a:r>
          </a:p>
        </p:txBody>
      </p:sp>
      <p:sp>
        <p:nvSpPr>
          <p:cNvPr id="3" name="Content Placeholder 2"/>
          <p:cNvSpPr>
            <a:spLocks noGrp="1"/>
          </p:cNvSpPr>
          <p:nvPr>
            <p:ph idx="1"/>
          </p:nvPr>
        </p:nvSpPr>
        <p:spPr/>
        <p:txBody>
          <a:bodyPr/>
          <a:lstStyle/>
          <a:p>
            <a:endParaRPr lang="en-US" dirty="0">
              <a:solidFill>
                <a:srgbClr val="002060"/>
              </a:solidFill>
            </a:endParaRPr>
          </a:p>
          <a:p>
            <a:r>
              <a:rPr lang="en-US" dirty="0">
                <a:solidFill>
                  <a:srgbClr val="002060"/>
                </a:solidFill>
              </a:rPr>
              <a:t>Template Driven Forms</a:t>
            </a:r>
          </a:p>
          <a:p>
            <a:pPr>
              <a:buNone/>
            </a:pPr>
            <a:r>
              <a:rPr lang="en-US" dirty="0">
                <a:solidFill>
                  <a:srgbClr val="002060"/>
                </a:solidFill>
              </a:rPr>
              <a:t>(Uses </a:t>
            </a:r>
            <a:r>
              <a:rPr lang="en-US" dirty="0" err="1">
                <a:solidFill>
                  <a:srgbClr val="002060"/>
                </a:solidFill>
              </a:rPr>
              <a:t>FormsModule</a:t>
            </a:r>
            <a:r>
              <a:rPr lang="en-US" dirty="0">
                <a:solidFill>
                  <a:srgbClr val="002060"/>
                </a:solidFill>
              </a:rPr>
              <a:t> and </a:t>
            </a:r>
            <a:r>
              <a:rPr lang="en-US" dirty="0" err="1">
                <a:solidFill>
                  <a:srgbClr val="002060"/>
                </a:solidFill>
              </a:rPr>
              <a:t>ngForm</a:t>
            </a:r>
            <a:r>
              <a:rPr lang="en-US" dirty="0">
                <a:solidFill>
                  <a:srgbClr val="002060"/>
                </a:solidFill>
              </a:rPr>
              <a:t> directive)</a:t>
            </a:r>
          </a:p>
          <a:p>
            <a:endParaRPr lang="en-US" dirty="0">
              <a:solidFill>
                <a:srgbClr val="002060"/>
              </a:solidFill>
            </a:endParaRPr>
          </a:p>
          <a:p>
            <a:r>
              <a:rPr lang="en-US" dirty="0">
                <a:solidFill>
                  <a:srgbClr val="002060"/>
                </a:solidFill>
              </a:rPr>
              <a:t>Model Driven forms(Reactive Forms )</a:t>
            </a:r>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Template Driven Forms</a:t>
            </a:r>
          </a:p>
        </p:txBody>
      </p:sp>
      <p:sp>
        <p:nvSpPr>
          <p:cNvPr id="3" name="Content Placeholder 2"/>
          <p:cNvSpPr>
            <a:spLocks noGrp="1"/>
          </p:cNvSpPr>
          <p:nvPr>
            <p:ph idx="1"/>
          </p:nvPr>
        </p:nvSpPr>
        <p:spPr/>
        <p:txBody>
          <a:bodyPr>
            <a:normAutofit lnSpcReduction="10000"/>
          </a:bodyPr>
          <a:lstStyle/>
          <a:p>
            <a:r>
              <a:rPr lang="en-US" dirty="0">
                <a:solidFill>
                  <a:srgbClr val="002060"/>
                </a:solidFill>
              </a:rPr>
              <a:t>We can build almost any form with an Angular template</a:t>
            </a:r>
          </a:p>
          <a:p>
            <a:r>
              <a:rPr lang="en-US" dirty="0">
                <a:solidFill>
                  <a:srgbClr val="002060"/>
                </a:solidFill>
              </a:rPr>
              <a:t>We can lay out the controls creatively, bind them to data, specify validation rules and display validation errors, conditionally enable or disable specific controls, trigger built-in visual feedback, and much more.</a:t>
            </a:r>
          </a:p>
          <a:p>
            <a:r>
              <a:rPr lang="en-US" dirty="0">
                <a:solidFill>
                  <a:srgbClr val="002060"/>
                </a:solidFill>
              </a:rPr>
              <a:t>Angular makes the process easy by handling many of the repetitive tasks.</a:t>
            </a:r>
          </a:p>
          <a:p>
            <a:endParaRPr lang="en-US" dirty="0">
              <a:solidFill>
                <a:srgbClr val="002060"/>
              </a:solidFill>
            </a:endParaRPr>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Validation Classes</a:t>
            </a:r>
          </a:p>
        </p:txBody>
      </p:sp>
      <p:pic>
        <p:nvPicPr>
          <p:cNvPr id="4" name="Content Placeholder 3" descr="validations.jpg"/>
          <p:cNvPicPr>
            <a:picLocks noGrp="1" noChangeAspect="1"/>
          </p:cNvPicPr>
          <p:nvPr>
            <p:ph idx="1"/>
          </p:nvPr>
        </p:nvPicPr>
        <p:blipFill>
          <a:blip r:embed="rId2"/>
          <a:stretch>
            <a:fillRect/>
          </a:stretch>
        </p:blipFill>
        <p:spPr>
          <a:xfrm>
            <a:off x="1066800" y="1371600"/>
            <a:ext cx="6629400" cy="3200400"/>
          </a:xfrm>
        </p:spPr>
      </p:pic>
      <p:sp>
        <p:nvSpPr>
          <p:cNvPr id="5" name="TextBox 4"/>
          <p:cNvSpPr txBox="1"/>
          <p:nvPr/>
        </p:nvSpPr>
        <p:spPr>
          <a:xfrm>
            <a:off x="1143000" y="5486400"/>
            <a:ext cx="6578211" cy="369332"/>
          </a:xfrm>
          <a:prstGeom prst="rect">
            <a:avLst/>
          </a:prstGeom>
          <a:noFill/>
        </p:spPr>
        <p:txBody>
          <a:bodyPr wrap="none" rtlCol="0">
            <a:spAutoFit/>
          </a:bodyPr>
          <a:lstStyle/>
          <a:p>
            <a:r>
              <a:rPr lang="en-US" dirty="0">
                <a:solidFill>
                  <a:srgbClr val="002060"/>
                </a:solidFill>
              </a:rPr>
              <a:t>Override these classes for better visible changes for form validations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JS : </a:t>
            </a:r>
            <a:r>
              <a:rPr lang="en-US" dirty="0" err="1">
                <a:solidFill>
                  <a:srgbClr val="FF0000"/>
                </a:solidFill>
              </a:rPr>
              <a:t>Destructuring</a:t>
            </a:r>
            <a:endParaRPr lang="en-US" dirty="0">
              <a:solidFill>
                <a:srgbClr val="FF0000"/>
              </a:solidFill>
            </a:endParaRPr>
          </a:p>
        </p:txBody>
      </p:sp>
      <p:sp>
        <p:nvSpPr>
          <p:cNvPr id="3" name="Subtitle 2"/>
          <p:cNvSpPr>
            <a:spLocks noGrp="1"/>
          </p:cNvSpPr>
          <p:nvPr>
            <p:ph type="subTitle" idx="1"/>
          </p:nvPr>
        </p:nvSpPr>
        <p:spPr>
          <a:xfrm>
            <a:off x="762000" y="990600"/>
            <a:ext cx="7848600" cy="5410200"/>
          </a:xfrm>
        </p:spPr>
        <p:txBody>
          <a:bodyPr>
            <a:normAutofit/>
          </a:bodyPr>
          <a:lstStyle/>
          <a:p>
            <a:pPr marL="457200" indent="-457200" algn="l">
              <a:buFont typeface="Arial" panose="020B0604020202020204" pitchFamily="34" charset="0"/>
              <a:buChar char="•"/>
            </a:pPr>
            <a:r>
              <a:rPr lang="en-US" sz="2000" dirty="0">
                <a:solidFill>
                  <a:srgbClr val="002060"/>
                </a:solidFill>
                <a:ea typeface="Roboto" panose="02000000000000000000" pitchFamily="2" charset="0"/>
              </a:rPr>
              <a:t>Object literal : Defining name , attributes , methods</a:t>
            </a:r>
          </a:p>
          <a:p>
            <a:pPr marL="457200" indent="-457200" algn="l">
              <a:buFont typeface="Arial" panose="020B0604020202020204" pitchFamily="34" charset="0"/>
              <a:buChar char="•"/>
            </a:pPr>
            <a:r>
              <a:rPr lang="en-US" sz="2000" dirty="0">
                <a:solidFill>
                  <a:srgbClr val="002060"/>
                </a:solidFill>
                <a:ea typeface="Roboto" panose="02000000000000000000" pitchFamily="2" charset="0"/>
              </a:rPr>
              <a:t>Array </a:t>
            </a:r>
            <a:r>
              <a:rPr lang="en-US" sz="2000" dirty="0" err="1">
                <a:solidFill>
                  <a:srgbClr val="002060"/>
                </a:solidFill>
                <a:ea typeface="Roboto" panose="02000000000000000000" pitchFamily="2" charset="0"/>
              </a:rPr>
              <a:t>Destructuring</a:t>
            </a:r>
            <a:r>
              <a:rPr lang="en-US" sz="2000" dirty="0">
                <a:solidFill>
                  <a:srgbClr val="002060"/>
                </a:solidFill>
                <a:ea typeface="Roboto" panose="02000000000000000000" pitchFamily="2" charset="0"/>
              </a:rPr>
              <a:t>  : </a:t>
            </a:r>
          </a:p>
          <a:p>
            <a:pPr algn="l"/>
            <a:r>
              <a:rPr lang="en-US" sz="2000" dirty="0">
                <a:solidFill>
                  <a:srgbClr val="002060"/>
                </a:solidFill>
                <a:ea typeface="Roboto" panose="02000000000000000000" pitchFamily="2" charset="0"/>
              </a:rPr>
              <a:t>                   a. Into Single variable</a:t>
            </a:r>
          </a:p>
          <a:p>
            <a:pPr algn="l"/>
            <a:r>
              <a:rPr lang="en-US" sz="2000" dirty="0">
                <a:solidFill>
                  <a:srgbClr val="002060"/>
                </a:solidFill>
                <a:ea typeface="Roboto" panose="02000000000000000000" pitchFamily="2" charset="0"/>
              </a:rPr>
              <a:t>                   b. Into Multiple variables</a:t>
            </a:r>
          </a:p>
          <a:p>
            <a:pPr algn="l"/>
            <a:r>
              <a:rPr lang="en-US" sz="2000" dirty="0">
                <a:solidFill>
                  <a:srgbClr val="002060"/>
                </a:solidFill>
                <a:ea typeface="Roboto" panose="02000000000000000000" pitchFamily="2" charset="0"/>
              </a:rPr>
              <a:t>                   c. Into Empty Array</a:t>
            </a:r>
          </a:p>
          <a:p>
            <a:pPr algn="l"/>
            <a:r>
              <a:rPr lang="en-US" sz="2000" dirty="0">
                <a:solidFill>
                  <a:srgbClr val="002060"/>
                </a:solidFill>
                <a:ea typeface="Roboto" panose="02000000000000000000" pitchFamily="2" charset="0"/>
              </a:rPr>
              <a:t>                   d. Into Non-empty Array</a:t>
            </a:r>
          </a:p>
          <a:p>
            <a:pPr marL="457200" indent="-457200" algn="l">
              <a:buFont typeface="Arial" panose="020B0604020202020204" pitchFamily="34" charset="0"/>
              <a:buChar char="•"/>
            </a:pPr>
            <a:r>
              <a:rPr lang="en-US" sz="2000" dirty="0">
                <a:solidFill>
                  <a:srgbClr val="002060"/>
                </a:solidFill>
                <a:ea typeface="Roboto" panose="02000000000000000000" pitchFamily="2" charset="0"/>
              </a:rPr>
              <a:t>Object </a:t>
            </a:r>
            <a:r>
              <a:rPr lang="en-US" sz="2000" dirty="0" err="1">
                <a:solidFill>
                  <a:srgbClr val="002060"/>
                </a:solidFill>
                <a:ea typeface="Roboto" panose="02000000000000000000" pitchFamily="2" charset="0"/>
              </a:rPr>
              <a:t>Destructuring</a:t>
            </a:r>
            <a:r>
              <a:rPr lang="en-US" sz="2000" dirty="0">
                <a:solidFill>
                  <a:srgbClr val="002060"/>
                </a:solidFill>
                <a:ea typeface="Roboto" panose="02000000000000000000" pitchFamily="2" charset="0"/>
              </a:rPr>
              <a:t> </a:t>
            </a:r>
          </a:p>
          <a:p>
            <a:pPr algn="l"/>
            <a:endParaRPr lang="en-US" sz="2000" dirty="0">
              <a:solidFill>
                <a:srgbClr val="002060"/>
              </a:solidFill>
              <a:ea typeface="Roboto" panose="02000000000000000000" pitchFamily="2" charset="0"/>
            </a:endParaRPr>
          </a:p>
          <a:p>
            <a:pPr marL="457200" indent="-457200" algn="l">
              <a:buFont typeface="Arial" panose="020B0604020202020204" pitchFamily="34" charset="0"/>
              <a:buChar char="•"/>
            </a:pPr>
            <a:endParaRPr lang="en-US" sz="2000" dirty="0">
              <a:solidFill>
                <a:srgbClr val="002060"/>
              </a:solidFill>
              <a:ea typeface="Roboto" panose="02000000000000000000" pitchFamily="2" charset="0"/>
            </a:endParaRPr>
          </a:p>
        </p:txBody>
      </p:sp>
    </p:spTree>
    <p:extLst>
      <p:ext uri="{BB962C8B-B14F-4D97-AF65-F5344CB8AC3E}">
        <p14:creationId xmlns:p14="http://schemas.microsoft.com/office/powerpoint/2010/main" val="3471631542"/>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Code Snapshot</a:t>
            </a:r>
          </a:p>
        </p:txBody>
      </p:sp>
      <p:sp>
        <p:nvSpPr>
          <p:cNvPr id="3" name="Content Placeholder 2"/>
          <p:cNvSpPr>
            <a:spLocks noGrp="1"/>
          </p:cNvSpPr>
          <p:nvPr>
            <p:ph idx="1"/>
          </p:nvPr>
        </p:nvSpPr>
        <p:spPr/>
        <p:txBody>
          <a:bodyPr>
            <a:normAutofit fontScale="77500" lnSpcReduction="20000"/>
          </a:bodyPr>
          <a:lstStyle/>
          <a:p>
            <a:pPr>
              <a:buNone/>
            </a:pPr>
            <a:r>
              <a:rPr lang="en-US" dirty="0">
                <a:solidFill>
                  <a:srgbClr val="002060"/>
                </a:solidFill>
              </a:rPr>
              <a:t>&lt;form (</a:t>
            </a:r>
            <a:r>
              <a:rPr lang="en-US" dirty="0" err="1">
                <a:solidFill>
                  <a:srgbClr val="002060"/>
                </a:solidFill>
              </a:rPr>
              <a:t>ngSubmit</a:t>
            </a:r>
            <a:r>
              <a:rPr lang="en-US" dirty="0">
                <a:solidFill>
                  <a:srgbClr val="002060"/>
                </a:solidFill>
              </a:rPr>
              <a:t>)="</a:t>
            </a:r>
            <a:r>
              <a:rPr lang="en-US" dirty="0" err="1">
                <a:solidFill>
                  <a:srgbClr val="002060"/>
                </a:solidFill>
              </a:rPr>
              <a:t>onSubmit</a:t>
            </a:r>
            <a:r>
              <a:rPr lang="en-US" dirty="0">
                <a:solidFill>
                  <a:srgbClr val="002060"/>
                </a:solidFill>
              </a:rPr>
              <a:t>(form1.value)" #form1="</a:t>
            </a:r>
            <a:r>
              <a:rPr lang="en-US" dirty="0" err="1">
                <a:solidFill>
                  <a:srgbClr val="002060"/>
                </a:solidFill>
              </a:rPr>
              <a:t>ngForm</a:t>
            </a:r>
            <a:r>
              <a:rPr lang="en-US" dirty="0">
                <a:solidFill>
                  <a:srgbClr val="002060"/>
                </a:solidFill>
              </a:rPr>
              <a:t>"&gt;</a:t>
            </a:r>
          </a:p>
          <a:p>
            <a:endParaRPr lang="en-US" dirty="0">
              <a:solidFill>
                <a:srgbClr val="002060"/>
              </a:solidFill>
            </a:endParaRPr>
          </a:p>
          <a:p>
            <a:pPr>
              <a:buNone/>
            </a:pPr>
            <a:r>
              <a:rPr lang="en-US" dirty="0">
                <a:solidFill>
                  <a:srgbClr val="002060"/>
                </a:solidFill>
              </a:rPr>
              <a:t>&lt;div </a:t>
            </a:r>
            <a:r>
              <a:rPr lang="en-US" i="1" dirty="0">
                <a:solidFill>
                  <a:srgbClr val="002060"/>
                </a:solidFill>
              </a:rPr>
              <a:t>class</a:t>
            </a:r>
            <a:r>
              <a:rPr lang="en-US" dirty="0">
                <a:solidFill>
                  <a:srgbClr val="002060"/>
                </a:solidFill>
              </a:rPr>
              <a:t>="form-group"&gt;</a:t>
            </a:r>
          </a:p>
          <a:p>
            <a:pPr>
              <a:buNone/>
            </a:pPr>
            <a:r>
              <a:rPr lang="en-US" dirty="0">
                <a:solidFill>
                  <a:srgbClr val="002060"/>
                </a:solidFill>
              </a:rPr>
              <a:t>	&lt;label </a:t>
            </a:r>
            <a:r>
              <a:rPr lang="en-US" i="1" dirty="0">
                <a:solidFill>
                  <a:srgbClr val="002060"/>
                </a:solidFill>
              </a:rPr>
              <a:t>for</a:t>
            </a:r>
            <a:r>
              <a:rPr lang="en-US" dirty="0">
                <a:solidFill>
                  <a:srgbClr val="002060"/>
                </a:solidFill>
              </a:rPr>
              <a:t>="pass"&gt;Enter password&lt;/label&gt;</a:t>
            </a:r>
          </a:p>
          <a:p>
            <a:pPr>
              <a:buNone/>
            </a:pPr>
            <a:r>
              <a:rPr lang="en-US" dirty="0">
                <a:solidFill>
                  <a:srgbClr val="002060"/>
                </a:solidFill>
              </a:rPr>
              <a:t>	</a:t>
            </a:r>
          </a:p>
          <a:p>
            <a:pPr>
              <a:buNone/>
            </a:pPr>
            <a:r>
              <a:rPr lang="en-US" dirty="0">
                <a:solidFill>
                  <a:srgbClr val="002060"/>
                </a:solidFill>
              </a:rPr>
              <a:t>&lt;input </a:t>
            </a:r>
            <a:r>
              <a:rPr lang="en-US" i="1" dirty="0">
                <a:solidFill>
                  <a:srgbClr val="002060"/>
                </a:solidFill>
              </a:rPr>
              <a:t>required </a:t>
            </a:r>
            <a:r>
              <a:rPr lang="en-US" dirty="0">
                <a:solidFill>
                  <a:srgbClr val="002060"/>
                </a:solidFill>
              </a:rPr>
              <a:t> #</a:t>
            </a:r>
            <a:r>
              <a:rPr lang="en-US" i="1" dirty="0">
                <a:solidFill>
                  <a:srgbClr val="002060"/>
                </a:solidFill>
              </a:rPr>
              <a:t>pass</a:t>
            </a:r>
            <a:r>
              <a:rPr lang="en-US" dirty="0">
                <a:solidFill>
                  <a:srgbClr val="002060"/>
                </a:solidFill>
              </a:rPr>
              <a:t>="</a:t>
            </a:r>
            <a:r>
              <a:rPr lang="en-US" dirty="0" err="1">
                <a:solidFill>
                  <a:srgbClr val="002060"/>
                </a:solidFill>
              </a:rPr>
              <a:t>ngModel</a:t>
            </a:r>
            <a:r>
              <a:rPr lang="en-US" dirty="0">
                <a:solidFill>
                  <a:srgbClr val="002060"/>
                </a:solidFill>
              </a:rPr>
              <a:t>" </a:t>
            </a:r>
            <a:r>
              <a:rPr lang="en-US" i="1" dirty="0">
                <a:solidFill>
                  <a:srgbClr val="002060"/>
                </a:solidFill>
              </a:rPr>
              <a:t>type</a:t>
            </a:r>
            <a:r>
              <a:rPr lang="en-US" dirty="0">
                <a:solidFill>
                  <a:srgbClr val="002060"/>
                </a:solidFill>
              </a:rPr>
              <a:t>="password" </a:t>
            </a:r>
            <a:r>
              <a:rPr lang="en-US" i="1" dirty="0">
                <a:solidFill>
                  <a:srgbClr val="002060"/>
                </a:solidFill>
              </a:rPr>
              <a:t>id</a:t>
            </a:r>
            <a:r>
              <a:rPr lang="en-US" dirty="0">
                <a:solidFill>
                  <a:srgbClr val="002060"/>
                </a:solidFill>
              </a:rPr>
              <a:t>="pass"  </a:t>
            </a:r>
            <a:r>
              <a:rPr lang="en-US" i="1" dirty="0">
                <a:solidFill>
                  <a:srgbClr val="002060"/>
                </a:solidFill>
              </a:rPr>
              <a:t>name</a:t>
            </a:r>
            <a:r>
              <a:rPr lang="en-US" dirty="0">
                <a:solidFill>
                  <a:srgbClr val="002060"/>
                </a:solidFill>
              </a:rPr>
              <a:t>="pass" </a:t>
            </a:r>
            <a:r>
              <a:rPr lang="en-US" i="1" dirty="0" err="1">
                <a:solidFill>
                  <a:srgbClr val="002060"/>
                </a:solidFill>
              </a:rPr>
              <a:t>ngModel</a:t>
            </a:r>
            <a:r>
              <a:rPr lang="en-US" dirty="0">
                <a:solidFill>
                  <a:srgbClr val="002060"/>
                </a:solidFill>
              </a:rPr>
              <a:t>  </a:t>
            </a:r>
            <a:r>
              <a:rPr lang="en-US" i="1" dirty="0">
                <a:solidFill>
                  <a:srgbClr val="002060"/>
                </a:solidFill>
              </a:rPr>
              <a:t>class</a:t>
            </a:r>
            <a:r>
              <a:rPr lang="en-US" dirty="0">
                <a:solidFill>
                  <a:srgbClr val="002060"/>
                </a:solidFill>
              </a:rPr>
              <a:t>="form-control"&gt;</a:t>
            </a:r>
          </a:p>
          <a:p>
            <a:pPr>
              <a:buNone/>
            </a:pPr>
            <a:endParaRPr lang="en-US" dirty="0">
              <a:solidFill>
                <a:srgbClr val="002060"/>
              </a:solidFill>
            </a:endParaRPr>
          </a:p>
          <a:p>
            <a:pPr>
              <a:buNone/>
            </a:pPr>
            <a:r>
              <a:rPr lang="en-US" dirty="0">
                <a:solidFill>
                  <a:srgbClr val="002060"/>
                </a:solidFill>
              </a:rPr>
              <a:t>&lt;div [</a:t>
            </a:r>
            <a:r>
              <a:rPr lang="en-US" i="1" dirty="0">
                <a:solidFill>
                  <a:srgbClr val="002060"/>
                </a:solidFill>
              </a:rPr>
              <a:t>hidden</a:t>
            </a:r>
            <a:r>
              <a:rPr lang="en-US" dirty="0">
                <a:solidFill>
                  <a:srgbClr val="002060"/>
                </a:solidFill>
              </a:rPr>
              <a:t>]="</a:t>
            </a:r>
            <a:r>
              <a:rPr lang="en-US" dirty="0" err="1">
                <a:solidFill>
                  <a:srgbClr val="002060"/>
                </a:solidFill>
              </a:rPr>
              <a:t>pass.valid</a:t>
            </a:r>
            <a:r>
              <a:rPr lang="en-US" dirty="0">
                <a:solidFill>
                  <a:srgbClr val="002060"/>
                </a:solidFill>
              </a:rPr>
              <a:t>" </a:t>
            </a:r>
            <a:r>
              <a:rPr lang="en-US" i="1" dirty="0">
                <a:solidFill>
                  <a:srgbClr val="002060"/>
                </a:solidFill>
              </a:rPr>
              <a:t>class</a:t>
            </a:r>
            <a:r>
              <a:rPr lang="en-US" dirty="0">
                <a:solidFill>
                  <a:srgbClr val="002060"/>
                </a:solidFill>
              </a:rPr>
              <a:t>="alert </a:t>
            </a:r>
            <a:r>
              <a:rPr lang="en-US" dirty="0" err="1">
                <a:solidFill>
                  <a:srgbClr val="002060"/>
                </a:solidFill>
              </a:rPr>
              <a:t>alert</a:t>
            </a:r>
            <a:r>
              <a:rPr lang="en-US" dirty="0">
                <a:solidFill>
                  <a:srgbClr val="002060"/>
                </a:solidFill>
              </a:rPr>
              <a:t>-danger"&gt;Password is required&lt;/div&gt;</a:t>
            </a:r>
          </a:p>
          <a:p>
            <a:pPr>
              <a:buNone/>
            </a:pPr>
            <a:r>
              <a:rPr lang="en-US" dirty="0">
                <a:solidFill>
                  <a:srgbClr val="002060"/>
                </a:solidFill>
              </a:rPr>
              <a:t>&lt;/div&gt;</a:t>
            </a:r>
          </a:p>
          <a:p>
            <a:endParaRPr lang="en-US" dirty="0">
              <a:solidFill>
                <a:srgbClr val="002060"/>
              </a:solidFill>
            </a:endParaRPr>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Reactive Forms</a:t>
            </a:r>
          </a:p>
        </p:txBody>
      </p:sp>
      <p:sp>
        <p:nvSpPr>
          <p:cNvPr id="3" name="Content Placeholder 2"/>
          <p:cNvSpPr>
            <a:spLocks noGrp="1"/>
          </p:cNvSpPr>
          <p:nvPr>
            <p:ph idx="1"/>
          </p:nvPr>
        </p:nvSpPr>
        <p:spPr/>
        <p:txBody>
          <a:bodyPr>
            <a:normAutofit/>
          </a:bodyPr>
          <a:lstStyle/>
          <a:p>
            <a:pPr algn="just"/>
            <a:endParaRPr lang="en-US" sz="2800" dirty="0">
              <a:solidFill>
                <a:srgbClr val="002060"/>
              </a:solidFill>
            </a:endParaRPr>
          </a:p>
          <a:p>
            <a:pPr algn="just"/>
            <a:r>
              <a:rPr lang="en-US" sz="2800" dirty="0">
                <a:solidFill>
                  <a:srgbClr val="002060"/>
                </a:solidFill>
              </a:rPr>
              <a:t>Provide a model-driven approach to handling form inputs whose values change over time. </a:t>
            </a:r>
          </a:p>
          <a:p>
            <a:pPr algn="just"/>
            <a:r>
              <a:rPr lang="en-US" sz="2800" dirty="0">
                <a:solidFill>
                  <a:srgbClr val="002060"/>
                </a:solidFill>
              </a:rPr>
              <a:t>Forms are data driven .</a:t>
            </a:r>
          </a:p>
          <a:p>
            <a:pPr algn="just"/>
            <a:r>
              <a:rPr lang="en-US" sz="2800" dirty="0">
                <a:solidFill>
                  <a:srgbClr val="002060"/>
                </a:solidFill>
              </a:rPr>
              <a:t>Data driven from component class can control the forms elements in reactive forms.</a:t>
            </a:r>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Reactive Forms : Steps</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a:solidFill>
                  <a:srgbClr val="002060"/>
                </a:solidFill>
              </a:rPr>
              <a:t>Step 1</a:t>
            </a:r>
            <a:r>
              <a:rPr lang="en-US" dirty="0">
                <a:solidFill>
                  <a:srgbClr val="002060"/>
                </a:solidFill>
              </a:rPr>
              <a:t> - Register the </a:t>
            </a:r>
            <a:r>
              <a:rPr lang="en-US" dirty="0" err="1">
                <a:solidFill>
                  <a:srgbClr val="002060"/>
                </a:solidFill>
              </a:rPr>
              <a:t>ReactiveFormsModule</a:t>
            </a:r>
            <a:endParaRPr lang="en-US" dirty="0">
              <a:solidFill>
                <a:srgbClr val="002060"/>
              </a:solidFill>
            </a:endParaRPr>
          </a:p>
          <a:p>
            <a:pPr>
              <a:buNone/>
            </a:pPr>
            <a:endParaRPr lang="en-US" dirty="0">
              <a:solidFill>
                <a:srgbClr val="002060"/>
              </a:solidFill>
            </a:endParaRPr>
          </a:p>
          <a:p>
            <a:pPr>
              <a:buNone/>
            </a:pPr>
            <a:r>
              <a:rPr lang="en-US" dirty="0">
                <a:solidFill>
                  <a:srgbClr val="002060"/>
                </a:solidFill>
              </a:rPr>
              <a:t>In the </a:t>
            </a:r>
            <a:r>
              <a:rPr lang="en-US" dirty="0" err="1">
                <a:solidFill>
                  <a:srgbClr val="002060"/>
                </a:solidFill>
              </a:rPr>
              <a:t>app.module.ts</a:t>
            </a:r>
            <a:endParaRPr lang="en-US" dirty="0">
              <a:solidFill>
                <a:srgbClr val="002060"/>
              </a:solidFill>
            </a:endParaRPr>
          </a:p>
          <a:p>
            <a:pPr>
              <a:buNone/>
            </a:pPr>
            <a:endParaRPr lang="en-US" dirty="0">
              <a:solidFill>
                <a:srgbClr val="002060"/>
              </a:solidFill>
            </a:endParaRPr>
          </a:p>
          <a:p>
            <a:pPr>
              <a:buNone/>
            </a:pPr>
            <a:r>
              <a:rPr lang="en-US" dirty="0">
                <a:solidFill>
                  <a:srgbClr val="002060"/>
                </a:solidFill>
              </a:rPr>
              <a:t>import { </a:t>
            </a:r>
            <a:r>
              <a:rPr lang="en-US" dirty="0" err="1">
                <a:solidFill>
                  <a:srgbClr val="002060"/>
                </a:solidFill>
              </a:rPr>
              <a:t>ReactiveFormsModule</a:t>
            </a:r>
            <a:r>
              <a:rPr lang="en-US" dirty="0">
                <a:solidFill>
                  <a:srgbClr val="002060"/>
                </a:solidFill>
              </a:rPr>
              <a:t> } from '@angular/forms'; </a:t>
            </a:r>
          </a:p>
          <a:p>
            <a:pPr>
              <a:buNone/>
            </a:pPr>
            <a:r>
              <a:rPr lang="en-US" dirty="0">
                <a:solidFill>
                  <a:srgbClr val="002060"/>
                </a:solidFill>
              </a:rPr>
              <a:t>@</a:t>
            </a:r>
            <a:r>
              <a:rPr lang="en-US" dirty="0" err="1">
                <a:solidFill>
                  <a:srgbClr val="002060"/>
                </a:solidFill>
              </a:rPr>
              <a:t>NgModule</a:t>
            </a:r>
            <a:r>
              <a:rPr lang="en-US" dirty="0">
                <a:solidFill>
                  <a:srgbClr val="002060"/>
                </a:solidFill>
              </a:rPr>
              <a:t>(</a:t>
            </a:r>
          </a:p>
          <a:p>
            <a:pPr>
              <a:buNone/>
            </a:pPr>
            <a:r>
              <a:rPr lang="en-US" dirty="0">
                <a:solidFill>
                  <a:srgbClr val="002060"/>
                </a:solidFill>
              </a:rPr>
              <a:t>      { </a:t>
            </a:r>
          </a:p>
          <a:p>
            <a:pPr>
              <a:buNone/>
            </a:pPr>
            <a:r>
              <a:rPr lang="en-US" dirty="0">
                <a:solidFill>
                  <a:srgbClr val="002060"/>
                </a:solidFill>
              </a:rPr>
              <a:t>       imports: [ // other imports ... </a:t>
            </a:r>
            <a:r>
              <a:rPr lang="en-US" dirty="0" err="1">
                <a:solidFill>
                  <a:srgbClr val="002060"/>
                </a:solidFill>
              </a:rPr>
              <a:t>ReactiveFormsModule</a:t>
            </a:r>
            <a:r>
              <a:rPr lang="en-US" dirty="0">
                <a:solidFill>
                  <a:srgbClr val="002060"/>
                </a:solidFill>
              </a:rPr>
              <a:t> ], })</a:t>
            </a:r>
          </a:p>
          <a:p>
            <a:pPr>
              <a:buNone/>
            </a:pPr>
            <a:r>
              <a:rPr lang="en-US" dirty="0">
                <a:solidFill>
                  <a:srgbClr val="002060"/>
                </a:solidFill>
              </a:rPr>
              <a:t> </a:t>
            </a:r>
          </a:p>
          <a:p>
            <a:pPr>
              <a:buNone/>
            </a:pPr>
            <a:r>
              <a:rPr lang="en-US" dirty="0">
                <a:solidFill>
                  <a:srgbClr val="002060"/>
                </a:solidFill>
              </a:rPr>
              <a:t>export class </a:t>
            </a:r>
            <a:r>
              <a:rPr lang="en-US" dirty="0" err="1">
                <a:solidFill>
                  <a:srgbClr val="002060"/>
                </a:solidFill>
              </a:rPr>
              <a:t>AppModule</a:t>
            </a:r>
            <a:r>
              <a:rPr lang="en-US" dirty="0">
                <a:solidFill>
                  <a:srgbClr val="002060"/>
                </a:solidFill>
              </a:rPr>
              <a:t> { }</a:t>
            </a:r>
          </a:p>
          <a:p>
            <a:pPr>
              <a:buNone/>
            </a:pPr>
            <a:endParaRPr lang="en-US" dirty="0">
              <a:solidFill>
                <a:srgbClr val="002060"/>
              </a:solidFill>
            </a:endParaRPr>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Reactive Forms : Steps</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a:solidFill>
                  <a:srgbClr val="002060"/>
                </a:solidFill>
              </a:rPr>
              <a:t>Step 2</a:t>
            </a:r>
            <a:r>
              <a:rPr lang="en-US" dirty="0">
                <a:solidFill>
                  <a:srgbClr val="002060"/>
                </a:solidFill>
              </a:rPr>
              <a:t> </a:t>
            </a:r>
          </a:p>
          <a:p>
            <a:pPr>
              <a:buNone/>
            </a:pPr>
            <a:r>
              <a:rPr lang="en-US" dirty="0">
                <a:solidFill>
                  <a:srgbClr val="002060"/>
                </a:solidFill>
              </a:rPr>
              <a:t> Import and create a new form control in the component class</a:t>
            </a:r>
          </a:p>
          <a:p>
            <a:pPr>
              <a:buNone/>
            </a:pPr>
            <a:r>
              <a:rPr lang="en-US" dirty="0">
                <a:solidFill>
                  <a:srgbClr val="002060"/>
                </a:solidFill>
              </a:rPr>
              <a:t> name = new FormControl('');</a:t>
            </a:r>
          </a:p>
          <a:p>
            <a:pPr>
              <a:buNone/>
            </a:pPr>
            <a:endParaRPr lang="en-US" dirty="0">
              <a:solidFill>
                <a:srgbClr val="002060"/>
              </a:solidFill>
            </a:endParaRPr>
          </a:p>
          <a:p>
            <a:pPr>
              <a:buNone/>
            </a:pPr>
            <a:r>
              <a:rPr lang="en-US" dirty="0">
                <a:solidFill>
                  <a:srgbClr val="002060"/>
                </a:solidFill>
              </a:rPr>
              <a:t>By creating these controls we can get immediate</a:t>
            </a:r>
          </a:p>
          <a:p>
            <a:pPr>
              <a:buNone/>
            </a:pPr>
            <a:r>
              <a:rPr lang="en-US" dirty="0">
                <a:solidFill>
                  <a:srgbClr val="002060"/>
                </a:solidFill>
              </a:rPr>
              <a:t>access to listen, update, and validate the state of</a:t>
            </a:r>
          </a:p>
          <a:p>
            <a:pPr>
              <a:buNone/>
            </a:pPr>
            <a:r>
              <a:rPr lang="en-US" dirty="0">
                <a:solidFill>
                  <a:srgbClr val="002060"/>
                </a:solidFill>
              </a:rPr>
              <a:t>the form input.</a:t>
            </a:r>
          </a:p>
          <a:p>
            <a:pPr>
              <a:buNone/>
            </a:pPr>
            <a:endParaRPr lang="en-US" dirty="0">
              <a:solidFill>
                <a:srgbClr val="002060"/>
              </a:solidFill>
            </a:endParaRPr>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Reactive Forms : Steps</a:t>
            </a:r>
          </a:p>
        </p:txBody>
      </p:sp>
      <p:sp>
        <p:nvSpPr>
          <p:cNvPr id="3" name="Content Placeholder 2"/>
          <p:cNvSpPr>
            <a:spLocks noGrp="1"/>
          </p:cNvSpPr>
          <p:nvPr>
            <p:ph idx="1"/>
          </p:nvPr>
        </p:nvSpPr>
        <p:spPr/>
        <p:txBody>
          <a:bodyPr>
            <a:normAutofit fontScale="85000" lnSpcReduction="20000"/>
          </a:bodyPr>
          <a:lstStyle/>
          <a:p>
            <a:r>
              <a:rPr lang="en-US" dirty="0">
                <a:solidFill>
                  <a:srgbClr val="002060"/>
                </a:solidFill>
              </a:rPr>
              <a:t>Step 3 - Register the control in the template</a:t>
            </a:r>
          </a:p>
          <a:p>
            <a:endParaRPr lang="en-US" dirty="0">
              <a:solidFill>
                <a:srgbClr val="002060"/>
              </a:solidFill>
            </a:endParaRPr>
          </a:p>
          <a:p>
            <a:r>
              <a:rPr lang="en-US" dirty="0">
                <a:solidFill>
                  <a:srgbClr val="002060"/>
                </a:solidFill>
              </a:rPr>
              <a:t>Associate the control in component class with a form control element in the template. </a:t>
            </a:r>
          </a:p>
          <a:p>
            <a:pPr>
              <a:buNone/>
            </a:pPr>
            <a:endParaRPr lang="en-US" dirty="0">
              <a:solidFill>
                <a:srgbClr val="002060"/>
              </a:solidFill>
            </a:endParaRPr>
          </a:p>
          <a:p>
            <a:r>
              <a:rPr lang="en-US" dirty="0">
                <a:solidFill>
                  <a:srgbClr val="002060"/>
                </a:solidFill>
              </a:rPr>
              <a:t>Update the template with the form control using the </a:t>
            </a:r>
            <a:r>
              <a:rPr lang="en-US" dirty="0" err="1">
                <a:solidFill>
                  <a:srgbClr val="002060"/>
                </a:solidFill>
              </a:rPr>
              <a:t>formControl</a:t>
            </a:r>
            <a:r>
              <a:rPr lang="en-US" dirty="0">
                <a:solidFill>
                  <a:srgbClr val="002060"/>
                </a:solidFill>
              </a:rPr>
              <a:t> binding provided by the </a:t>
            </a:r>
            <a:r>
              <a:rPr lang="en-US" dirty="0" err="1">
                <a:solidFill>
                  <a:srgbClr val="002060"/>
                </a:solidFill>
              </a:rPr>
              <a:t>FormControlDirective</a:t>
            </a:r>
            <a:r>
              <a:rPr lang="en-US" dirty="0">
                <a:solidFill>
                  <a:srgbClr val="002060"/>
                </a:solidFill>
              </a:rPr>
              <a:t> included in the </a:t>
            </a:r>
            <a:r>
              <a:rPr lang="en-US" dirty="0" err="1">
                <a:solidFill>
                  <a:srgbClr val="002060"/>
                </a:solidFill>
              </a:rPr>
              <a:t>ReactiveFormsModule</a:t>
            </a:r>
            <a:r>
              <a:rPr lang="en-US" dirty="0">
                <a:solidFill>
                  <a:srgbClr val="002060"/>
                </a:solidFill>
              </a:rPr>
              <a:t>.</a:t>
            </a:r>
          </a:p>
          <a:p>
            <a:endParaRPr lang="en-US" dirty="0">
              <a:solidFill>
                <a:srgbClr val="002060"/>
              </a:solidFill>
            </a:endParaRPr>
          </a:p>
          <a:p>
            <a:r>
              <a:rPr lang="en-US" dirty="0">
                <a:solidFill>
                  <a:srgbClr val="002060"/>
                </a:solidFill>
              </a:rPr>
              <a:t>&lt;input type="text" </a:t>
            </a:r>
            <a:r>
              <a:rPr lang="en-US" dirty="0" err="1">
                <a:solidFill>
                  <a:srgbClr val="002060"/>
                </a:solidFill>
              </a:rPr>
              <a:t>formControlName</a:t>
            </a:r>
            <a:r>
              <a:rPr lang="en-US" dirty="0">
                <a:solidFill>
                  <a:srgbClr val="002060"/>
                </a:solidFill>
              </a:rPr>
              <a:t>="name"&gt;</a:t>
            </a:r>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Reactive Forms : Steps</a:t>
            </a:r>
          </a:p>
        </p:txBody>
      </p:sp>
      <p:sp>
        <p:nvSpPr>
          <p:cNvPr id="3" name="Content Placeholder 2"/>
          <p:cNvSpPr>
            <a:spLocks noGrp="1"/>
          </p:cNvSpPr>
          <p:nvPr>
            <p:ph idx="1"/>
          </p:nvPr>
        </p:nvSpPr>
        <p:spPr/>
        <p:txBody>
          <a:bodyPr>
            <a:normAutofit/>
          </a:bodyPr>
          <a:lstStyle/>
          <a:p>
            <a:r>
              <a:rPr lang="en-US" dirty="0">
                <a:solidFill>
                  <a:srgbClr val="002060"/>
                </a:solidFill>
              </a:rPr>
              <a:t>Display the control’s value</a:t>
            </a:r>
          </a:p>
          <a:p>
            <a:r>
              <a:rPr lang="en-US" dirty="0">
                <a:solidFill>
                  <a:srgbClr val="002060"/>
                </a:solidFill>
              </a:rPr>
              <a:t>Every FormControl provides its current value as an observable through the </a:t>
            </a:r>
            <a:r>
              <a:rPr lang="en-US" dirty="0" err="1">
                <a:solidFill>
                  <a:srgbClr val="002060"/>
                </a:solidFill>
              </a:rPr>
              <a:t>valueChanges</a:t>
            </a:r>
            <a:r>
              <a:rPr lang="en-US" dirty="0">
                <a:solidFill>
                  <a:srgbClr val="002060"/>
                </a:solidFill>
              </a:rPr>
              <a:t> property. </a:t>
            </a:r>
          </a:p>
          <a:p>
            <a:r>
              <a:rPr lang="en-US" dirty="0">
                <a:solidFill>
                  <a:srgbClr val="002060"/>
                </a:solidFill>
              </a:rPr>
              <a:t>Display the current value using interpolation in the template as shown in the following example.</a:t>
            </a:r>
          </a:p>
          <a:p>
            <a:r>
              <a:rPr lang="en-US" dirty="0">
                <a:solidFill>
                  <a:srgbClr val="002060"/>
                </a:solidFill>
              </a:rPr>
              <a:t>&lt;p&gt; Value: {{ </a:t>
            </a:r>
            <a:r>
              <a:rPr lang="en-US" dirty="0" err="1">
                <a:solidFill>
                  <a:srgbClr val="002060"/>
                </a:solidFill>
              </a:rPr>
              <a:t>name.value</a:t>
            </a:r>
            <a:r>
              <a:rPr lang="en-US" dirty="0">
                <a:solidFill>
                  <a:srgbClr val="002060"/>
                </a:solidFill>
              </a:rPr>
              <a:t> }} &lt;/p&gt;</a:t>
            </a:r>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Reactive Forms : Steps</a:t>
            </a:r>
          </a:p>
        </p:txBody>
      </p:sp>
      <p:sp>
        <p:nvSpPr>
          <p:cNvPr id="3" name="Content Placeholder 2"/>
          <p:cNvSpPr>
            <a:spLocks noGrp="1"/>
          </p:cNvSpPr>
          <p:nvPr>
            <p:ph idx="1"/>
          </p:nvPr>
        </p:nvSpPr>
        <p:spPr/>
        <p:txBody>
          <a:bodyPr>
            <a:normAutofit fontScale="70000" lnSpcReduction="20000"/>
          </a:bodyPr>
          <a:lstStyle/>
          <a:p>
            <a:r>
              <a:rPr lang="en-US" dirty="0">
                <a:solidFill>
                  <a:srgbClr val="002060"/>
                </a:solidFill>
              </a:rPr>
              <a:t>Save form data</a:t>
            </a:r>
          </a:p>
          <a:p>
            <a:endParaRPr lang="en-US" dirty="0">
              <a:solidFill>
                <a:srgbClr val="002060"/>
              </a:solidFill>
            </a:endParaRPr>
          </a:p>
          <a:p>
            <a:r>
              <a:rPr lang="en-US" dirty="0">
                <a:solidFill>
                  <a:srgbClr val="002060"/>
                </a:solidFill>
              </a:rPr>
              <a:t>The </a:t>
            </a:r>
            <a:r>
              <a:rPr lang="en-US" dirty="0" err="1">
                <a:solidFill>
                  <a:srgbClr val="002060"/>
                </a:solidFill>
              </a:rPr>
              <a:t>FormGroup</a:t>
            </a:r>
            <a:r>
              <a:rPr lang="en-US" dirty="0">
                <a:solidFill>
                  <a:srgbClr val="002060"/>
                </a:solidFill>
              </a:rPr>
              <a:t> directive listens for the submit event emitted by the form element and emits an </a:t>
            </a:r>
            <a:r>
              <a:rPr lang="en-US" dirty="0" err="1">
                <a:solidFill>
                  <a:srgbClr val="002060"/>
                </a:solidFill>
              </a:rPr>
              <a:t>ngSubmit</a:t>
            </a:r>
            <a:r>
              <a:rPr lang="en-US" dirty="0">
                <a:solidFill>
                  <a:srgbClr val="002060"/>
                </a:solidFill>
              </a:rPr>
              <a:t> event that we can bind to a callback function.</a:t>
            </a:r>
          </a:p>
          <a:p>
            <a:r>
              <a:rPr lang="en-US" dirty="0">
                <a:solidFill>
                  <a:srgbClr val="002060"/>
                </a:solidFill>
              </a:rPr>
              <a:t>Add an </a:t>
            </a:r>
            <a:r>
              <a:rPr lang="en-US" dirty="0" err="1">
                <a:solidFill>
                  <a:srgbClr val="002060"/>
                </a:solidFill>
              </a:rPr>
              <a:t>ngSubmit</a:t>
            </a:r>
            <a:r>
              <a:rPr lang="en-US" dirty="0">
                <a:solidFill>
                  <a:srgbClr val="002060"/>
                </a:solidFill>
              </a:rPr>
              <a:t> event listener to the form tag with the </a:t>
            </a:r>
            <a:r>
              <a:rPr lang="en-US" dirty="0" err="1">
                <a:solidFill>
                  <a:srgbClr val="002060"/>
                </a:solidFill>
              </a:rPr>
              <a:t>onSubmit</a:t>
            </a:r>
            <a:r>
              <a:rPr lang="en-US" dirty="0">
                <a:solidFill>
                  <a:srgbClr val="002060"/>
                </a:solidFill>
              </a:rPr>
              <a:t>() callback method.</a:t>
            </a:r>
          </a:p>
          <a:p>
            <a:r>
              <a:rPr lang="en-US" dirty="0">
                <a:solidFill>
                  <a:srgbClr val="002060"/>
                </a:solidFill>
              </a:rPr>
              <a:t>&lt;form  [</a:t>
            </a:r>
            <a:r>
              <a:rPr lang="en-US" dirty="0" err="1">
                <a:solidFill>
                  <a:srgbClr val="002060"/>
                </a:solidFill>
              </a:rPr>
              <a:t>formGroup</a:t>
            </a:r>
            <a:r>
              <a:rPr lang="en-US" dirty="0">
                <a:solidFill>
                  <a:srgbClr val="002060"/>
                </a:solidFill>
              </a:rPr>
              <a:t>]="</a:t>
            </a:r>
            <a:r>
              <a:rPr lang="en-US" dirty="0" err="1">
                <a:solidFill>
                  <a:srgbClr val="002060"/>
                </a:solidFill>
              </a:rPr>
              <a:t>profileForm</a:t>
            </a:r>
            <a:r>
              <a:rPr lang="en-US" dirty="0">
                <a:solidFill>
                  <a:srgbClr val="002060"/>
                </a:solidFill>
              </a:rPr>
              <a:t>" (</a:t>
            </a:r>
            <a:r>
              <a:rPr lang="en-US" dirty="0" err="1">
                <a:solidFill>
                  <a:srgbClr val="002060"/>
                </a:solidFill>
              </a:rPr>
              <a:t>ngSubmit</a:t>
            </a:r>
            <a:r>
              <a:rPr lang="en-US" dirty="0">
                <a:solidFill>
                  <a:srgbClr val="002060"/>
                </a:solidFill>
              </a:rPr>
              <a:t>)="</a:t>
            </a:r>
            <a:r>
              <a:rPr lang="en-US" dirty="0" err="1">
                <a:solidFill>
                  <a:srgbClr val="002060"/>
                </a:solidFill>
              </a:rPr>
              <a:t>onSubmit</a:t>
            </a:r>
            <a:r>
              <a:rPr lang="en-US" dirty="0">
                <a:solidFill>
                  <a:srgbClr val="002060"/>
                </a:solidFill>
              </a:rPr>
              <a:t>()"&gt;</a:t>
            </a:r>
          </a:p>
          <a:p>
            <a:endParaRPr lang="en-US" dirty="0">
              <a:solidFill>
                <a:srgbClr val="002060"/>
              </a:solidFill>
            </a:endParaRPr>
          </a:p>
          <a:p>
            <a:r>
              <a:rPr lang="en-US" dirty="0" err="1">
                <a:solidFill>
                  <a:srgbClr val="002060"/>
                </a:solidFill>
              </a:rPr>
              <a:t>onSubmit</a:t>
            </a:r>
            <a:r>
              <a:rPr lang="en-US" dirty="0">
                <a:solidFill>
                  <a:srgbClr val="002060"/>
                </a:solidFill>
              </a:rPr>
              <a:t>() { </a:t>
            </a:r>
          </a:p>
          <a:p>
            <a:r>
              <a:rPr lang="en-US" dirty="0">
                <a:solidFill>
                  <a:srgbClr val="002060"/>
                </a:solidFill>
              </a:rPr>
              <a:t>console.log(</a:t>
            </a:r>
            <a:r>
              <a:rPr lang="en-US" dirty="0" err="1">
                <a:solidFill>
                  <a:srgbClr val="002060"/>
                </a:solidFill>
              </a:rPr>
              <a:t>this.profileForm.value</a:t>
            </a:r>
            <a:r>
              <a:rPr lang="en-US" dirty="0">
                <a:solidFill>
                  <a:srgbClr val="002060"/>
                </a:solidFill>
              </a:rPr>
              <a:t>); </a:t>
            </a:r>
          </a:p>
          <a:p>
            <a:r>
              <a:rPr lang="en-US" dirty="0">
                <a:solidFill>
                  <a:srgbClr val="002060"/>
                </a:solidFill>
              </a:rPr>
              <a:t>}</a:t>
            </a:r>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solidFill>
                  <a:srgbClr val="FF0000"/>
                </a:solidFill>
              </a:rPr>
            </a:br>
            <a:r>
              <a:rPr lang="en-US" dirty="0">
                <a:solidFill>
                  <a:srgbClr val="FF0000"/>
                </a:solidFill>
              </a:rPr>
              <a:t>Reactive Forms : Nesting form groups</a:t>
            </a:r>
            <a:br>
              <a:rPr lang="en-US" dirty="0">
                <a:solidFill>
                  <a:srgbClr val="FF0000"/>
                </a:solidFill>
              </a:rPr>
            </a:br>
            <a:endParaRPr lang="en-US" dirty="0">
              <a:solidFill>
                <a:srgbClr val="FF0000"/>
              </a:solidFill>
            </a:endParaRPr>
          </a:p>
        </p:txBody>
      </p:sp>
      <p:sp>
        <p:nvSpPr>
          <p:cNvPr id="3" name="Content Placeholder 2"/>
          <p:cNvSpPr>
            <a:spLocks noGrp="1"/>
          </p:cNvSpPr>
          <p:nvPr>
            <p:ph idx="1"/>
          </p:nvPr>
        </p:nvSpPr>
        <p:spPr/>
        <p:txBody>
          <a:bodyPr>
            <a:normAutofit fontScale="70000" lnSpcReduction="20000"/>
          </a:bodyPr>
          <a:lstStyle/>
          <a:p>
            <a:r>
              <a:rPr lang="en-US" dirty="0">
                <a:solidFill>
                  <a:srgbClr val="002060"/>
                </a:solidFill>
              </a:rPr>
              <a:t>Step 1 - Create a nested group</a:t>
            </a:r>
          </a:p>
          <a:p>
            <a:pPr>
              <a:buNone/>
            </a:pPr>
            <a:r>
              <a:rPr lang="en-US" dirty="0">
                <a:solidFill>
                  <a:srgbClr val="002060"/>
                </a:solidFill>
              </a:rPr>
              <a:t>export class </a:t>
            </a:r>
            <a:r>
              <a:rPr lang="en-US" dirty="0" err="1">
                <a:solidFill>
                  <a:srgbClr val="002060"/>
                </a:solidFill>
              </a:rPr>
              <a:t>ProfileEditorComponent</a:t>
            </a:r>
            <a:r>
              <a:rPr lang="en-US" dirty="0">
                <a:solidFill>
                  <a:srgbClr val="002060"/>
                </a:solidFill>
              </a:rPr>
              <a:t> </a:t>
            </a:r>
          </a:p>
          <a:p>
            <a:pPr>
              <a:buNone/>
            </a:pPr>
            <a:r>
              <a:rPr lang="en-US" dirty="0">
                <a:solidFill>
                  <a:srgbClr val="002060"/>
                </a:solidFill>
              </a:rPr>
              <a:t>{ </a:t>
            </a:r>
          </a:p>
          <a:p>
            <a:pPr>
              <a:buNone/>
            </a:pPr>
            <a:r>
              <a:rPr lang="en-US" dirty="0">
                <a:solidFill>
                  <a:srgbClr val="002060"/>
                </a:solidFill>
              </a:rPr>
              <a:t>     </a:t>
            </a:r>
            <a:r>
              <a:rPr lang="en-US" dirty="0" err="1">
                <a:solidFill>
                  <a:srgbClr val="002060"/>
                </a:solidFill>
              </a:rPr>
              <a:t>profileForm</a:t>
            </a:r>
            <a:r>
              <a:rPr lang="en-US" dirty="0">
                <a:solidFill>
                  <a:srgbClr val="002060"/>
                </a:solidFill>
              </a:rPr>
              <a:t> = new </a:t>
            </a:r>
            <a:r>
              <a:rPr lang="en-US" dirty="0" err="1">
                <a:solidFill>
                  <a:srgbClr val="002060"/>
                </a:solidFill>
              </a:rPr>
              <a:t>FormGroup</a:t>
            </a:r>
            <a:r>
              <a:rPr lang="en-US" dirty="0">
                <a:solidFill>
                  <a:srgbClr val="002060"/>
                </a:solidFill>
              </a:rPr>
              <a:t>({ </a:t>
            </a:r>
            <a:r>
              <a:rPr lang="en-US" dirty="0" err="1">
                <a:solidFill>
                  <a:srgbClr val="002060"/>
                </a:solidFill>
              </a:rPr>
              <a:t>firstName</a:t>
            </a:r>
            <a:r>
              <a:rPr lang="en-US" dirty="0">
                <a:solidFill>
                  <a:srgbClr val="002060"/>
                </a:solidFill>
              </a:rPr>
              <a:t>: new FormControl(''),</a:t>
            </a:r>
          </a:p>
          <a:p>
            <a:pPr>
              <a:buNone/>
            </a:pPr>
            <a:r>
              <a:rPr lang="en-US" dirty="0">
                <a:solidFill>
                  <a:srgbClr val="002060"/>
                </a:solidFill>
              </a:rPr>
              <a:t>     </a:t>
            </a:r>
            <a:r>
              <a:rPr lang="en-US" dirty="0" err="1">
                <a:solidFill>
                  <a:srgbClr val="002060"/>
                </a:solidFill>
              </a:rPr>
              <a:t>lastName</a:t>
            </a:r>
            <a:r>
              <a:rPr lang="en-US" dirty="0">
                <a:solidFill>
                  <a:srgbClr val="002060"/>
                </a:solidFill>
              </a:rPr>
              <a:t>: new FormControl(''), </a:t>
            </a:r>
          </a:p>
          <a:p>
            <a:pPr>
              <a:buNone/>
            </a:pPr>
            <a:r>
              <a:rPr lang="en-US" dirty="0">
                <a:solidFill>
                  <a:srgbClr val="002060"/>
                </a:solidFill>
              </a:rPr>
              <a:t>     address: new </a:t>
            </a:r>
            <a:r>
              <a:rPr lang="en-US" dirty="0" err="1">
                <a:solidFill>
                  <a:srgbClr val="002060"/>
                </a:solidFill>
              </a:rPr>
              <a:t>FormGroup</a:t>
            </a:r>
            <a:r>
              <a:rPr lang="en-US" dirty="0">
                <a:solidFill>
                  <a:srgbClr val="002060"/>
                </a:solidFill>
              </a:rPr>
              <a:t>(</a:t>
            </a:r>
          </a:p>
          <a:p>
            <a:pPr>
              <a:buNone/>
            </a:pPr>
            <a:r>
              <a:rPr lang="en-US" dirty="0">
                <a:solidFill>
                  <a:srgbClr val="002060"/>
                </a:solidFill>
              </a:rPr>
              <a:t>                  { street: new FormControl(''), </a:t>
            </a:r>
          </a:p>
          <a:p>
            <a:pPr>
              <a:buNone/>
            </a:pPr>
            <a:r>
              <a:rPr lang="en-US" dirty="0">
                <a:solidFill>
                  <a:srgbClr val="002060"/>
                </a:solidFill>
              </a:rPr>
              <a:t>                     city: new FormControl(''),</a:t>
            </a:r>
          </a:p>
          <a:p>
            <a:pPr>
              <a:buNone/>
            </a:pPr>
            <a:r>
              <a:rPr lang="en-US" dirty="0">
                <a:solidFill>
                  <a:srgbClr val="002060"/>
                </a:solidFill>
              </a:rPr>
              <a:t>                     state: new FormControl(''), </a:t>
            </a:r>
          </a:p>
          <a:p>
            <a:pPr>
              <a:buNone/>
            </a:pPr>
            <a:r>
              <a:rPr lang="en-US" dirty="0">
                <a:solidFill>
                  <a:srgbClr val="002060"/>
                </a:solidFill>
              </a:rPr>
              <a:t>                     zip: new FormControl('') </a:t>
            </a:r>
          </a:p>
          <a:p>
            <a:pPr>
              <a:buNone/>
            </a:pPr>
            <a:r>
              <a:rPr lang="en-US" dirty="0">
                <a:solidFill>
                  <a:srgbClr val="002060"/>
                </a:solidFill>
              </a:rPr>
              <a:t>                       }) </a:t>
            </a:r>
          </a:p>
          <a:p>
            <a:pPr>
              <a:buNone/>
            </a:pPr>
            <a:r>
              <a:rPr lang="en-US" dirty="0">
                <a:solidFill>
                  <a:srgbClr val="002060"/>
                </a:solidFill>
              </a:rPr>
              <a:t>         }); </a:t>
            </a:r>
          </a:p>
          <a:p>
            <a:pPr>
              <a:buNone/>
            </a:pPr>
            <a:r>
              <a:rPr lang="en-US" dirty="0">
                <a:solidFill>
                  <a:srgbClr val="002060"/>
                </a:solidFill>
              </a:rPr>
              <a:t>  }</a:t>
            </a:r>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solidFill>
                  <a:srgbClr val="FF0000"/>
                </a:solidFill>
              </a:rPr>
            </a:br>
            <a:r>
              <a:rPr lang="en-US" dirty="0">
                <a:solidFill>
                  <a:srgbClr val="FF0000"/>
                </a:solidFill>
              </a:rPr>
              <a:t>Step 2 - Group the nested form in the template</a:t>
            </a:r>
            <a:br>
              <a:rPr lang="en-US" dirty="0">
                <a:solidFill>
                  <a:srgbClr val="FF0000"/>
                </a:solidFill>
              </a:rPr>
            </a:br>
            <a:endParaRPr lang="en-US" dirty="0">
              <a:solidFill>
                <a:srgbClr val="FF0000"/>
              </a:solidFill>
            </a:endParaRPr>
          </a:p>
        </p:txBody>
      </p:sp>
      <p:sp>
        <p:nvSpPr>
          <p:cNvPr id="3" name="Content Placeholder 2"/>
          <p:cNvSpPr>
            <a:spLocks noGrp="1"/>
          </p:cNvSpPr>
          <p:nvPr>
            <p:ph idx="1"/>
          </p:nvPr>
        </p:nvSpPr>
        <p:spPr/>
        <p:txBody>
          <a:bodyPr>
            <a:noAutofit/>
          </a:bodyPr>
          <a:lstStyle/>
          <a:p>
            <a:pPr>
              <a:buNone/>
            </a:pPr>
            <a:endParaRPr lang="en-US" sz="2000" dirty="0">
              <a:solidFill>
                <a:srgbClr val="002060"/>
              </a:solidFill>
            </a:endParaRPr>
          </a:p>
          <a:p>
            <a:pPr>
              <a:buNone/>
            </a:pPr>
            <a:r>
              <a:rPr lang="en-US" sz="2000" dirty="0">
                <a:solidFill>
                  <a:srgbClr val="002060"/>
                </a:solidFill>
              </a:rPr>
              <a:t>&lt;div  </a:t>
            </a:r>
            <a:r>
              <a:rPr lang="en-US" sz="2000" dirty="0" err="1">
                <a:solidFill>
                  <a:srgbClr val="002060"/>
                </a:solidFill>
              </a:rPr>
              <a:t>formGroupName</a:t>
            </a:r>
            <a:r>
              <a:rPr lang="en-US" sz="2000" dirty="0">
                <a:solidFill>
                  <a:srgbClr val="002060"/>
                </a:solidFill>
              </a:rPr>
              <a:t>="address"&gt;</a:t>
            </a:r>
          </a:p>
          <a:p>
            <a:pPr>
              <a:buNone/>
            </a:pPr>
            <a:endParaRPr lang="en-US" sz="2000" dirty="0">
              <a:solidFill>
                <a:srgbClr val="002060"/>
              </a:solidFill>
            </a:endParaRPr>
          </a:p>
          <a:p>
            <a:pPr>
              <a:buNone/>
            </a:pPr>
            <a:r>
              <a:rPr lang="en-US" sz="2000" dirty="0">
                <a:solidFill>
                  <a:srgbClr val="002060"/>
                </a:solidFill>
              </a:rPr>
              <a:t>	 &lt;h3&gt;Address&lt;/h3&gt;</a:t>
            </a:r>
          </a:p>
          <a:p>
            <a:pPr>
              <a:buNone/>
            </a:pPr>
            <a:r>
              <a:rPr lang="en-US" sz="2000" dirty="0">
                <a:solidFill>
                  <a:srgbClr val="002060"/>
                </a:solidFill>
              </a:rPr>
              <a:t>	&lt;label&gt;  Street:&lt;input type="text" </a:t>
            </a:r>
            <a:r>
              <a:rPr lang="en-US" sz="2000" dirty="0" err="1">
                <a:solidFill>
                  <a:srgbClr val="002060"/>
                </a:solidFill>
              </a:rPr>
              <a:t>formControlName</a:t>
            </a:r>
            <a:r>
              <a:rPr lang="en-US" sz="2000" dirty="0">
                <a:solidFill>
                  <a:srgbClr val="002060"/>
                </a:solidFill>
              </a:rPr>
              <a:t>="street"&gt;&lt;/label&gt;</a:t>
            </a:r>
          </a:p>
          <a:p>
            <a:pPr>
              <a:buNone/>
            </a:pPr>
            <a:r>
              <a:rPr lang="en-US" sz="2000" dirty="0">
                <a:solidFill>
                  <a:srgbClr val="002060"/>
                </a:solidFill>
              </a:rPr>
              <a:t>	&lt;label&gt;City:&lt;input type="text" </a:t>
            </a:r>
            <a:r>
              <a:rPr lang="en-US" sz="2000" dirty="0" err="1">
                <a:solidFill>
                  <a:srgbClr val="002060"/>
                </a:solidFill>
              </a:rPr>
              <a:t>formControlName</a:t>
            </a:r>
            <a:r>
              <a:rPr lang="en-US" sz="2000" dirty="0">
                <a:solidFill>
                  <a:srgbClr val="002060"/>
                </a:solidFill>
              </a:rPr>
              <a:t>="city"&gt;&lt;/label&gt;</a:t>
            </a:r>
          </a:p>
          <a:p>
            <a:pPr>
              <a:buNone/>
            </a:pPr>
            <a:r>
              <a:rPr lang="en-US" sz="2000" dirty="0">
                <a:solidFill>
                  <a:srgbClr val="002060"/>
                </a:solidFill>
              </a:rPr>
              <a:t>	&lt;label&gt;    State:&lt;input type="text" </a:t>
            </a:r>
            <a:r>
              <a:rPr lang="en-US" sz="2000" dirty="0" err="1">
                <a:solidFill>
                  <a:srgbClr val="002060"/>
                </a:solidFill>
              </a:rPr>
              <a:t>formControlName</a:t>
            </a:r>
            <a:r>
              <a:rPr lang="en-US" sz="2000" dirty="0">
                <a:solidFill>
                  <a:srgbClr val="002060"/>
                </a:solidFill>
              </a:rPr>
              <a:t>="state"&gt;&lt;/label&gt;</a:t>
            </a:r>
          </a:p>
          <a:p>
            <a:pPr>
              <a:buNone/>
            </a:pPr>
            <a:r>
              <a:rPr lang="en-US" sz="2000" dirty="0">
                <a:solidFill>
                  <a:srgbClr val="002060"/>
                </a:solidFill>
              </a:rPr>
              <a:t>	&lt;label&gt;  Zip Code:&lt;input type="text" </a:t>
            </a:r>
            <a:r>
              <a:rPr lang="en-US" sz="2000" dirty="0" err="1">
                <a:solidFill>
                  <a:srgbClr val="002060"/>
                </a:solidFill>
              </a:rPr>
              <a:t>formControlName</a:t>
            </a:r>
            <a:r>
              <a:rPr lang="en-US" sz="2000" dirty="0">
                <a:solidFill>
                  <a:srgbClr val="002060"/>
                </a:solidFill>
              </a:rPr>
              <a:t>="zip"&gt;&lt;/label&gt;</a:t>
            </a:r>
          </a:p>
          <a:p>
            <a:endParaRPr lang="en-US" sz="2000" dirty="0">
              <a:solidFill>
                <a:srgbClr val="002060"/>
              </a:solidFill>
            </a:endParaRPr>
          </a:p>
          <a:p>
            <a:pPr>
              <a:buNone/>
            </a:pPr>
            <a:r>
              <a:rPr lang="en-US" sz="2000" dirty="0">
                <a:solidFill>
                  <a:srgbClr val="002060"/>
                </a:solidFill>
              </a:rPr>
              <a:t>&lt;/</a:t>
            </a:r>
            <a:r>
              <a:rPr lang="en-US" sz="2000">
                <a:solidFill>
                  <a:srgbClr val="002060"/>
                </a:solidFill>
              </a:rPr>
              <a:t>div&gt;</a:t>
            </a:r>
            <a:endParaRPr lang="en-US" sz="2000" dirty="0">
              <a:solidFill>
                <a:srgbClr val="002060"/>
              </a:solidFill>
            </a:endParaRPr>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Routing</a:t>
            </a:r>
          </a:p>
        </p:txBody>
      </p:sp>
      <p:sp>
        <p:nvSpPr>
          <p:cNvPr id="3" name="Content Placeholder 2"/>
          <p:cNvSpPr>
            <a:spLocks noGrp="1"/>
          </p:cNvSpPr>
          <p:nvPr>
            <p:ph idx="1"/>
          </p:nvPr>
        </p:nvSpPr>
        <p:spPr/>
        <p:txBody>
          <a:bodyPr>
            <a:normAutofit fontScale="55000" lnSpcReduction="20000"/>
          </a:bodyPr>
          <a:lstStyle/>
          <a:p>
            <a:r>
              <a:rPr lang="en-US" dirty="0">
                <a:solidFill>
                  <a:srgbClr val="002060"/>
                </a:solidFill>
              </a:rPr>
              <a:t>Create various views, for routing</a:t>
            </a:r>
          </a:p>
          <a:p>
            <a:r>
              <a:rPr lang="en-US" dirty="0">
                <a:solidFill>
                  <a:srgbClr val="002060"/>
                </a:solidFill>
              </a:rPr>
              <a:t>Create a routing configuration file as below</a:t>
            </a:r>
          </a:p>
          <a:p>
            <a:pPr>
              <a:buNone/>
            </a:pPr>
            <a:r>
              <a:rPr lang="en-US" dirty="0">
                <a:solidFill>
                  <a:srgbClr val="002060"/>
                </a:solidFill>
              </a:rPr>
              <a:t>      </a:t>
            </a:r>
          </a:p>
          <a:p>
            <a:pPr>
              <a:buNone/>
            </a:pPr>
            <a:r>
              <a:rPr lang="en-US" dirty="0">
                <a:solidFill>
                  <a:srgbClr val="002060"/>
                </a:solidFill>
              </a:rPr>
              <a:t>       import {Routes} from ‘@angular/router’;</a:t>
            </a:r>
          </a:p>
          <a:p>
            <a:pPr>
              <a:buNone/>
            </a:pPr>
            <a:r>
              <a:rPr lang="en-US" dirty="0">
                <a:solidFill>
                  <a:srgbClr val="002060"/>
                </a:solidFill>
              </a:rPr>
              <a:t>       </a:t>
            </a:r>
          </a:p>
          <a:p>
            <a:pPr>
              <a:buNone/>
            </a:pPr>
            <a:r>
              <a:rPr lang="en-US" dirty="0">
                <a:solidFill>
                  <a:srgbClr val="002060"/>
                </a:solidFill>
              </a:rPr>
              <a:t>Then import all the target components of routes.</a:t>
            </a:r>
          </a:p>
          <a:p>
            <a:pPr>
              <a:buNone/>
            </a:pPr>
            <a:r>
              <a:rPr lang="en-US" dirty="0">
                <a:solidFill>
                  <a:srgbClr val="002060"/>
                </a:solidFill>
              </a:rPr>
              <a:t>Then write the configuration  as : </a:t>
            </a:r>
            <a:br>
              <a:rPr lang="en-US" dirty="0">
                <a:solidFill>
                  <a:srgbClr val="002060"/>
                </a:solidFill>
              </a:rPr>
            </a:br>
            <a:endParaRPr lang="en-US" dirty="0">
              <a:solidFill>
                <a:srgbClr val="002060"/>
              </a:solidFill>
            </a:endParaRPr>
          </a:p>
          <a:p>
            <a:pPr>
              <a:buNone/>
            </a:pPr>
            <a:r>
              <a:rPr lang="en-US" dirty="0">
                <a:solidFill>
                  <a:srgbClr val="002060"/>
                </a:solidFill>
              </a:rPr>
              <a:t>export const routes : Routes=[</a:t>
            </a:r>
          </a:p>
          <a:p>
            <a:pPr>
              <a:buNone/>
            </a:pPr>
            <a:r>
              <a:rPr lang="en-US" dirty="0">
                <a:solidFill>
                  <a:srgbClr val="002060"/>
                </a:solidFill>
              </a:rPr>
              <a:t>            {path: ‘ ’, component : </a:t>
            </a:r>
            <a:r>
              <a:rPr lang="en-US" dirty="0" err="1">
                <a:solidFill>
                  <a:srgbClr val="002060"/>
                </a:solidFill>
              </a:rPr>
              <a:t>AComponent</a:t>
            </a:r>
            <a:r>
              <a:rPr lang="en-US" dirty="0">
                <a:solidFill>
                  <a:srgbClr val="002060"/>
                </a:solidFill>
              </a:rPr>
              <a:t>},</a:t>
            </a:r>
          </a:p>
          <a:p>
            <a:pPr>
              <a:buNone/>
            </a:pPr>
            <a:r>
              <a:rPr lang="en-US" dirty="0">
                <a:solidFill>
                  <a:srgbClr val="002060"/>
                </a:solidFill>
              </a:rPr>
              <a:t>             {path : ‘</a:t>
            </a:r>
            <a:r>
              <a:rPr lang="en-US" dirty="0" err="1">
                <a:solidFill>
                  <a:srgbClr val="002060"/>
                </a:solidFill>
              </a:rPr>
              <a:t>b’,component;BComponent</a:t>
            </a:r>
            <a:r>
              <a:rPr lang="en-US" dirty="0">
                <a:solidFill>
                  <a:srgbClr val="002060"/>
                </a:solidFill>
              </a:rPr>
              <a:t>},</a:t>
            </a:r>
          </a:p>
          <a:p>
            <a:pPr>
              <a:buNone/>
            </a:pPr>
            <a:r>
              <a:rPr lang="en-US" dirty="0">
                <a:solidFill>
                  <a:srgbClr val="002060"/>
                </a:solidFill>
              </a:rPr>
              <a:t>               . </a:t>
            </a:r>
          </a:p>
          <a:p>
            <a:pPr>
              <a:buNone/>
            </a:pPr>
            <a:r>
              <a:rPr lang="en-US" dirty="0">
                <a:solidFill>
                  <a:srgbClr val="002060"/>
                </a:solidFill>
              </a:rPr>
              <a:t>               .</a:t>
            </a:r>
          </a:p>
          <a:p>
            <a:pPr>
              <a:buNone/>
            </a:pPr>
            <a:r>
              <a:rPr lang="en-US" dirty="0">
                <a:solidFill>
                  <a:srgbClr val="002060"/>
                </a:solidFill>
              </a:rPr>
              <a:t>             etc</a:t>
            </a:r>
          </a:p>
          <a:p>
            <a:pPr>
              <a:buNone/>
            </a:pPr>
            <a:r>
              <a:rPr lang="en-US" dirty="0">
                <a:solidFill>
                  <a:srgbClr val="002060"/>
                </a:solidFill>
              </a:rPr>
              <a:t>          ]</a:t>
            </a:r>
          </a:p>
          <a:p>
            <a:pPr>
              <a:buNone/>
            </a:pPr>
            <a:endParaRPr lang="en-US" dirty="0">
              <a:solidFill>
                <a:srgbClr val="002060"/>
              </a:solidFill>
            </a:endParaRPr>
          </a:p>
          <a:p>
            <a:pPr>
              <a:buNone/>
            </a:pPr>
            <a:endParaRPr lang="en-US" dirty="0">
              <a:solidFill>
                <a:srgbClr val="002060"/>
              </a:solidFill>
            </a:endParaRPr>
          </a:p>
          <a:p>
            <a:pPr>
              <a:buNone/>
            </a:pPr>
            <a:endParaRPr lang="en-US" dirty="0">
              <a:solidFill>
                <a:srgbClr val="00206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Key Events </a:t>
            </a:r>
          </a:p>
        </p:txBody>
      </p:sp>
      <p:sp>
        <p:nvSpPr>
          <p:cNvPr id="3" name="Subtitle 2"/>
          <p:cNvSpPr>
            <a:spLocks noGrp="1"/>
          </p:cNvSpPr>
          <p:nvPr>
            <p:ph type="subTitle" idx="1"/>
          </p:nvPr>
        </p:nvSpPr>
        <p:spPr>
          <a:xfrm>
            <a:off x="762000" y="990600"/>
            <a:ext cx="7848600" cy="5410200"/>
          </a:xfrm>
        </p:spPr>
        <p:txBody>
          <a:bodyPr>
            <a:noAutofit/>
          </a:bodyPr>
          <a:lstStyle/>
          <a:p>
            <a:pPr marL="457200" indent="-457200" algn="l">
              <a:buFont typeface="Arial" panose="020B0604020202020204" pitchFamily="34" charset="0"/>
              <a:buChar char="•"/>
            </a:pPr>
            <a:endParaRPr lang="en-US" sz="2000" dirty="0">
              <a:solidFill>
                <a:schemeClr val="tx1"/>
              </a:solidFill>
              <a:ea typeface="Roboto" panose="02000000000000000000" pitchFamily="2" charset="0"/>
            </a:endParaRPr>
          </a:p>
          <a:p>
            <a:pPr algn="l"/>
            <a:endParaRPr lang="en-US" sz="2000" dirty="0">
              <a:solidFill>
                <a:schemeClr val="tx1"/>
              </a:solidFill>
              <a:ea typeface="Roboto" panose="02000000000000000000" pitchFamily="2" charset="0"/>
            </a:endParaRPr>
          </a:p>
          <a:p>
            <a:pPr algn="l"/>
            <a:r>
              <a:rPr lang="en-US" sz="2000" dirty="0" err="1">
                <a:solidFill>
                  <a:schemeClr val="tx1"/>
                </a:solidFill>
                <a:ea typeface="Roboto" panose="02000000000000000000" pitchFamily="2" charset="0"/>
              </a:rPr>
              <a:t>onkeydown</a:t>
            </a:r>
            <a:r>
              <a:rPr lang="en-US" sz="2000" dirty="0">
                <a:solidFill>
                  <a:schemeClr val="tx1"/>
                </a:solidFill>
                <a:ea typeface="Roboto" panose="02000000000000000000" pitchFamily="2" charset="0"/>
              </a:rPr>
              <a:t> : 	The event occurs when the user is pressing a key</a:t>
            </a:r>
          </a:p>
          <a:p>
            <a:pPr algn="l"/>
            <a:endParaRPr lang="en-US" sz="2000" dirty="0">
              <a:solidFill>
                <a:schemeClr val="tx1"/>
              </a:solidFill>
              <a:ea typeface="Roboto" panose="02000000000000000000" pitchFamily="2" charset="0"/>
            </a:endParaRPr>
          </a:p>
          <a:p>
            <a:pPr algn="l"/>
            <a:r>
              <a:rPr lang="en-US" sz="2000" dirty="0" err="1">
                <a:solidFill>
                  <a:schemeClr val="tx1"/>
                </a:solidFill>
                <a:ea typeface="Roboto" panose="02000000000000000000" pitchFamily="2" charset="0"/>
              </a:rPr>
              <a:t>onkeypress</a:t>
            </a:r>
            <a:r>
              <a:rPr lang="en-US" sz="2000" dirty="0">
                <a:solidFill>
                  <a:schemeClr val="tx1"/>
                </a:solidFill>
                <a:ea typeface="Roboto" panose="02000000000000000000" pitchFamily="2" charset="0"/>
              </a:rPr>
              <a:t> :	The event occurs when the user presses a key</a:t>
            </a:r>
          </a:p>
          <a:p>
            <a:pPr algn="l"/>
            <a:endParaRPr lang="en-US" sz="2000" dirty="0">
              <a:solidFill>
                <a:schemeClr val="tx1"/>
              </a:solidFill>
              <a:ea typeface="Roboto" panose="02000000000000000000" pitchFamily="2" charset="0"/>
            </a:endParaRPr>
          </a:p>
          <a:p>
            <a:pPr algn="l"/>
            <a:r>
              <a:rPr lang="en-US" sz="2000" dirty="0" err="1">
                <a:solidFill>
                  <a:schemeClr val="tx1"/>
                </a:solidFill>
                <a:ea typeface="Roboto" panose="02000000000000000000" pitchFamily="2" charset="0"/>
              </a:rPr>
              <a:t>onkeyup</a:t>
            </a:r>
            <a:r>
              <a:rPr lang="en-US" sz="2000" dirty="0">
                <a:solidFill>
                  <a:schemeClr val="tx1"/>
                </a:solidFill>
                <a:ea typeface="Roboto" panose="02000000000000000000" pitchFamily="2" charset="0"/>
              </a:rPr>
              <a:t> : 	The event occurs when the user releases a key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JS : Arrow Function</a:t>
            </a:r>
          </a:p>
        </p:txBody>
      </p:sp>
      <p:sp>
        <p:nvSpPr>
          <p:cNvPr id="3" name="Subtitle 2"/>
          <p:cNvSpPr>
            <a:spLocks noGrp="1"/>
          </p:cNvSpPr>
          <p:nvPr>
            <p:ph type="subTitle" idx="1"/>
          </p:nvPr>
        </p:nvSpPr>
        <p:spPr>
          <a:xfrm>
            <a:off x="762000" y="990600"/>
            <a:ext cx="7848600" cy="5410200"/>
          </a:xfrm>
        </p:spPr>
        <p:txBody>
          <a:bodyPr>
            <a:normAutofit/>
          </a:bodyPr>
          <a:lstStyle/>
          <a:p>
            <a:pPr marL="457200" indent="-457200" algn="l">
              <a:buFont typeface="Arial" panose="020B0604020202020204" pitchFamily="34" charset="0"/>
              <a:buChar char="•"/>
            </a:pPr>
            <a:endParaRPr lang="en-US" sz="2000" dirty="0">
              <a:solidFill>
                <a:srgbClr val="002060"/>
              </a:solidFill>
              <a:ea typeface="Roboto" panose="02000000000000000000" pitchFamily="2" charset="0"/>
            </a:endParaRPr>
          </a:p>
          <a:p>
            <a:pPr marL="457200" indent="-457200" algn="l">
              <a:buFont typeface="Arial" panose="020B0604020202020204" pitchFamily="34" charset="0"/>
              <a:buChar char="•"/>
            </a:pPr>
            <a:r>
              <a:rPr lang="en-US" sz="2000" dirty="0">
                <a:solidFill>
                  <a:srgbClr val="002060"/>
                </a:solidFill>
                <a:ea typeface="Roboto" panose="02000000000000000000" pitchFamily="2" charset="0"/>
              </a:rPr>
              <a:t>Syntax</a:t>
            </a:r>
          </a:p>
          <a:p>
            <a:pPr marL="457200" indent="-457200" algn="l">
              <a:buFont typeface="Arial" panose="020B0604020202020204" pitchFamily="34" charset="0"/>
              <a:buChar char="•"/>
            </a:pPr>
            <a:r>
              <a:rPr lang="en-US" sz="2000" dirty="0">
                <a:solidFill>
                  <a:srgbClr val="002060"/>
                </a:solidFill>
                <a:ea typeface="Roboto" panose="02000000000000000000" pitchFamily="2" charset="0"/>
              </a:rPr>
              <a:t>Arguments</a:t>
            </a:r>
          </a:p>
          <a:p>
            <a:pPr marL="457200" indent="-457200" algn="l">
              <a:buFont typeface="Arial" panose="020B0604020202020204" pitchFamily="34" charset="0"/>
              <a:buChar char="•"/>
            </a:pPr>
            <a:r>
              <a:rPr lang="en-US" sz="2000" dirty="0">
                <a:solidFill>
                  <a:srgbClr val="002060"/>
                </a:solidFill>
                <a:ea typeface="Roboto" panose="02000000000000000000" pitchFamily="2" charset="0"/>
              </a:rPr>
              <a:t>Single vs multiple arguments</a:t>
            </a:r>
          </a:p>
          <a:p>
            <a:pPr marL="457200" indent="-457200" algn="l">
              <a:buFont typeface="Arial" panose="020B0604020202020204" pitchFamily="34" charset="0"/>
              <a:buChar char="•"/>
            </a:pPr>
            <a:r>
              <a:rPr lang="en-US" sz="2000" dirty="0">
                <a:solidFill>
                  <a:srgbClr val="002060"/>
                </a:solidFill>
                <a:ea typeface="Roboto" panose="02000000000000000000" pitchFamily="2" charset="0"/>
              </a:rPr>
              <a:t>this keyword in normal function vs arrow function</a:t>
            </a:r>
          </a:p>
          <a:p>
            <a:pPr marL="457200" indent="-457200" algn="l">
              <a:buFont typeface="Arial" panose="020B0604020202020204" pitchFamily="34" charset="0"/>
              <a:buChar char="•"/>
            </a:pPr>
            <a:r>
              <a:rPr lang="en-US" sz="2000" dirty="0">
                <a:solidFill>
                  <a:srgbClr val="002060"/>
                </a:solidFill>
                <a:ea typeface="Roboto" panose="02000000000000000000" pitchFamily="2" charset="0"/>
              </a:rPr>
              <a:t>Arrow functions cant be used as methods as they don’t have their own binding to this or super</a:t>
            </a:r>
          </a:p>
          <a:p>
            <a:pPr marL="457200" indent="-457200" algn="l">
              <a:buFont typeface="Arial" panose="020B0604020202020204" pitchFamily="34" charset="0"/>
              <a:buChar char="•"/>
            </a:pPr>
            <a:r>
              <a:rPr lang="en-US" sz="2000" dirty="0">
                <a:solidFill>
                  <a:srgbClr val="002060"/>
                </a:solidFill>
                <a:ea typeface="Roboto" panose="02000000000000000000" pitchFamily="2" charset="0"/>
              </a:rPr>
              <a:t>Arrow functions cant be used as constructors.</a:t>
            </a:r>
          </a:p>
          <a:p>
            <a:pPr marL="457200" indent="-457200" algn="l">
              <a:buFont typeface="Arial" panose="020B0604020202020204" pitchFamily="34" charset="0"/>
              <a:buChar char="•"/>
            </a:pPr>
            <a:r>
              <a:rPr lang="en-US" sz="2000" dirty="0">
                <a:solidFill>
                  <a:srgbClr val="002060"/>
                </a:solidFill>
                <a:ea typeface="Roboto" panose="02000000000000000000" pitchFamily="2" charset="0"/>
              </a:rPr>
              <a:t>For normal function, this means the object which calls the function, whereas for arrow function ,this means the object or function which holds the function.</a:t>
            </a:r>
          </a:p>
          <a:p>
            <a:pPr marL="457200" indent="-457200" algn="l">
              <a:buFont typeface="Arial" panose="020B0604020202020204" pitchFamily="34" charset="0"/>
              <a:buChar char="•"/>
            </a:pPr>
            <a:r>
              <a:rPr lang="en-US" sz="2000" dirty="0">
                <a:solidFill>
                  <a:srgbClr val="002060"/>
                </a:solidFill>
                <a:ea typeface="Roboto" panose="02000000000000000000" pitchFamily="2" charset="0"/>
              </a:rPr>
              <a:t>Example showing an object containing async function with callback as 1. anonymous function accessing member variable using this keyword 2. how arrow function solves the problem.</a:t>
            </a:r>
          </a:p>
          <a:p>
            <a:pPr marL="457200" indent="-457200" algn="l">
              <a:buFont typeface="Arial" panose="020B0604020202020204" pitchFamily="34" charset="0"/>
              <a:buChar char="•"/>
            </a:pPr>
            <a:endParaRPr lang="en-US" sz="2000" dirty="0">
              <a:solidFill>
                <a:srgbClr val="002060"/>
              </a:solidFill>
              <a:ea typeface="Roboto" panose="02000000000000000000" pitchFamily="2" charset="0"/>
            </a:endParaRPr>
          </a:p>
          <a:p>
            <a:pPr marL="457200" indent="-457200" algn="l">
              <a:buFont typeface="Arial" panose="020B0604020202020204" pitchFamily="34" charset="0"/>
              <a:buChar char="•"/>
            </a:pPr>
            <a:endParaRPr lang="en-US" sz="2000" dirty="0">
              <a:solidFill>
                <a:srgbClr val="002060"/>
              </a:solidFill>
              <a:ea typeface="Roboto" panose="02000000000000000000" pitchFamily="2" charset="0"/>
            </a:endParaRPr>
          </a:p>
          <a:p>
            <a:pPr marL="457200" indent="-457200" algn="l">
              <a:buFont typeface="Arial" panose="020B0604020202020204" pitchFamily="34" charset="0"/>
              <a:buChar char="•"/>
            </a:pPr>
            <a:endParaRPr lang="en-US" sz="2000" dirty="0">
              <a:solidFill>
                <a:srgbClr val="002060"/>
              </a:solidFill>
              <a:ea typeface="Roboto" panose="02000000000000000000" pitchFamily="2" charset="0"/>
            </a:endParaRPr>
          </a:p>
        </p:txBody>
      </p:sp>
    </p:spTree>
    <p:extLst>
      <p:ext uri="{BB962C8B-B14F-4D97-AF65-F5344CB8AC3E}">
        <p14:creationId xmlns:p14="http://schemas.microsoft.com/office/powerpoint/2010/main" val="4050985222"/>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Routing : Containing Template</a:t>
            </a:r>
          </a:p>
        </p:txBody>
      </p:sp>
      <p:sp>
        <p:nvSpPr>
          <p:cNvPr id="3" name="Content Placeholder 2"/>
          <p:cNvSpPr>
            <a:spLocks noGrp="1"/>
          </p:cNvSpPr>
          <p:nvPr>
            <p:ph idx="1"/>
          </p:nvPr>
        </p:nvSpPr>
        <p:spPr/>
        <p:txBody>
          <a:bodyPr>
            <a:normAutofit fontScale="92500" lnSpcReduction="10000"/>
          </a:bodyPr>
          <a:lstStyle/>
          <a:p>
            <a:pPr>
              <a:buNone/>
            </a:pPr>
            <a:r>
              <a:rPr lang="en-US" dirty="0">
                <a:solidFill>
                  <a:srgbClr val="002060"/>
                </a:solidFill>
              </a:rPr>
              <a:t>&lt;a </a:t>
            </a:r>
            <a:r>
              <a:rPr lang="en-US" i="1" dirty="0" err="1">
                <a:solidFill>
                  <a:srgbClr val="002060"/>
                </a:solidFill>
              </a:rPr>
              <a:t>routerLink</a:t>
            </a:r>
            <a:r>
              <a:rPr lang="en-US" dirty="0">
                <a:solidFill>
                  <a:srgbClr val="002060"/>
                </a:solidFill>
              </a:rPr>
              <a:t>="['/']"&gt;Home&lt;/a&gt;</a:t>
            </a:r>
          </a:p>
          <a:p>
            <a:pPr>
              <a:buNone/>
            </a:pPr>
            <a:r>
              <a:rPr lang="en-US" dirty="0">
                <a:solidFill>
                  <a:srgbClr val="002060"/>
                </a:solidFill>
              </a:rPr>
              <a:t>&lt;a </a:t>
            </a:r>
            <a:r>
              <a:rPr lang="en-US" i="1" dirty="0" err="1">
                <a:solidFill>
                  <a:srgbClr val="002060"/>
                </a:solidFill>
              </a:rPr>
              <a:t>routerLink</a:t>
            </a:r>
            <a:r>
              <a:rPr lang="en-US" dirty="0">
                <a:solidFill>
                  <a:srgbClr val="002060"/>
                </a:solidFill>
              </a:rPr>
              <a:t>="['/java']"&gt;Java&lt;/a&gt;</a:t>
            </a:r>
          </a:p>
          <a:p>
            <a:pPr>
              <a:buNone/>
            </a:pPr>
            <a:r>
              <a:rPr lang="en-US" dirty="0">
                <a:solidFill>
                  <a:srgbClr val="002060"/>
                </a:solidFill>
              </a:rPr>
              <a:t>&lt;a </a:t>
            </a:r>
            <a:r>
              <a:rPr lang="en-US" i="1" dirty="0" err="1">
                <a:solidFill>
                  <a:srgbClr val="002060"/>
                </a:solidFill>
              </a:rPr>
              <a:t>routerLink</a:t>
            </a:r>
            <a:r>
              <a:rPr lang="en-US" dirty="0">
                <a:solidFill>
                  <a:srgbClr val="002060"/>
                </a:solidFill>
              </a:rPr>
              <a:t>="['/</a:t>
            </a:r>
            <a:r>
              <a:rPr lang="en-US" dirty="0" err="1">
                <a:solidFill>
                  <a:srgbClr val="002060"/>
                </a:solidFill>
              </a:rPr>
              <a:t>php</a:t>
            </a:r>
            <a:r>
              <a:rPr lang="en-US" dirty="0">
                <a:solidFill>
                  <a:srgbClr val="002060"/>
                </a:solidFill>
              </a:rPr>
              <a:t>']"&gt;PHP&lt;/a&gt;</a:t>
            </a:r>
          </a:p>
          <a:p>
            <a:pPr>
              <a:buNone/>
            </a:pPr>
            <a:endParaRPr lang="en-US" dirty="0">
              <a:solidFill>
                <a:srgbClr val="002060"/>
              </a:solidFill>
            </a:endParaRPr>
          </a:p>
          <a:p>
            <a:pPr>
              <a:buNone/>
            </a:pPr>
            <a:r>
              <a:rPr lang="en-US" dirty="0">
                <a:solidFill>
                  <a:srgbClr val="002060"/>
                </a:solidFill>
              </a:rPr>
              <a:t>&lt;div align=“right”&gt;</a:t>
            </a:r>
          </a:p>
          <a:p>
            <a:pPr>
              <a:buNone/>
            </a:pPr>
            <a:r>
              <a:rPr lang="en-US" dirty="0">
                <a:solidFill>
                  <a:srgbClr val="002060"/>
                </a:solidFill>
              </a:rPr>
              <a:t>&lt;router-outlet&gt;&lt;/router-outlet&gt;</a:t>
            </a:r>
          </a:p>
          <a:p>
            <a:pPr>
              <a:buNone/>
            </a:pPr>
            <a:r>
              <a:rPr lang="en-US" dirty="0">
                <a:solidFill>
                  <a:srgbClr val="002060"/>
                </a:solidFill>
              </a:rPr>
              <a:t>&lt;/div&gt;</a:t>
            </a:r>
          </a:p>
          <a:p>
            <a:pPr>
              <a:buNone/>
            </a:pPr>
            <a:br>
              <a:rPr lang="en-US" dirty="0">
                <a:solidFill>
                  <a:srgbClr val="002060"/>
                </a:solidFill>
              </a:rPr>
            </a:br>
            <a:endParaRPr lang="en-US" dirty="0">
              <a:solidFill>
                <a:srgbClr val="002060"/>
              </a:solidFill>
            </a:endParaRPr>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Routing : Entries in Containing Module</a:t>
            </a:r>
          </a:p>
        </p:txBody>
      </p:sp>
      <p:sp>
        <p:nvSpPr>
          <p:cNvPr id="3" name="Content Placeholder 2"/>
          <p:cNvSpPr>
            <a:spLocks noGrp="1"/>
          </p:cNvSpPr>
          <p:nvPr>
            <p:ph idx="1"/>
          </p:nvPr>
        </p:nvSpPr>
        <p:spPr/>
        <p:txBody>
          <a:bodyPr>
            <a:normAutofit fontScale="70000" lnSpcReduction="20000"/>
          </a:bodyPr>
          <a:lstStyle/>
          <a:p>
            <a:pPr>
              <a:buNone/>
            </a:pPr>
            <a:r>
              <a:rPr lang="en-US" dirty="0">
                <a:solidFill>
                  <a:srgbClr val="002060"/>
                </a:solidFill>
              </a:rPr>
              <a:t>import {</a:t>
            </a:r>
            <a:r>
              <a:rPr lang="en-US" dirty="0" err="1">
                <a:solidFill>
                  <a:srgbClr val="002060"/>
                </a:solidFill>
              </a:rPr>
              <a:t>RouterModule</a:t>
            </a:r>
            <a:r>
              <a:rPr lang="en-US" dirty="0">
                <a:solidFill>
                  <a:srgbClr val="002060"/>
                </a:solidFill>
              </a:rPr>
              <a:t>} from '@angular/router';</a:t>
            </a:r>
          </a:p>
          <a:p>
            <a:pPr>
              <a:buNone/>
            </a:pPr>
            <a:r>
              <a:rPr lang="en-US" dirty="0">
                <a:solidFill>
                  <a:srgbClr val="002060"/>
                </a:solidFill>
              </a:rPr>
              <a:t>import {routes} from './</a:t>
            </a:r>
            <a:r>
              <a:rPr lang="en-US" dirty="0" err="1">
                <a:solidFill>
                  <a:srgbClr val="002060"/>
                </a:solidFill>
              </a:rPr>
              <a:t>app.route</a:t>
            </a:r>
            <a:r>
              <a:rPr lang="en-US" dirty="0">
                <a:solidFill>
                  <a:srgbClr val="002060"/>
                </a:solidFill>
              </a:rPr>
              <a:t>';</a:t>
            </a:r>
          </a:p>
          <a:p>
            <a:pPr>
              <a:buNone/>
            </a:pPr>
            <a:endParaRPr lang="en-US" dirty="0">
              <a:solidFill>
                <a:srgbClr val="002060"/>
              </a:solidFill>
            </a:endParaRPr>
          </a:p>
          <a:p>
            <a:pPr>
              <a:buNone/>
            </a:pPr>
            <a:r>
              <a:rPr lang="en-US" dirty="0">
                <a:solidFill>
                  <a:srgbClr val="002060"/>
                </a:solidFill>
              </a:rPr>
              <a:t>@</a:t>
            </a:r>
            <a:r>
              <a:rPr lang="en-US" b="1" dirty="0" err="1">
                <a:solidFill>
                  <a:srgbClr val="002060"/>
                </a:solidFill>
              </a:rPr>
              <a:t>NgModule</a:t>
            </a:r>
            <a:r>
              <a:rPr lang="en-US" dirty="0">
                <a:solidFill>
                  <a:srgbClr val="002060"/>
                </a:solidFill>
              </a:rPr>
              <a:t>({</a:t>
            </a:r>
          </a:p>
          <a:p>
            <a:pPr>
              <a:buNone/>
            </a:pPr>
            <a:r>
              <a:rPr lang="en-US" dirty="0">
                <a:solidFill>
                  <a:srgbClr val="002060"/>
                </a:solidFill>
              </a:rPr>
              <a:t>declarations: [</a:t>
            </a:r>
          </a:p>
          <a:p>
            <a:pPr>
              <a:buNone/>
            </a:pPr>
            <a:r>
              <a:rPr lang="en-US" dirty="0">
                <a:solidFill>
                  <a:srgbClr val="002060"/>
                </a:solidFill>
              </a:rPr>
              <a:t>],</a:t>
            </a:r>
          </a:p>
          <a:p>
            <a:pPr>
              <a:buNone/>
            </a:pPr>
            <a:r>
              <a:rPr lang="en-US" dirty="0">
                <a:solidFill>
                  <a:srgbClr val="002060"/>
                </a:solidFill>
              </a:rPr>
              <a:t>imports: [</a:t>
            </a:r>
          </a:p>
          <a:p>
            <a:pPr>
              <a:buNone/>
            </a:pPr>
            <a:r>
              <a:rPr lang="en-US" dirty="0">
                <a:solidFill>
                  <a:srgbClr val="002060"/>
                </a:solidFill>
              </a:rPr>
              <a:t>   </a:t>
            </a:r>
            <a:r>
              <a:rPr lang="en-US" dirty="0" err="1">
                <a:solidFill>
                  <a:srgbClr val="002060"/>
                </a:solidFill>
              </a:rPr>
              <a:t>BrowserModule</a:t>
            </a:r>
            <a:r>
              <a:rPr lang="en-US" dirty="0">
                <a:solidFill>
                  <a:srgbClr val="002060"/>
                </a:solidFill>
              </a:rPr>
              <a:t>,</a:t>
            </a:r>
          </a:p>
          <a:p>
            <a:pPr>
              <a:buNone/>
            </a:pPr>
            <a:r>
              <a:rPr lang="en-US" dirty="0">
                <a:solidFill>
                  <a:srgbClr val="002060"/>
                </a:solidFill>
              </a:rPr>
              <a:t>   </a:t>
            </a:r>
            <a:r>
              <a:rPr lang="en-US" dirty="0" err="1">
                <a:solidFill>
                  <a:srgbClr val="002060"/>
                </a:solidFill>
              </a:rPr>
              <a:t>RouterModule.</a:t>
            </a:r>
            <a:r>
              <a:rPr lang="en-US" b="1" dirty="0" err="1">
                <a:solidFill>
                  <a:srgbClr val="002060"/>
                </a:solidFill>
              </a:rPr>
              <a:t>forRoot</a:t>
            </a:r>
            <a:r>
              <a:rPr lang="en-US" dirty="0">
                <a:solidFill>
                  <a:srgbClr val="002060"/>
                </a:solidFill>
              </a:rPr>
              <a:t>(routes)</a:t>
            </a:r>
          </a:p>
          <a:p>
            <a:pPr>
              <a:buNone/>
            </a:pPr>
            <a:r>
              <a:rPr lang="en-US" dirty="0">
                <a:solidFill>
                  <a:srgbClr val="002060"/>
                </a:solidFill>
              </a:rPr>
              <a:t>],</a:t>
            </a:r>
          </a:p>
          <a:p>
            <a:pPr>
              <a:buNone/>
            </a:pPr>
            <a:r>
              <a:rPr lang="en-US" dirty="0">
                <a:solidFill>
                  <a:srgbClr val="002060"/>
                </a:solidFill>
              </a:rPr>
              <a:t>providers: [],</a:t>
            </a:r>
          </a:p>
          <a:p>
            <a:pPr>
              <a:buNone/>
            </a:pPr>
            <a:r>
              <a:rPr lang="en-US" dirty="0">
                <a:solidFill>
                  <a:srgbClr val="002060"/>
                </a:solidFill>
              </a:rPr>
              <a:t>bootstrap: [</a:t>
            </a:r>
            <a:r>
              <a:rPr lang="en-US" dirty="0" err="1">
                <a:solidFill>
                  <a:srgbClr val="002060"/>
                </a:solidFill>
              </a:rPr>
              <a:t>AppComponent</a:t>
            </a:r>
            <a:r>
              <a:rPr lang="en-US" dirty="0">
                <a:solidFill>
                  <a:srgbClr val="002060"/>
                </a:solidFill>
              </a:rPr>
              <a:t>]</a:t>
            </a:r>
          </a:p>
          <a:p>
            <a:pPr>
              <a:buNone/>
            </a:pPr>
            <a:r>
              <a:rPr lang="en-US" dirty="0">
                <a:solidFill>
                  <a:srgbClr val="002060"/>
                </a:solidFill>
              </a:rPr>
              <a:t>})</a:t>
            </a:r>
          </a:p>
          <a:p>
            <a:pPr>
              <a:buNone/>
            </a:pPr>
            <a:endParaRPr lang="en-US" dirty="0">
              <a:solidFill>
                <a:srgbClr val="002060"/>
              </a:solidFill>
            </a:endParaRPr>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rPr>
              <a:t>Routing : Nesting</a:t>
            </a:r>
          </a:p>
        </p:txBody>
      </p:sp>
      <p:sp>
        <p:nvSpPr>
          <p:cNvPr id="3" name="Content Placeholder 2"/>
          <p:cNvSpPr>
            <a:spLocks noGrp="1"/>
          </p:cNvSpPr>
          <p:nvPr>
            <p:ph idx="1"/>
          </p:nvPr>
        </p:nvSpPr>
        <p:spPr/>
        <p:txBody>
          <a:bodyPr>
            <a:normAutofit/>
          </a:bodyPr>
          <a:lstStyle/>
          <a:p>
            <a:pPr>
              <a:buNone/>
            </a:pPr>
            <a:endParaRPr lang="en-US" dirty="0">
              <a:solidFill>
                <a:srgbClr val="002060"/>
              </a:solidFill>
            </a:endParaRPr>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Services</a:t>
            </a:r>
          </a:p>
        </p:txBody>
      </p:sp>
      <p:sp>
        <p:nvSpPr>
          <p:cNvPr id="3" name="Content Placeholder 2"/>
          <p:cNvSpPr>
            <a:spLocks noGrp="1"/>
          </p:cNvSpPr>
          <p:nvPr>
            <p:ph idx="1"/>
          </p:nvPr>
        </p:nvSpPr>
        <p:spPr/>
        <p:txBody>
          <a:bodyPr/>
          <a:lstStyle/>
          <a:p>
            <a:r>
              <a:rPr lang="en-US" dirty="0">
                <a:solidFill>
                  <a:srgbClr val="002060"/>
                </a:solidFill>
              </a:rPr>
              <a:t>What ?</a:t>
            </a:r>
          </a:p>
          <a:p>
            <a:r>
              <a:rPr lang="en-US" dirty="0">
                <a:solidFill>
                  <a:srgbClr val="002060"/>
                </a:solidFill>
              </a:rPr>
              <a:t>Why ?</a:t>
            </a:r>
          </a:p>
          <a:p>
            <a:r>
              <a:rPr lang="en-US" dirty="0">
                <a:solidFill>
                  <a:srgbClr val="002060"/>
                </a:solidFill>
              </a:rPr>
              <a:t>Steps to create and use services </a:t>
            </a:r>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Custom Structure Directive</a:t>
            </a:r>
          </a:p>
        </p:txBody>
      </p:sp>
      <p:sp>
        <p:nvSpPr>
          <p:cNvPr id="3" name="Content Placeholder 2"/>
          <p:cNvSpPr>
            <a:spLocks noGrp="1"/>
          </p:cNvSpPr>
          <p:nvPr>
            <p:ph idx="1"/>
          </p:nvPr>
        </p:nvSpPr>
        <p:spPr/>
        <p:txBody>
          <a:bodyPr>
            <a:normAutofit fontScale="40000" lnSpcReduction="20000"/>
          </a:bodyPr>
          <a:lstStyle/>
          <a:p>
            <a:r>
              <a:rPr lang="en-US" dirty="0"/>
              <a:t>Import {</a:t>
            </a:r>
            <a:r>
              <a:rPr lang="en-US" dirty="0" err="1"/>
              <a:t>Directive,Input,TemplateRef,ViewContainerRef</a:t>
            </a:r>
            <a:r>
              <a:rPr lang="en-US" dirty="0"/>
              <a:t>} from ‘@angular/core’;</a:t>
            </a:r>
          </a:p>
          <a:p>
            <a:endParaRPr lang="en-US" dirty="0"/>
          </a:p>
          <a:p>
            <a:r>
              <a:rPr lang="en-US" dirty="0"/>
              <a:t>@Directive({</a:t>
            </a:r>
          </a:p>
          <a:p>
            <a:r>
              <a:rPr lang="en-US" dirty="0"/>
              <a:t>Selector:’[</a:t>
            </a:r>
            <a:r>
              <a:rPr lang="en-US" dirty="0" err="1"/>
              <a:t>hideThisElement</a:t>
            </a:r>
            <a:r>
              <a:rPr lang="en-US" dirty="0"/>
              <a:t>]’})</a:t>
            </a:r>
          </a:p>
          <a:p>
            <a:endParaRPr lang="en-US" dirty="0"/>
          </a:p>
          <a:p>
            <a:r>
              <a:rPr lang="en-US" dirty="0"/>
              <a:t>Export class </a:t>
            </a:r>
            <a:r>
              <a:rPr lang="en-US" dirty="0" err="1"/>
              <a:t>MyStructureDirective</a:t>
            </a:r>
            <a:r>
              <a:rPr lang="en-US" dirty="0"/>
              <a:t>{</a:t>
            </a:r>
          </a:p>
          <a:p>
            <a:r>
              <a:rPr lang="en-US" dirty="0"/>
              <a:t>Constructor(private </a:t>
            </a:r>
            <a:r>
              <a:rPr lang="en-US" dirty="0" err="1"/>
              <a:t>templateRef:TemplateRef</a:t>
            </a:r>
            <a:r>
              <a:rPr lang="en-US" dirty="0"/>
              <a:t>&lt;any&gt;,</a:t>
            </a:r>
          </a:p>
          <a:p>
            <a:r>
              <a:rPr lang="en-US" dirty="0"/>
              <a:t>   private </a:t>
            </a:r>
            <a:r>
              <a:rPr lang="en-US" dirty="0" err="1"/>
              <a:t>viewContainer</a:t>
            </a:r>
            <a:r>
              <a:rPr lang="en-US" dirty="0"/>
              <a:t> : </a:t>
            </a:r>
            <a:r>
              <a:rPr lang="en-US" dirty="0" err="1"/>
              <a:t>ViewContainerRef</a:t>
            </a:r>
            <a:r>
              <a:rPr lang="en-US" dirty="0"/>
              <a:t>){}</a:t>
            </a:r>
          </a:p>
          <a:p>
            <a:endParaRPr lang="en-US" dirty="0"/>
          </a:p>
          <a:p>
            <a:r>
              <a:rPr lang="en-US" dirty="0"/>
              <a:t>@Input() set </a:t>
            </a:r>
            <a:r>
              <a:rPr lang="en-US" dirty="0" err="1"/>
              <a:t>hideThisElement</a:t>
            </a:r>
            <a:r>
              <a:rPr lang="en-US" dirty="0"/>
              <a:t>(</a:t>
            </a:r>
            <a:r>
              <a:rPr lang="en-US" dirty="0" err="1"/>
              <a:t>isHidden:boolean</a:t>
            </a:r>
            <a:r>
              <a:rPr lang="en-US" dirty="0"/>
              <a:t>)</a:t>
            </a:r>
          </a:p>
          <a:p>
            <a:r>
              <a:rPr lang="en-US" dirty="0"/>
              <a:t>{</a:t>
            </a:r>
          </a:p>
          <a:p>
            <a:r>
              <a:rPr lang="en-US" dirty="0"/>
              <a:t>   if(!</a:t>
            </a:r>
            <a:r>
              <a:rPr lang="en-US" dirty="0" err="1"/>
              <a:t>isHidden</a:t>
            </a:r>
            <a:r>
              <a:rPr lang="en-US" dirty="0"/>
              <a:t>){</a:t>
            </a:r>
          </a:p>
          <a:p>
            <a:r>
              <a:rPr lang="en-US" dirty="0"/>
              <a:t>  </a:t>
            </a:r>
            <a:r>
              <a:rPr lang="en-US" dirty="0" err="1"/>
              <a:t>this.viewContainer.createEmbeddedView</a:t>
            </a:r>
            <a:r>
              <a:rPr lang="en-US" dirty="0"/>
              <a:t>(</a:t>
            </a:r>
            <a:r>
              <a:rPr lang="en-US" dirty="0" err="1"/>
              <a:t>this.templateRef</a:t>
            </a:r>
            <a:r>
              <a:rPr lang="en-US" dirty="0"/>
              <a:t>);</a:t>
            </a:r>
          </a:p>
          <a:p>
            <a:r>
              <a:rPr lang="en-US" dirty="0"/>
              <a:t>}</a:t>
            </a:r>
          </a:p>
          <a:p>
            <a:r>
              <a:rPr lang="en-US" dirty="0"/>
              <a:t>else if(</a:t>
            </a:r>
            <a:r>
              <a:rPr lang="en-US" dirty="0" err="1"/>
              <a:t>isHidden</a:t>
            </a:r>
            <a:r>
              <a:rPr lang="en-US" dirty="0"/>
              <a:t>)</a:t>
            </a:r>
          </a:p>
          <a:p>
            <a:r>
              <a:rPr lang="en-US" dirty="0"/>
              <a:t>{</a:t>
            </a:r>
          </a:p>
          <a:p>
            <a:r>
              <a:rPr lang="en-US" dirty="0"/>
              <a:t>   </a:t>
            </a:r>
            <a:r>
              <a:rPr lang="en-US" dirty="0" err="1"/>
              <a:t>this.viewContainer.clear</a:t>
            </a:r>
            <a:r>
              <a:rPr lang="en-US"/>
              <a:t>();</a:t>
            </a:r>
            <a:endParaRPr lang="en-US" dirty="0"/>
          </a:p>
          <a:p>
            <a:r>
              <a:rPr lang="en-US" dirty="0"/>
              <a:t>}</a:t>
            </a:r>
          </a:p>
          <a:p>
            <a:r>
              <a:rPr lang="en-US" dirty="0"/>
              <a:t>}</a:t>
            </a:r>
          </a:p>
          <a:p>
            <a:r>
              <a:rPr lang="en-US" dirty="0"/>
              <a:t>}</a:t>
            </a:r>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Http Requests</a:t>
            </a:r>
          </a:p>
        </p:txBody>
      </p:sp>
      <p:sp>
        <p:nvSpPr>
          <p:cNvPr id="3" name="Content Placeholder 2"/>
          <p:cNvSpPr>
            <a:spLocks noGrp="1"/>
          </p:cNvSpPr>
          <p:nvPr>
            <p:ph idx="1"/>
          </p:nvPr>
        </p:nvSpPr>
        <p:spPr/>
        <p:txBody>
          <a:bodyPr/>
          <a:lstStyle/>
          <a:p>
            <a:r>
              <a:rPr lang="en-US" dirty="0">
                <a:solidFill>
                  <a:srgbClr val="002060"/>
                </a:solidFill>
              </a:rPr>
              <a:t>Get</a:t>
            </a:r>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Http Requests</a:t>
            </a:r>
          </a:p>
        </p:txBody>
      </p:sp>
      <p:sp>
        <p:nvSpPr>
          <p:cNvPr id="3" name="Content Placeholder 2"/>
          <p:cNvSpPr>
            <a:spLocks noGrp="1"/>
          </p:cNvSpPr>
          <p:nvPr>
            <p:ph idx="1"/>
          </p:nvPr>
        </p:nvSpPr>
        <p:spPr/>
        <p:txBody>
          <a:bodyPr/>
          <a:lstStyle/>
          <a:p>
            <a:r>
              <a:rPr lang="en-US" dirty="0">
                <a:solidFill>
                  <a:srgbClr val="002060"/>
                </a:solidFill>
              </a:rPr>
              <a:t>Post</a:t>
            </a:r>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Http</a:t>
            </a:r>
          </a:p>
        </p:txBody>
      </p:sp>
      <p:sp>
        <p:nvSpPr>
          <p:cNvPr id="3" name="Content Placeholder 2"/>
          <p:cNvSpPr>
            <a:spLocks noGrp="1"/>
          </p:cNvSpPr>
          <p:nvPr>
            <p:ph idx="1"/>
          </p:nvPr>
        </p:nvSpPr>
        <p:spPr/>
        <p:txBody>
          <a:bodyPr/>
          <a:lstStyle/>
          <a:p>
            <a:r>
              <a:rPr lang="en-US" dirty="0">
                <a:solidFill>
                  <a:srgbClr val="002060"/>
                </a:solidFill>
              </a:rPr>
              <a:t>Error Handling</a:t>
            </a:r>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Inter Component Communication</a:t>
            </a:r>
          </a:p>
        </p:txBody>
      </p:sp>
      <p:sp>
        <p:nvSpPr>
          <p:cNvPr id="3" name="Content Placeholder 2"/>
          <p:cNvSpPr>
            <a:spLocks noGrp="1"/>
          </p:cNvSpPr>
          <p:nvPr>
            <p:ph idx="1"/>
          </p:nvPr>
        </p:nvSpPr>
        <p:spPr/>
        <p:txBody>
          <a:bodyPr/>
          <a:lstStyle/>
          <a:p>
            <a:r>
              <a:rPr lang="en-US" dirty="0">
                <a:solidFill>
                  <a:srgbClr val="002060"/>
                </a:solidFill>
              </a:rPr>
              <a:t>@Input</a:t>
            </a:r>
          </a:p>
          <a:p>
            <a:r>
              <a:rPr lang="en-US" dirty="0">
                <a:solidFill>
                  <a:srgbClr val="002060"/>
                </a:solidFill>
              </a:rPr>
              <a:t>@Input with alias name</a:t>
            </a:r>
          </a:p>
          <a:p>
            <a:r>
              <a:rPr lang="en-US" dirty="0">
                <a:solidFill>
                  <a:srgbClr val="002060"/>
                </a:solidFill>
              </a:rPr>
              <a:t>@Output with </a:t>
            </a:r>
            <a:r>
              <a:rPr lang="en-US" dirty="0" err="1">
                <a:solidFill>
                  <a:srgbClr val="002060"/>
                </a:solidFill>
              </a:rPr>
              <a:t>eventemitter</a:t>
            </a:r>
            <a:endParaRPr lang="en-US" dirty="0">
              <a:solidFill>
                <a:srgbClr val="002060"/>
              </a:solidFill>
            </a:endParaRPr>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Routing with parameter</a:t>
            </a:r>
          </a:p>
        </p:txBody>
      </p:sp>
      <p:sp>
        <p:nvSpPr>
          <p:cNvPr id="3" name="Content Placeholder 2"/>
          <p:cNvSpPr>
            <a:spLocks noGrp="1"/>
          </p:cNvSpPr>
          <p:nvPr>
            <p:ph idx="1"/>
          </p:nvPr>
        </p:nvSpPr>
        <p:spPr/>
        <p:txBody>
          <a:bodyPr/>
          <a:lstStyle/>
          <a:p>
            <a:pPr>
              <a:buNone/>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JS : Arrow Function</a:t>
            </a:r>
          </a:p>
        </p:txBody>
      </p:sp>
      <p:sp>
        <p:nvSpPr>
          <p:cNvPr id="3" name="Subtitle 2"/>
          <p:cNvSpPr>
            <a:spLocks noGrp="1"/>
          </p:cNvSpPr>
          <p:nvPr>
            <p:ph type="subTitle" idx="1"/>
          </p:nvPr>
        </p:nvSpPr>
        <p:spPr>
          <a:xfrm>
            <a:off x="762000" y="990600"/>
            <a:ext cx="7848600" cy="5410200"/>
          </a:xfrm>
        </p:spPr>
        <p:txBody>
          <a:bodyPr>
            <a:normAutofit/>
          </a:bodyPr>
          <a:lstStyle/>
          <a:p>
            <a:pPr marL="457200" indent="-457200" algn="l">
              <a:buFont typeface="Arial" panose="020B0604020202020204" pitchFamily="34" charset="0"/>
              <a:buChar char="•"/>
            </a:pPr>
            <a:r>
              <a:rPr lang="en-US" sz="2000" dirty="0">
                <a:solidFill>
                  <a:srgbClr val="002060"/>
                </a:solidFill>
                <a:ea typeface="Roboto" panose="02000000000000000000" pitchFamily="2" charset="0"/>
              </a:rPr>
              <a:t>let me = { </a:t>
            </a:r>
          </a:p>
          <a:p>
            <a:pPr marL="457200" indent="-457200" algn="l">
              <a:buFont typeface="Arial" panose="020B0604020202020204" pitchFamily="34" charset="0"/>
              <a:buChar char="•"/>
            </a:pPr>
            <a:r>
              <a:rPr lang="en-US" sz="2000" dirty="0">
                <a:solidFill>
                  <a:srgbClr val="002060"/>
                </a:solidFill>
                <a:ea typeface="Roboto" panose="02000000000000000000" pitchFamily="2" charset="0"/>
              </a:rPr>
              <a:t> name: "John", </a:t>
            </a:r>
          </a:p>
          <a:p>
            <a:pPr marL="457200" indent="-457200" algn="l">
              <a:buFont typeface="Arial" panose="020B0604020202020204" pitchFamily="34" charset="0"/>
              <a:buChar char="•"/>
            </a:pPr>
            <a:r>
              <a:rPr lang="en-US" sz="2000" dirty="0">
                <a:solidFill>
                  <a:srgbClr val="002060"/>
                </a:solidFill>
                <a:ea typeface="Roboto" panose="02000000000000000000" pitchFamily="2" charset="0"/>
              </a:rPr>
              <a:t> </a:t>
            </a:r>
            <a:r>
              <a:rPr lang="en-US" sz="2000" dirty="0" err="1">
                <a:solidFill>
                  <a:srgbClr val="002060"/>
                </a:solidFill>
                <a:ea typeface="Roboto" panose="02000000000000000000" pitchFamily="2" charset="0"/>
              </a:rPr>
              <a:t>thisInArrow</a:t>
            </a:r>
            <a:r>
              <a:rPr lang="en-US" sz="2000" dirty="0">
                <a:solidFill>
                  <a:srgbClr val="002060"/>
                </a:solidFill>
                <a:ea typeface="Roboto" panose="02000000000000000000" pitchFamily="2" charset="0"/>
              </a:rPr>
              <a:t>:() =&gt; { </a:t>
            </a:r>
          </a:p>
          <a:p>
            <a:pPr marL="457200" indent="-457200" algn="l">
              <a:buFont typeface="Arial" panose="020B0604020202020204" pitchFamily="34" charset="0"/>
              <a:buChar char="•"/>
            </a:pPr>
            <a:r>
              <a:rPr lang="en-US" sz="2000" dirty="0">
                <a:solidFill>
                  <a:srgbClr val="002060"/>
                </a:solidFill>
                <a:ea typeface="Roboto" panose="02000000000000000000" pitchFamily="2" charset="0"/>
              </a:rPr>
              <a:t> console.log("My name is " + this.name); // no 'this' binding here </a:t>
            </a:r>
          </a:p>
          <a:p>
            <a:pPr marL="457200" indent="-457200" algn="l">
              <a:buFont typeface="Arial" panose="020B0604020202020204" pitchFamily="34" charset="0"/>
              <a:buChar char="•"/>
            </a:pPr>
            <a:r>
              <a:rPr lang="en-US" sz="2000" dirty="0">
                <a:solidFill>
                  <a:srgbClr val="002060"/>
                </a:solidFill>
                <a:ea typeface="Roboto" panose="02000000000000000000" pitchFamily="2" charset="0"/>
              </a:rPr>
              <a:t> }, </a:t>
            </a:r>
          </a:p>
          <a:p>
            <a:pPr marL="457200" indent="-457200" algn="l">
              <a:buFont typeface="Arial" panose="020B0604020202020204" pitchFamily="34" charset="0"/>
              <a:buChar char="•"/>
            </a:pPr>
            <a:r>
              <a:rPr lang="en-US" sz="2000" dirty="0">
                <a:solidFill>
                  <a:srgbClr val="002060"/>
                </a:solidFill>
                <a:ea typeface="Roboto" panose="02000000000000000000" pitchFamily="2" charset="0"/>
              </a:rPr>
              <a:t> </a:t>
            </a:r>
            <a:r>
              <a:rPr lang="en-US" sz="2000" dirty="0" err="1">
                <a:solidFill>
                  <a:srgbClr val="002060"/>
                </a:solidFill>
                <a:ea typeface="Roboto" panose="02000000000000000000" pitchFamily="2" charset="0"/>
              </a:rPr>
              <a:t>thisInRegular</a:t>
            </a:r>
            <a:r>
              <a:rPr lang="en-US" sz="2000" dirty="0">
                <a:solidFill>
                  <a:srgbClr val="002060"/>
                </a:solidFill>
                <a:ea typeface="Roboto" panose="02000000000000000000" pitchFamily="2" charset="0"/>
              </a:rPr>
              <a:t>(){ </a:t>
            </a:r>
          </a:p>
          <a:p>
            <a:pPr marL="457200" indent="-457200" algn="l">
              <a:buFont typeface="Arial" panose="020B0604020202020204" pitchFamily="34" charset="0"/>
              <a:buChar char="•"/>
            </a:pPr>
            <a:r>
              <a:rPr lang="en-US" sz="2000" dirty="0">
                <a:solidFill>
                  <a:srgbClr val="002060"/>
                </a:solidFill>
                <a:ea typeface="Roboto" panose="02000000000000000000" pitchFamily="2" charset="0"/>
              </a:rPr>
              <a:t> console.log("My name is " + this.name); // 'this' binding works here </a:t>
            </a:r>
          </a:p>
          <a:p>
            <a:pPr marL="457200" indent="-457200" algn="l">
              <a:buFont typeface="Arial" panose="020B0604020202020204" pitchFamily="34" charset="0"/>
              <a:buChar char="•"/>
            </a:pPr>
            <a:r>
              <a:rPr lang="en-US" sz="2000" dirty="0">
                <a:solidFill>
                  <a:srgbClr val="002060"/>
                </a:solidFill>
                <a:ea typeface="Roboto" panose="02000000000000000000" pitchFamily="2" charset="0"/>
              </a:rPr>
              <a:t> } </a:t>
            </a:r>
          </a:p>
          <a:p>
            <a:pPr marL="457200" indent="-457200" algn="l">
              <a:buFont typeface="Arial" panose="020B0604020202020204" pitchFamily="34" charset="0"/>
              <a:buChar char="•"/>
            </a:pPr>
            <a:r>
              <a:rPr lang="en-US" sz="2000" dirty="0">
                <a:solidFill>
                  <a:srgbClr val="002060"/>
                </a:solidFill>
                <a:ea typeface="Roboto" panose="02000000000000000000" pitchFamily="2" charset="0"/>
              </a:rPr>
              <a:t>};</a:t>
            </a:r>
          </a:p>
          <a:p>
            <a:pPr marL="457200" indent="-457200" algn="l">
              <a:buFont typeface="Arial" panose="020B0604020202020204" pitchFamily="34" charset="0"/>
              <a:buChar char="•"/>
            </a:pPr>
            <a:r>
              <a:rPr lang="en-US" sz="2000" dirty="0" err="1">
                <a:solidFill>
                  <a:srgbClr val="002060"/>
                </a:solidFill>
                <a:ea typeface="Roboto" panose="02000000000000000000" pitchFamily="2" charset="0"/>
              </a:rPr>
              <a:t>me.thisInArrow</a:t>
            </a:r>
            <a:r>
              <a:rPr lang="en-US" sz="2000" dirty="0">
                <a:solidFill>
                  <a:srgbClr val="002060"/>
                </a:solidFill>
                <a:ea typeface="Roboto" panose="02000000000000000000" pitchFamily="2" charset="0"/>
              </a:rPr>
              <a:t>(); </a:t>
            </a:r>
          </a:p>
          <a:p>
            <a:pPr marL="457200" indent="-457200" algn="l">
              <a:buFont typeface="Arial" panose="020B0604020202020204" pitchFamily="34" charset="0"/>
              <a:buChar char="•"/>
            </a:pPr>
            <a:r>
              <a:rPr lang="en-US" sz="2000" dirty="0" err="1">
                <a:solidFill>
                  <a:srgbClr val="002060"/>
                </a:solidFill>
                <a:ea typeface="Roboto" panose="02000000000000000000" pitchFamily="2" charset="0"/>
              </a:rPr>
              <a:t>me.thisInRegular</a:t>
            </a:r>
            <a:r>
              <a:rPr lang="en-US" sz="2000" dirty="0">
                <a:solidFill>
                  <a:srgbClr val="002060"/>
                </a:solidFill>
                <a:ea typeface="Roboto" panose="02000000000000000000" pitchFamily="2" charset="0"/>
              </a:rPr>
              <a:t>();</a:t>
            </a:r>
          </a:p>
        </p:txBody>
      </p:sp>
    </p:spTree>
    <p:extLst>
      <p:ext uri="{BB962C8B-B14F-4D97-AF65-F5344CB8AC3E}">
        <p14:creationId xmlns:p14="http://schemas.microsoft.com/office/powerpoint/2010/main" val="781510461"/>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Route Guards</a:t>
            </a:r>
          </a:p>
        </p:txBody>
      </p:sp>
      <p:sp>
        <p:nvSpPr>
          <p:cNvPr id="3" name="Content Placeholder 2"/>
          <p:cNvSpPr>
            <a:spLocks noGrp="1"/>
          </p:cNvSpPr>
          <p:nvPr>
            <p:ph idx="1"/>
          </p:nvPr>
        </p:nvSpPr>
        <p:spPr/>
        <p:txBody>
          <a:bodyPr/>
          <a:lstStyle/>
          <a:p>
            <a:r>
              <a:rPr lang="en-US" dirty="0" err="1">
                <a:solidFill>
                  <a:srgbClr val="002060"/>
                </a:solidFill>
              </a:rPr>
              <a:t>canActivate</a:t>
            </a:r>
            <a:endParaRPr lang="en-US" dirty="0">
              <a:solidFill>
                <a:srgbClr val="002060"/>
              </a:solidFill>
            </a:endParaRPr>
          </a:p>
          <a:p>
            <a:r>
              <a:rPr lang="en-US" dirty="0" err="1">
                <a:solidFill>
                  <a:srgbClr val="002060"/>
                </a:solidFill>
              </a:rPr>
              <a:t>canActivateChildren</a:t>
            </a:r>
            <a:endParaRPr lang="en-US" dirty="0">
              <a:solidFill>
                <a:srgbClr val="002060"/>
              </a:solidFill>
            </a:endParaRPr>
          </a:p>
          <a:p>
            <a:r>
              <a:rPr lang="en-US" dirty="0" err="1">
                <a:solidFill>
                  <a:srgbClr val="002060"/>
                </a:solidFill>
              </a:rPr>
              <a:t>canDeActivate</a:t>
            </a:r>
            <a:endParaRPr lang="en-US" dirty="0">
              <a:solidFill>
                <a:srgbClr val="002060"/>
              </a:solidFill>
            </a:endParaRPr>
          </a:p>
          <a:p>
            <a:r>
              <a:rPr lang="en-US" dirty="0" err="1">
                <a:solidFill>
                  <a:srgbClr val="002060"/>
                </a:solidFill>
              </a:rPr>
              <a:t>canLoad</a:t>
            </a:r>
            <a:endParaRPr lang="en-US" dirty="0">
              <a:solidFill>
                <a:srgbClr val="002060"/>
              </a:solidFill>
            </a:endParaRPr>
          </a:p>
          <a:p>
            <a:endParaRPr lang="en-US" dirty="0">
              <a:solidFill>
                <a:srgbClr val="002060"/>
              </a:solidFill>
            </a:endParaRPr>
          </a:p>
          <a:p>
            <a:pPr>
              <a:buNone/>
            </a:pPr>
            <a:r>
              <a:rPr lang="en-US" dirty="0">
                <a:solidFill>
                  <a:srgbClr val="002060"/>
                </a:solidFill>
              </a:rPr>
              <a:t>A concept of </a:t>
            </a:r>
            <a:r>
              <a:rPr lang="en-US" dirty="0" err="1">
                <a:solidFill>
                  <a:srgbClr val="002060"/>
                </a:solidFill>
              </a:rPr>
              <a:t>nextState</a:t>
            </a:r>
            <a:endParaRPr lang="en-US" dirty="0">
              <a:solidFill>
                <a:srgbClr val="00206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JS : Class</a:t>
            </a:r>
          </a:p>
        </p:txBody>
      </p:sp>
      <p:sp>
        <p:nvSpPr>
          <p:cNvPr id="3" name="Subtitle 2"/>
          <p:cNvSpPr>
            <a:spLocks noGrp="1"/>
          </p:cNvSpPr>
          <p:nvPr>
            <p:ph type="subTitle" idx="1"/>
          </p:nvPr>
        </p:nvSpPr>
        <p:spPr>
          <a:xfrm>
            <a:off x="762000" y="990600"/>
            <a:ext cx="7848600" cy="5410200"/>
          </a:xfrm>
        </p:spPr>
        <p:txBody>
          <a:bodyPr>
            <a:normAutofit/>
          </a:bodyPr>
          <a:lstStyle/>
          <a:p>
            <a:pPr marL="457200" indent="-457200" algn="l">
              <a:buFont typeface="Arial" panose="020B0604020202020204" pitchFamily="34" charset="0"/>
              <a:buChar char="•"/>
            </a:pPr>
            <a:r>
              <a:rPr lang="en-US" sz="2000" dirty="0">
                <a:solidFill>
                  <a:srgbClr val="002060"/>
                </a:solidFill>
                <a:ea typeface="Roboto" panose="02000000000000000000" pitchFamily="2" charset="0"/>
              </a:rPr>
              <a:t>Syntax for class declaration</a:t>
            </a:r>
          </a:p>
          <a:p>
            <a:pPr marL="457200" indent="-457200" algn="l">
              <a:buFont typeface="Arial" panose="020B0604020202020204" pitchFamily="34" charset="0"/>
              <a:buChar char="•"/>
            </a:pPr>
            <a:r>
              <a:rPr lang="en-US" sz="2000" dirty="0">
                <a:solidFill>
                  <a:srgbClr val="002060"/>
                </a:solidFill>
                <a:ea typeface="Roboto" panose="02000000000000000000" pitchFamily="2" charset="0"/>
              </a:rPr>
              <a:t>Class expression Syntax</a:t>
            </a:r>
          </a:p>
          <a:p>
            <a:pPr marL="457200" indent="-457200" algn="l">
              <a:buFont typeface="Arial" panose="020B0604020202020204" pitchFamily="34" charset="0"/>
              <a:buChar char="•"/>
            </a:pPr>
            <a:r>
              <a:rPr lang="en-US" sz="2000" dirty="0">
                <a:solidFill>
                  <a:srgbClr val="002060"/>
                </a:solidFill>
                <a:ea typeface="Roboto" panose="02000000000000000000" pitchFamily="2" charset="0"/>
              </a:rPr>
              <a:t>Attributes</a:t>
            </a:r>
          </a:p>
          <a:p>
            <a:pPr marL="457200" indent="-457200" algn="l">
              <a:buFont typeface="Arial" panose="020B0604020202020204" pitchFamily="34" charset="0"/>
              <a:buChar char="•"/>
            </a:pPr>
            <a:r>
              <a:rPr lang="en-US" sz="2000" dirty="0">
                <a:solidFill>
                  <a:srgbClr val="002060"/>
                </a:solidFill>
                <a:ea typeface="Roboto" panose="02000000000000000000" pitchFamily="2" charset="0"/>
              </a:rPr>
              <a:t>Methods</a:t>
            </a:r>
          </a:p>
          <a:p>
            <a:pPr marL="457200" indent="-457200" algn="l">
              <a:buFont typeface="Arial" panose="020B0604020202020204" pitchFamily="34" charset="0"/>
              <a:buChar char="•"/>
            </a:pPr>
            <a:r>
              <a:rPr lang="en-US" sz="2000" dirty="0">
                <a:solidFill>
                  <a:srgbClr val="002060"/>
                </a:solidFill>
                <a:ea typeface="Roboto" panose="02000000000000000000" pitchFamily="2" charset="0"/>
              </a:rPr>
              <a:t>Constructor</a:t>
            </a:r>
          </a:p>
          <a:p>
            <a:pPr marL="457200" indent="-457200" algn="l">
              <a:buFont typeface="Arial" panose="020B0604020202020204" pitchFamily="34" charset="0"/>
              <a:buChar char="•"/>
            </a:pPr>
            <a:r>
              <a:rPr lang="en-US" sz="2000" dirty="0">
                <a:solidFill>
                  <a:srgbClr val="002060"/>
                </a:solidFill>
                <a:ea typeface="Roboto" panose="02000000000000000000" pitchFamily="2" charset="0"/>
              </a:rPr>
              <a:t>Creating object</a:t>
            </a:r>
          </a:p>
          <a:p>
            <a:pPr marL="457200" indent="-457200" algn="l">
              <a:buFont typeface="Arial" panose="020B0604020202020204" pitchFamily="34" charset="0"/>
              <a:buChar char="•"/>
            </a:pPr>
            <a:r>
              <a:rPr lang="en-US" sz="2000" dirty="0">
                <a:solidFill>
                  <a:schemeClr val="bg1">
                    <a:lumMod val="75000"/>
                  </a:schemeClr>
                </a:solidFill>
                <a:ea typeface="Roboto" panose="02000000000000000000" pitchFamily="2" charset="0"/>
              </a:rPr>
              <a:t>Function vs class from hoisting point of view</a:t>
            </a:r>
          </a:p>
          <a:p>
            <a:pPr marL="457200" indent="-457200" algn="l">
              <a:buFont typeface="Arial" panose="020B0604020202020204" pitchFamily="34" charset="0"/>
              <a:buChar char="•"/>
            </a:pPr>
            <a:r>
              <a:rPr lang="en-US" sz="2000" dirty="0">
                <a:solidFill>
                  <a:schemeClr val="bg1">
                    <a:lumMod val="75000"/>
                  </a:schemeClr>
                </a:solidFill>
                <a:ea typeface="Roboto" panose="02000000000000000000" pitchFamily="2" charset="0"/>
              </a:rPr>
              <a:t>Using class before its definition, with an example.</a:t>
            </a:r>
          </a:p>
          <a:p>
            <a:pPr marL="457200" indent="-457200" algn="l">
              <a:buFont typeface="Arial" panose="020B0604020202020204" pitchFamily="34" charset="0"/>
              <a:buChar char="•"/>
            </a:pPr>
            <a:r>
              <a:rPr lang="en-US" sz="2000" dirty="0">
                <a:solidFill>
                  <a:schemeClr val="bg1">
                    <a:lumMod val="75000"/>
                  </a:schemeClr>
                </a:solidFill>
                <a:ea typeface="Roboto" panose="02000000000000000000" pitchFamily="2" charset="0"/>
              </a:rPr>
              <a:t>No in built constructor overloading in JavaScript.</a:t>
            </a:r>
          </a:p>
          <a:p>
            <a:pPr marL="457200" indent="-457200" algn="l">
              <a:buFont typeface="Arial" panose="020B0604020202020204" pitchFamily="34" charset="0"/>
              <a:buChar char="•"/>
            </a:pPr>
            <a:r>
              <a:rPr lang="en-US" sz="2000" dirty="0">
                <a:solidFill>
                  <a:schemeClr val="bg1">
                    <a:lumMod val="75000"/>
                  </a:schemeClr>
                </a:solidFill>
                <a:ea typeface="Roboto" panose="02000000000000000000" pitchFamily="2" charset="0"/>
              </a:rPr>
              <a:t>Static initializer block</a:t>
            </a:r>
          </a:p>
          <a:p>
            <a:pPr marL="457200" indent="-457200" algn="l">
              <a:buFont typeface="Arial" panose="020B0604020202020204" pitchFamily="34" charset="0"/>
              <a:buChar char="•"/>
            </a:pPr>
            <a:r>
              <a:rPr lang="en-US" sz="2000" dirty="0">
                <a:solidFill>
                  <a:schemeClr val="bg1">
                    <a:lumMod val="75000"/>
                  </a:schemeClr>
                </a:solidFill>
                <a:ea typeface="Roboto" panose="02000000000000000000" pitchFamily="2" charset="0"/>
              </a:rPr>
              <a:t>Variables declared with var are not hoisted in static blocks.</a:t>
            </a:r>
          </a:p>
          <a:p>
            <a:pPr marL="457200" indent="-457200" algn="l">
              <a:buFont typeface="Arial" panose="020B0604020202020204" pitchFamily="34" charset="0"/>
              <a:buChar char="•"/>
            </a:pPr>
            <a:r>
              <a:rPr lang="en-US" sz="2000" dirty="0" err="1">
                <a:solidFill>
                  <a:schemeClr val="bg1">
                    <a:lumMod val="75000"/>
                  </a:schemeClr>
                </a:solidFill>
                <a:ea typeface="Roboto" panose="02000000000000000000" pitchFamily="2" charset="0"/>
              </a:rPr>
              <a:t>super.property</a:t>
            </a:r>
            <a:r>
              <a:rPr lang="en-US" sz="2000" dirty="0">
                <a:solidFill>
                  <a:schemeClr val="bg1">
                    <a:lumMod val="75000"/>
                  </a:schemeClr>
                </a:solidFill>
                <a:ea typeface="Roboto" panose="02000000000000000000" pitchFamily="2" charset="0"/>
              </a:rPr>
              <a:t> can be used inside static block</a:t>
            </a:r>
          </a:p>
          <a:p>
            <a:pPr marL="457200" indent="-457200" algn="l">
              <a:buFont typeface="Arial" panose="020B0604020202020204" pitchFamily="34" charset="0"/>
              <a:buChar char="•"/>
            </a:pPr>
            <a:r>
              <a:rPr lang="en-US" sz="2000" dirty="0">
                <a:solidFill>
                  <a:schemeClr val="bg1">
                    <a:lumMod val="75000"/>
                  </a:schemeClr>
                </a:solidFill>
                <a:ea typeface="Roboto" panose="02000000000000000000" pitchFamily="2" charset="0"/>
              </a:rPr>
              <a:t>super() can not be used inside static block.</a:t>
            </a:r>
          </a:p>
        </p:txBody>
      </p:sp>
    </p:spTree>
    <p:extLst>
      <p:ext uri="{BB962C8B-B14F-4D97-AF65-F5344CB8AC3E}">
        <p14:creationId xmlns:p14="http://schemas.microsoft.com/office/powerpoint/2010/main" val="26696184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JS : Loops</a:t>
            </a:r>
          </a:p>
        </p:txBody>
      </p:sp>
      <p:sp>
        <p:nvSpPr>
          <p:cNvPr id="3" name="Subtitle 2"/>
          <p:cNvSpPr>
            <a:spLocks noGrp="1"/>
          </p:cNvSpPr>
          <p:nvPr>
            <p:ph type="subTitle" idx="1"/>
          </p:nvPr>
        </p:nvSpPr>
        <p:spPr>
          <a:xfrm>
            <a:off x="762000" y="990600"/>
            <a:ext cx="7848600" cy="5410200"/>
          </a:xfrm>
        </p:spPr>
        <p:txBody>
          <a:bodyPr>
            <a:normAutofit/>
          </a:bodyPr>
          <a:lstStyle/>
          <a:p>
            <a:pPr marL="457200" indent="-457200" algn="l">
              <a:buFont typeface="Arial" panose="020B0604020202020204" pitchFamily="34" charset="0"/>
              <a:buChar char="•"/>
            </a:pPr>
            <a:endParaRPr lang="en-US" sz="2000" dirty="0">
              <a:solidFill>
                <a:schemeClr val="tx1"/>
              </a:solidFill>
              <a:ea typeface="Roboto" panose="02000000000000000000" pitchFamily="2" charset="0"/>
            </a:endParaRPr>
          </a:p>
          <a:p>
            <a:pPr marL="457200" indent="-457200" algn="l">
              <a:buFont typeface="Arial" panose="020B0604020202020204" pitchFamily="34" charset="0"/>
              <a:buChar char="•"/>
            </a:pPr>
            <a:r>
              <a:rPr lang="en-US" sz="2000" dirty="0">
                <a:solidFill>
                  <a:schemeClr val="tx1"/>
                </a:solidFill>
                <a:ea typeface="Roboto" panose="02000000000000000000" pitchFamily="2" charset="0"/>
              </a:rPr>
              <a:t>for loop</a:t>
            </a:r>
          </a:p>
          <a:p>
            <a:pPr marL="457200" indent="-457200" algn="l">
              <a:buFont typeface="Arial" panose="020B0604020202020204" pitchFamily="34" charset="0"/>
              <a:buChar char="•"/>
            </a:pPr>
            <a:r>
              <a:rPr lang="en-US" sz="2000" dirty="0">
                <a:solidFill>
                  <a:schemeClr val="tx1"/>
                </a:solidFill>
                <a:ea typeface="Roboto" panose="02000000000000000000" pitchFamily="2" charset="0"/>
              </a:rPr>
              <a:t>while loop</a:t>
            </a:r>
          </a:p>
          <a:p>
            <a:pPr marL="457200" indent="-457200" algn="l">
              <a:buFont typeface="Arial" panose="020B0604020202020204" pitchFamily="34" charset="0"/>
              <a:buChar char="•"/>
            </a:pPr>
            <a:r>
              <a:rPr lang="en-US" sz="2000" dirty="0">
                <a:solidFill>
                  <a:schemeClr val="tx1"/>
                </a:solidFill>
                <a:ea typeface="Roboto" panose="02000000000000000000" pitchFamily="2" charset="0"/>
              </a:rPr>
              <a:t>do while loop</a:t>
            </a:r>
          </a:p>
          <a:p>
            <a:pPr marL="457200" indent="-457200" algn="l">
              <a:buFont typeface="Arial" panose="020B0604020202020204" pitchFamily="34" charset="0"/>
              <a:buChar char="•"/>
            </a:pPr>
            <a:r>
              <a:rPr lang="en-US" sz="2000" dirty="0">
                <a:solidFill>
                  <a:schemeClr val="tx1"/>
                </a:solidFill>
                <a:ea typeface="Roboto" panose="02000000000000000000" pitchFamily="2" charset="0"/>
              </a:rPr>
              <a:t>for…in loop for objects and array</a:t>
            </a:r>
          </a:p>
          <a:p>
            <a:pPr marL="457200" indent="-457200" algn="l">
              <a:buFont typeface="Arial" panose="020B0604020202020204" pitchFamily="34" charset="0"/>
              <a:buChar char="•"/>
            </a:pPr>
            <a:r>
              <a:rPr lang="en-US" sz="2000" dirty="0">
                <a:solidFill>
                  <a:schemeClr val="tx1"/>
                </a:solidFill>
                <a:ea typeface="Roboto" panose="02000000000000000000" pitchFamily="2" charset="0"/>
              </a:rPr>
              <a:t>for…of loop for </a:t>
            </a:r>
            <a:r>
              <a:rPr lang="en-US" sz="2000" dirty="0" err="1">
                <a:solidFill>
                  <a:schemeClr val="tx1"/>
                </a:solidFill>
                <a:ea typeface="Roboto" panose="02000000000000000000" pitchFamily="2" charset="0"/>
              </a:rPr>
              <a:t>iterables</a:t>
            </a:r>
            <a:r>
              <a:rPr lang="en-US" sz="2000" dirty="0">
                <a:solidFill>
                  <a:schemeClr val="tx1"/>
                </a:solidFill>
                <a:ea typeface="Roboto" panose="02000000000000000000" pitchFamily="2" charset="0"/>
              </a:rPr>
              <a:t> like arrays, strings and map</a:t>
            </a:r>
          </a:p>
        </p:txBody>
      </p:sp>
    </p:spTree>
    <p:extLst>
      <p:ext uri="{BB962C8B-B14F-4D97-AF65-F5344CB8AC3E}">
        <p14:creationId xmlns:p14="http://schemas.microsoft.com/office/powerpoint/2010/main" val="20283257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JS : Shallow copy vs Deep copy</a:t>
            </a:r>
          </a:p>
        </p:txBody>
      </p:sp>
      <p:sp>
        <p:nvSpPr>
          <p:cNvPr id="3" name="Subtitle 2"/>
          <p:cNvSpPr>
            <a:spLocks noGrp="1"/>
          </p:cNvSpPr>
          <p:nvPr>
            <p:ph type="subTitle" idx="1"/>
          </p:nvPr>
        </p:nvSpPr>
        <p:spPr>
          <a:xfrm>
            <a:off x="762000" y="990600"/>
            <a:ext cx="7848600" cy="5410200"/>
          </a:xfrm>
        </p:spPr>
        <p:txBody>
          <a:bodyPr>
            <a:noAutofit/>
          </a:bodyPr>
          <a:lstStyle/>
          <a:p>
            <a:pPr marL="457200" indent="-457200" algn="l">
              <a:buFont typeface="Arial" panose="020B0604020202020204" pitchFamily="34" charset="0"/>
              <a:buChar char="•"/>
            </a:pPr>
            <a:r>
              <a:rPr lang="en-US" sz="2000" dirty="0">
                <a:solidFill>
                  <a:schemeClr val="tx1"/>
                </a:solidFill>
                <a:ea typeface="Roboto" panose="02000000000000000000" pitchFamily="2" charset="0"/>
              </a:rPr>
              <a:t>Shallow copy : </a:t>
            </a:r>
          </a:p>
          <a:p>
            <a:pPr marL="457200" indent="-457200" algn="l">
              <a:buFont typeface="Arial" panose="020B0604020202020204" pitchFamily="34" charset="0"/>
              <a:buChar char="•"/>
            </a:pPr>
            <a:endParaRPr lang="en-US" sz="2000" dirty="0">
              <a:solidFill>
                <a:srgbClr val="273239"/>
              </a:solidFill>
            </a:endParaRPr>
          </a:p>
          <a:p>
            <a:pPr marL="457200" indent="-457200" algn="l">
              <a:buFont typeface="Arial" panose="020B0604020202020204" pitchFamily="34" charset="0"/>
              <a:buChar char="•"/>
            </a:pPr>
            <a:r>
              <a:rPr lang="en-US" sz="2000" dirty="0">
                <a:solidFill>
                  <a:srgbClr val="273239"/>
                </a:solidFill>
              </a:rPr>
              <a:t>A</a:t>
            </a:r>
            <a:r>
              <a:rPr lang="en-US" sz="2000" b="0" i="0" dirty="0">
                <a:solidFill>
                  <a:srgbClr val="273239"/>
                </a:solidFill>
                <a:effectLst/>
              </a:rPr>
              <a:t> reference variable mainly stores the address of the object it refers to.</a:t>
            </a:r>
          </a:p>
          <a:p>
            <a:pPr marL="457200" indent="-457200" algn="l">
              <a:buFont typeface="Arial" panose="020B0604020202020204" pitchFamily="34" charset="0"/>
              <a:buChar char="•"/>
            </a:pPr>
            <a:r>
              <a:rPr lang="en-US" sz="2000" b="0" i="0" dirty="0">
                <a:solidFill>
                  <a:srgbClr val="273239"/>
                </a:solidFill>
                <a:effectLst/>
              </a:rPr>
              <a:t> When a new reference variable is assigned the value of the old reference variable, the address stored in the old reference variable is copied into the new one. </a:t>
            </a:r>
          </a:p>
          <a:p>
            <a:pPr marL="457200" indent="-457200" algn="l">
              <a:buFont typeface="Arial" panose="020B0604020202020204" pitchFamily="34" charset="0"/>
              <a:buChar char="•"/>
            </a:pPr>
            <a:r>
              <a:rPr lang="en-US" sz="2000" b="0" i="0" dirty="0">
                <a:solidFill>
                  <a:srgbClr val="273239"/>
                </a:solidFill>
                <a:effectLst/>
              </a:rPr>
              <a:t>This means both the old and new reference variable point to the same object in memory.</a:t>
            </a:r>
          </a:p>
          <a:p>
            <a:pPr marL="457200" indent="-457200" algn="l">
              <a:buFont typeface="Arial" panose="020B0604020202020204" pitchFamily="34" charset="0"/>
              <a:buChar char="•"/>
            </a:pPr>
            <a:r>
              <a:rPr lang="en-US" sz="2000" b="0" i="0" dirty="0">
                <a:solidFill>
                  <a:srgbClr val="273239"/>
                </a:solidFill>
                <a:effectLst/>
              </a:rPr>
              <a:t>The state of the object changes through any of the reference variables it is reflected for both</a:t>
            </a:r>
          </a:p>
          <a:p>
            <a:pPr marL="457200" indent="-457200" algn="l">
              <a:buFont typeface="Arial" panose="020B0604020202020204" pitchFamily="34" charset="0"/>
              <a:buChar char="•"/>
            </a:pPr>
            <a:r>
              <a:rPr lang="en-US" sz="2000" dirty="0">
                <a:solidFill>
                  <a:srgbClr val="273239"/>
                </a:solidFill>
                <a:ea typeface="Roboto" panose="02000000000000000000" pitchFamily="2" charset="0"/>
              </a:rPr>
              <a:t>Example of employee/student showing shallow copy use case.</a:t>
            </a:r>
          </a:p>
          <a:p>
            <a:pPr marL="457200" indent="-457200" algn="l">
              <a:buFont typeface="Arial" panose="020B0604020202020204" pitchFamily="34" charset="0"/>
              <a:buChar char="•"/>
            </a:pPr>
            <a:r>
              <a:rPr lang="en-US" sz="2000" b="0" i="0" dirty="0">
                <a:solidFill>
                  <a:srgbClr val="273239"/>
                </a:solidFill>
                <a:effectLst/>
                <a:ea typeface="Roboto" panose="02000000000000000000" pitchFamily="2" charset="0"/>
              </a:rPr>
              <a:t>This causes data inconsistency and confusion</a:t>
            </a:r>
          </a:p>
          <a:p>
            <a:pPr marL="457200" indent="-457200" algn="l">
              <a:buFont typeface="Arial" panose="020B0604020202020204" pitchFamily="34" charset="0"/>
              <a:buChar char="•"/>
            </a:pPr>
            <a:r>
              <a:rPr lang="en-US" sz="2000" b="0" i="0" dirty="0">
                <a:solidFill>
                  <a:srgbClr val="273239"/>
                </a:solidFill>
                <a:effectLst/>
                <a:ea typeface="Roboto" panose="02000000000000000000" pitchFamily="2" charset="0"/>
              </a:rPr>
              <a:t>To remove this problem , deep copy is suggested.</a:t>
            </a:r>
          </a:p>
          <a:p>
            <a:pPr algn="l"/>
            <a:endParaRPr lang="en-US" sz="2000" dirty="0">
              <a:solidFill>
                <a:srgbClr val="273239"/>
              </a:solidFill>
              <a:ea typeface="Roboto" panose="02000000000000000000" pitchFamily="2" charset="0"/>
            </a:endParaRPr>
          </a:p>
        </p:txBody>
      </p:sp>
    </p:spTree>
    <p:extLst>
      <p:ext uri="{BB962C8B-B14F-4D97-AF65-F5344CB8AC3E}">
        <p14:creationId xmlns:p14="http://schemas.microsoft.com/office/powerpoint/2010/main" val="3938170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JS : Shallow copy vs Deep copy</a:t>
            </a:r>
          </a:p>
        </p:txBody>
      </p:sp>
      <p:sp>
        <p:nvSpPr>
          <p:cNvPr id="3" name="Subtitle 2"/>
          <p:cNvSpPr>
            <a:spLocks noGrp="1"/>
          </p:cNvSpPr>
          <p:nvPr>
            <p:ph type="subTitle" idx="1"/>
          </p:nvPr>
        </p:nvSpPr>
        <p:spPr>
          <a:xfrm>
            <a:off x="762000" y="990600"/>
            <a:ext cx="7848600" cy="5410200"/>
          </a:xfrm>
        </p:spPr>
        <p:txBody>
          <a:bodyPr>
            <a:noAutofit/>
          </a:bodyPr>
          <a:lstStyle/>
          <a:p>
            <a:pPr marL="457200" indent="-457200" algn="l">
              <a:buFont typeface="Arial" panose="020B0604020202020204" pitchFamily="34" charset="0"/>
              <a:buChar char="•"/>
            </a:pPr>
            <a:r>
              <a:rPr lang="en-US" sz="2000" dirty="0">
                <a:solidFill>
                  <a:schemeClr val="tx1"/>
                </a:solidFill>
                <a:ea typeface="Roboto" panose="02000000000000000000" pitchFamily="2" charset="0"/>
              </a:rPr>
              <a:t>Deep copy : </a:t>
            </a:r>
          </a:p>
          <a:p>
            <a:pPr marL="457200" indent="-457200" algn="l">
              <a:buFont typeface="Arial" panose="020B0604020202020204" pitchFamily="34" charset="0"/>
              <a:buChar char="•"/>
            </a:pPr>
            <a:endParaRPr lang="en-US" sz="2000" dirty="0">
              <a:solidFill>
                <a:srgbClr val="273239"/>
              </a:solidFill>
            </a:endParaRPr>
          </a:p>
          <a:p>
            <a:pPr marL="457200" indent="-457200" algn="l">
              <a:buFont typeface="Arial" panose="020B0604020202020204" pitchFamily="34" charset="0"/>
              <a:buChar char="•"/>
            </a:pPr>
            <a:r>
              <a:rPr lang="en-US" sz="2000" b="0" i="0" dirty="0">
                <a:solidFill>
                  <a:srgbClr val="1B1B1B"/>
                </a:solidFill>
                <a:effectLst/>
              </a:rPr>
              <a:t>a copy whose properties do not share the same references (point to the same underlying values) as those of the source object ,</a:t>
            </a:r>
          </a:p>
          <a:p>
            <a:pPr marL="457200" indent="-457200" algn="l">
              <a:buFont typeface="Arial" panose="020B0604020202020204" pitchFamily="34" charset="0"/>
              <a:buChar char="•"/>
            </a:pPr>
            <a:r>
              <a:rPr lang="en-US" sz="2000" b="0" i="0" dirty="0">
                <a:solidFill>
                  <a:srgbClr val="1B1B1B"/>
                </a:solidFill>
                <a:effectLst/>
              </a:rPr>
              <a:t>when we change either the source or the copy, we can be assured we are not causing the other object to change too.</a:t>
            </a:r>
          </a:p>
          <a:p>
            <a:pPr marL="457200" indent="-457200" algn="l">
              <a:buFont typeface="Arial" panose="020B0604020202020204" pitchFamily="34" charset="0"/>
              <a:buChar char="•"/>
            </a:pPr>
            <a:r>
              <a:rPr lang="en-US" sz="2000" dirty="0">
                <a:solidFill>
                  <a:srgbClr val="273239"/>
                </a:solidFill>
                <a:ea typeface="Roboto" panose="02000000000000000000" pitchFamily="2" charset="0"/>
              </a:rPr>
              <a:t>Deep copy can be obtained using </a:t>
            </a:r>
            <a:r>
              <a:rPr lang="en-US" sz="2000" dirty="0" err="1">
                <a:solidFill>
                  <a:srgbClr val="273239"/>
                </a:solidFill>
                <a:ea typeface="Roboto" panose="02000000000000000000" pitchFamily="2" charset="0"/>
              </a:rPr>
              <a:t>JSON.stringify</a:t>
            </a:r>
            <a:r>
              <a:rPr lang="en-US" sz="2000" dirty="0">
                <a:solidFill>
                  <a:srgbClr val="273239"/>
                </a:solidFill>
                <a:ea typeface="Roboto" panose="02000000000000000000" pitchFamily="2" charset="0"/>
              </a:rPr>
              <a:t> and back </a:t>
            </a:r>
            <a:r>
              <a:rPr lang="en-US" sz="2000" dirty="0" err="1">
                <a:solidFill>
                  <a:srgbClr val="273239"/>
                </a:solidFill>
                <a:ea typeface="Roboto" panose="02000000000000000000" pitchFamily="2" charset="0"/>
              </a:rPr>
              <a:t>JSON.parse</a:t>
            </a:r>
            <a:r>
              <a:rPr lang="en-US" sz="2000" dirty="0">
                <a:solidFill>
                  <a:srgbClr val="273239"/>
                </a:solidFill>
                <a:ea typeface="Roboto" panose="02000000000000000000" pitchFamily="2" charset="0"/>
              </a:rPr>
              <a:t>.</a:t>
            </a:r>
          </a:p>
          <a:p>
            <a:pPr marL="457200" indent="-457200" algn="l">
              <a:buFont typeface="Arial" panose="020B0604020202020204" pitchFamily="34" charset="0"/>
              <a:buChar char="•"/>
            </a:pPr>
            <a:r>
              <a:rPr lang="en-US" sz="2000" dirty="0">
                <a:solidFill>
                  <a:srgbClr val="273239"/>
                </a:solidFill>
                <a:ea typeface="Roboto" panose="02000000000000000000" pitchFamily="2" charset="0"/>
              </a:rPr>
              <a:t>Spread operator will create deep copies of non nested data and shallow copy of nested data.</a:t>
            </a:r>
          </a:p>
          <a:p>
            <a:pPr marL="457200" indent="-457200" algn="l">
              <a:buFont typeface="Arial" panose="020B0604020202020204" pitchFamily="34" charset="0"/>
              <a:buChar char="•"/>
            </a:pPr>
            <a:r>
              <a:rPr lang="en-US" sz="2000" dirty="0">
                <a:solidFill>
                  <a:srgbClr val="273239"/>
                </a:solidFill>
                <a:ea typeface="Roboto" panose="02000000000000000000" pitchFamily="2" charset="0"/>
              </a:rPr>
              <a:t>But these 2 will fail if the object is not serializable like the data is  recursively nested or object contains functions.</a:t>
            </a:r>
          </a:p>
        </p:txBody>
      </p:sp>
    </p:spTree>
    <p:extLst>
      <p:ext uri="{BB962C8B-B14F-4D97-AF65-F5344CB8AC3E}">
        <p14:creationId xmlns:p14="http://schemas.microsoft.com/office/powerpoint/2010/main" val="4608637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JS : Mutability vs Immutability</a:t>
            </a:r>
          </a:p>
        </p:txBody>
      </p:sp>
      <p:sp>
        <p:nvSpPr>
          <p:cNvPr id="3" name="Subtitle 2"/>
          <p:cNvSpPr>
            <a:spLocks noGrp="1"/>
          </p:cNvSpPr>
          <p:nvPr>
            <p:ph type="subTitle" idx="1"/>
          </p:nvPr>
        </p:nvSpPr>
        <p:spPr>
          <a:xfrm>
            <a:off x="762000" y="990600"/>
            <a:ext cx="7848600" cy="5410200"/>
          </a:xfrm>
        </p:spPr>
        <p:txBody>
          <a:bodyPr>
            <a:normAutofit fontScale="85000" lnSpcReduction="20000"/>
          </a:bodyPr>
          <a:lstStyle/>
          <a:p>
            <a:pPr marL="457200" indent="-457200" algn="l">
              <a:buFont typeface="Arial" panose="020B0604020202020204" pitchFamily="34" charset="0"/>
              <a:buChar char="•"/>
            </a:pPr>
            <a:r>
              <a:rPr lang="en-US" sz="2200" dirty="0">
                <a:solidFill>
                  <a:schemeClr val="tx1"/>
                </a:solidFill>
                <a:ea typeface="Roboto" panose="02000000000000000000" pitchFamily="2" charset="0"/>
              </a:rPr>
              <a:t>Meaning of mutable</a:t>
            </a:r>
          </a:p>
          <a:p>
            <a:pPr marL="457200" indent="-457200" algn="l">
              <a:buFont typeface="Arial" panose="020B0604020202020204" pitchFamily="34" charset="0"/>
              <a:buChar char="•"/>
            </a:pPr>
            <a:r>
              <a:rPr lang="en-US" sz="2200" dirty="0">
                <a:solidFill>
                  <a:schemeClr val="tx1"/>
                </a:solidFill>
                <a:ea typeface="Roboto" panose="02000000000000000000" pitchFamily="2" charset="0"/>
              </a:rPr>
              <a:t>Meaning of immutability</a:t>
            </a:r>
          </a:p>
          <a:p>
            <a:pPr marL="457200" indent="-457200" algn="l">
              <a:buFont typeface="Arial" panose="020B0604020202020204" pitchFamily="34" charset="0"/>
              <a:buChar char="•"/>
            </a:pPr>
            <a:r>
              <a:rPr lang="en-US" sz="2200" dirty="0">
                <a:solidFill>
                  <a:schemeClr val="tx1"/>
                </a:solidFill>
                <a:ea typeface="Roboto" panose="02000000000000000000" pitchFamily="2" charset="0"/>
              </a:rPr>
              <a:t>By default object created by any way so far are mutable</a:t>
            </a:r>
          </a:p>
          <a:p>
            <a:pPr marL="457200" indent="-457200" algn="l">
              <a:buFont typeface="Arial" panose="020B0604020202020204" pitchFamily="34" charset="0"/>
              <a:buChar char="•"/>
            </a:pPr>
            <a:r>
              <a:rPr lang="en-US" sz="2200" dirty="0" err="1">
                <a:solidFill>
                  <a:schemeClr val="tx1"/>
                </a:solidFill>
                <a:ea typeface="Roboto" panose="02000000000000000000" pitchFamily="2" charset="0"/>
              </a:rPr>
              <a:t>Object.freeze</a:t>
            </a:r>
            <a:r>
              <a:rPr lang="en-US" sz="2200" dirty="0">
                <a:solidFill>
                  <a:schemeClr val="tx1"/>
                </a:solidFill>
                <a:ea typeface="Roboto" panose="02000000000000000000" pitchFamily="2" charset="0"/>
              </a:rPr>
              <a:t>() method</a:t>
            </a:r>
          </a:p>
          <a:p>
            <a:pPr marL="457200" indent="-457200" algn="l">
              <a:buFont typeface="Arial" panose="020B0604020202020204" pitchFamily="34" charset="0"/>
              <a:buChar char="•"/>
            </a:pPr>
            <a:r>
              <a:rPr lang="en-US" sz="2200" dirty="0" err="1">
                <a:solidFill>
                  <a:schemeClr val="tx1"/>
                </a:solidFill>
                <a:ea typeface="Roboto" panose="02000000000000000000" pitchFamily="2" charset="0"/>
              </a:rPr>
              <a:t>Object.freeze</a:t>
            </a:r>
            <a:r>
              <a:rPr lang="en-US" sz="2200" dirty="0">
                <a:solidFill>
                  <a:schemeClr val="tx1"/>
                </a:solidFill>
                <a:ea typeface="Roboto" panose="02000000000000000000" pitchFamily="2" charset="0"/>
              </a:rPr>
              <a:t>() on nested attributes</a:t>
            </a:r>
          </a:p>
          <a:p>
            <a:pPr marL="457200" indent="-457200" algn="l">
              <a:buFont typeface="Arial" panose="020B0604020202020204" pitchFamily="34" charset="0"/>
              <a:buChar char="•"/>
            </a:pPr>
            <a:r>
              <a:rPr lang="en-US" sz="2200" dirty="0">
                <a:solidFill>
                  <a:schemeClr val="tx1"/>
                </a:solidFill>
                <a:ea typeface="Roboto" panose="02000000000000000000" pitchFamily="2" charset="0"/>
              </a:rPr>
              <a:t>How to Deep Freeze recursively</a:t>
            </a:r>
          </a:p>
          <a:p>
            <a:pPr marL="457200" indent="-457200" algn="l">
              <a:buFont typeface="Arial" panose="020B0604020202020204" pitchFamily="34" charset="0"/>
              <a:buChar char="•"/>
            </a:pPr>
            <a:r>
              <a:rPr lang="en-US" sz="2200" dirty="0">
                <a:solidFill>
                  <a:schemeClr val="tx1"/>
                </a:solidFill>
                <a:ea typeface="Roboto" panose="02000000000000000000" pitchFamily="2" charset="0"/>
              </a:rPr>
              <a:t>function </a:t>
            </a:r>
            <a:r>
              <a:rPr lang="en-US" sz="2200" dirty="0" err="1">
                <a:solidFill>
                  <a:schemeClr val="tx1"/>
                </a:solidFill>
                <a:ea typeface="Roboto" panose="02000000000000000000" pitchFamily="2" charset="0"/>
              </a:rPr>
              <a:t>deepFreeze</a:t>
            </a:r>
            <a:r>
              <a:rPr lang="en-US" sz="2200" dirty="0">
                <a:solidFill>
                  <a:schemeClr val="tx1"/>
                </a:solidFill>
                <a:ea typeface="Roboto" panose="02000000000000000000" pitchFamily="2" charset="0"/>
              </a:rPr>
              <a:t>(object)</a:t>
            </a:r>
            <a:br>
              <a:rPr lang="en-US" sz="2200" dirty="0">
                <a:solidFill>
                  <a:schemeClr val="tx1"/>
                </a:solidFill>
                <a:ea typeface="Roboto" panose="02000000000000000000" pitchFamily="2" charset="0"/>
              </a:rPr>
            </a:br>
            <a:r>
              <a:rPr lang="en-US" sz="2200" dirty="0">
                <a:solidFill>
                  <a:schemeClr val="tx1"/>
                </a:solidFill>
                <a:ea typeface="Roboto" panose="02000000000000000000" pitchFamily="2" charset="0"/>
              </a:rPr>
              <a:t>{</a:t>
            </a:r>
          </a:p>
          <a:p>
            <a:pPr algn="l"/>
            <a:r>
              <a:rPr lang="en-US" sz="2200" dirty="0">
                <a:solidFill>
                  <a:schemeClr val="tx1"/>
                </a:solidFill>
                <a:ea typeface="Roboto" panose="02000000000000000000" pitchFamily="2" charset="0"/>
              </a:rPr>
              <a:t>         let </a:t>
            </a:r>
            <a:r>
              <a:rPr lang="en-US" sz="2200" dirty="0" err="1">
                <a:solidFill>
                  <a:schemeClr val="tx1"/>
                </a:solidFill>
                <a:ea typeface="Roboto" panose="02000000000000000000" pitchFamily="2" charset="0"/>
              </a:rPr>
              <a:t>pNames</a:t>
            </a:r>
            <a:r>
              <a:rPr lang="en-US" sz="2200" dirty="0">
                <a:solidFill>
                  <a:schemeClr val="tx1"/>
                </a:solidFill>
                <a:ea typeface="Roboto" panose="02000000000000000000" pitchFamily="2" charset="0"/>
              </a:rPr>
              <a:t>= </a:t>
            </a:r>
            <a:r>
              <a:rPr lang="en-US" sz="2200" dirty="0" err="1">
                <a:solidFill>
                  <a:schemeClr val="tx1"/>
                </a:solidFill>
                <a:ea typeface="Roboto" panose="02000000000000000000" pitchFamily="2" charset="0"/>
              </a:rPr>
              <a:t>Object.getOwnPropertyNames</a:t>
            </a:r>
            <a:r>
              <a:rPr lang="en-US" sz="2200" dirty="0">
                <a:solidFill>
                  <a:schemeClr val="tx1"/>
                </a:solidFill>
                <a:ea typeface="Roboto" panose="02000000000000000000" pitchFamily="2" charset="0"/>
              </a:rPr>
              <a:t>(object)</a:t>
            </a:r>
          </a:p>
          <a:p>
            <a:pPr algn="l"/>
            <a:r>
              <a:rPr lang="en-US" sz="2200" dirty="0">
                <a:solidFill>
                  <a:schemeClr val="tx1"/>
                </a:solidFill>
                <a:ea typeface="Roboto" panose="02000000000000000000" pitchFamily="2" charset="0"/>
              </a:rPr>
              <a:t>         for(let name of </a:t>
            </a:r>
            <a:r>
              <a:rPr lang="en-US" sz="2200" dirty="0" err="1">
                <a:solidFill>
                  <a:schemeClr val="tx1"/>
                </a:solidFill>
                <a:ea typeface="Roboto" panose="02000000000000000000" pitchFamily="2" charset="0"/>
              </a:rPr>
              <a:t>pNames</a:t>
            </a:r>
            <a:r>
              <a:rPr lang="en-US" sz="2200" dirty="0">
                <a:solidFill>
                  <a:schemeClr val="tx1"/>
                </a:solidFill>
                <a:ea typeface="Roboto" panose="02000000000000000000" pitchFamily="2" charset="0"/>
              </a:rPr>
              <a:t>)</a:t>
            </a:r>
          </a:p>
          <a:p>
            <a:pPr algn="l"/>
            <a:r>
              <a:rPr lang="en-US" sz="2200" dirty="0">
                <a:solidFill>
                  <a:schemeClr val="tx1"/>
                </a:solidFill>
                <a:ea typeface="Roboto" panose="02000000000000000000" pitchFamily="2" charset="0"/>
              </a:rPr>
              <a:t>          {</a:t>
            </a:r>
          </a:p>
          <a:p>
            <a:pPr algn="l"/>
            <a:r>
              <a:rPr lang="en-US" sz="2200" dirty="0">
                <a:solidFill>
                  <a:schemeClr val="tx1"/>
                </a:solidFill>
                <a:ea typeface="Roboto" panose="02000000000000000000" pitchFamily="2" charset="0"/>
              </a:rPr>
              <a:t>           const value = object[name];</a:t>
            </a:r>
          </a:p>
          <a:p>
            <a:pPr algn="l"/>
            <a:r>
              <a:rPr lang="en-US" sz="2200" dirty="0">
                <a:solidFill>
                  <a:schemeClr val="tx1"/>
                </a:solidFill>
                <a:ea typeface="Roboto" panose="02000000000000000000" pitchFamily="2" charset="0"/>
              </a:rPr>
              <a:t>           if (value &amp;&amp; </a:t>
            </a:r>
            <a:r>
              <a:rPr lang="en-US" sz="2200" dirty="0" err="1">
                <a:solidFill>
                  <a:schemeClr val="tx1"/>
                </a:solidFill>
                <a:ea typeface="Roboto" panose="02000000000000000000" pitchFamily="2" charset="0"/>
              </a:rPr>
              <a:t>typeof</a:t>
            </a:r>
            <a:r>
              <a:rPr lang="en-US" sz="2200" dirty="0">
                <a:solidFill>
                  <a:schemeClr val="tx1"/>
                </a:solidFill>
                <a:ea typeface="Roboto" panose="02000000000000000000" pitchFamily="2" charset="0"/>
              </a:rPr>
              <a:t> value === "object") {</a:t>
            </a:r>
          </a:p>
          <a:p>
            <a:pPr algn="l"/>
            <a:r>
              <a:rPr lang="en-US" sz="2200" dirty="0">
                <a:solidFill>
                  <a:schemeClr val="tx1"/>
                </a:solidFill>
                <a:ea typeface="Roboto" panose="02000000000000000000" pitchFamily="2" charset="0"/>
              </a:rPr>
              <a:t>               </a:t>
            </a:r>
            <a:r>
              <a:rPr lang="en-US" sz="2200" dirty="0" err="1">
                <a:solidFill>
                  <a:schemeClr val="tx1"/>
                </a:solidFill>
                <a:ea typeface="Roboto" panose="02000000000000000000" pitchFamily="2" charset="0"/>
              </a:rPr>
              <a:t>deepFreeze</a:t>
            </a:r>
            <a:r>
              <a:rPr lang="en-US" sz="2200" dirty="0">
                <a:solidFill>
                  <a:schemeClr val="tx1"/>
                </a:solidFill>
                <a:ea typeface="Roboto" panose="02000000000000000000" pitchFamily="2" charset="0"/>
              </a:rPr>
              <a:t>(value);</a:t>
            </a:r>
          </a:p>
          <a:p>
            <a:pPr algn="l"/>
            <a:r>
              <a:rPr lang="en-US" sz="2200" dirty="0">
                <a:solidFill>
                  <a:schemeClr val="tx1"/>
                </a:solidFill>
                <a:ea typeface="Roboto" panose="02000000000000000000" pitchFamily="2" charset="0"/>
              </a:rPr>
              <a:t>             }</a:t>
            </a:r>
          </a:p>
          <a:p>
            <a:pPr algn="l"/>
            <a:r>
              <a:rPr lang="en-US" sz="2200" dirty="0">
                <a:solidFill>
                  <a:schemeClr val="tx1"/>
                </a:solidFill>
                <a:ea typeface="Roboto" panose="02000000000000000000" pitchFamily="2" charset="0"/>
              </a:rPr>
              <a:t>          }</a:t>
            </a:r>
          </a:p>
          <a:p>
            <a:pPr algn="l"/>
            <a:r>
              <a:rPr lang="en-US" sz="2200" dirty="0">
                <a:solidFill>
                  <a:schemeClr val="tx1"/>
                </a:solidFill>
                <a:ea typeface="Roboto" panose="02000000000000000000" pitchFamily="2" charset="0"/>
              </a:rPr>
              <a:t>         return </a:t>
            </a:r>
            <a:r>
              <a:rPr lang="en-US" sz="2200" dirty="0" err="1">
                <a:solidFill>
                  <a:schemeClr val="tx1"/>
                </a:solidFill>
                <a:ea typeface="Roboto" panose="02000000000000000000" pitchFamily="2" charset="0"/>
              </a:rPr>
              <a:t>Object.freeze</a:t>
            </a:r>
            <a:r>
              <a:rPr lang="en-US" sz="2200" dirty="0">
                <a:solidFill>
                  <a:schemeClr val="tx1"/>
                </a:solidFill>
                <a:ea typeface="Roboto" panose="02000000000000000000" pitchFamily="2" charset="0"/>
              </a:rPr>
              <a:t>(object);</a:t>
            </a:r>
          </a:p>
          <a:p>
            <a:pPr marL="457200" indent="-457200" algn="l">
              <a:buFont typeface="Arial" panose="020B0604020202020204" pitchFamily="34" charset="0"/>
              <a:buChar char="•"/>
            </a:pPr>
            <a:r>
              <a:rPr lang="en-US" sz="2200" dirty="0">
                <a:solidFill>
                  <a:schemeClr val="tx1"/>
                </a:solidFill>
                <a:ea typeface="Roboto" panose="02000000000000000000" pitchFamily="2" charset="0"/>
              </a:rPr>
              <a:t>}</a:t>
            </a:r>
          </a:p>
          <a:p>
            <a:pPr marL="457200" indent="-457200" algn="l">
              <a:buFont typeface="Arial" panose="020B0604020202020204" pitchFamily="34" charset="0"/>
              <a:buChar char="•"/>
            </a:pPr>
            <a:endParaRPr lang="en-US" sz="2200" dirty="0">
              <a:solidFill>
                <a:schemeClr val="tx1"/>
              </a:solidFill>
              <a:ea typeface="Roboto" panose="02000000000000000000" pitchFamily="2" charset="0"/>
            </a:endParaRPr>
          </a:p>
        </p:txBody>
      </p:sp>
    </p:spTree>
    <p:extLst>
      <p:ext uri="{BB962C8B-B14F-4D97-AF65-F5344CB8AC3E}">
        <p14:creationId xmlns:p14="http://schemas.microsoft.com/office/powerpoint/2010/main" val="24423137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JS : Default</a:t>
            </a:r>
          </a:p>
        </p:txBody>
      </p:sp>
      <p:sp>
        <p:nvSpPr>
          <p:cNvPr id="3" name="Subtitle 2"/>
          <p:cNvSpPr>
            <a:spLocks noGrp="1"/>
          </p:cNvSpPr>
          <p:nvPr>
            <p:ph type="subTitle" idx="1"/>
          </p:nvPr>
        </p:nvSpPr>
        <p:spPr>
          <a:xfrm>
            <a:off x="762000" y="990600"/>
            <a:ext cx="7848600" cy="5410200"/>
          </a:xfrm>
        </p:spPr>
        <p:txBody>
          <a:bodyPr>
            <a:normAutofit/>
          </a:bodyPr>
          <a:lstStyle/>
          <a:p>
            <a:pPr marL="457200" indent="-457200" algn="l">
              <a:buFont typeface="Arial" panose="020B0604020202020204" pitchFamily="34" charset="0"/>
              <a:buChar char="•"/>
            </a:pPr>
            <a:r>
              <a:rPr lang="en-US" sz="2000" dirty="0">
                <a:solidFill>
                  <a:schemeClr val="tx1"/>
                </a:solidFill>
                <a:ea typeface="Roboto" panose="02000000000000000000" pitchFamily="2" charset="0"/>
              </a:rPr>
              <a:t>Default arguments variables : </a:t>
            </a:r>
            <a:br>
              <a:rPr lang="en-US" sz="2000" dirty="0">
                <a:solidFill>
                  <a:schemeClr val="tx1"/>
                </a:solidFill>
                <a:ea typeface="Roboto" panose="02000000000000000000" pitchFamily="2" charset="0"/>
              </a:rPr>
            </a:br>
            <a:r>
              <a:rPr lang="en-US" sz="2000" dirty="0">
                <a:solidFill>
                  <a:schemeClr val="tx1"/>
                </a:solidFill>
                <a:ea typeface="Roboto" panose="02000000000000000000" pitchFamily="2" charset="0"/>
              </a:rPr>
              <a:t>  </a:t>
            </a:r>
          </a:p>
          <a:p>
            <a:pPr marL="457200" indent="-457200" algn="l">
              <a:buFont typeface="Arial" panose="020B0604020202020204" pitchFamily="34" charset="0"/>
              <a:buChar char="•"/>
            </a:pPr>
            <a:r>
              <a:rPr lang="en-US" sz="2000" dirty="0">
                <a:solidFill>
                  <a:schemeClr val="tx1"/>
                </a:solidFill>
                <a:ea typeface="Roboto" panose="02000000000000000000" pitchFamily="2" charset="0"/>
              </a:rPr>
              <a:t>Syntax </a:t>
            </a:r>
          </a:p>
          <a:p>
            <a:pPr marL="457200" indent="-457200" algn="l">
              <a:buFont typeface="Arial" panose="020B0604020202020204" pitchFamily="34" charset="0"/>
              <a:buChar char="•"/>
            </a:pPr>
            <a:r>
              <a:rPr lang="en-US" sz="2000" dirty="0">
                <a:solidFill>
                  <a:schemeClr val="tx1"/>
                </a:solidFill>
                <a:ea typeface="Roboto" panose="02000000000000000000" pitchFamily="2" charset="0"/>
              </a:rPr>
              <a:t>Example</a:t>
            </a:r>
          </a:p>
          <a:p>
            <a:pPr marL="457200" indent="-457200" algn="l">
              <a:buFont typeface="Arial" panose="020B0604020202020204" pitchFamily="34" charset="0"/>
              <a:buChar char="•"/>
            </a:pPr>
            <a:r>
              <a:rPr lang="en-US" sz="2000" dirty="0">
                <a:solidFill>
                  <a:schemeClr val="tx1"/>
                </a:solidFill>
                <a:ea typeface="Roboto" panose="02000000000000000000" pitchFamily="2" charset="0"/>
              </a:rPr>
              <a:t>Passing no argument to default </a:t>
            </a:r>
            <a:r>
              <a:rPr lang="en-US" sz="2000" dirty="0" err="1">
                <a:solidFill>
                  <a:schemeClr val="tx1"/>
                </a:solidFill>
                <a:ea typeface="Roboto" panose="02000000000000000000" pitchFamily="2" charset="0"/>
              </a:rPr>
              <a:t>arg</a:t>
            </a:r>
            <a:endParaRPr lang="en-US" sz="2000" dirty="0">
              <a:solidFill>
                <a:schemeClr val="tx1"/>
              </a:solidFill>
              <a:ea typeface="Roboto" panose="02000000000000000000" pitchFamily="2" charset="0"/>
            </a:endParaRPr>
          </a:p>
          <a:p>
            <a:pPr marL="457200" indent="-457200" algn="l">
              <a:buFont typeface="Arial" panose="020B0604020202020204" pitchFamily="34" charset="0"/>
              <a:buChar char="•"/>
            </a:pPr>
            <a:r>
              <a:rPr lang="en-US" sz="2000" dirty="0">
                <a:solidFill>
                  <a:schemeClr val="tx1"/>
                </a:solidFill>
                <a:ea typeface="Roboto" panose="02000000000000000000" pitchFamily="2" charset="0"/>
              </a:rPr>
              <a:t>Passing null</a:t>
            </a:r>
          </a:p>
          <a:p>
            <a:pPr marL="457200" indent="-457200" algn="l">
              <a:buFont typeface="Arial" panose="020B0604020202020204" pitchFamily="34" charset="0"/>
              <a:buChar char="•"/>
            </a:pPr>
            <a:r>
              <a:rPr lang="en-US" sz="2000" dirty="0">
                <a:solidFill>
                  <a:schemeClr val="tx1"/>
                </a:solidFill>
                <a:ea typeface="Roboto" panose="02000000000000000000" pitchFamily="2" charset="0"/>
              </a:rPr>
              <a:t>Passing undefined</a:t>
            </a:r>
          </a:p>
          <a:p>
            <a:pPr marL="457200" indent="-457200" algn="l">
              <a:buFont typeface="Arial" panose="020B0604020202020204" pitchFamily="34" charset="0"/>
              <a:buChar char="•"/>
            </a:pPr>
            <a:r>
              <a:rPr lang="en-US" sz="2000" dirty="0">
                <a:solidFill>
                  <a:schemeClr val="tx1"/>
                </a:solidFill>
                <a:ea typeface="Roboto" panose="02000000000000000000" pitchFamily="2" charset="0"/>
              </a:rPr>
              <a:t>Passing valid argument</a:t>
            </a:r>
          </a:p>
          <a:p>
            <a:pPr marL="457200" indent="-457200" algn="l">
              <a:buFont typeface="Arial" panose="020B0604020202020204" pitchFamily="34" charset="0"/>
              <a:buChar char="•"/>
            </a:pPr>
            <a:r>
              <a:rPr lang="en-US" sz="2000" dirty="0">
                <a:solidFill>
                  <a:schemeClr val="tx1"/>
                </a:solidFill>
                <a:ea typeface="Roboto" panose="02000000000000000000" pitchFamily="2" charset="0"/>
              </a:rPr>
              <a:t>Default arguments in functions with Multiple arguments</a:t>
            </a:r>
          </a:p>
          <a:p>
            <a:pPr marL="457200" indent="-457200" algn="l">
              <a:buFont typeface="Arial" panose="020B0604020202020204" pitchFamily="34" charset="0"/>
              <a:buChar char="•"/>
            </a:pPr>
            <a:r>
              <a:rPr lang="en-US" sz="2000" dirty="0">
                <a:solidFill>
                  <a:schemeClr val="tx1"/>
                </a:solidFill>
                <a:ea typeface="Roboto" panose="02000000000000000000" pitchFamily="2" charset="0"/>
              </a:rPr>
              <a:t>Function as default arguments</a:t>
            </a:r>
          </a:p>
        </p:txBody>
      </p:sp>
    </p:spTree>
    <p:extLst>
      <p:ext uri="{BB962C8B-B14F-4D97-AF65-F5344CB8AC3E}">
        <p14:creationId xmlns:p14="http://schemas.microsoft.com/office/powerpoint/2010/main" val="20918752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JS : REST </a:t>
            </a:r>
          </a:p>
        </p:txBody>
      </p:sp>
      <p:sp>
        <p:nvSpPr>
          <p:cNvPr id="3" name="Subtitle 2"/>
          <p:cNvSpPr>
            <a:spLocks noGrp="1"/>
          </p:cNvSpPr>
          <p:nvPr>
            <p:ph type="subTitle" idx="1"/>
          </p:nvPr>
        </p:nvSpPr>
        <p:spPr>
          <a:xfrm>
            <a:off x="762000" y="990600"/>
            <a:ext cx="7848600" cy="5410200"/>
          </a:xfrm>
        </p:spPr>
        <p:txBody>
          <a:bodyPr>
            <a:normAutofit/>
          </a:bodyPr>
          <a:lstStyle/>
          <a:p>
            <a:pPr marL="457200" indent="-457200" algn="l">
              <a:buFont typeface="Arial" panose="020B0604020202020204" pitchFamily="34" charset="0"/>
              <a:buChar char="•"/>
            </a:pPr>
            <a:r>
              <a:rPr lang="en-US" sz="2000" i="0" dirty="0">
                <a:solidFill>
                  <a:schemeClr val="tx1"/>
                </a:solidFill>
                <a:effectLst/>
              </a:rPr>
              <a:t>The rest parameter syntax allows a function to accept an indefinite number of arguments as an array, providing a way to represent </a:t>
            </a:r>
            <a:r>
              <a:rPr lang="en-US" sz="2000" dirty="0">
                <a:solidFill>
                  <a:schemeClr val="tx1"/>
                </a:solidFill>
              </a:rPr>
              <a:t>variadic functions</a:t>
            </a:r>
            <a:r>
              <a:rPr lang="en-US" sz="2000" u="sng" dirty="0">
                <a:solidFill>
                  <a:schemeClr val="tx1"/>
                </a:solidFill>
              </a:rPr>
              <a:t> </a:t>
            </a:r>
            <a:r>
              <a:rPr lang="en-US" sz="2000" i="0" dirty="0">
                <a:solidFill>
                  <a:schemeClr val="tx1"/>
                </a:solidFill>
                <a:effectLst/>
              </a:rPr>
              <a:t>in JavaScript.</a:t>
            </a:r>
          </a:p>
          <a:p>
            <a:pPr marL="457200" indent="-457200" algn="l">
              <a:buFont typeface="Arial" panose="020B0604020202020204" pitchFamily="34" charset="0"/>
              <a:buChar char="•"/>
            </a:pPr>
            <a:r>
              <a:rPr lang="en-US" sz="2000" dirty="0">
                <a:solidFill>
                  <a:schemeClr val="tx1"/>
                </a:solidFill>
              </a:rPr>
              <a:t>Rest parameters are arrays.</a:t>
            </a:r>
            <a:endParaRPr lang="en-US" sz="2000" i="0" dirty="0">
              <a:solidFill>
                <a:schemeClr val="tx1"/>
              </a:solidFill>
              <a:effectLst/>
            </a:endParaRPr>
          </a:p>
          <a:p>
            <a:pPr marL="457200" indent="-457200" algn="l">
              <a:buFont typeface="Arial" panose="020B0604020202020204" pitchFamily="34" charset="0"/>
              <a:buChar char="•"/>
            </a:pPr>
            <a:r>
              <a:rPr lang="en-US" sz="2000" dirty="0">
                <a:solidFill>
                  <a:schemeClr val="tx1"/>
                </a:solidFill>
                <a:ea typeface="Roboto" panose="02000000000000000000" pitchFamily="2" charset="0"/>
              </a:rPr>
              <a:t>This is the way how we can achieve constructor overloading explicitly in JavaScript.</a:t>
            </a:r>
          </a:p>
          <a:p>
            <a:pPr marL="457200" indent="-457200" algn="l">
              <a:buFont typeface="Arial" panose="020B0604020202020204" pitchFamily="34" charset="0"/>
              <a:buChar char="•"/>
            </a:pPr>
            <a:r>
              <a:rPr lang="en-US" sz="2000" dirty="0">
                <a:solidFill>
                  <a:schemeClr val="tx1"/>
                </a:solidFill>
                <a:ea typeface="Roboto" panose="02000000000000000000" pitchFamily="2" charset="0"/>
              </a:rPr>
              <a:t>Example showing rest ; function calculating sum or all input numbers</a:t>
            </a:r>
          </a:p>
          <a:p>
            <a:pPr marL="457200" indent="-457200" algn="l">
              <a:buFont typeface="Arial" panose="020B0604020202020204" pitchFamily="34" charset="0"/>
              <a:buChar char="•"/>
            </a:pPr>
            <a:r>
              <a:rPr lang="en-US" sz="2000" dirty="0">
                <a:solidFill>
                  <a:schemeClr val="tx1"/>
                </a:solidFill>
                <a:ea typeface="Roboto" panose="02000000000000000000" pitchFamily="2" charset="0"/>
              </a:rPr>
              <a:t>Example assignment : Find max of all the arguments.</a:t>
            </a:r>
          </a:p>
        </p:txBody>
      </p:sp>
    </p:spTree>
    <p:extLst>
      <p:ext uri="{BB962C8B-B14F-4D97-AF65-F5344CB8AC3E}">
        <p14:creationId xmlns:p14="http://schemas.microsoft.com/office/powerpoint/2010/main" val="22719032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JS : Spread </a:t>
            </a:r>
            <a:r>
              <a:rPr lang="en-US" dirty="0" err="1">
                <a:solidFill>
                  <a:srgbClr val="FF0000"/>
                </a:solidFill>
              </a:rPr>
              <a:t>operator,Template</a:t>
            </a:r>
            <a:r>
              <a:rPr lang="en-US" dirty="0">
                <a:solidFill>
                  <a:srgbClr val="FF0000"/>
                </a:solidFill>
              </a:rPr>
              <a:t> Literal</a:t>
            </a:r>
          </a:p>
        </p:txBody>
      </p:sp>
      <p:sp>
        <p:nvSpPr>
          <p:cNvPr id="3" name="Subtitle 2"/>
          <p:cNvSpPr>
            <a:spLocks noGrp="1"/>
          </p:cNvSpPr>
          <p:nvPr>
            <p:ph type="subTitle" idx="1"/>
          </p:nvPr>
        </p:nvSpPr>
        <p:spPr>
          <a:xfrm>
            <a:off x="762000" y="990600"/>
            <a:ext cx="7848600" cy="5410200"/>
          </a:xfrm>
        </p:spPr>
        <p:txBody>
          <a:bodyPr>
            <a:normAutofit/>
          </a:bodyPr>
          <a:lstStyle/>
          <a:p>
            <a:pPr marL="457200" indent="-457200" algn="l">
              <a:buFont typeface="Arial" panose="020B0604020202020204" pitchFamily="34" charset="0"/>
              <a:buChar char="•"/>
            </a:pPr>
            <a:r>
              <a:rPr lang="en-US" sz="2000" dirty="0">
                <a:solidFill>
                  <a:schemeClr val="tx1"/>
                </a:solidFill>
                <a:ea typeface="Roboto" panose="02000000000000000000" pitchFamily="2" charset="0"/>
              </a:rPr>
              <a:t>Revise the Problem with the mutability of the objects and array </a:t>
            </a:r>
          </a:p>
          <a:p>
            <a:pPr marL="457200" indent="-457200" algn="l">
              <a:buFont typeface="Arial" panose="020B0604020202020204" pitchFamily="34" charset="0"/>
              <a:buChar char="•"/>
            </a:pPr>
            <a:r>
              <a:rPr lang="en-US" sz="2000" dirty="0">
                <a:solidFill>
                  <a:schemeClr val="tx1"/>
                </a:solidFill>
                <a:ea typeface="Roboto" panose="02000000000000000000" pitchFamily="2" charset="0"/>
              </a:rPr>
              <a:t>Used to expand the contents of </a:t>
            </a:r>
            <a:r>
              <a:rPr lang="en-US" sz="2000" dirty="0" err="1">
                <a:solidFill>
                  <a:schemeClr val="tx1"/>
                </a:solidFill>
                <a:ea typeface="Roboto" panose="02000000000000000000" pitchFamily="2" charset="0"/>
              </a:rPr>
              <a:t>iterables</a:t>
            </a:r>
            <a:r>
              <a:rPr lang="en-US" sz="2000" dirty="0">
                <a:solidFill>
                  <a:schemeClr val="tx1"/>
                </a:solidFill>
                <a:ea typeface="Roboto" panose="02000000000000000000" pitchFamily="2" charset="0"/>
              </a:rPr>
              <a:t> like objects and arrays</a:t>
            </a:r>
          </a:p>
          <a:p>
            <a:pPr marL="457200" indent="-457200" algn="l">
              <a:buFont typeface="Arial" panose="020B0604020202020204" pitchFamily="34" charset="0"/>
              <a:buChar char="•"/>
            </a:pPr>
            <a:r>
              <a:rPr lang="en-US" sz="2000" dirty="0">
                <a:solidFill>
                  <a:schemeClr val="tx1"/>
                </a:solidFill>
                <a:ea typeface="Roboto" panose="02000000000000000000" pitchFamily="2" charset="0"/>
              </a:rPr>
              <a:t>Can be passed to rest operators as argument </a:t>
            </a:r>
          </a:p>
          <a:p>
            <a:pPr marL="457200" indent="-457200" algn="l">
              <a:buFont typeface="Arial" panose="020B0604020202020204" pitchFamily="34" charset="0"/>
              <a:buChar char="•"/>
            </a:pPr>
            <a:r>
              <a:rPr lang="en-US" sz="2000" dirty="0">
                <a:solidFill>
                  <a:schemeClr val="tx1"/>
                </a:solidFill>
                <a:ea typeface="Roboto" panose="02000000000000000000" pitchFamily="2" charset="0"/>
              </a:rPr>
              <a:t>Can be used with object literal {} to create new immutable object.</a:t>
            </a:r>
          </a:p>
          <a:p>
            <a:pPr marL="457200" indent="-457200" algn="l">
              <a:buFont typeface="Arial" panose="020B0604020202020204" pitchFamily="34" charset="0"/>
              <a:buChar char="•"/>
            </a:pPr>
            <a:r>
              <a:rPr lang="en-US" sz="2000" dirty="0">
                <a:solidFill>
                  <a:schemeClr val="tx1"/>
                </a:solidFill>
                <a:ea typeface="Roboto" panose="02000000000000000000" pitchFamily="2" charset="0"/>
              </a:rPr>
              <a:t>Can be used with array literal [] to create new immutable array.</a:t>
            </a:r>
          </a:p>
          <a:p>
            <a:pPr marL="457200" indent="-457200" algn="l">
              <a:buFont typeface="Arial" panose="020B0604020202020204" pitchFamily="34" charset="0"/>
              <a:buChar char="•"/>
            </a:pPr>
            <a:r>
              <a:rPr lang="en-US" sz="2000" dirty="0">
                <a:solidFill>
                  <a:schemeClr val="tx1"/>
                </a:solidFill>
                <a:ea typeface="Roboto" panose="02000000000000000000" pitchFamily="2" charset="0"/>
              </a:rPr>
              <a:t>Multiple objects can be merged into single resultant object using spread operator</a:t>
            </a:r>
          </a:p>
          <a:p>
            <a:pPr marL="457200" indent="-457200" algn="l">
              <a:buFont typeface="Arial" panose="020B0604020202020204" pitchFamily="34" charset="0"/>
              <a:buChar char="•"/>
            </a:pPr>
            <a:r>
              <a:rPr lang="en-US" sz="2000" dirty="0">
                <a:solidFill>
                  <a:schemeClr val="tx1"/>
                </a:solidFill>
                <a:ea typeface="Roboto" panose="02000000000000000000" pitchFamily="2" charset="0"/>
              </a:rPr>
              <a:t>Comparing spread operator(immutable) with </a:t>
            </a:r>
            <a:r>
              <a:rPr lang="en-US" sz="2000" dirty="0" err="1">
                <a:solidFill>
                  <a:schemeClr val="tx1"/>
                </a:solidFill>
                <a:ea typeface="Roboto" panose="02000000000000000000" pitchFamily="2" charset="0"/>
              </a:rPr>
              <a:t>Object.assign</a:t>
            </a:r>
            <a:r>
              <a:rPr lang="en-US" sz="2000" dirty="0">
                <a:solidFill>
                  <a:schemeClr val="tx1"/>
                </a:solidFill>
                <a:ea typeface="Roboto" panose="02000000000000000000" pitchFamily="2" charset="0"/>
              </a:rPr>
              <a:t>(mutable)</a:t>
            </a:r>
          </a:p>
          <a:p>
            <a:pPr marL="457200" indent="-457200" algn="l">
              <a:buFont typeface="Arial" panose="020B0604020202020204" pitchFamily="34" charset="0"/>
              <a:buChar char="•"/>
            </a:pPr>
            <a:r>
              <a:rPr lang="en-US" sz="2000" dirty="0">
                <a:solidFill>
                  <a:schemeClr val="tx1"/>
                </a:solidFill>
                <a:ea typeface="Roboto" panose="02000000000000000000" pitchFamily="2" charset="0"/>
              </a:rPr>
              <a:t>Template Literal : </a:t>
            </a:r>
          </a:p>
          <a:p>
            <a:pPr algn="l"/>
            <a:r>
              <a:rPr lang="en-US" sz="2000" dirty="0">
                <a:solidFill>
                  <a:schemeClr val="tx1"/>
                </a:solidFill>
                <a:ea typeface="Roboto" panose="02000000000000000000" pitchFamily="2" charset="0"/>
              </a:rPr>
              <a:t>           Syntax</a:t>
            </a:r>
          </a:p>
          <a:p>
            <a:pPr algn="l"/>
            <a:r>
              <a:rPr lang="en-US" sz="2000" dirty="0">
                <a:solidFill>
                  <a:schemeClr val="tx1"/>
                </a:solidFill>
                <a:ea typeface="Roboto" panose="02000000000000000000" pitchFamily="2" charset="0"/>
              </a:rPr>
              <a:t>           Utility</a:t>
            </a:r>
          </a:p>
          <a:p>
            <a:pPr algn="l"/>
            <a:r>
              <a:rPr lang="en-US" sz="2000" dirty="0">
                <a:solidFill>
                  <a:schemeClr val="tx1"/>
                </a:solidFill>
                <a:ea typeface="Roboto" panose="02000000000000000000" pitchFamily="2" charset="0"/>
              </a:rPr>
              <a:t>      Using variables and expressions along with string using template literal</a:t>
            </a:r>
          </a:p>
          <a:p>
            <a:pPr marL="457200" indent="-457200" algn="l">
              <a:buFont typeface="Arial" panose="020B0604020202020204" pitchFamily="34" charset="0"/>
              <a:buChar char="•"/>
            </a:pPr>
            <a:endParaRPr lang="en-US" sz="2000" dirty="0">
              <a:solidFill>
                <a:schemeClr val="tx1"/>
              </a:solidFill>
              <a:ea typeface="Roboto" panose="02000000000000000000" pitchFamily="2" charset="0"/>
            </a:endParaRPr>
          </a:p>
        </p:txBody>
      </p:sp>
    </p:spTree>
    <p:extLst>
      <p:ext uri="{BB962C8B-B14F-4D97-AF65-F5344CB8AC3E}">
        <p14:creationId xmlns:p14="http://schemas.microsoft.com/office/powerpoint/2010/main" val="2284899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Form Events</a:t>
            </a:r>
          </a:p>
        </p:txBody>
      </p:sp>
      <p:sp>
        <p:nvSpPr>
          <p:cNvPr id="3" name="Subtitle 2"/>
          <p:cNvSpPr>
            <a:spLocks noGrp="1"/>
          </p:cNvSpPr>
          <p:nvPr>
            <p:ph type="subTitle" idx="1"/>
          </p:nvPr>
        </p:nvSpPr>
        <p:spPr>
          <a:xfrm>
            <a:off x="762000" y="990600"/>
            <a:ext cx="7848600" cy="5410200"/>
          </a:xfrm>
        </p:spPr>
        <p:txBody>
          <a:bodyPr>
            <a:noAutofit/>
          </a:bodyPr>
          <a:lstStyle/>
          <a:p>
            <a:pPr marL="457200" indent="-457200" algn="l">
              <a:buFont typeface="Arial" panose="020B0604020202020204" pitchFamily="34" charset="0"/>
              <a:buChar char="•"/>
            </a:pPr>
            <a:endParaRPr lang="en-US" sz="2000" dirty="0">
              <a:solidFill>
                <a:schemeClr val="tx1"/>
              </a:solidFill>
              <a:ea typeface="Roboto" panose="02000000000000000000" pitchFamily="2" charset="0"/>
            </a:endParaRPr>
          </a:p>
          <a:p>
            <a:pPr marL="457200" indent="-457200" algn="l">
              <a:buFont typeface="Arial" panose="020B0604020202020204" pitchFamily="34" charset="0"/>
              <a:buChar char="•"/>
            </a:pPr>
            <a:r>
              <a:rPr lang="en-US" sz="2000" dirty="0" err="1">
                <a:solidFill>
                  <a:schemeClr val="tx1"/>
                </a:solidFill>
                <a:ea typeface="Roboto" panose="02000000000000000000" pitchFamily="2" charset="0"/>
              </a:rPr>
              <a:t>onfocus</a:t>
            </a:r>
            <a:r>
              <a:rPr lang="en-US" sz="2000" dirty="0">
                <a:solidFill>
                  <a:schemeClr val="tx1"/>
                </a:solidFill>
                <a:ea typeface="Roboto" panose="02000000000000000000" pitchFamily="2" charset="0"/>
              </a:rPr>
              <a:t> :  When user focuses an element</a:t>
            </a:r>
          </a:p>
          <a:p>
            <a:pPr marL="457200" indent="-457200" algn="l">
              <a:buFont typeface="Arial" panose="020B0604020202020204" pitchFamily="34" charset="0"/>
              <a:buChar char="•"/>
            </a:pPr>
            <a:r>
              <a:rPr lang="en-US" sz="2000" dirty="0" err="1">
                <a:solidFill>
                  <a:schemeClr val="tx1"/>
                </a:solidFill>
                <a:ea typeface="Roboto" panose="02000000000000000000" pitchFamily="2" charset="0"/>
              </a:rPr>
              <a:t>onsubmit</a:t>
            </a:r>
            <a:r>
              <a:rPr lang="en-US" sz="2000" dirty="0">
                <a:solidFill>
                  <a:schemeClr val="tx1"/>
                </a:solidFill>
                <a:ea typeface="Roboto" panose="02000000000000000000" pitchFamily="2" charset="0"/>
              </a:rPr>
              <a:t> : when the user submits the form</a:t>
            </a:r>
          </a:p>
          <a:p>
            <a:pPr marL="457200" indent="-457200" algn="l">
              <a:buFont typeface="Arial" panose="020B0604020202020204" pitchFamily="34" charset="0"/>
              <a:buChar char="•"/>
            </a:pPr>
            <a:r>
              <a:rPr lang="en-US" sz="2000" dirty="0" err="1">
                <a:solidFill>
                  <a:schemeClr val="tx1"/>
                </a:solidFill>
                <a:ea typeface="Roboto" panose="02000000000000000000" pitchFamily="2" charset="0"/>
              </a:rPr>
              <a:t>onblur</a:t>
            </a:r>
            <a:r>
              <a:rPr lang="en-US" sz="2000" dirty="0">
                <a:solidFill>
                  <a:schemeClr val="tx1"/>
                </a:solidFill>
                <a:ea typeface="Roboto" panose="02000000000000000000" pitchFamily="2" charset="0"/>
              </a:rPr>
              <a:t> : When the focus is taken away from the form element</a:t>
            </a:r>
          </a:p>
          <a:p>
            <a:pPr marL="457200" indent="-457200" algn="l">
              <a:buFont typeface="Arial" panose="020B0604020202020204" pitchFamily="34" charset="0"/>
              <a:buChar char="•"/>
            </a:pPr>
            <a:r>
              <a:rPr lang="en-US" sz="2000" dirty="0" err="1">
                <a:solidFill>
                  <a:schemeClr val="tx1"/>
                </a:solidFill>
                <a:ea typeface="Roboto" panose="02000000000000000000" pitchFamily="2" charset="0"/>
              </a:rPr>
              <a:t>onchange</a:t>
            </a:r>
            <a:r>
              <a:rPr lang="en-US" sz="2000" dirty="0">
                <a:solidFill>
                  <a:schemeClr val="tx1"/>
                </a:solidFill>
                <a:ea typeface="Roboto" panose="02000000000000000000" pitchFamily="2" charset="0"/>
              </a:rPr>
              <a:t> : When the value of form element is modified.</a:t>
            </a:r>
          </a:p>
          <a:p>
            <a:pPr marL="457200" indent="-457200" algn="l">
              <a:buFont typeface="Arial" panose="020B0604020202020204" pitchFamily="34" charset="0"/>
              <a:buChar char="•"/>
            </a:pPr>
            <a:endParaRPr lang="en-US" sz="2000" dirty="0">
              <a:solidFill>
                <a:schemeClr val="tx1"/>
              </a:solidFill>
              <a:ea typeface="Roboto" panose="02000000000000000000" pitchFamily="2" charset="0"/>
            </a:endParaRPr>
          </a:p>
        </p:txBody>
      </p:sp>
    </p:spTree>
    <p:extLst>
      <p:ext uri="{BB962C8B-B14F-4D97-AF65-F5344CB8AC3E}">
        <p14:creationId xmlns:p14="http://schemas.microsoft.com/office/powerpoint/2010/main" val="17315526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JS : Callback</a:t>
            </a:r>
          </a:p>
        </p:txBody>
      </p:sp>
      <p:sp>
        <p:nvSpPr>
          <p:cNvPr id="3" name="Subtitle 2"/>
          <p:cNvSpPr>
            <a:spLocks noGrp="1"/>
          </p:cNvSpPr>
          <p:nvPr>
            <p:ph type="subTitle" idx="1"/>
          </p:nvPr>
        </p:nvSpPr>
        <p:spPr>
          <a:xfrm>
            <a:off x="762000" y="990600"/>
            <a:ext cx="7848600" cy="5410200"/>
          </a:xfrm>
        </p:spPr>
        <p:txBody>
          <a:bodyPr>
            <a:noAutofit/>
          </a:bodyPr>
          <a:lstStyle/>
          <a:p>
            <a:pPr marL="457200" indent="-457200" algn="l">
              <a:buFont typeface="Arial" panose="020B0604020202020204" pitchFamily="34" charset="0"/>
              <a:buChar char="•"/>
            </a:pPr>
            <a:r>
              <a:rPr lang="en-US" sz="2000" dirty="0">
                <a:solidFill>
                  <a:schemeClr val="tx1"/>
                </a:solidFill>
                <a:ea typeface="Roboto" panose="02000000000000000000" pitchFamily="2" charset="0"/>
              </a:rPr>
              <a:t>Define two functions and call them in sequence where second function is dependent on first.</a:t>
            </a:r>
          </a:p>
          <a:p>
            <a:pPr marL="457200" indent="-457200" algn="l">
              <a:buFont typeface="Arial" panose="020B0604020202020204" pitchFamily="34" charset="0"/>
              <a:buChar char="•"/>
            </a:pPr>
            <a:r>
              <a:rPr lang="en-US" sz="2000" dirty="0">
                <a:solidFill>
                  <a:schemeClr val="tx1"/>
                </a:solidFill>
                <a:ea typeface="Roboto" panose="02000000000000000000" pitchFamily="2" charset="0"/>
              </a:rPr>
              <a:t>Let the first function take some time to execute sequence(simulate using </a:t>
            </a:r>
            <a:r>
              <a:rPr lang="en-US" sz="2000" dirty="0" err="1">
                <a:solidFill>
                  <a:schemeClr val="tx1"/>
                </a:solidFill>
                <a:ea typeface="Roboto" panose="02000000000000000000" pitchFamily="2" charset="0"/>
              </a:rPr>
              <a:t>setTimeout</a:t>
            </a:r>
            <a:r>
              <a:rPr lang="en-US" sz="2000" dirty="0">
                <a:solidFill>
                  <a:schemeClr val="tx1"/>
                </a:solidFill>
                <a:ea typeface="Roboto" panose="02000000000000000000" pitchFamily="2" charset="0"/>
              </a:rPr>
              <a:t>)</a:t>
            </a:r>
          </a:p>
          <a:p>
            <a:pPr marL="457200" indent="-457200" algn="l">
              <a:buFont typeface="Arial" panose="020B0604020202020204" pitchFamily="34" charset="0"/>
              <a:buChar char="•"/>
            </a:pPr>
            <a:r>
              <a:rPr lang="en-US" sz="2000" dirty="0">
                <a:solidFill>
                  <a:schemeClr val="tx1"/>
                </a:solidFill>
                <a:ea typeface="Roboto" panose="02000000000000000000" pitchFamily="2" charset="0"/>
              </a:rPr>
              <a:t>Here generates the need of callback function.</a:t>
            </a:r>
          </a:p>
          <a:p>
            <a:pPr marL="457200" indent="-457200" algn="l">
              <a:buFont typeface="Arial" panose="020B0604020202020204" pitchFamily="34" charset="0"/>
              <a:buChar char="•"/>
            </a:pPr>
            <a:r>
              <a:rPr lang="en-US" sz="2000" dirty="0">
                <a:solidFill>
                  <a:schemeClr val="tx1"/>
                </a:solidFill>
                <a:ea typeface="Roboto" panose="02000000000000000000" pitchFamily="2" charset="0"/>
              </a:rPr>
              <a:t>Callback function is a function which is passed as argument to some other function </a:t>
            </a:r>
          </a:p>
          <a:p>
            <a:pPr marL="457200" indent="-457200" algn="l">
              <a:buFont typeface="Arial" panose="020B0604020202020204" pitchFamily="34" charset="0"/>
              <a:buChar char="•"/>
            </a:pPr>
            <a:r>
              <a:rPr lang="en-US" sz="2000" dirty="0">
                <a:solidFill>
                  <a:schemeClr val="tx1"/>
                </a:solidFill>
                <a:ea typeface="Roboto" panose="02000000000000000000" pitchFamily="2" charset="0"/>
              </a:rPr>
              <a:t>Callback function is not executed immediately , rather gets invoked on some event </a:t>
            </a:r>
          </a:p>
          <a:p>
            <a:pPr marL="457200" indent="-457200" algn="l">
              <a:buFont typeface="Arial" panose="020B0604020202020204" pitchFamily="34" charset="0"/>
              <a:buChar char="•"/>
            </a:pPr>
            <a:r>
              <a:rPr lang="en-US" sz="2000" dirty="0">
                <a:solidFill>
                  <a:schemeClr val="tx1"/>
                </a:solidFill>
                <a:ea typeface="Roboto" panose="02000000000000000000" pitchFamily="2" charset="0"/>
              </a:rPr>
              <a:t>What is the need of callback in </a:t>
            </a:r>
            <a:r>
              <a:rPr lang="en-US" sz="2000" dirty="0" err="1">
                <a:solidFill>
                  <a:schemeClr val="tx1"/>
                </a:solidFill>
                <a:ea typeface="Roboto" panose="02000000000000000000" pitchFamily="2" charset="0"/>
              </a:rPr>
              <a:t>javascript</a:t>
            </a:r>
            <a:r>
              <a:rPr lang="en-US" sz="2000" dirty="0">
                <a:solidFill>
                  <a:schemeClr val="tx1"/>
                </a:solidFill>
                <a:ea typeface="Roboto" panose="02000000000000000000" pitchFamily="2" charset="0"/>
              </a:rPr>
              <a:t> with an example.</a:t>
            </a:r>
          </a:p>
          <a:p>
            <a:pPr marL="457200" indent="-457200" algn="l">
              <a:buFont typeface="Arial" panose="020B0604020202020204" pitchFamily="34" charset="0"/>
              <a:buChar char="•"/>
            </a:pPr>
            <a:r>
              <a:rPr lang="en-US" sz="2000" dirty="0">
                <a:solidFill>
                  <a:schemeClr val="tx1"/>
                </a:solidFill>
                <a:ea typeface="Roboto" panose="02000000000000000000" pitchFamily="2" charset="0"/>
              </a:rPr>
              <a:t>Example of eating in restaurant without async functionality.</a:t>
            </a:r>
          </a:p>
          <a:p>
            <a:pPr marL="457200" indent="-457200" algn="l">
              <a:buFont typeface="Arial" panose="020B0604020202020204" pitchFamily="34" charset="0"/>
              <a:buChar char="•"/>
            </a:pPr>
            <a:r>
              <a:rPr lang="en-US" sz="2000" dirty="0">
                <a:solidFill>
                  <a:schemeClr val="tx1"/>
                </a:solidFill>
                <a:ea typeface="Roboto" panose="02000000000000000000" pitchFamily="2" charset="0"/>
              </a:rPr>
              <a:t>Example of eating in restaurant with async functionality and need of callback.</a:t>
            </a:r>
          </a:p>
          <a:p>
            <a:pPr marL="457200" indent="-457200" algn="l">
              <a:buFont typeface="Arial" panose="020B0604020202020204" pitchFamily="34" charset="0"/>
              <a:buChar char="•"/>
            </a:pPr>
            <a:r>
              <a:rPr lang="en-US" sz="2000" dirty="0">
                <a:solidFill>
                  <a:schemeClr val="tx1"/>
                </a:solidFill>
                <a:ea typeface="Roboto" panose="02000000000000000000" pitchFamily="2" charset="0"/>
              </a:rPr>
              <a:t>Simulation of async feature in function using </a:t>
            </a:r>
            <a:r>
              <a:rPr lang="en-US" sz="2000" dirty="0" err="1">
                <a:solidFill>
                  <a:schemeClr val="tx1"/>
                </a:solidFill>
                <a:ea typeface="Roboto" panose="02000000000000000000" pitchFamily="2" charset="0"/>
              </a:rPr>
              <a:t>setTimeout</a:t>
            </a:r>
            <a:r>
              <a:rPr lang="en-US" sz="2000" dirty="0">
                <a:solidFill>
                  <a:schemeClr val="tx1"/>
                </a:solidFill>
                <a:ea typeface="Roboto" panose="02000000000000000000" pitchFamily="2" charset="0"/>
              </a:rPr>
              <a:t> , an example which will modify </a:t>
            </a:r>
            <a:r>
              <a:rPr lang="en-US" sz="2000" dirty="0" err="1">
                <a:solidFill>
                  <a:schemeClr val="tx1"/>
                </a:solidFill>
                <a:ea typeface="Roboto" panose="02000000000000000000" pitchFamily="2" charset="0"/>
              </a:rPr>
              <a:t>dom</a:t>
            </a:r>
            <a:r>
              <a:rPr lang="en-US" sz="2000" dirty="0">
                <a:solidFill>
                  <a:schemeClr val="tx1"/>
                </a:solidFill>
                <a:ea typeface="Roboto" panose="02000000000000000000" pitchFamily="2" charset="0"/>
              </a:rPr>
              <a:t> with a hard-coded data , using callback function.</a:t>
            </a:r>
          </a:p>
        </p:txBody>
      </p:sp>
    </p:spTree>
    <p:extLst>
      <p:ext uri="{BB962C8B-B14F-4D97-AF65-F5344CB8AC3E}">
        <p14:creationId xmlns:p14="http://schemas.microsoft.com/office/powerpoint/2010/main" val="34700327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JS : Callback</a:t>
            </a:r>
          </a:p>
        </p:txBody>
      </p:sp>
      <p:sp>
        <p:nvSpPr>
          <p:cNvPr id="3" name="Subtitle 2"/>
          <p:cNvSpPr>
            <a:spLocks noGrp="1"/>
          </p:cNvSpPr>
          <p:nvPr>
            <p:ph type="subTitle" idx="1"/>
          </p:nvPr>
        </p:nvSpPr>
        <p:spPr>
          <a:xfrm>
            <a:off x="762000" y="990600"/>
            <a:ext cx="7848600" cy="5410200"/>
          </a:xfrm>
        </p:spPr>
        <p:txBody>
          <a:bodyPr>
            <a:noAutofit/>
          </a:bodyPr>
          <a:lstStyle/>
          <a:p>
            <a:pPr marL="457200" indent="-457200" algn="l">
              <a:buFont typeface="Arial" panose="020B0604020202020204" pitchFamily="34" charset="0"/>
              <a:buChar char="•"/>
            </a:pPr>
            <a:endParaRPr lang="en-US" sz="2000" dirty="0">
              <a:solidFill>
                <a:schemeClr val="tx1"/>
              </a:solidFill>
              <a:ea typeface="Roboto" panose="02000000000000000000" pitchFamily="2" charset="0"/>
            </a:endParaRPr>
          </a:p>
          <a:p>
            <a:pPr marL="457200" indent="-457200" algn="l">
              <a:buFont typeface="Arial" panose="020B0604020202020204" pitchFamily="34" charset="0"/>
              <a:buChar char="•"/>
            </a:pPr>
            <a:r>
              <a:rPr lang="en-US" sz="2000" dirty="0">
                <a:solidFill>
                  <a:schemeClr val="tx1"/>
                </a:solidFill>
                <a:ea typeface="Roboto" panose="02000000000000000000" pitchFamily="2" charset="0"/>
              </a:rPr>
              <a:t>Callback is useful in scenarios like : </a:t>
            </a:r>
          </a:p>
          <a:p>
            <a:pPr algn="l"/>
            <a:endParaRPr lang="en-US" sz="2000" dirty="0">
              <a:solidFill>
                <a:schemeClr val="tx1"/>
              </a:solidFill>
              <a:ea typeface="Roboto" panose="02000000000000000000" pitchFamily="2" charset="0"/>
            </a:endParaRPr>
          </a:p>
          <a:p>
            <a:pPr algn="l"/>
            <a:r>
              <a:rPr lang="en-US" sz="2000" dirty="0">
                <a:solidFill>
                  <a:schemeClr val="tx1"/>
                </a:solidFill>
                <a:ea typeface="Roboto" panose="02000000000000000000" pitchFamily="2" charset="0"/>
              </a:rPr>
              <a:t>           A. Databases (e.g. MySQL, PostgreSQL, MongoDB, Redis, CouchDB)</a:t>
            </a:r>
          </a:p>
          <a:p>
            <a:pPr algn="l"/>
            <a:r>
              <a:rPr lang="en-US" sz="2000" dirty="0">
                <a:solidFill>
                  <a:schemeClr val="tx1"/>
                </a:solidFill>
                <a:ea typeface="Roboto" panose="02000000000000000000" pitchFamily="2" charset="0"/>
              </a:rPr>
              <a:t>           B. APIs (e.g. Facebook, Twitter, Push Notifications)</a:t>
            </a:r>
          </a:p>
          <a:p>
            <a:pPr algn="l"/>
            <a:r>
              <a:rPr lang="en-US" sz="2000" dirty="0">
                <a:solidFill>
                  <a:schemeClr val="tx1"/>
                </a:solidFill>
                <a:ea typeface="Roboto" panose="02000000000000000000" pitchFamily="2" charset="0"/>
              </a:rPr>
              <a:t>           C. HTTP/WebSocket connections</a:t>
            </a:r>
          </a:p>
          <a:p>
            <a:pPr algn="l"/>
            <a:r>
              <a:rPr lang="en-US" sz="2000" dirty="0">
                <a:solidFill>
                  <a:schemeClr val="tx1"/>
                </a:solidFill>
                <a:ea typeface="Roboto" panose="02000000000000000000" pitchFamily="2" charset="0"/>
              </a:rPr>
              <a:t>           D. Files (image resizer, video editor, internet radio)</a:t>
            </a:r>
          </a:p>
          <a:p>
            <a:pPr algn="l"/>
            <a:endParaRPr lang="en-US" sz="2000" dirty="0">
              <a:solidFill>
                <a:schemeClr val="tx1"/>
              </a:solidFill>
              <a:ea typeface="Roboto" panose="02000000000000000000" pitchFamily="2" charset="0"/>
            </a:endParaRPr>
          </a:p>
          <a:p>
            <a:pPr marL="457200" indent="-457200" algn="l">
              <a:buFont typeface="Arial" panose="020B0604020202020204" pitchFamily="34" charset="0"/>
              <a:buChar char="•"/>
            </a:pPr>
            <a:endParaRPr lang="en-US" sz="2000" dirty="0">
              <a:solidFill>
                <a:schemeClr val="tx1"/>
              </a:solidFill>
              <a:ea typeface="Roboto" panose="02000000000000000000" pitchFamily="2" charset="0"/>
            </a:endParaRPr>
          </a:p>
        </p:txBody>
      </p:sp>
    </p:spTree>
    <p:extLst>
      <p:ext uri="{BB962C8B-B14F-4D97-AF65-F5344CB8AC3E}">
        <p14:creationId xmlns:p14="http://schemas.microsoft.com/office/powerpoint/2010/main" val="37831651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JS : Promise</a:t>
            </a:r>
          </a:p>
        </p:txBody>
      </p:sp>
      <p:sp>
        <p:nvSpPr>
          <p:cNvPr id="3" name="Subtitle 2"/>
          <p:cNvSpPr>
            <a:spLocks noGrp="1"/>
          </p:cNvSpPr>
          <p:nvPr>
            <p:ph type="subTitle" idx="1"/>
          </p:nvPr>
        </p:nvSpPr>
        <p:spPr>
          <a:xfrm>
            <a:off x="762000" y="990600"/>
            <a:ext cx="7848600" cy="5410200"/>
          </a:xfrm>
        </p:spPr>
        <p:txBody>
          <a:bodyPr>
            <a:noAutofit/>
          </a:bodyPr>
          <a:lstStyle/>
          <a:p>
            <a:pPr marL="457200" indent="-457200" algn="l">
              <a:buFont typeface="Arial" panose="020B0604020202020204" pitchFamily="34" charset="0"/>
              <a:buChar char="•"/>
            </a:pPr>
            <a:r>
              <a:rPr lang="en-US" sz="2000" dirty="0">
                <a:solidFill>
                  <a:schemeClr val="tx1"/>
                </a:solidFill>
                <a:ea typeface="Roboto" panose="02000000000000000000" pitchFamily="2" charset="0"/>
              </a:rPr>
              <a:t>Callback hell  or pyramid of doom in callback system.</a:t>
            </a:r>
          </a:p>
          <a:p>
            <a:pPr marL="457200" indent="-457200" algn="l">
              <a:buFont typeface="Arial" panose="020B0604020202020204" pitchFamily="34" charset="0"/>
              <a:buChar char="•"/>
            </a:pPr>
            <a:r>
              <a:rPr lang="en-US" sz="2000" dirty="0">
                <a:solidFill>
                  <a:schemeClr val="tx1"/>
                </a:solidFill>
                <a:ea typeface="Roboto" panose="02000000000000000000" pitchFamily="2" charset="0"/>
              </a:rPr>
              <a:t>Solving the problem of callback hell using segregating the blocks into multiple functions.</a:t>
            </a:r>
          </a:p>
          <a:p>
            <a:pPr marL="457200" indent="-457200" algn="l">
              <a:buFont typeface="Arial" panose="020B0604020202020204" pitchFamily="34" charset="0"/>
              <a:buChar char="•"/>
            </a:pPr>
            <a:r>
              <a:rPr lang="en-US" sz="2000" dirty="0">
                <a:solidFill>
                  <a:schemeClr val="tx1"/>
                </a:solidFill>
                <a:ea typeface="Roboto" panose="02000000000000000000" pitchFamily="2" charset="0"/>
              </a:rPr>
              <a:t>Problem with the segregation and need of some other approach.</a:t>
            </a:r>
          </a:p>
          <a:p>
            <a:pPr marL="457200" indent="-457200" algn="l">
              <a:buFont typeface="Arial" panose="020B0604020202020204" pitchFamily="34" charset="0"/>
              <a:buChar char="•"/>
            </a:pPr>
            <a:r>
              <a:rPr lang="en-US" sz="2000" dirty="0">
                <a:solidFill>
                  <a:schemeClr val="tx1"/>
                </a:solidFill>
                <a:ea typeface="Roboto" panose="02000000000000000000" pitchFamily="2" charset="0"/>
              </a:rPr>
              <a:t>Promise :</a:t>
            </a:r>
          </a:p>
          <a:p>
            <a:pPr algn="l"/>
            <a:endParaRPr lang="en-US" sz="2000" b="0" i="0" dirty="0">
              <a:solidFill>
                <a:srgbClr val="202124"/>
              </a:solidFill>
              <a:effectLst/>
            </a:endParaRPr>
          </a:p>
          <a:p>
            <a:pPr algn="l"/>
            <a:r>
              <a:rPr lang="en-US" sz="2000" dirty="0">
                <a:solidFill>
                  <a:srgbClr val="202124"/>
                </a:solidFill>
              </a:rPr>
              <a:t>	</a:t>
            </a:r>
            <a:r>
              <a:rPr lang="en-US" sz="2000" b="0" i="0" dirty="0">
                <a:solidFill>
                  <a:srgbClr val="202124"/>
                </a:solidFill>
                <a:effectLst/>
              </a:rPr>
              <a:t>a. The Promise object represents the eventual completion (or failure) of an asynchronous operation and its resulting value.</a:t>
            </a:r>
            <a:endParaRPr lang="en-US" sz="2000" b="0" i="0" dirty="0">
              <a:solidFill>
                <a:schemeClr val="tx1"/>
              </a:solidFill>
              <a:effectLst/>
              <a:ea typeface="Roboto" panose="02000000000000000000" pitchFamily="2" charset="0"/>
            </a:endParaRPr>
          </a:p>
          <a:p>
            <a:pPr algn="l"/>
            <a:r>
              <a:rPr lang="en-US" sz="2000" dirty="0">
                <a:solidFill>
                  <a:schemeClr val="tx1"/>
                </a:solidFill>
                <a:ea typeface="Roboto" panose="02000000000000000000" pitchFamily="2" charset="0"/>
              </a:rPr>
              <a:t>	b. It means it guarantees/promises the completion of the async function either using success or error,  either of the two.</a:t>
            </a:r>
          </a:p>
          <a:p>
            <a:pPr algn="l"/>
            <a:r>
              <a:rPr lang="en-US" sz="2000" dirty="0">
                <a:solidFill>
                  <a:schemeClr val="tx1"/>
                </a:solidFill>
                <a:ea typeface="Roboto" panose="02000000000000000000" pitchFamily="2" charset="0"/>
              </a:rPr>
              <a:t> 	c. A Promise is a proxy for a value not necessarily known when the promise is created.</a:t>
            </a:r>
          </a:p>
          <a:p>
            <a:pPr algn="l"/>
            <a:r>
              <a:rPr lang="en-US" sz="2000" dirty="0">
                <a:solidFill>
                  <a:schemeClr val="tx1"/>
                </a:solidFill>
                <a:ea typeface="Roboto" panose="02000000000000000000" pitchFamily="2" charset="0"/>
              </a:rPr>
              <a:t>	d. It allows us to associate handlers with an asynchronous action's eventual success value or 	failure reason.</a:t>
            </a:r>
          </a:p>
        </p:txBody>
      </p:sp>
    </p:spTree>
    <p:extLst>
      <p:ext uri="{BB962C8B-B14F-4D97-AF65-F5344CB8AC3E}">
        <p14:creationId xmlns:p14="http://schemas.microsoft.com/office/powerpoint/2010/main" val="11789118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JS : Promise</a:t>
            </a:r>
          </a:p>
        </p:txBody>
      </p:sp>
      <p:sp>
        <p:nvSpPr>
          <p:cNvPr id="3" name="Subtitle 2"/>
          <p:cNvSpPr>
            <a:spLocks noGrp="1"/>
          </p:cNvSpPr>
          <p:nvPr>
            <p:ph type="subTitle" idx="1"/>
          </p:nvPr>
        </p:nvSpPr>
        <p:spPr>
          <a:xfrm>
            <a:off x="762000" y="990600"/>
            <a:ext cx="7848600" cy="5410200"/>
          </a:xfrm>
        </p:spPr>
        <p:txBody>
          <a:bodyPr>
            <a:noAutofit/>
          </a:bodyPr>
          <a:lstStyle/>
          <a:p>
            <a:pPr algn="l"/>
            <a:r>
              <a:rPr lang="en-US" sz="2000" dirty="0">
                <a:solidFill>
                  <a:schemeClr val="tx1"/>
                </a:solidFill>
                <a:ea typeface="Roboto" panose="02000000000000000000" pitchFamily="2" charset="0"/>
              </a:rPr>
              <a:t>	e. This lets asynchronous methods return values like synchronous methods: instead of immediately returning the final value, the asynchronous method returns a promise to supply the value at some point in the future.</a:t>
            </a:r>
          </a:p>
          <a:p>
            <a:pPr algn="l"/>
            <a:r>
              <a:rPr lang="en-US" sz="2000" dirty="0">
                <a:solidFill>
                  <a:schemeClr val="tx1"/>
                </a:solidFill>
                <a:ea typeface="Roboto" panose="02000000000000000000" pitchFamily="2" charset="0"/>
              </a:rPr>
              <a:t>	f. States of promise : a. pending(initially)  b. fulfilled(success)  c. rejected(failed)</a:t>
            </a:r>
          </a:p>
          <a:p>
            <a:pPr algn="l"/>
            <a:endParaRPr lang="en-US" sz="2000" dirty="0">
              <a:solidFill>
                <a:schemeClr val="tx1"/>
              </a:solidFill>
              <a:ea typeface="Roboto" panose="02000000000000000000" pitchFamily="2" charset="0"/>
            </a:endParaRPr>
          </a:p>
          <a:p>
            <a:pPr marL="457200" indent="-457200" algn="l">
              <a:buFont typeface="Arial" panose="020B0604020202020204" pitchFamily="34" charset="0"/>
              <a:buChar char="•"/>
            </a:pPr>
            <a:r>
              <a:rPr lang="en-US" sz="2000" dirty="0">
                <a:solidFill>
                  <a:schemeClr val="tx1"/>
                </a:solidFill>
                <a:ea typeface="Roboto" panose="02000000000000000000" pitchFamily="2" charset="0"/>
              </a:rPr>
              <a:t>Simple example of Promise</a:t>
            </a:r>
          </a:p>
          <a:p>
            <a:pPr marL="457200" indent="-457200" algn="l">
              <a:buFont typeface="Arial" panose="020B0604020202020204" pitchFamily="34" charset="0"/>
              <a:buChar char="•"/>
            </a:pPr>
            <a:r>
              <a:rPr lang="en-US" sz="2000" dirty="0">
                <a:solidFill>
                  <a:schemeClr val="tx1"/>
                </a:solidFill>
                <a:ea typeface="Roboto" panose="02000000000000000000" pitchFamily="2" charset="0"/>
              </a:rPr>
              <a:t>The example of restaurant using promise with independent functions, showing promise chaining.</a:t>
            </a:r>
          </a:p>
          <a:p>
            <a:pPr marL="457200" indent="-457200" algn="l">
              <a:buFont typeface="Arial" panose="020B0604020202020204" pitchFamily="34" charset="0"/>
              <a:buChar char="•"/>
            </a:pPr>
            <a:endParaRPr lang="en-US" sz="2000" dirty="0">
              <a:solidFill>
                <a:schemeClr val="tx1"/>
              </a:solidFill>
              <a:ea typeface="Roboto" panose="02000000000000000000" pitchFamily="2" charset="0"/>
            </a:endParaRPr>
          </a:p>
          <a:p>
            <a:pPr algn="l"/>
            <a:endParaRPr lang="en-US" sz="2000" dirty="0">
              <a:solidFill>
                <a:schemeClr val="tx1"/>
              </a:solidFill>
              <a:ea typeface="Roboto" panose="02000000000000000000" pitchFamily="2" charset="0"/>
            </a:endParaRPr>
          </a:p>
          <a:p>
            <a:pPr algn="l"/>
            <a:endParaRPr lang="en-US" sz="2000" dirty="0">
              <a:solidFill>
                <a:schemeClr val="tx1"/>
              </a:solidFill>
              <a:ea typeface="Roboto" panose="02000000000000000000" pitchFamily="2" charset="0"/>
            </a:endParaRPr>
          </a:p>
          <a:p>
            <a:pPr marL="457200" indent="-457200" algn="l">
              <a:buFont typeface="Arial" panose="020B0604020202020204" pitchFamily="34" charset="0"/>
              <a:buChar char="•"/>
            </a:pPr>
            <a:endParaRPr lang="en-US" sz="2000" dirty="0">
              <a:solidFill>
                <a:schemeClr val="tx1"/>
              </a:solidFill>
              <a:ea typeface="Roboto" panose="02000000000000000000" pitchFamily="2" charset="0"/>
            </a:endParaRPr>
          </a:p>
        </p:txBody>
      </p:sp>
    </p:spTree>
    <p:extLst>
      <p:ext uri="{BB962C8B-B14F-4D97-AF65-F5344CB8AC3E}">
        <p14:creationId xmlns:p14="http://schemas.microsoft.com/office/powerpoint/2010/main" val="20924532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JS : Promise with async/await</a:t>
            </a:r>
          </a:p>
        </p:txBody>
      </p:sp>
      <p:sp>
        <p:nvSpPr>
          <p:cNvPr id="3" name="Subtitle 2"/>
          <p:cNvSpPr>
            <a:spLocks noGrp="1"/>
          </p:cNvSpPr>
          <p:nvPr>
            <p:ph type="subTitle" idx="1"/>
          </p:nvPr>
        </p:nvSpPr>
        <p:spPr>
          <a:xfrm>
            <a:off x="762000" y="990600"/>
            <a:ext cx="7848600" cy="5410200"/>
          </a:xfrm>
        </p:spPr>
        <p:txBody>
          <a:bodyPr>
            <a:noAutofit/>
          </a:bodyPr>
          <a:lstStyle/>
          <a:p>
            <a:pPr marL="457200" indent="-457200" algn="l">
              <a:buFont typeface="Arial" panose="020B0604020202020204" pitchFamily="34" charset="0"/>
              <a:buChar char="•"/>
            </a:pPr>
            <a:r>
              <a:rPr lang="en-US" sz="2000" dirty="0">
                <a:solidFill>
                  <a:schemeClr val="tx1"/>
                </a:solidFill>
                <a:ea typeface="Roboto" panose="02000000000000000000" pitchFamily="2" charset="0"/>
              </a:rPr>
              <a:t>Promises are good but still so far using them didn’t feel like using synchronous programming and error handling is quite different then popular synchronous languages</a:t>
            </a:r>
          </a:p>
          <a:p>
            <a:pPr marL="457200" indent="-457200" algn="l">
              <a:buFont typeface="Arial" panose="020B0604020202020204" pitchFamily="34" charset="0"/>
              <a:buChar char="•"/>
            </a:pPr>
            <a:r>
              <a:rPr lang="en-US" sz="2000" dirty="0">
                <a:solidFill>
                  <a:schemeClr val="tx1"/>
                </a:solidFill>
                <a:ea typeface="Roboto" panose="02000000000000000000" pitchFamily="2" charset="0"/>
              </a:rPr>
              <a:t>In order to make the code more clear , and more readable like other synchronous programming languages, async await can be used with promises.</a:t>
            </a:r>
          </a:p>
          <a:p>
            <a:pPr marL="457200" indent="-457200" algn="l">
              <a:buFont typeface="Arial" panose="020B0604020202020204" pitchFamily="34" charset="0"/>
              <a:buChar char="•"/>
            </a:pPr>
            <a:r>
              <a:rPr lang="en-US" sz="2000" dirty="0">
                <a:solidFill>
                  <a:schemeClr val="tx1"/>
                </a:solidFill>
                <a:ea typeface="Roboto" panose="02000000000000000000" pitchFamily="2" charset="0"/>
              </a:rPr>
              <a:t>An async function is a function declared with the async keyword, and the await keyword is permitted within it. </a:t>
            </a:r>
          </a:p>
          <a:p>
            <a:pPr marL="457200" indent="-457200" algn="l">
              <a:buFont typeface="Arial" panose="020B0604020202020204" pitchFamily="34" charset="0"/>
              <a:buChar char="•"/>
            </a:pPr>
            <a:r>
              <a:rPr lang="en-US" sz="2000" dirty="0">
                <a:solidFill>
                  <a:schemeClr val="tx1"/>
                </a:solidFill>
                <a:ea typeface="Roboto" panose="02000000000000000000" pitchFamily="2" charset="0"/>
              </a:rPr>
              <a:t>The async and await keywords enable asynchronous, promise-based behavior to be written in a cleaner style, avoiding the need to explicitly configure promise chains.</a:t>
            </a:r>
          </a:p>
        </p:txBody>
      </p:sp>
    </p:spTree>
    <p:extLst>
      <p:ext uri="{BB962C8B-B14F-4D97-AF65-F5344CB8AC3E}">
        <p14:creationId xmlns:p14="http://schemas.microsoft.com/office/powerpoint/2010/main" val="29995643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JS : Promise with async/await</a:t>
            </a:r>
          </a:p>
        </p:txBody>
      </p:sp>
      <p:sp>
        <p:nvSpPr>
          <p:cNvPr id="3" name="Subtitle 2"/>
          <p:cNvSpPr>
            <a:spLocks noGrp="1"/>
          </p:cNvSpPr>
          <p:nvPr>
            <p:ph type="subTitle" idx="1"/>
          </p:nvPr>
        </p:nvSpPr>
        <p:spPr>
          <a:xfrm>
            <a:off x="762000" y="990600"/>
            <a:ext cx="7848600" cy="5410200"/>
          </a:xfrm>
        </p:spPr>
        <p:txBody>
          <a:bodyPr>
            <a:noAutofit/>
          </a:bodyPr>
          <a:lstStyle/>
          <a:p>
            <a:pPr marL="457200" indent="-457200" algn="l">
              <a:buFont typeface="Arial" panose="020B0604020202020204" pitchFamily="34" charset="0"/>
              <a:buChar char="•"/>
            </a:pPr>
            <a:r>
              <a:rPr lang="en-US" sz="2000" dirty="0">
                <a:solidFill>
                  <a:schemeClr val="tx1"/>
                </a:solidFill>
                <a:ea typeface="Roboto" panose="02000000000000000000" pitchFamily="2" charset="0"/>
              </a:rPr>
              <a:t>A simple example of creating an async function return promise object and calling it in another async function with await prefixed.</a:t>
            </a:r>
          </a:p>
          <a:p>
            <a:pPr marL="457200" indent="-457200" algn="l">
              <a:buFont typeface="Arial" panose="020B0604020202020204" pitchFamily="34" charset="0"/>
              <a:buChar char="•"/>
            </a:pPr>
            <a:r>
              <a:rPr lang="en-US" sz="2000" dirty="0">
                <a:solidFill>
                  <a:schemeClr val="tx1"/>
                </a:solidFill>
                <a:ea typeface="Roboto" panose="02000000000000000000" pitchFamily="2" charset="0"/>
              </a:rPr>
              <a:t>Converting the promise chaining based example of restaurant into async await.</a:t>
            </a:r>
          </a:p>
          <a:p>
            <a:pPr marL="457200" indent="-457200" algn="l">
              <a:buFont typeface="Arial" panose="020B0604020202020204" pitchFamily="34" charset="0"/>
              <a:buChar char="•"/>
            </a:pPr>
            <a:r>
              <a:rPr lang="en-US" sz="2000" dirty="0">
                <a:solidFill>
                  <a:schemeClr val="tx1"/>
                </a:solidFill>
                <a:ea typeface="Roboto" panose="02000000000000000000" pitchFamily="2" charset="0"/>
              </a:rPr>
              <a:t>Assignment practice problem to create a scenario and then convert to promise and finally async await.</a:t>
            </a:r>
          </a:p>
        </p:txBody>
      </p:sp>
    </p:spTree>
    <p:extLst>
      <p:ext uri="{BB962C8B-B14F-4D97-AF65-F5344CB8AC3E}">
        <p14:creationId xmlns:p14="http://schemas.microsoft.com/office/powerpoint/2010/main" val="27373277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JS : Modules</a:t>
            </a:r>
          </a:p>
        </p:txBody>
      </p:sp>
      <p:sp>
        <p:nvSpPr>
          <p:cNvPr id="3" name="Subtitle 2"/>
          <p:cNvSpPr>
            <a:spLocks noGrp="1"/>
          </p:cNvSpPr>
          <p:nvPr>
            <p:ph type="subTitle" idx="1"/>
          </p:nvPr>
        </p:nvSpPr>
        <p:spPr>
          <a:xfrm>
            <a:off x="762000" y="990600"/>
            <a:ext cx="7848600" cy="5410200"/>
          </a:xfrm>
        </p:spPr>
        <p:txBody>
          <a:bodyPr>
            <a:normAutofit/>
          </a:bodyPr>
          <a:lstStyle/>
          <a:p>
            <a:pPr marL="457200" indent="-457200" algn="l">
              <a:buFont typeface="Arial" panose="020B0604020202020204" pitchFamily="34" charset="0"/>
              <a:buChar char="•"/>
            </a:pPr>
            <a:r>
              <a:rPr lang="en-US" sz="2000" dirty="0">
                <a:solidFill>
                  <a:schemeClr val="tx1"/>
                </a:solidFill>
                <a:ea typeface="Roboto" panose="02000000000000000000" pitchFamily="2" charset="0"/>
              </a:rPr>
              <a:t>Due to popularity of </a:t>
            </a:r>
            <a:r>
              <a:rPr lang="en-US" sz="2000" dirty="0" err="1">
                <a:solidFill>
                  <a:schemeClr val="tx1"/>
                </a:solidFill>
                <a:ea typeface="Roboto" panose="02000000000000000000" pitchFamily="2" charset="0"/>
              </a:rPr>
              <a:t>javascript</a:t>
            </a:r>
            <a:r>
              <a:rPr lang="en-US" sz="2000" dirty="0">
                <a:solidFill>
                  <a:schemeClr val="tx1"/>
                </a:solidFill>
                <a:ea typeface="Roboto" panose="02000000000000000000" pitchFamily="2" charset="0"/>
              </a:rPr>
              <a:t>, most of the work is done in </a:t>
            </a:r>
            <a:r>
              <a:rPr lang="en-US" sz="2000" dirty="0" err="1">
                <a:solidFill>
                  <a:schemeClr val="tx1"/>
                </a:solidFill>
                <a:ea typeface="Roboto" panose="02000000000000000000" pitchFamily="2" charset="0"/>
              </a:rPr>
              <a:t>javascript</a:t>
            </a:r>
            <a:r>
              <a:rPr lang="en-US" sz="2000" dirty="0">
                <a:solidFill>
                  <a:schemeClr val="tx1"/>
                </a:solidFill>
                <a:ea typeface="Roboto" panose="02000000000000000000" pitchFamily="2" charset="0"/>
              </a:rPr>
              <a:t> and hence overall code increase in any </a:t>
            </a:r>
            <a:r>
              <a:rPr lang="en-US" sz="2000" dirty="0" err="1">
                <a:solidFill>
                  <a:schemeClr val="tx1"/>
                </a:solidFill>
                <a:ea typeface="Roboto" panose="02000000000000000000" pitchFamily="2" charset="0"/>
              </a:rPr>
              <a:t>javascript</a:t>
            </a:r>
            <a:r>
              <a:rPr lang="en-US" sz="2000" dirty="0">
                <a:solidFill>
                  <a:schemeClr val="tx1"/>
                </a:solidFill>
                <a:ea typeface="Roboto" panose="02000000000000000000" pitchFamily="2" charset="0"/>
              </a:rPr>
              <a:t> based application</a:t>
            </a:r>
          </a:p>
          <a:p>
            <a:pPr marL="457200" indent="-457200" algn="l">
              <a:buFont typeface="Arial" panose="020B0604020202020204" pitchFamily="34" charset="0"/>
              <a:buChar char="•"/>
            </a:pPr>
            <a:r>
              <a:rPr lang="en-US" sz="2000" dirty="0">
                <a:solidFill>
                  <a:schemeClr val="tx1"/>
                </a:solidFill>
                <a:ea typeface="Roboto" panose="02000000000000000000" pitchFamily="2" charset="0"/>
              </a:rPr>
              <a:t>Therefore splitting the </a:t>
            </a:r>
            <a:r>
              <a:rPr lang="en-US" sz="2000" dirty="0" err="1">
                <a:solidFill>
                  <a:schemeClr val="tx1"/>
                </a:solidFill>
                <a:ea typeface="Roboto" panose="02000000000000000000" pitchFamily="2" charset="0"/>
              </a:rPr>
              <a:t>javascript</a:t>
            </a:r>
            <a:r>
              <a:rPr lang="en-US" sz="2000" dirty="0">
                <a:solidFill>
                  <a:schemeClr val="tx1"/>
                </a:solidFill>
                <a:ea typeface="Roboto" panose="02000000000000000000" pitchFamily="2" charset="0"/>
              </a:rPr>
              <a:t> code into multiple files/modules is necessary to provide modularity.</a:t>
            </a:r>
          </a:p>
          <a:p>
            <a:pPr marL="457200" indent="-457200" algn="l">
              <a:buFont typeface="Arial" panose="020B0604020202020204" pitchFamily="34" charset="0"/>
              <a:buChar char="•"/>
            </a:pPr>
            <a:r>
              <a:rPr lang="en-US" sz="2000" dirty="0">
                <a:solidFill>
                  <a:schemeClr val="tx1"/>
                </a:solidFill>
                <a:ea typeface="Roboto" panose="02000000000000000000" pitchFamily="2" charset="0"/>
              </a:rPr>
              <a:t>Modularity means splitting the code into multiple files , each having</a:t>
            </a:r>
          </a:p>
          <a:p>
            <a:pPr algn="l"/>
            <a:r>
              <a:rPr lang="en-US" sz="2000" dirty="0">
                <a:solidFill>
                  <a:schemeClr val="tx1"/>
                </a:solidFill>
                <a:ea typeface="Roboto" panose="02000000000000000000" pitchFamily="2" charset="0"/>
              </a:rPr>
              <a:t>       Set of related code only, so project will be easy to manage, easy to     </a:t>
            </a:r>
          </a:p>
          <a:p>
            <a:pPr algn="l"/>
            <a:r>
              <a:rPr lang="en-US" sz="2000" dirty="0">
                <a:solidFill>
                  <a:schemeClr val="tx1"/>
                </a:solidFill>
                <a:ea typeface="Roboto" panose="02000000000000000000" pitchFamily="2" charset="0"/>
              </a:rPr>
              <a:t>        test, parallel developments is possible.</a:t>
            </a:r>
          </a:p>
          <a:p>
            <a:pPr marL="457200" indent="-457200" algn="l">
              <a:buFont typeface="Arial" panose="020B0604020202020204" pitchFamily="34" charset="0"/>
              <a:buChar char="•"/>
            </a:pPr>
            <a:r>
              <a:rPr lang="en-US" sz="2000" dirty="0">
                <a:solidFill>
                  <a:schemeClr val="tx1"/>
                </a:solidFill>
                <a:ea typeface="Roboto" panose="02000000000000000000" pitchFamily="2" charset="0"/>
              </a:rPr>
              <a:t>Modularity could be achieved using </a:t>
            </a:r>
            <a:r>
              <a:rPr lang="en-US" sz="2000" dirty="0" err="1">
                <a:solidFill>
                  <a:schemeClr val="tx1"/>
                </a:solidFill>
                <a:ea typeface="Roboto" panose="02000000000000000000" pitchFamily="2" charset="0"/>
              </a:rPr>
              <a:t>javascript</a:t>
            </a:r>
            <a:r>
              <a:rPr lang="en-US" sz="2000" dirty="0">
                <a:solidFill>
                  <a:schemeClr val="tx1"/>
                </a:solidFill>
                <a:ea typeface="Roboto" panose="02000000000000000000" pitchFamily="2" charset="0"/>
              </a:rPr>
              <a:t> libraries like </a:t>
            </a:r>
            <a:r>
              <a:rPr lang="en-US" sz="2000" dirty="0" err="1">
                <a:solidFill>
                  <a:schemeClr val="tx1"/>
                </a:solidFill>
                <a:ea typeface="Roboto" panose="02000000000000000000" pitchFamily="2" charset="0"/>
              </a:rPr>
              <a:t>commonjs</a:t>
            </a:r>
            <a:r>
              <a:rPr lang="en-US" sz="2000" dirty="0">
                <a:solidFill>
                  <a:schemeClr val="tx1"/>
                </a:solidFill>
                <a:ea typeface="Roboto" panose="02000000000000000000" pitchFamily="2" charset="0"/>
              </a:rPr>
              <a:t> and requires , webpack, babel.</a:t>
            </a:r>
          </a:p>
          <a:p>
            <a:pPr marL="457200" indent="-457200" algn="l">
              <a:buFont typeface="Arial" panose="020B0604020202020204" pitchFamily="34" charset="0"/>
              <a:buChar char="•"/>
            </a:pPr>
            <a:r>
              <a:rPr lang="en-US" sz="2000" dirty="0">
                <a:solidFill>
                  <a:schemeClr val="tx1"/>
                </a:solidFill>
                <a:ea typeface="Roboto" panose="02000000000000000000" pitchFamily="2" charset="0"/>
              </a:rPr>
              <a:t>But modern browsers have provided support for modules</a:t>
            </a:r>
          </a:p>
          <a:p>
            <a:pPr marL="457200" indent="-457200" algn="l">
              <a:buFont typeface="Arial" panose="020B0604020202020204" pitchFamily="34" charset="0"/>
              <a:buChar char="•"/>
            </a:pPr>
            <a:r>
              <a:rPr lang="en-US" sz="2000" b="0" i="0" u="none" strike="noStrike" dirty="0">
                <a:solidFill>
                  <a:srgbClr val="000000"/>
                </a:solidFill>
                <a:effectLst/>
              </a:rPr>
              <a:t>create a small app including an index.html, main.js, math-lib.js</a:t>
            </a:r>
            <a:r>
              <a:rPr lang="en-US" sz="2000" dirty="0"/>
              <a:t> </a:t>
            </a:r>
            <a:endParaRPr lang="en-US" sz="2000" dirty="0">
              <a:solidFill>
                <a:schemeClr val="tx1"/>
              </a:solidFill>
              <a:ea typeface="Roboto" panose="02000000000000000000" pitchFamily="2" charset="0"/>
            </a:endParaRPr>
          </a:p>
        </p:txBody>
      </p:sp>
    </p:spTree>
    <p:extLst>
      <p:ext uri="{BB962C8B-B14F-4D97-AF65-F5344CB8AC3E}">
        <p14:creationId xmlns:p14="http://schemas.microsoft.com/office/powerpoint/2010/main" val="30782048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Node </a:t>
            </a:r>
            <a:r>
              <a:rPr lang="en-US" dirty="0" err="1">
                <a:solidFill>
                  <a:srgbClr val="FF0000"/>
                </a:solidFill>
              </a:rPr>
              <a:t>js</a:t>
            </a:r>
            <a:endParaRPr lang="en-US" dirty="0">
              <a:solidFill>
                <a:srgbClr val="FF0000"/>
              </a:solidFill>
            </a:endParaRPr>
          </a:p>
        </p:txBody>
      </p:sp>
      <p:sp>
        <p:nvSpPr>
          <p:cNvPr id="3" name="Subtitle 2"/>
          <p:cNvSpPr>
            <a:spLocks noGrp="1"/>
          </p:cNvSpPr>
          <p:nvPr>
            <p:ph type="subTitle" idx="1"/>
          </p:nvPr>
        </p:nvSpPr>
        <p:spPr>
          <a:xfrm>
            <a:off x="762000" y="990600"/>
            <a:ext cx="7848600" cy="5410200"/>
          </a:xfrm>
        </p:spPr>
        <p:txBody>
          <a:bodyPr>
            <a:noAutofit/>
          </a:bodyPr>
          <a:lstStyle/>
          <a:p>
            <a:pPr marL="457200" indent="-457200" algn="l">
              <a:buFont typeface="Arial" panose="020B0604020202020204" pitchFamily="34" charset="0"/>
              <a:buChar char="•"/>
            </a:pPr>
            <a:r>
              <a:rPr lang="en-US" sz="2000" b="0" i="0" dirty="0">
                <a:solidFill>
                  <a:srgbClr val="333333"/>
                </a:solidFill>
                <a:effectLst/>
              </a:rPr>
              <a:t>As an asynchronous event-driven JavaScript runtime.</a:t>
            </a:r>
          </a:p>
          <a:p>
            <a:pPr marL="457200" indent="-457200" algn="l">
              <a:buFont typeface="Arial" panose="020B0604020202020204" pitchFamily="34" charset="0"/>
              <a:buChar char="•"/>
            </a:pPr>
            <a:r>
              <a:rPr lang="en-US" sz="2000" b="0" i="0" dirty="0">
                <a:solidFill>
                  <a:srgbClr val="273239"/>
                </a:solidFill>
                <a:effectLst/>
              </a:rPr>
              <a:t>Node.js is an open-source and cross-platform runtime environment for executing </a:t>
            </a:r>
            <a:r>
              <a:rPr lang="en-US" sz="2000" dirty="0">
                <a:solidFill>
                  <a:schemeClr val="tx1"/>
                </a:solidFill>
              </a:rPr>
              <a:t>JavaScript</a:t>
            </a:r>
            <a:r>
              <a:rPr lang="en-US" sz="2000" dirty="0">
                <a:solidFill>
                  <a:srgbClr val="273239"/>
                </a:solidFill>
              </a:rPr>
              <a:t> </a:t>
            </a:r>
            <a:r>
              <a:rPr lang="en-US" sz="2000" b="0" i="0" dirty="0">
                <a:solidFill>
                  <a:srgbClr val="273239"/>
                </a:solidFill>
                <a:effectLst/>
              </a:rPr>
              <a:t>code outside a browser</a:t>
            </a:r>
            <a:endParaRPr lang="en-US" sz="2000" b="0" i="0" dirty="0">
              <a:solidFill>
                <a:srgbClr val="333333"/>
              </a:solidFill>
              <a:effectLst/>
            </a:endParaRPr>
          </a:p>
          <a:p>
            <a:pPr marL="457200" indent="-457200" algn="l">
              <a:buFont typeface="Arial" panose="020B0604020202020204" pitchFamily="34" charset="0"/>
              <a:buChar char="•"/>
            </a:pPr>
            <a:r>
              <a:rPr lang="en-US" sz="2000" b="0" i="0" dirty="0">
                <a:solidFill>
                  <a:srgbClr val="333333"/>
                </a:solidFill>
                <a:effectLst/>
              </a:rPr>
              <a:t>Node </a:t>
            </a:r>
            <a:r>
              <a:rPr lang="en-US" sz="2000" b="0" i="0" dirty="0" err="1">
                <a:solidFill>
                  <a:srgbClr val="333333"/>
                </a:solidFill>
                <a:effectLst/>
              </a:rPr>
              <a:t>js</a:t>
            </a:r>
            <a:r>
              <a:rPr lang="en-US" sz="2000" b="0" i="0" dirty="0">
                <a:solidFill>
                  <a:srgbClr val="333333"/>
                </a:solidFill>
                <a:effectLst/>
              </a:rPr>
              <a:t> is based o</a:t>
            </a:r>
            <a:r>
              <a:rPr lang="en-US" sz="2000" dirty="0">
                <a:solidFill>
                  <a:srgbClr val="333333"/>
                </a:solidFill>
              </a:rPr>
              <a:t>n chrome v8 engine.</a:t>
            </a:r>
            <a:endParaRPr lang="en-US" sz="2000" b="0" i="0" dirty="0">
              <a:solidFill>
                <a:srgbClr val="333333"/>
              </a:solidFill>
              <a:effectLst/>
            </a:endParaRPr>
          </a:p>
          <a:p>
            <a:pPr marL="457200" indent="-457200" algn="l">
              <a:buFont typeface="Arial" panose="020B0604020202020204" pitchFamily="34" charset="0"/>
              <a:buChar char="•"/>
            </a:pPr>
            <a:r>
              <a:rPr lang="en-US" sz="2000" dirty="0">
                <a:solidFill>
                  <a:srgbClr val="333333"/>
                </a:solidFill>
              </a:rPr>
              <a:t>D</a:t>
            </a:r>
            <a:r>
              <a:rPr lang="en-US" sz="2000" b="0" i="0" dirty="0">
                <a:solidFill>
                  <a:srgbClr val="333333"/>
                </a:solidFill>
                <a:effectLst/>
              </a:rPr>
              <a:t>esigned to build scalable network applications</a:t>
            </a:r>
            <a:endParaRPr lang="en-US" sz="2000" dirty="0">
              <a:solidFill>
                <a:srgbClr val="333333"/>
              </a:solidFill>
            </a:endParaRPr>
          </a:p>
          <a:p>
            <a:pPr marL="457200" indent="-457200" algn="l">
              <a:buFont typeface="Arial" panose="020B0604020202020204" pitchFamily="34" charset="0"/>
              <a:buChar char="•"/>
            </a:pPr>
            <a:r>
              <a:rPr lang="en-US" sz="2000" dirty="0">
                <a:solidFill>
                  <a:srgbClr val="333333"/>
                </a:solidFill>
              </a:rPr>
              <a:t>It was originally launched to develop servers, but developers has used its tooling to automate and support local/client apps too.</a:t>
            </a:r>
          </a:p>
        </p:txBody>
      </p:sp>
    </p:spTree>
    <p:extLst>
      <p:ext uri="{BB962C8B-B14F-4D97-AF65-F5344CB8AC3E}">
        <p14:creationId xmlns:p14="http://schemas.microsoft.com/office/powerpoint/2010/main" val="34161929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Node </a:t>
            </a:r>
            <a:r>
              <a:rPr lang="en-US" dirty="0" err="1">
                <a:solidFill>
                  <a:srgbClr val="FF0000"/>
                </a:solidFill>
              </a:rPr>
              <a:t>js</a:t>
            </a:r>
            <a:endParaRPr lang="en-US" dirty="0">
              <a:solidFill>
                <a:srgbClr val="FF0000"/>
              </a:solidFill>
            </a:endParaRPr>
          </a:p>
        </p:txBody>
      </p:sp>
      <p:sp>
        <p:nvSpPr>
          <p:cNvPr id="3" name="Subtitle 2"/>
          <p:cNvSpPr>
            <a:spLocks noGrp="1"/>
          </p:cNvSpPr>
          <p:nvPr>
            <p:ph type="subTitle" idx="1"/>
          </p:nvPr>
        </p:nvSpPr>
        <p:spPr>
          <a:xfrm>
            <a:off x="762000" y="990600"/>
            <a:ext cx="7848600" cy="5410200"/>
          </a:xfrm>
        </p:spPr>
        <p:txBody>
          <a:bodyPr>
            <a:noAutofit/>
          </a:bodyPr>
          <a:lstStyle/>
          <a:p>
            <a:pPr marL="457200" indent="-457200" algn="l">
              <a:buFont typeface="Arial" panose="020B0604020202020204" pitchFamily="34" charset="0"/>
              <a:buChar char="•"/>
            </a:pPr>
            <a:r>
              <a:rPr lang="en-US" sz="2000" b="0" i="0" dirty="0">
                <a:solidFill>
                  <a:srgbClr val="333333"/>
                </a:solidFill>
                <a:effectLst/>
              </a:rPr>
              <a:t>Components in node </a:t>
            </a:r>
            <a:r>
              <a:rPr lang="en-US" sz="2000" b="0" i="0" dirty="0" err="1">
                <a:solidFill>
                  <a:srgbClr val="333333"/>
                </a:solidFill>
                <a:effectLst/>
              </a:rPr>
              <a:t>js</a:t>
            </a:r>
            <a:r>
              <a:rPr lang="en-US" sz="2000" b="0" i="0" dirty="0">
                <a:solidFill>
                  <a:srgbClr val="333333"/>
                </a:solidFill>
                <a:effectLst/>
              </a:rPr>
              <a:t> environment : </a:t>
            </a:r>
          </a:p>
          <a:p>
            <a:pPr marL="457200" indent="-457200" algn="l">
              <a:buFont typeface="Arial" panose="020B0604020202020204" pitchFamily="34" charset="0"/>
              <a:buChar char="•"/>
            </a:pPr>
            <a:r>
              <a:rPr lang="en-US" sz="2000" b="0" i="0" dirty="0">
                <a:solidFill>
                  <a:srgbClr val="333333"/>
                </a:solidFill>
                <a:effectLst/>
              </a:rPr>
              <a:t>Node CLI </a:t>
            </a:r>
          </a:p>
          <a:p>
            <a:pPr marL="457200" indent="-457200" algn="l">
              <a:buFont typeface="Arial" panose="020B0604020202020204" pitchFamily="34" charset="0"/>
              <a:buChar char="•"/>
            </a:pPr>
            <a:r>
              <a:rPr lang="en-US" sz="2000" b="0" i="0" dirty="0">
                <a:solidFill>
                  <a:srgbClr val="333333"/>
                </a:solidFill>
                <a:effectLst/>
              </a:rPr>
              <a:t>NPM  </a:t>
            </a:r>
          </a:p>
          <a:p>
            <a:pPr marL="457200" indent="-457200" algn="l">
              <a:buFont typeface="Arial" panose="020B0604020202020204" pitchFamily="34" charset="0"/>
              <a:buChar char="•"/>
            </a:pPr>
            <a:r>
              <a:rPr lang="en-US" sz="2000" b="0" i="0" dirty="0" err="1">
                <a:solidFill>
                  <a:srgbClr val="333333"/>
                </a:solidFill>
                <a:effectLst/>
              </a:rPr>
              <a:t>package.json</a:t>
            </a:r>
            <a:r>
              <a:rPr lang="en-US" sz="2000" dirty="0">
                <a:solidFill>
                  <a:srgbClr val="333333"/>
                </a:solidFill>
              </a:rPr>
              <a:t>   </a:t>
            </a:r>
            <a:endParaRPr lang="en-US" sz="2000" b="0" i="0" dirty="0">
              <a:solidFill>
                <a:srgbClr val="333333"/>
              </a:solidFill>
              <a:effectLst/>
            </a:endParaRPr>
          </a:p>
          <a:p>
            <a:pPr marL="457200" indent="-457200" algn="l">
              <a:buFont typeface="Arial" panose="020B0604020202020204" pitchFamily="34" charset="0"/>
              <a:buChar char="•"/>
            </a:pPr>
            <a:r>
              <a:rPr lang="en-US" sz="2000" b="0" i="0" dirty="0">
                <a:solidFill>
                  <a:srgbClr val="333333"/>
                </a:solidFill>
                <a:effectLst/>
              </a:rPr>
              <a:t>Node Core Modules : http , fs, path , </a:t>
            </a:r>
            <a:r>
              <a:rPr lang="en-US" sz="2000" b="0" i="0" dirty="0" err="1">
                <a:solidFill>
                  <a:srgbClr val="333333"/>
                </a:solidFill>
                <a:effectLst/>
              </a:rPr>
              <a:t>url</a:t>
            </a:r>
            <a:r>
              <a:rPr lang="en-US" sz="2000" b="0" i="0" dirty="0">
                <a:solidFill>
                  <a:srgbClr val="333333"/>
                </a:solidFill>
                <a:effectLst/>
              </a:rPr>
              <a:t>  etc.  </a:t>
            </a:r>
          </a:p>
          <a:p>
            <a:pPr marL="457200" indent="-457200" algn="l">
              <a:buFont typeface="Arial" panose="020B0604020202020204" pitchFamily="34" charset="0"/>
              <a:buChar char="•"/>
            </a:pPr>
            <a:endParaRPr lang="en-US" sz="2000" dirty="0">
              <a:solidFill>
                <a:srgbClr val="333333"/>
              </a:solidFill>
            </a:endParaRPr>
          </a:p>
          <a:p>
            <a:pPr algn="l"/>
            <a:r>
              <a:rPr lang="en-US" sz="2000" dirty="0">
                <a:solidFill>
                  <a:srgbClr val="333333"/>
                </a:solidFill>
              </a:rPr>
              <a:t>Type of Modules in Node </a:t>
            </a:r>
            <a:r>
              <a:rPr lang="en-US" sz="2000" dirty="0" err="1">
                <a:solidFill>
                  <a:srgbClr val="333333"/>
                </a:solidFill>
              </a:rPr>
              <a:t>js</a:t>
            </a:r>
            <a:r>
              <a:rPr lang="en-US" sz="2000" dirty="0">
                <a:solidFill>
                  <a:srgbClr val="333333"/>
                </a:solidFill>
              </a:rPr>
              <a:t> :  1. Core modules  2. Local Modules  3.Third party modules</a:t>
            </a:r>
            <a:endParaRPr lang="en-US" sz="2000" b="0" i="0" dirty="0">
              <a:solidFill>
                <a:srgbClr val="333333"/>
              </a:solidFill>
              <a:effectLst/>
            </a:endParaRPr>
          </a:p>
          <a:p>
            <a:pPr marL="457200" indent="-457200" algn="l">
              <a:buFont typeface="Arial" panose="020B0604020202020204" pitchFamily="34" charset="0"/>
              <a:buChar char="•"/>
            </a:pPr>
            <a:endParaRPr lang="en-US" sz="2000" b="0" i="0" dirty="0">
              <a:solidFill>
                <a:srgbClr val="333333"/>
              </a:solidFill>
              <a:effectLst/>
            </a:endParaRPr>
          </a:p>
          <a:p>
            <a:pPr marL="457200" indent="-457200" algn="l">
              <a:buFont typeface="Arial" panose="020B0604020202020204" pitchFamily="34" charset="0"/>
              <a:buChar char="•"/>
            </a:pPr>
            <a:r>
              <a:rPr lang="en-US" sz="2000" dirty="0">
                <a:solidFill>
                  <a:srgbClr val="333333"/>
                </a:solidFill>
              </a:rPr>
              <a:t>Installing Node.js   : </a:t>
            </a:r>
            <a:r>
              <a:rPr lang="en-US" sz="2000" dirty="0">
                <a:solidFill>
                  <a:srgbClr val="333333"/>
                </a:solidFill>
                <a:hlinkClick r:id="rId2"/>
              </a:rPr>
              <a:t>https://nodejs.org/en/</a:t>
            </a:r>
            <a:endParaRPr lang="en-US" sz="2000" dirty="0">
              <a:solidFill>
                <a:srgbClr val="333333"/>
              </a:solidFill>
            </a:endParaRPr>
          </a:p>
          <a:p>
            <a:pPr marL="457200" indent="-457200" algn="l">
              <a:buFont typeface="Arial" panose="020B0604020202020204" pitchFamily="34" charset="0"/>
              <a:buChar char="•"/>
            </a:pPr>
            <a:r>
              <a:rPr lang="en-US" sz="2000" b="0" i="0" dirty="0">
                <a:solidFill>
                  <a:srgbClr val="333333"/>
                </a:solidFill>
                <a:effectLst/>
              </a:rPr>
              <a:t>Verifying installation </a:t>
            </a:r>
            <a:r>
              <a:rPr lang="en-US" sz="2000" dirty="0">
                <a:solidFill>
                  <a:srgbClr val="333333"/>
                </a:solidFill>
              </a:rPr>
              <a:t>by checking node version</a:t>
            </a:r>
          </a:p>
          <a:p>
            <a:pPr marL="457200" indent="-457200" algn="l">
              <a:buFont typeface="Arial" panose="020B0604020202020204" pitchFamily="34" charset="0"/>
              <a:buChar char="•"/>
            </a:pPr>
            <a:r>
              <a:rPr lang="en-US" sz="2000" b="0" i="0" dirty="0">
                <a:solidFill>
                  <a:srgbClr val="333333"/>
                </a:solidFill>
                <a:effectLst/>
              </a:rPr>
              <a:t>Ver</a:t>
            </a:r>
            <a:r>
              <a:rPr lang="en-US" sz="2000" dirty="0">
                <a:solidFill>
                  <a:srgbClr val="333333"/>
                </a:solidFill>
              </a:rPr>
              <a:t>ify the </a:t>
            </a:r>
            <a:r>
              <a:rPr lang="en-US" sz="2000" dirty="0" err="1">
                <a:solidFill>
                  <a:srgbClr val="333333"/>
                </a:solidFill>
              </a:rPr>
              <a:t>npm</a:t>
            </a:r>
            <a:r>
              <a:rPr lang="en-US" sz="2000" dirty="0">
                <a:solidFill>
                  <a:srgbClr val="333333"/>
                </a:solidFill>
              </a:rPr>
              <a:t> installation by checking </a:t>
            </a:r>
            <a:r>
              <a:rPr lang="en-US" sz="2000" dirty="0" err="1">
                <a:solidFill>
                  <a:srgbClr val="333333"/>
                </a:solidFill>
              </a:rPr>
              <a:t>npm</a:t>
            </a:r>
            <a:r>
              <a:rPr lang="en-US" sz="2000" dirty="0">
                <a:solidFill>
                  <a:srgbClr val="333333"/>
                </a:solidFill>
              </a:rPr>
              <a:t> version</a:t>
            </a:r>
            <a:endParaRPr lang="en-US" sz="2000" b="0" i="0" dirty="0">
              <a:solidFill>
                <a:srgbClr val="333333"/>
              </a:solidFill>
              <a:effectLst/>
            </a:endParaRPr>
          </a:p>
          <a:p>
            <a:pPr marL="457200" indent="-457200" algn="l">
              <a:buFont typeface="Arial" panose="020B0604020202020204" pitchFamily="34" charset="0"/>
              <a:buChar char="•"/>
            </a:pPr>
            <a:endParaRPr lang="en-US" sz="2000" dirty="0">
              <a:solidFill>
                <a:srgbClr val="333333"/>
              </a:solidFill>
            </a:endParaRPr>
          </a:p>
        </p:txBody>
      </p:sp>
    </p:spTree>
    <p:extLst>
      <p:ext uri="{BB962C8B-B14F-4D97-AF65-F5344CB8AC3E}">
        <p14:creationId xmlns:p14="http://schemas.microsoft.com/office/powerpoint/2010/main" val="21603350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NPM</a:t>
            </a:r>
          </a:p>
        </p:txBody>
      </p:sp>
      <p:sp>
        <p:nvSpPr>
          <p:cNvPr id="3" name="Subtitle 2"/>
          <p:cNvSpPr>
            <a:spLocks noGrp="1"/>
          </p:cNvSpPr>
          <p:nvPr>
            <p:ph type="subTitle" idx="1"/>
          </p:nvPr>
        </p:nvSpPr>
        <p:spPr>
          <a:xfrm>
            <a:off x="762000" y="990600"/>
            <a:ext cx="7848600" cy="5410200"/>
          </a:xfrm>
        </p:spPr>
        <p:txBody>
          <a:bodyPr>
            <a:normAutofit/>
          </a:bodyPr>
          <a:lstStyle/>
          <a:p>
            <a:pPr marL="457200" indent="-457200" algn="l">
              <a:buFont typeface="Arial" panose="020B0604020202020204" pitchFamily="34" charset="0"/>
              <a:buChar char="•"/>
            </a:pPr>
            <a:endParaRPr lang="en-US" sz="2000" i="0" dirty="0">
              <a:solidFill>
                <a:schemeClr val="tx1"/>
              </a:solidFill>
              <a:effectLst/>
            </a:endParaRPr>
          </a:p>
          <a:p>
            <a:pPr marL="457200" indent="-457200" algn="l">
              <a:buFont typeface="Arial" panose="020B0604020202020204" pitchFamily="34" charset="0"/>
              <a:buChar char="•"/>
            </a:pPr>
            <a:r>
              <a:rPr lang="en-US" sz="2000" i="0" dirty="0" err="1">
                <a:solidFill>
                  <a:schemeClr val="tx1"/>
                </a:solidFill>
                <a:effectLst/>
              </a:rPr>
              <a:t>npm</a:t>
            </a:r>
            <a:r>
              <a:rPr lang="en-US" sz="2000" i="0" dirty="0">
                <a:solidFill>
                  <a:schemeClr val="tx1"/>
                </a:solidFill>
                <a:effectLst/>
              </a:rPr>
              <a:t> is the package manager for </a:t>
            </a:r>
            <a:r>
              <a:rPr lang="en-US" sz="2000" dirty="0">
                <a:solidFill>
                  <a:schemeClr val="tx1"/>
                </a:solidFill>
              </a:rPr>
              <a:t>Node.js</a:t>
            </a:r>
            <a:r>
              <a:rPr lang="en-US" sz="2000" i="0" dirty="0">
                <a:solidFill>
                  <a:schemeClr val="tx1"/>
                </a:solidFill>
                <a:effectLst/>
              </a:rPr>
              <a:t> </a:t>
            </a:r>
          </a:p>
          <a:p>
            <a:pPr marL="457200" indent="-457200" algn="l">
              <a:buFont typeface="Arial" panose="020B0604020202020204" pitchFamily="34" charset="0"/>
              <a:buChar char="•"/>
            </a:pPr>
            <a:r>
              <a:rPr lang="en-US" sz="2000" i="0" dirty="0">
                <a:solidFill>
                  <a:schemeClr val="tx1"/>
                </a:solidFill>
                <a:effectLst/>
              </a:rPr>
              <a:t>It was created in 2009</a:t>
            </a:r>
          </a:p>
          <a:p>
            <a:pPr marL="457200" indent="-457200" algn="l">
              <a:buFont typeface="Arial" panose="020B0604020202020204" pitchFamily="34" charset="0"/>
              <a:buChar char="•"/>
            </a:pPr>
            <a:r>
              <a:rPr lang="en-US" sz="2000" dirty="0">
                <a:solidFill>
                  <a:schemeClr val="tx1"/>
                </a:solidFill>
              </a:rPr>
              <a:t>open source project</a:t>
            </a:r>
          </a:p>
          <a:p>
            <a:pPr marL="457200" indent="-457200" algn="l">
              <a:buFont typeface="Arial" panose="020B0604020202020204" pitchFamily="34" charset="0"/>
              <a:buChar char="•"/>
            </a:pPr>
            <a:r>
              <a:rPr lang="en-US" sz="2000" i="0" dirty="0">
                <a:solidFill>
                  <a:schemeClr val="tx1"/>
                </a:solidFill>
                <a:effectLst/>
              </a:rPr>
              <a:t>It is a way for JavaScript developers easily share packaged modules of code.</a:t>
            </a:r>
          </a:p>
          <a:p>
            <a:pPr marL="457200" indent="-457200" algn="l">
              <a:buFont typeface="Arial" panose="020B0604020202020204" pitchFamily="34" charset="0"/>
              <a:buChar char="•"/>
            </a:pPr>
            <a:r>
              <a:rPr lang="en-US" sz="2000" i="0" dirty="0">
                <a:solidFill>
                  <a:schemeClr val="tx1"/>
                </a:solidFill>
                <a:effectLst/>
              </a:rPr>
              <a:t>The </a:t>
            </a:r>
            <a:r>
              <a:rPr lang="en-US" sz="2000" i="0" dirty="0" err="1">
                <a:solidFill>
                  <a:schemeClr val="tx1"/>
                </a:solidFill>
                <a:effectLst/>
              </a:rPr>
              <a:t>npm</a:t>
            </a:r>
            <a:r>
              <a:rPr lang="en-US" sz="2000" i="0" dirty="0">
                <a:solidFill>
                  <a:schemeClr val="tx1"/>
                </a:solidFill>
                <a:effectLst/>
              </a:rPr>
              <a:t> Registry is a public collection of packages of open-source code for Node.js, </a:t>
            </a:r>
            <a:r>
              <a:rPr lang="en-US" sz="2000" dirty="0">
                <a:solidFill>
                  <a:schemeClr val="tx1"/>
                </a:solidFill>
              </a:rPr>
              <a:t>front-end web apps,</a:t>
            </a:r>
            <a:r>
              <a:rPr lang="en-US" sz="2000" i="0" dirty="0">
                <a:solidFill>
                  <a:schemeClr val="tx1"/>
                </a:solidFill>
                <a:effectLst/>
              </a:rPr>
              <a:t> </a:t>
            </a:r>
            <a:r>
              <a:rPr lang="en-US" sz="2000" dirty="0">
                <a:solidFill>
                  <a:schemeClr val="tx1"/>
                </a:solidFill>
              </a:rPr>
              <a:t>mobile apps </a:t>
            </a:r>
            <a:r>
              <a:rPr lang="en-US" sz="2000" i="0" dirty="0">
                <a:solidFill>
                  <a:schemeClr val="tx1"/>
                </a:solidFill>
                <a:effectLst/>
              </a:rPr>
              <a:t>etc.</a:t>
            </a:r>
          </a:p>
          <a:p>
            <a:pPr marL="457200" indent="-457200" algn="l">
              <a:buFont typeface="Arial" panose="020B0604020202020204" pitchFamily="34" charset="0"/>
              <a:buChar char="•"/>
            </a:pPr>
            <a:r>
              <a:rPr lang="en-US" sz="2000" dirty="0">
                <a:solidFill>
                  <a:schemeClr val="tx1"/>
                </a:solidFill>
              </a:rPr>
              <a:t>It is the world’s largest software registry.</a:t>
            </a:r>
          </a:p>
          <a:p>
            <a:pPr marL="457200" indent="-457200" algn="l">
              <a:buFont typeface="Arial" panose="020B0604020202020204" pitchFamily="34" charset="0"/>
              <a:buChar char="•"/>
            </a:pPr>
            <a:r>
              <a:rPr lang="en-US" sz="2000" i="0" dirty="0" err="1">
                <a:solidFill>
                  <a:schemeClr val="tx1"/>
                </a:solidFill>
                <a:effectLst/>
              </a:rPr>
              <a:t>Npm</a:t>
            </a:r>
            <a:r>
              <a:rPr lang="en-US" sz="2000" i="0" dirty="0">
                <a:solidFill>
                  <a:schemeClr val="tx1"/>
                </a:solidFill>
                <a:effectLst/>
              </a:rPr>
              <a:t> </a:t>
            </a:r>
            <a:r>
              <a:rPr lang="en-US" sz="2000" i="0" dirty="0" err="1">
                <a:solidFill>
                  <a:schemeClr val="tx1"/>
                </a:solidFill>
                <a:effectLst/>
              </a:rPr>
              <a:t>init</a:t>
            </a:r>
            <a:endParaRPr lang="en-US" sz="2000" i="0" dirty="0">
              <a:solidFill>
                <a:schemeClr val="tx1"/>
              </a:solidFill>
              <a:effectLst/>
            </a:endParaRPr>
          </a:p>
          <a:p>
            <a:pPr marL="457200" indent="-457200" algn="l">
              <a:buFont typeface="Arial" panose="020B0604020202020204" pitchFamily="34" charset="0"/>
              <a:buChar char="•"/>
            </a:pPr>
            <a:r>
              <a:rPr lang="en-US" sz="2000" dirty="0" err="1">
                <a:solidFill>
                  <a:schemeClr val="tx1"/>
                </a:solidFill>
              </a:rPr>
              <a:t>Npm</a:t>
            </a:r>
            <a:r>
              <a:rPr lang="en-US" sz="2000" dirty="0">
                <a:solidFill>
                  <a:schemeClr val="tx1"/>
                </a:solidFill>
              </a:rPr>
              <a:t> install</a:t>
            </a:r>
          </a:p>
          <a:p>
            <a:pPr marL="457200" indent="-457200" algn="l">
              <a:buFont typeface="Arial" panose="020B0604020202020204" pitchFamily="34" charset="0"/>
              <a:buChar char="•"/>
            </a:pPr>
            <a:r>
              <a:rPr lang="en-US" sz="2000" i="0" dirty="0" err="1">
                <a:solidFill>
                  <a:schemeClr val="tx1"/>
                </a:solidFill>
                <a:effectLst/>
              </a:rPr>
              <a:t>Package.json</a:t>
            </a:r>
            <a:endParaRPr lang="en-US" sz="2000" i="0" dirty="0">
              <a:solidFill>
                <a:schemeClr val="tx1"/>
              </a:solidFill>
              <a:effectLst/>
            </a:endParaRPr>
          </a:p>
          <a:p>
            <a:pPr marL="457200" indent="-457200" algn="l">
              <a:buFont typeface="Arial" panose="020B0604020202020204" pitchFamily="34" charset="0"/>
              <a:buChar char="•"/>
            </a:pPr>
            <a:r>
              <a:rPr lang="en-US" sz="2000" dirty="0">
                <a:solidFill>
                  <a:schemeClr val="tx1"/>
                </a:solidFill>
              </a:rPr>
              <a:t>package.</a:t>
            </a:r>
            <a:endParaRPr lang="en-US" sz="2000" i="0" dirty="0">
              <a:solidFill>
                <a:schemeClr val="tx1"/>
              </a:solidFill>
              <a:effectLst/>
            </a:endParaRPr>
          </a:p>
          <a:p>
            <a:pPr marL="457200" indent="-457200" algn="l">
              <a:buFont typeface="Arial" panose="020B0604020202020204" pitchFamily="34" charset="0"/>
              <a:buChar char="•"/>
            </a:pPr>
            <a:endParaRPr lang="en-US" sz="2000" i="0" dirty="0">
              <a:solidFill>
                <a:schemeClr val="tx1"/>
              </a:solidFill>
              <a:effectLst/>
            </a:endParaRPr>
          </a:p>
          <a:p>
            <a:pPr marL="457200" indent="-457200" algn="l">
              <a:buFont typeface="Arial" panose="020B0604020202020204" pitchFamily="34" charset="0"/>
              <a:buChar char="•"/>
            </a:pPr>
            <a:endParaRPr lang="en-US" sz="2000" i="0" dirty="0">
              <a:solidFill>
                <a:schemeClr val="tx1"/>
              </a:solidFill>
              <a:effectLst/>
            </a:endParaRPr>
          </a:p>
        </p:txBody>
      </p:sp>
    </p:spTree>
    <p:extLst>
      <p:ext uri="{BB962C8B-B14F-4D97-AF65-F5344CB8AC3E}">
        <p14:creationId xmlns:p14="http://schemas.microsoft.com/office/powerpoint/2010/main" val="4184934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Document Events</a:t>
            </a:r>
          </a:p>
        </p:txBody>
      </p:sp>
      <p:sp>
        <p:nvSpPr>
          <p:cNvPr id="3" name="Subtitle 2"/>
          <p:cNvSpPr>
            <a:spLocks noGrp="1"/>
          </p:cNvSpPr>
          <p:nvPr>
            <p:ph type="subTitle" idx="1"/>
          </p:nvPr>
        </p:nvSpPr>
        <p:spPr>
          <a:xfrm>
            <a:off x="762000" y="990600"/>
            <a:ext cx="7848600" cy="5410200"/>
          </a:xfrm>
        </p:spPr>
        <p:txBody>
          <a:bodyPr>
            <a:noAutofit/>
          </a:bodyPr>
          <a:lstStyle/>
          <a:p>
            <a:pPr marL="457200" indent="-457200" algn="l">
              <a:buFont typeface="Arial" panose="020B0604020202020204" pitchFamily="34" charset="0"/>
              <a:buChar char="•"/>
            </a:pPr>
            <a:endParaRPr lang="en-US" sz="2000" dirty="0">
              <a:solidFill>
                <a:schemeClr val="tx1"/>
              </a:solidFill>
              <a:ea typeface="Roboto" panose="02000000000000000000" pitchFamily="2" charset="0"/>
            </a:endParaRPr>
          </a:p>
          <a:p>
            <a:pPr marL="457200" indent="-457200" algn="l">
              <a:buFont typeface="Arial" panose="020B0604020202020204" pitchFamily="34" charset="0"/>
              <a:buChar char="•"/>
            </a:pPr>
            <a:endParaRPr lang="en-US" sz="2000" dirty="0">
              <a:solidFill>
                <a:schemeClr val="tx1"/>
              </a:solidFill>
              <a:ea typeface="Roboto" panose="02000000000000000000" pitchFamily="2" charset="0"/>
            </a:endParaRPr>
          </a:p>
          <a:p>
            <a:pPr marL="457200" indent="-457200" algn="l">
              <a:buFont typeface="Arial" panose="020B0604020202020204" pitchFamily="34" charset="0"/>
              <a:buChar char="•"/>
            </a:pPr>
            <a:r>
              <a:rPr lang="en-US" sz="2000" dirty="0">
                <a:solidFill>
                  <a:schemeClr val="tx1"/>
                </a:solidFill>
                <a:ea typeface="Roboto" panose="02000000000000000000" pitchFamily="2" charset="0"/>
              </a:rPr>
              <a:t>onload : When the browser finishes the loading of the page</a:t>
            </a:r>
          </a:p>
          <a:p>
            <a:pPr marL="457200" indent="-457200" algn="l">
              <a:buFont typeface="Arial" panose="020B0604020202020204" pitchFamily="34" charset="0"/>
              <a:buChar char="•"/>
            </a:pPr>
            <a:r>
              <a:rPr lang="en-US" sz="2000" dirty="0" err="1">
                <a:solidFill>
                  <a:schemeClr val="tx1"/>
                </a:solidFill>
                <a:ea typeface="Roboto" panose="02000000000000000000" pitchFamily="2" charset="0"/>
              </a:rPr>
              <a:t>onunload</a:t>
            </a:r>
            <a:r>
              <a:rPr lang="en-US" sz="2000" dirty="0">
                <a:solidFill>
                  <a:schemeClr val="tx1"/>
                </a:solidFill>
                <a:ea typeface="Roboto" panose="02000000000000000000" pitchFamily="2" charset="0"/>
              </a:rPr>
              <a:t> : When the visitor leaves the current webpage, the browser unloads it</a:t>
            </a:r>
          </a:p>
          <a:p>
            <a:pPr marL="457200" indent="-457200" algn="l">
              <a:buFont typeface="Arial" panose="020B0604020202020204" pitchFamily="34" charset="0"/>
              <a:buChar char="•"/>
            </a:pPr>
            <a:r>
              <a:rPr lang="en-US" sz="2000" dirty="0" err="1">
                <a:solidFill>
                  <a:schemeClr val="tx1"/>
                </a:solidFill>
                <a:ea typeface="Roboto" panose="02000000000000000000" pitchFamily="2" charset="0"/>
              </a:rPr>
              <a:t>onresize</a:t>
            </a:r>
            <a:r>
              <a:rPr lang="en-US" sz="2000" dirty="0">
                <a:solidFill>
                  <a:schemeClr val="tx1"/>
                </a:solidFill>
                <a:ea typeface="Roboto" panose="02000000000000000000" pitchFamily="2" charset="0"/>
              </a:rPr>
              <a:t> :  When the visitor resizes the window of the browser</a:t>
            </a:r>
          </a:p>
          <a:p>
            <a:pPr marL="457200" indent="-457200" algn="l">
              <a:buFont typeface="Arial" panose="020B0604020202020204" pitchFamily="34" charset="0"/>
              <a:buChar char="•"/>
            </a:pPr>
            <a:endParaRPr lang="en-US" sz="2000" dirty="0">
              <a:solidFill>
                <a:schemeClr val="tx1"/>
              </a:solidFill>
              <a:ea typeface="Roboto" panose="02000000000000000000" pitchFamily="2" charset="0"/>
            </a:endParaRPr>
          </a:p>
        </p:txBody>
      </p:sp>
    </p:spTree>
    <p:extLst>
      <p:ext uri="{BB962C8B-B14F-4D97-AF65-F5344CB8AC3E}">
        <p14:creationId xmlns:p14="http://schemas.microsoft.com/office/powerpoint/2010/main" val="10287411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webpack</a:t>
            </a:r>
          </a:p>
        </p:txBody>
      </p:sp>
      <p:sp>
        <p:nvSpPr>
          <p:cNvPr id="3" name="Subtitle 2"/>
          <p:cNvSpPr>
            <a:spLocks noGrp="1"/>
          </p:cNvSpPr>
          <p:nvPr>
            <p:ph type="subTitle" idx="1"/>
          </p:nvPr>
        </p:nvSpPr>
        <p:spPr>
          <a:xfrm>
            <a:off x="762000" y="990600"/>
            <a:ext cx="7848600" cy="5410200"/>
          </a:xfrm>
        </p:spPr>
        <p:txBody>
          <a:bodyPr>
            <a:normAutofit fontScale="92500" lnSpcReduction="20000"/>
          </a:bodyPr>
          <a:lstStyle/>
          <a:p>
            <a:pPr marL="457200" indent="-457200" algn="l">
              <a:buFont typeface="Arial" panose="020B0604020202020204" pitchFamily="34" charset="0"/>
              <a:buChar char="•"/>
            </a:pPr>
            <a:r>
              <a:rPr lang="en-US" sz="2000" i="0" dirty="0">
                <a:solidFill>
                  <a:schemeClr val="tx1"/>
                </a:solidFill>
                <a:effectLst/>
              </a:rPr>
              <a:t>What : </a:t>
            </a:r>
          </a:p>
          <a:p>
            <a:pPr marL="457200" indent="-457200" algn="l">
              <a:buFont typeface="Arial" panose="020B0604020202020204" pitchFamily="34" charset="0"/>
              <a:buChar char="•"/>
            </a:pPr>
            <a:r>
              <a:rPr lang="en-US" sz="2000" b="1" i="0" dirty="0">
                <a:solidFill>
                  <a:srgbClr val="2B3A42"/>
                </a:solidFill>
                <a:effectLst/>
                <a:latin typeface="Source Sans Pro" panose="020B0503030403020204" pitchFamily="34" charset="0"/>
              </a:rPr>
              <a:t>webpack</a:t>
            </a:r>
            <a:r>
              <a:rPr lang="en-US" sz="2000" b="0" i="0" dirty="0">
                <a:solidFill>
                  <a:srgbClr val="2B3A42"/>
                </a:solidFill>
                <a:effectLst/>
                <a:latin typeface="Source Sans Pro" panose="020B0503030403020204" pitchFamily="34" charset="0"/>
              </a:rPr>
              <a:t> is a </a:t>
            </a:r>
            <a:r>
              <a:rPr lang="en-US" sz="2000" b="0" i="1" dirty="0">
                <a:solidFill>
                  <a:srgbClr val="2B3A42"/>
                </a:solidFill>
                <a:effectLst/>
                <a:latin typeface="Source Sans Pro" panose="020B0503030403020204" pitchFamily="34" charset="0"/>
              </a:rPr>
              <a:t>static module bundler</a:t>
            </a:r>
            <a:r>
              <a:rPr lang="en-US" sz="2000" b="0" i="0" dirty="0">
                <a:solidFill>
                  <a:srgbClr val="2B3A42"/>
                </a:solidFill>
                <a:effectLst/>
                <a:latin typeface="Source Sans Pro" panose="020B0503030403020204" pitchFamily="34" charset="0"/>
              </a:rPr>
              <a:t> for modern JavaScript applications.</a:t>
            </a:r>
          </a:p>
          <a:p>
            <a:pPr marL="457200" indent="-457200" algn="l">
              <a:buFont typeface="Arial" panose="020B0604020202020204" pitchFamily="34" charset="0"/>
              <a:buChar char="•"/>
            </a:pPr>
            <a:r>
              <a:rPr lang="en-US" sz="2000" b="0" i="0" dirty="0">
                <a:solidFill>
                  <a:srgbClr val="2B3A42"/>
                </a:solidFill>
                <a:effectLst/>
                <a:latin typeface="Source Sans Pro" panose="020B0503030403020204" pitchFamily="34" charset="0"/>
              </a:rPr>
              <a:t>When webpack processes your application, it internally builds a </a:t>
            </a:r>
            <a:r>
              <a:rPr lang="en-US" sz="2000" dirty="0">
                <a:solidFill>
                  <a:srgbClr val="1A6BAC"/>
                </a:solidFill>
                <a:latin typeface="Source Sans Pro" panose="020B0503030403020204" pitchFamily="34" charset="0"/>
              </a:rPr>
              <a:t>dependency graph</a:t>
            </a:r>
            <a:r>
              <a:rPr lang="en-US" sz="2000" b="0" i="0" dirty="0">
                <a:solidFill>
                  <a:srgbClr val="2B3A42"/>
                </a:solidFill>
                <a:effectLst/>
                <a:latin typeface="Source Sans Pro" panose="020B0503030403020204" pitchFamily="34" charset="0"/>
              </a:rPr>
              <a:t> from one or more </a:t>
            </a:r>
            <a:r>
              <a:rPr lang="en-US" sz="2000" b="0" i="1" dirty="0">
                <a:solidFill>
                  <a:srgbClr val="2B3A42"/>
                </a:solidFill>
                <a:effectLst/>
                <a:latin typeface="Source Sans Pro" panose="020B0503030403020204" pitchFamily="34" charset="0"/>
              </a:rPr>
              <a:t>entry points</a:t>
            </a:r>
            <a:r>
              <a:rPr lang="en-US" sz="2000" b="0" i="0" dirty="0">
                <a:solidFill>
                  <a:srgbClr val="2B3A42"/>
                </a:solidFill>
                <a:effectLst/>
                <a:latin typeface="Source Sans Pro" panose="020B0503030403020204" pitchFamily="34" charset="0"/>
              </a:rPr>
              <a:t> and then combines every module your project needs into one or more </a:t>
            </a:r>
            <a:r>
              <a:rPr lang="en-US" sz="2000" b="0" i="1" dirty="0">
                <a:solidFill>
                  <a:srgbClr val="2B3A42"/>
                </a:solidFill>
                <a:effectLst/>
                <a:latin typeface="Source Sans Pro" panose="020B0503030403020204" pitchFamily="34" charset="0"/>
              </a:rPr>
              <a:t>bundles</a:t>
            </a:r>
            <a:r>
              <a:rPr lang="en-US" sz="2000" b="0" i="0" dirty="0">
                <a:solidFill>
                  <a:srgbClr val="2B3A42"/>
                </a:solidFill>
                <a:effectLst/>
                <a:latin typeface="Source Sans Pro" panose="020B0503030403020204" pitchFamily="34" charset="0"/>
              </a:rPr>
              <a:t>, which are static assets to serve your content from.</a:t>
            </a:r>
            <a:endParaRPr lang="en-US" sz="2000" i="0" dirty="0">
              <a:solidFill>
                <a:schemeClr val="tx1"/>
              </a:solidFill>
              <a:effectLst/>
            </a:endParaRPr>
          </a:p>
          <a:p>
            <a:pPr marL="457200" indent="-457200" algn="l">
              <a:buFont typeface="Arial" panose="020B0604020202020204" pitchFamily="34" charset="0"/>
              <a:buChar char="•"/>
            </a:pPr>
            <a:r>
              <a:rPr lang="en-US" sz="2000" dirty="0">
                <a:solidFill>
                  <a:schemeClr val="tx1"/>
                </a:solidFill>
              </a:rPr>
              <a:t>Why ?</a:t>
            </a:r>
          </a:p>
          <a:p>
            <a:pPr marL="457200" indent="-457200" algn="l">
              <a:buFont typeface="Arial" panose="020B0604020202020204" pitchFamily="34" charset="0"/>
              <a:buChar char="•"/>
            </a:pPr>
            <a:r>
              <a:rPr lang="en-US" sz="2000" i="0" dirty="0">
                <a:solidFill>
                  <a:schemeClr val="tx1"/>
                </a:solidFill>
                <a:effectLst/>
              </a:rPr>
              <a:t>Installation : </a:t>
            </a:r>
            <a:endParaRPr lang="en-US" sz="2000" dirty="0">
              <a:solidFill>
                <a:schemeClr val="tx1"/>
              </a:solidFill>
            </a:endParaRPr>
          </a:p>
          <a:p>
            <a:pPr algn="l"/>
            <a:r>
              <a:rPr lang="en-US" sz="2000" i="0" dirty="0">
                <a:solidFill>
                  <a:schemeClr val="tx1"/>
                </a:solidFill>
                <a:effectLst/>
              </a:rPr>
              <a:t>        </a:t>
            </a:r>
            <a:r>
              <a:rPr lang="en-US" sz="2000" i="0" dirty="0" err="1">
                <a:solidFill>
                  <a:schemeClr val="tx1"/>
                </a:solidFill>
                <a:effectLst/>
              </a:rPr>
              <a:t>npm</a:t>
            </a:r>
            <a:r>
              <a:rPr lang="en-US" sz="2000" i="0" dirty="0">
                <a:solidFill>
                  <a:schemeClr val="tx1"/>
                </a:solidFill>
                <a:effectLst/>
              </a:rPr>
              <a:t> install webpack webpack-cli webpack-dev-server --save-dev</a:t>
            </a:r>
          </a:p>
          <a:p>
            <a:pPr algn="l"/>
            <a:r>
              <a:rPr lang="en-US" sz="2000" dirty="0">
                <a:solidFill>
                  <a:schemeClr val="tx1"/>
                </a:solidFill>
              </a:rPr>
              <a:t>      </a:t>
            </a:r>
          </a:p>
          <a:p>
            <a:pPr algn="l"/>
            <a:r>
              <a:rPr lang="en-US" sz="2000" dirty="0">
                <a:solidFill>
                  <a:schemeClr val="tx1"/>
                </a:solidFill>
              </a:rPr>
              <a:t>    Inside </a:t>
            </a:r>
            <a:r>
              <a:rPr lang="en-US" sz="2000" dirty="0" err="1">
                <a:solidFill>
                  <a:schemeClr val="tx1"/>
                </a:solidFill>
              </a:rPr>
              <a:t>package.json</a:t>
            </a:r>
            <a:r>
              <a:rPr lang="en-US" sz="2000" dirty="0">
                <a:solidFill>
                  <a:schemeClr val="tx1"/>
                </a:solidFill>
              </a:rPr>
              <a:t> </a:t>
            </a:r>
          </a:p>
          <a:p>
            <a:pPr algn="l"/>
            <a:r>
              <a:rPr lang="en-US" sz="2000" dirty="0">
                <a:solidFill>
                  <a:schemeClr val="tx1"/>
                </a:solidFill>
              </a:rPr>
              <a:t>     </a:t>
            </a:r>
            <a:r>
              <a:rPr lang="en-US" sz="2000" i="0" dirty="0">
                <a:solidFill>
                  <a:schemeClr val="tx1"/>
                </a:solidFill>
                <a:effectLst/>
              </a:rPr>
              <a:t>"scripts": {</a:t>
            </a:r>
          </a:p>
          <a:p>
            <a:pPr algn="l"/>
            <a:r>
              <a:rPr lang="en-US" sz="2000" i="0" dirty="0">
                <a:solidFill>
                  <a:schemeClr val="tx1"/>
                </a:solidFill>
                <a:effectLst/>
              </a:rPr>
              <a:t>        "dev": "webpack --mode development"</a:t>
            </a:r>
          </a:p>
          <a:p>
            <a:pPr algn="l"/>
            <a:r>
              <a:rPr lang="en-US" sz="2000" i="0" dirty="0">
                <a:solidFill>
                  <a:schemeClr val="tx1"/>
                </a:solidFill>
                <a:effectLst/>
              </a:rPr>
              <a:t>        }, </a:t>
            </a:r>
          </a:p>
          <a:p>
            <a:pPr algn="l"/>
            <a:endParaRPr lang="en-US" sz="2000" i="0" dirty="0">
              <a:solidFill>
                <a:schemeClr val="tx1"/>
              </a:solidFill>
              <a:effectLst/>
            </a:endParaRPr>
          </a:p>
          <a:p>
            <a:pPr algn="l"/>
            <a:r>
              <a:rPr lang="en-US" sz="2000" i="0" dirty="0">
                <a:solidFill>
                  <a:schemeClr val="tx1"/>
                </a:solidFill>
                <a:effectLst/>
              </a:rPr>
              <a:t>Run the command : </a:t>
            </a:r>
          </a:p>
          <a:p>
            <a:pPr algn="l"/>
            <a:endParaRPr lang="en-US" sz="2000" i="0" dirty="0">
              <a:solidFill>
                <a:schemeClr val="tx1"/>
              </a:solidFill>
              <a:effectLst/>
            </a:endParaRPr>
          </a:p>
          <a:p>
            <a:pPr algn="l"/>
            <a:r>
              <a:rPr lang="en-US" sz="2000" i="0" dirty="0" err="1">
                <a:solidFill>
                  <a:schemeClr val="tx1"/>
                </a:solidFill>
                <a:effectLst/>
              </a:rPr>
              <a:t>npm</a:t>
            </a:r>
            <a:r>
              <a:rPr lang="en-US" sz="2000" i="0" dirty="0">
                <a:solidFill>
                  <a:schemeClr val="tx1"/>
                </a:solidFill>
                <a:effectLst/>
              </a:rPr>
              <a:t> run dev</a:t>
            </a:r>
          </a:p>
          <a:p>
            <a:pPr algn="l"/>
            <a:endParaRPr lang="en-US" sz="2000" i="0" dirty="0">
              <a:solidFill>
                <a:schemeClr val="tx1"/>
              </a:solidFill>
              <a:effectLst/>
            </a:endParaRPr>
          </a:p>
          <a:p>
            <a:pPr algn="l"/>
            <a:endParaRPr lang="en-US" sz="2000" i="0" dirty="0">
              <a:solidFill>
                <a:schemeClr val="tx1"/>
              </a:solidFill>
              <a:effectLst/>
            </a:endParaRPr>
          </a:p>
          <a:p>
            <a:pPr algn="l"/>
            <a:endParaRPr lang="en-US" sz="2000" dirty="0">
              <a:solidFill>
                <a:schemeClr val="tx1"/>
              </a:solidFill>
            </a:endParaRPr>
          </a:p>
          <a:p>
            <a:pPr algn="l"/>
            <a:endParaRPr lang="en-US" sz="2000" i="0" dirty="0">
              <a:solidFill>
                <a:schemeClr val="tx1"/>
              </a:solidFill>
              <a:effectLst/>
            </a:endParaRPr>
          </a:p>
        </p:txBody>
      </p:sp>
    </p:spTree>
    <p:extLst>
      <p:ext uri="{BB962C8B-B14F-4D97-AF65-F5344CB8AC3E}">
        <p14:creationId xmlns:p14="http://schemas.microsoft.com/office/powerpoint/2010/main" val="11524546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Webpack :config</a:t>
            </a:r>
          </a:p>
        </p:txBody>
      </p:sp>
      <p:sp>
        <p:nvSpPr>
          <p:cNvPr id="3" name="Subtitle 2"/>
          <p:cNvSpPr>
            <a:spLocks noGrp="1"/>
          </p:cNvSpPr>
          <p:nvPr>
            <p:ph type="subTitle" idx="1"/>
          </p:nvPr>
        </p:nvSpPr>
        <p:spPr>
          <a:xfrm>
            <a:off x="762000" y="990600"/>
            <a:ext cx="7848600" cy="5410200"/>
          </a:xfrm>
        </p:spPr>
        <p:txBody>
          <a:bodyPr>
            <a:normAutofit fontScale="92500" lnSpcReduction="10000"/>
          </a:bodyPr>
          <a:lstStyle/>
          <a:p>
            <a:pPr algn="l"/>
            <a:r>
              <a:rPr lang="en-US" sz="2000" i="0" dirty="0">
                <a:solidFill>
                  <a:schemeClr val="tx1"/>
                </a:solidFill>
                <a:effectLst/>
              </a:rPr>
              <a:t>Entry : </a:t>
            </a:r>
            <a:r>
              <a:rPr lang="en-US" sz="1200" b="0" i="0" dirty="0">
                <a:solidFill>
                  <a:srgbClr val="2B3A42"/>
                </a:solidFill>
                <a:effectLst/>
                <a:latin typeface="Source Sans Pro" panose="020B0503030403020204" pitchFamily="34" charset="0"/>
              </a:rPr>
              <a:t>An </a:t>
            </a:r>
            <a:r>
              <a:rPr lang="en-US" sz="1200" b="1" i="0" dirty="0">
                <a:solidFill>
                  <a:srgbClr val="2B3A42"/>
                </a:solidFill>
                <a:effectLst/>
                <a:latin typeface="Source Sans Pro" panose="020B0503030403020204" pitchFamily="34" charset="0"/>
              </a:rPr>
              <a:t>entry point</a:t>
            </a:r>
            <a:r>
              <a:rPr lang="en-US" sz="1200" b="0" i="0" dirty="0">
                <a:solidFill>
                  <a:srgbClr val="2B3A42"/>
                </a:solidFill>
                <a:effectLst/>
                <a:latin typeface="Source Sans Pro" panose="020B0503030403020204" pitchFamily="34" charset="0"/>
              </a:rPr>
              <a:t> indicates which module webpack should use to begin building out its internal </a:t>
            </a:r>
            <a:r>
              <a:rPr lang="en-US" sz="1200" dirty="0">
                <a:solidFill>
                  <a:srgbClr val="1A6BAC"/>
                </a:solidFill>
                <a:latin typeface="Source Sans Pro" panose="020B0503030403020204" pitchFamily="34" charset="0"/>
              </a:rPr>
              <a:t>dependency graph</a:t>
            </a:r>
            <a:r>
              <a:rPr lang="en-US" sz="1200" b="0" i="0" dirty="0">
                <a:solidFill>
                  <a:srgbClr val="2B3A42"/>
                </a:solidFill>
                <a:effectLst/>
                <a:latin typeface="Source Sans Pro" panose="020B0503030403020204" pitchFamily="34" charset="0"/>
              </a:rPr>
              <a:t>. Webpack will figure out which other modules and libraries that entry point depends on (directly and indirectly).</a:t>
            </a:r>
          </a:p>
          <a:p>
            <a:pPr algn="l"/>
            <a:r>
              <a:rPr lang="en-IN" sz="1200" b="0" i="0" dirty="0">
                <a:solidFill>
                  <a:srgbClr val="2B3A42"/>
                </a:solidFill>
                <a:effectLst/>
                <a:latin typeface="Source Code Pro" panose="020B0604020202020204" pitchFamily="49" charset="0"/>
              </a:rPr>
              <a:t>Default is ./</a:t>
            </a:r>
            <a:r>
              <a:rPr lang="en-IN" sz="1200" b="0" i="0" dirty="0" err="1">
                <a:solidFill>
                  <a:srgbClr val="2B3A42"/>
                </a:solidFill>
                <a:effectLst/>
                <a:latin typeface="Source Code Pro" panose="020B0604020202020204" pitchFamily="49" charset="0"/>
              </a:rPr>
              <a:t>src</a:t>
            </a:r>
            <a:r>
              <a:rPr lang="en-IN" sz="1200" b="0" i="0" dirty="0">
                <a:solidFill>
                  <a:srgbClr val="2B3A42"/>
                </a:solidFill>
                <a:effectLst/>
                <a:latin typeface="Source Code Pro" panose="020B0604020202020204" pitchFamily="49" charset="0"/>
              </a:rPr>
              <a:t>/index.js . Can be changed.</a:t>
            </a:r>
          </a:p>
          <a:p>
            <a:pPr algn="l"/>
            <a:endParaRPr lang="en-IN" sz="1200" dirty="0">
              <a:solidFill>
                <a:srgbClr val="2B3A42"/>
              </a:solidFill>
              <a:latin typeface="Source Code Pro" panose="020B0604020202020204" pitchFamily="49" charset="0"/>
            </a:endParaRPr>
          </a:p>
          <a:p>
            <a:pPr algn="l"/>
            <a:r>
              <a:rPr lang="en-US" sz="2000" i="0" dirty="0" err="1">
                <a:solidFill>
                  <a:schemeClr val="tx1"/>
                </a:solidFill>
                <a:effectLst/>
              </a:rPr>
              <a:t>module.exports</a:t>
            </a:r>
            <a:r>
              <a:rPr lang="en-US" sz="2000" i="0" dirty="0">
                <a:solidFill>
                  <a:schemeClr val="tx1"/>
                </a:solidFill>
                <a:effectLst/>
              </a:rPr>
              <a:t> = {</a:t>
            </a:r>
          </a:p>
          <a:p>
            <a:pPr algn="l"/>
            <a:r>
              <a:rPr lang="en-US" sz="2000" i="0" dirty="0">
                <a:solidFill>
                  <a:schemeClr val="tx1"/>
                </a:solidFill>
                <a:effectLst/>
              </a:rPr>
              <a:t>  entry: './path/to/my/entry/file.js',</a:t>
            </a:r>
          </a:p>
          <a:p>
            <a:pPr algn="l"/>
            <a:r>
              <a:rPr lang="en-US" sz="2000" i="0" dirty="0">
                <a:solidFill>
                  <a:schemeClr val="tx1"/>
                </a:solidFill>
                <a:effectLst/>
              </a:rPr>
              <a:t>};</a:t>
            </a:r>
          </a:p>
          <a:p>
            <a:pPr algn="l"/>
            <a:r>
              <a:rPr lang="en-US" sz="2000" b="1" i="0" dirty="0">
                <a:solidFill>
                  <a:schemeClr val="tx1"/>
                </a:solidFill>
                <a:effectLst/>
              </a:rPr>
              <a:t>Output</a:t>
            </a:r>
          </a:p>
          <a:p>
            <a:pPr algn="l"/>
            <a:r>
              <a:rPr lang="en-US" sz="2000" i="0" dirty="0">
                <a:solidFill>
                  <a:schemeClr val="tx1"/>
                </a:solidFill>
                <a:effectLst/>
              </a:rPr>
              <a:t>The output property tells webpack where to emit the bundles it creates and how to name these files. It defaults to ./</a:t>
            </a:r>
            <a:r>
              <a:rPr lang="en-US" sz="2000" i="0" dirty="0" err="1">
                <a:solidFill>
                  <a:schemeClr val="tx1"/>
                </a:solidFill>
                <a:effectLst/>
              </a:rPr>
              <a:t>dist</a:t>
            </a:r>
            <a:r>
              <a:rPr lang="en-US" sz="2000" i="0" dirty="0">
                <a:solidFill>
                  <a:schemeClr val="tx1"/>
                </a:solidFill>
                <a:effectLst/>
              </a:rPr>
              <a:t>/main.js for the main output file and to the ./</a:t>
            </a:r>
            <a:r>
              <a:rPr lang="en-US" sz="2000" i="0" dirty="0" err="1">
                <a:solidFill>
                  <a:schemeClr val="tx1"/>
                </a:solidFill>
                <a:effectLst/>
              </a:rPr>
              <a:t>dist</a:t>
            </a:r>
            <a:r>
              <a:rPr lang="en-US" sz="2000" i="0" dirty="0">
                <a:solidFill>
                  <a:schemeClr val="tx1"/>
                </a:solidFill>
                <a:effectLst/>
              </a:rPr>
              <a:t> folder for any other generated file.</a:t>
            </a:r>
          </a:p>
          <a:p>
            <a:pPr algn="l"/>
            <a:r>
              <a:rPr lang="en-US" sz="2000" i="0" dirty="0" err="1">
                <a:solidFill>
                  <a:schemeClr val="tx1"/>
                </a:solidFill>
                <a:effectLst/>
              </a:rPr>
              <a:t>module.exports</a:t>
            </a:r>
            <a:r>
              <a:rPr lang="en-US" sz="2000" i="0" dirty="0">
                <a:solidFill>
                  <a:schemeClr val="tx1"/>
                </a:solidFill>
                <a:effectLst/>
              </a:rPr>
              <a:t> = {</a:t>
            </a:r>
          </a:p>
          <a:p>
            <a:pPr algn="l"/>
            <a:r>
              <a:rPr lang="en-US" sz="2000" i="0" dirty="0">
                <a:solidFill>
                  <a:schemeClr val="tx1"/>
                </a:solidFill>
                <a:effectLst/>
              </a:rPr>
              <a:t>  entry: './path/to/my/entry/file.js',</a:t>
            </a:r>
          </a:p>
          <a:p>
            <a:pPr algn="l"/>
            <a:r>
              <a:rPr lang="en-US" sz="2000" i="0" dirty="0">
                <a:solidFill>
                  <a:schemeClr val="tx1"/>
                </a:solidFill>
                <a:effectLst/>
              </a:rPr>
              <a:t>  output: {</a:t>
            </a:r>
          </a:p>
          <a:p>
            <a:pPr algn="l"/>
            <a:r>
              <a:rPr lang="en-US" sz="2000" i="0" dirty="0">
                <a:solidFill>
                  <a:schemeClr val="tx1"/>
                </a:solidFill>
                <a:effectLst/>
              </a:rPr>
              <a:t>    path: </a:t>
            </a:r>
            <a:r>
              <a:rPr lang="en-US" sz="2000" i="0" dirty="0" err="1">
                <a:solidFill>
                  <a:schemeClr val="tx1"/>
                </a:solidFill>
                <a:effectLst/>
              </a:rPr>
              <a:t>path.resolve</a:t>
            </a:r>
            <a:r>
              <a:rPr lang="en-US" sz="2000" i="0" dirty="0">
                <a:solidFill>
                  <a:schemeClr val="tx1"/>
                </a:solidFill>
                <a:effectLst/>
              </a:rPr>
              <a:t>(__</a:t>
            </a:r>
            <a:r>
              <a:rPr lang="en-US" sz="2000" i="0" dirty="0" err="1">
                <a:solidFill>
                  <a:schemeClr val="tx1"/>
                </a:solidFill>
                <a:effectLst/>
              </a:rPr>
              <a:t>dirname</a:t>
            </a:r>
            <a:r>
              <a:rPr lang="en-US" sz="2000" i="0" dirty="0">
                <a:solidFill>
                  <a:schemeClr val="tx1"/>
                </a:solidFill>
                <a:effectLst/>
              </a:rPr>
              <a:t>, '</a:t>
            </a:r>
            <a:r>
              <a:rPr lang="en-US" sz="2000" i="0" dirty="0" err="1">
                <a:solidFill>
                  <a:schemeClr val="tx1"/>
                </a:solidFill>
                <a:effectLst/>
              </a:rPr>
              <a:t>dist</a:t>
            </a:r>
            <a:r>
              <a:rPr lang="en-US" sz="2000" i="0" dirty="0">
                <a:solidFill>
                  <a:schemeClr val="tx1"/>
                </a:solidFill>
                <a:effectLst/>
              </a:rPr>
              <a:t>'),</a:t>
            </a:r>
          </a:p>
          <a:p>
            <a:pPr algn="l"/>
            <a:r>
              <a:rPr lang="en-US" sz="2000" i="0" dirty="0">
                <a:solidFill>
                  <a:schemeClr val="tx1"/>
                </a:solidFill>
                <a:effectLst/>
              </a:rPr>
              <a:t>    filename: 'my-first-webpack.bundle.js',</a:t>
            </a:r>
          </a:p>
          <a:p>
            <a:pPr algn="l"/>
            <a:r>
              <a:rPr lang="en-US" sz="2000" i="0" dirty="0">
                <a:solidFill>
                  <a:schemeClr val="tx1"/>
                </a:solidFill>
                <a:effectLst/>
              </a:rPr>
              <a:t>  },</a:t>
            </a:r>
          </a:p>
          <a:p>
            <a:pPr algn="l"/>
            <a:r>
              <a:rPr lang="en-US" sz="2000" i="0" dirty="0">
                <a:solidFill>
                  <a:schemeClr val="tx1"/>
                </a:solidFill>
                <a:effectLst/>
              </a:rPr>
              <a:t>};</a:t>
            </a:r>
          </a:p>
        </p:txBody>
      </p:sp>
    </p:spTree>
    <p:extLst>
      <p:ext uri="{BB962C8B-B14F-4D97-AF65-F5344CB8AC3E}">
        <p14:creationId xmlns:p14="http://schemas.microsoft.com/office/powerpoint/2010/main" val="22640321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Webpack :config</a:t>
            </a:r>
          </a:p>
        </p:txBody>
      </p:sp>
      <p:sp>
        <p:nvSpPr>
          <p:cNvPr id="3" name="Subtitle 2"/>
          <p:cNvSpPr>
            <a:spLocks noGrp="1"/>
          </p:cNvSpPr>
          <p:nvPr>
            <p:ph type="subTitle" idx="1"/>
          </p:nvPr>
        </p:nvSpPr>
        <p:spPr>
          <a:xfrm>
            <a:off x="762000" y="990600"/>
            <a:ext cx="7848600" cy="5410200"/>
          </a:xfrm>
        </p:spPr>
        <p:txBody>
          <a:bodyPr>
            <a:normAutofit fontScale="92500" lnSpcReduction="10000"/>
          </a:bodyPr>
          <a:lstStyle/>
          <a:p>
            <a:pPr algn="l"/>
            <a:r>
              <a:rPr lang="en-US" sz="2000" i="0" dirty="0">
                <a:solidFill>
                  <a:schemeClr val="tx1"/>
                </a:solidFill>
                <a:effectLst/>
              </a:rPr>
              <a:t>Loaders</a:t>
            </a:r>
          </a:p>
          <a:p>
            <a:pPr algn="l"/>
            <a:r>
              <a:rPr lang="en-US" sz="2000" i="0" dirty="0">
                <a:solidFill>
                  <a:schemeClr val="tx1"/>
                </a:solidFill>
                <a:effectLst/>
              </a:rPr>
              <a:t>Out of the box, webpack only understands JavaScript and JSON files. Loaders allow webpack to process other types of files and convert them into valid modules that can be consumed by your application and added to the dependency graph.</a:t>
            </a:r>
          </a:p>
          <a:p>
            <a:pPr algn="l"/>
            <a:r>
              <a:rPr lang="en-US" sz="2000" i="0" dirty="0">
                <a:solidFill>
                  <a:schemeClr val="tx1"/>
                </a:solidFill>
                <a:effectLst/>
              </a:rPr>
              <a:t>At a high level, loaders have two properties in your webpack configuration:</a:t>
            </a:r>
          </a:p>
          <a:p>
            <a:pPr algn="l"/>
            <a:r>
              <a:rPr lang="en-US" sz="2000" i="0" dirty="0">
                <a:solidFill>
                  <a:schemeClr val="tx1"/>
                </a:solidFill>
                <a:effectLst/>
              </a:rPr>
              <a:t>The </a:t>
            </a:r>
            <a:r>
              <a:rPr lang="en-US" sz="2000" i="1" dirty="0">
                <a:solidFill>
                  <a:schemeClr val="tx1"/>
                </a:solidFill>
                <a:effectLst/>
              </a:rPr>
              <a:t>test</a:t>
            </a:r>
            <a:r>
              <a:rPr lang="en-US" sz="2000" i="0" dirty="0">
                <a:solidFill>
                  <a:schemeClr val="tx1"/>
                </a:solidFill>
                <a:effectLst/>
              </a:rPr>
              <a:t> property identifies which file or files should be transformed.</a:t>
            </a:r>
          </a:p>
          <a:p>
            <a:pPr algn="l"/>
            <a:r>
              <a:rPr lang="en-US" sz="2000" i="0" dirty="0">
                <a:solidFill>
                  <a:schemeClr val="tx1"/>
                </a:solidFill>
                <a:effectLst/>
              </a:rPr>
              <a:t>The </a:t>
            </a:r>
            <a:r>
              <a:rPr lang="en-US" sz="2000" i="1" dirty="0">
                <a:solidFill>
                  <a:schemeClr val="tx1"/>
                </a:solidFill>
                <a:effectLst/>
              </a:rPr>
              <a:t>use</a:t>
            </a:r>
            <a:r>
              <a:rPr lang="en-US" sz="2000" i="0" dirty="0">
                <a:solidFill>
                  <a:schemeClr val="tx1"/>
                </a:solidFill>
                <a:effectLst/>
              </a:rPr>
              <a:t> property indicates which loader should be used to do the transforming.</a:t>
            </a:r>
          </a:p>
          <a:p>
            <a:pPr algn="l"/>
            <a:r>
              <a:rPr lang="en-US" sz="2000" i="0" dirty="0" err="1">
                <a:solidFill>
                  <a:schemeClr val="tx1"/>
                </a:solidFill>
                <a:effectLst/>
              </a:rPr>
              <a:t>module.exports</a:t>
            </a:r>
            <a:r>
              <a:rPr lang="en-US" sz="2000" i="0" dirty="0">
                <a:solidFill>
                  <a:schemeClr val="tx1"/>
                </a:solidFill>
                <a:effectLst/>
              </a:rPr>
              <a:t> = {</a:t>
            </a:r>
          </a:p>
          <a:p>
            <a:pPr algn="l"/>
            <a:r>
              <a:rPr lang="en-US" sz="2000" i="0" dirty="0">
                <a:solidFill>
                  <a:schemeClr val="tx1"/>
                </a:solidFill>
                <a:effectLst/>
              </a:rPr>
              <a:t>  output: {</a:t>
            </a:r>
          </a:p>
          <a:p>
            <a:pPr algn="l"/>
            <a:r>
              <a:rPr lang="en-US" sz="2000" i="0" dirty="0">
                <a:solidFill>
                  <a:schemeClr val="tx1"/>
                </a:solidFill>
                <a:effectLst/>
              </a:rPr>
              <a:t>    filename: 'my-first-webpack.bundle.js',</a:t>
            </a:r>
          </a:p>
          <a:p>
            <a:pPr algn="l"/>
            <a:r>
              <a:rPr lang="en-US" sz="2000" i="0" dirty="0">
                <a:solidFill>
                  <a:schemeClr val="tx1"/>
                </a:solidFill>
                <a:effectLst/>
              </a:rPr>
              <a:t>  },</a:t>
            </a:r>
          </a:p>
          <a:p>
            <a:pPr algn="l"/>
            <a:r>
              <a:rPr lang="en-US" sz="2000" i="0" dirty="0">
                <a:solidFill>
                  <a:schemeClr val="tx1"/>
                </a:solidFill>
                <a:effectLst/>
              </a:rPr>
              <a:t>  module: {</a:t>
            </a:r>
          </a:p>
          <a:p>
            <a:pPr algn="l"/>
            <a:r>
              <a:rPr lang="en-US" sz="2000" i="0" dirty="0">
                <a:solidFill>
                  <a:schemeClr val="tx1"/>
                </a:solidFill>
                <a:effectLst/>
              </a:rPr>
              <a:t>    rules: [{ test: /\.txt$/, use: 'raw-loader' }],</a:t>
            </a:r>
          </a:p>
          <a:p>
            <a:pPr algn="l"/>
            <a:r>
              <a:rPr lang="en-US" sz="2000" i="0" dirty="0">
                <a:solidFill>
                  <a:schemeClr val="tx1"/>
                </a:solidFill>
                <a:effectLst/>
              </a:rPr>
              <a:t>  },</a:t>
            </a:r>
          </a:p>
          <a:p>
            <a:pPr algn="l"/>
            <a:r>
              <a:rPr lang="en-US" sz="2000" i="0" dirty="0">
                <a:solidFill>
                  <a:schemeClr val="tx1"/>
                </a:solidFill>
                <a:effectLst/>
              </a:rPr>
              <a:t>};</a:t>
            </a:r>
          </a:p>
        </p:txBody>
      </p:sp>
    </p:spTree>
    <p:extLst>
      <p:ext uri="{BB962C8B-B14F-4D97-AF65-F5344CB8AC3E}">
        <p14:creationId xmlns:p14="http://schemas.microsoft.com/office/powerpoint/2010/main" val="11060906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Webpack :config</a:t>
            </a:r>
          </a:p>
        </p:txBody>
      </p:sp>
      <p:sp>
        <p:nvSpPr>
          <p:cNvPr id="3" name="Subtitle 2"/>
          <p:cNvSpPr>
            <a:spLocks noGrp="1"/>
          </p:cNvSpPr>
          <p:nvPr>
            <p:ph type="subTitle" idx="1"/>
          </p:nvPr>
        </p:nvSpPr>
        <p:spPr>
          <a:xfrm>
            <a:off x="762000" y="990600"/>
            <a:ext cx="7848600" cy="5410200"/>
          </a:xfrm>
        </p:spPr>
        <p:txBody>
          <a:bodyPr>
            <a:normAutofit/>
          </a:bodyPr>
          <a:lstStyle/>
          <a:p>
            <a:pPr algn="l" fontAlgn="base"/>
            <a:r>
              <a:rPr lang="en-US" sz="1200" b="1" i="0" dirty="0">
                <a:solidFill>
                  <a:srgbClr val="32434A"/>
                </a:solidFill>
                <a:effectLst/>
                <a:latin typeface="Source Serif Pro" panose="02040603050405020204" pitchFamily="18" charset="0"/>
              </a:rPr>
              <a:t>Plugins</a:t>
            </a:r>
          </a:p>
          <a:p>
            <a:pPr algn="l" fontAlgn="base"/>
            <a:r>
              <a:rPr lang="en-US" sz="1200" b="0" i="0" dirty="0">
                <a:solidFill>
                  <a:srgbClr val="2B3A42"/>
                </a:solidFill>
                <a:effectLst/>
                <a:latin typeface="Source Sans Pro" panose="020B0503030403020204" pitchFamily="34" charset="0"/>
              </a:rPr>
              <a:t>While loaders are used to transform certain types of modules, plugins can be leveraged to perform a wider range of tasks like bundle optimization, asset management and injection of environment variables.</a:t>
            </a:r>
          </a:p>
          <a:p>
            <a:pPr algn="l"/>
            <a:r>
              <a:rPr lang="en-US" sz="2000" i="0" dirty="0">
                <a:solidFill>
                  <a:schemeClr val="tx1"/>
                </a:solidFill>
                <a:effectLst/>
              </a:rPr>
              <a:t>const </a:t>
            </a:r>
            <a:r>
              <a:rPr lang="en-US" sz="2000" i="0" dirty="0" err="1">
                <a:solidFill>
                  <a:schemeClr val="tx1"/>
                </a:solidFill>
                <a:effectLst/>
              </a:rPr>
              <a:t>HtmlWebpackPlugin</a:t>
            </a:r>
            <a:r>
              <a:rPr lang="en-US" sz="2000" i="0" dirty="0">
                <a:solidFill>
                  <a:schemeClr val="tx1"/>
                </a:solidFill>
                <a:effectLst/>
              </a:rPr>
              <a:t> = require('html-webpack-plugin');</a:t>
            </a:r>
          </a:p>
          <a:p>
            <a:pPr algn="l"/>
            <a:r>
              <a:rPr lang="en-US" sz="2000" i="0" dirty="0">
                <a:solidFill>
                  <a:schemeClr val="tx1"/>
                </a:solidFill>
                <a:effectLst/>
              </a:rPr>
              <a:t>const webpack = require('webpack'); //to access built-in plugins</a:t>
            </a:r>
          </a:p>
          <a:p>
            <a:pPr algn="l"/>
            <a:r>
              <a:rPr lang="en-US" sz="2000" i="0" dirty="0" err="1">
                <a:solidFill>
                  <a:schemeClr val="tx1"/>
                </a:solidFill>
                <a:effectLst/>
              </a:rPr>
              <a:t>module.exports</a:t>
            </a:r>
            <a:r>
              <a:rPr lang="en-US" sz="2000" i="0" dirty="0">
                <a:solidFill>
                  <a:schemeClr val="tx1"/>
                </a:solidFill>
                <a:effectLst/>
              </a:rPr>
              <a:t> = {</a:t>
            </a:r>
          </a:p>
          <a:p>
            <a:pPr algn="l"/>
            <a:r>
              <a:rPr lang="en-US" sz="2000" i="0" dirty="0">
                <a:solidFill>
                  <a:schemeClr val="tx1"/>
                </a:solidFill>
                <a:effectLst/>
              </a:rPr>
              <a:t>  module: {</a:t>
            </a:r>
          </a:p>
          <a:p>
            <a:pPr algn="l"/>
            <a:r>
              <a:rPr lang="en-US" sz="2000" i="0" dirty="0">
                <a:solidFill>
                  <a:schemeClr val="tx1"/>
                </a:solidFill>
                <a:effectLst/>
              </a:rPr>
              <a:t>    rules: [{ test: /\.txt$/, use: 'raw-loader' }],</a:t>
            </a:r>
          </a:p>
          <a:p>
            <a:pPr algn="l"/>
            <a:r>
              <a:rPr lang="en-US" sz="2000" i="0" dirty="0">
                <a:solidFill>
                  <a:schemeClr val="tx1"/>
                </a:solidFill>
                <a:effectLst/>
              </a:rPr>
              <a:t>  },</a:t>
            </a:r>
          </a:p>
          <a:p>
            <a:pPr algn="l"/>
            <a:r>
              <a:rPr lang="en-US" sz="2000" i="0" dirty="0">
                <a:solidFill>
                  <a:schemeClr val="tx1"/>
                </a:solidFill>
                <a:effectLst/>
              </a:rPr>
              <a:t>  plugins: [new </a:t>
            </a:r>
            <a:r>
              <a:rPr lang="en-US" sz="2000" i="0" dirty="0" err="1">
                <a:solidFill>
                  <a:schemeClr val="tx1"/>
                </a:solidFill>
                <a:effectLst/>
              </a:rPr>
              <a:t>HtmlWebpackPlugin</a:t>
            </a:r>
            <a:r>
              <a:rPr lang="en-US" sz="2000" i="0" dirty="0">
                <a:solidFill>
                  <a:schemeClr val="tx1"/>
                </a:solidFill>
                <a:effectLst/>
              </a:rPr>
              <a:t>({ template: './</a:t>
            </a:r>
            <a:r>
              <a:rPr lang="en-US" sz="2000" i="0" dirty="0" err="1">
                <a:solidFill>
                  <a:schemeClr val="tx1"/>
                </a:solidFill>
                <a:effectLst/>
              </a:rPr>
              <a:t>src</a:t>
            </a:r>
            <a:r>
              <a:rPr lang="en-US" sz="2000" i="0" dirty="0">
                <a:solidFill>
                  <a:schemeClr val="tx1"/>
                </a:solidFill>
                <a:effectLst/>
              </a:rPr>
              <a:t>/index.html' })],</a:t>
            </a:r>
          </a:p>
          <a:p>
            <a:pPr algn="l"/>
            <a:r>
              <a:rPr lang="en-US" sz="2000" i="0" dirty="0">
                <a:solidFill>
                  <a:schemeClr val="tx1"/>
                </a:solidFill>
                <a:effectLst/>
              </a:rPr>
              <a:t>};</a:t>
            </a:r>
          </a:p>
          <a:p>
            <a:pPr algn="l"/>
            <a:endParaRPr lang="en-US" sz="2000" dirty="0">
              <a:solidFill>
                <a:schemeClr val="tx1"/>
              </a:solidFill>
            </a:endParaRPr>
          </a:p>
          <a:p>
            <a:pPr algn="l"/>
            <a:r>
              <a:rPr lang="en-US" sz="2000" i="0" dirty="0">
                <a:solidFill>
                  <a:schemeClr val="tx1"/>
                </a:solidFill>
                <a:effectLst/>
              </a:rPr>
              <a:t>In the example above, the html-webpack-plugin generates an HTML file for your application and automatically injects all your generated bundles into this file.</a:t>
            </a:r>
          </a:p>
        </p:txBody>
      </p:sp>
    </p:spTree>
    <p:extLst>
      <p:ext uri="{BB962C8B-B14F-4D97-AF65-F5344CB8AC3E}">
        <p14:creationId xmlns:p14="http://schemas.microsoft.com/office/powerpoint/2010/main" val="33075107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Webpack :config</a:t>
            </a:r>
          </a:p>
        </p:txBody>
      </p:sp>
      <p:sp>
        <p:nvSpPr>
          <p:cNvPr id="3" name="Subtitle 2"/>
          <p:cNvSpPr>
            <a:spLocks noGrp="1"/>
          </p:cNvSpPr>
          <p:nvPr>
            <p:ph type="subTitle" idx="1"/>
          </p:nvPr>
        </p:nvSpPr>
        <p:spPr>
          <a:xfrm>
            <a:off x="762000" y="990600"/>
            <a:ext cx="7848600" cy="5410200"/>
          </a:xfrm>
        </p:spPr>
        <p:txBody>
          <a:bodyPr>
            <a:normAutofit/>
          </a:bodyPr>
          <a:lstStyle/>
          <a:p>
            <a:pPr algn="l" fontAlgn="base"/>
            <a:r>
              <a:rPr lang="en-US" sz="2000" i="0" dirty="0">
                <a:solidFill>
                  <a:schemeClr val="tx1"/>
                </a:solidFill>
                <a:effectLst/>
              </a:rPr>
              <a:t>Mode</a:t>
            </a:r>
          </a:p>
          <a:p>
            <a:pPr algn="l" fontAlgn="base"/>
            <a:r>
              <a:rPr lang="en-US" sz="2000" i="0" dirty="0">
                <a:solidFill>
                  <a:schemeClr val="tx1"/>
                </a:solidFill>
                <a:effectLst/>
              </a:rPr>
              <a:t>By setting the mode parameter to either development, production or none, you can enable webpack's built-in optimizations that correspond to each environment. The default value is production.</a:t>
            </a:r>
          </a:p>
          <a:p>
            <a:pPr algn="l" fontAlgn="base"/>
            <a:endParaRPr lang="en-US" sz="2000" dirty="0">
              <a:solidFill>
                <a:schemeClr val="tx1"/>
              </a:solidFill>
            </a:endParaRPr>
          </a:p>
          <a:p>
            <a:pPr algn="l" fontAlgn="base"/>
            <a:endParaRPr lang="en-US" sz="2000" i="0" dirty="0">
              <a:solidFill>
                <a:schemeClr val="tx1"/>
              </a:solidFill>
              <a:effectLst/>
            </a:endParaRPr>
          </a:p>
          <a:p>
            <a:pPr algn="l" fontAlgn="base"/>
            <a:r>
              <a:rPr lang="en-US" sz="2000" i="0" dirty="0" err="1">
                <a:solidFill>
                  <a:schemeClr val="tx1"/>
                </a:solidFill>
                <a:effectLst/>
              </a:rPr>
              <a:t>module.exports</a:t>
            </a:r>
            <a:r>
              <a:rPr lang="en-US" sz="2000" i="0" dirty="0">
                <a:solidFill>
                  <a:schemeClr val="tx1"/>
                </a:solidFill>
                <a:effectLst/>
              </a:rPr>
              <a:t> = {</a:t>
            </a:r>
          </a:p>
          <a:p>
            <a:pPr algn="l" fontAlgn="base"/>
            <a:r>
              <a:rPr lang="en-US" sz="2000" i="0" dirty="0">
                <a:solidFill>
                  <a:schemeClr val="tx1"/>
                </a:solidFill>
                <a:effectLst/>
              </a:rPr>
              <a:t>  mode: 'production',</a:t>
            </a:r>
          </a:p>
          <a:p>
            <a:pPr algn="l" fontAlgn="base"/>
            <a:r>
              <a:rPr lang="en-US" sz="2000" i="0" dirty="0">
                <a:solidFill>
                  <a:schemeClr val="tx1"/>
                </a:solidFill>
                <a:effectLst/>
              </a:rPr>
              <a:t>};</a:t>
            </a:r>
          </a:p>
        </p:txBody>
      </p:sp>
    </p:spTree>
    <p:extLst>
      <p:ext uri="{BB962C8B-B14F-4D97-AF65-F5344CB8AC3E}">
        <p14:creationId xmlns:p14="http://schemas.microsoft.com/office/powerpoint/2010/main" val="40305572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Typescript</a:t>
            </a:r>
          </a:p>
        </p:txBody>
      </p:sp>
      <p:sp>
        <p:nvSpPr>
          <p:cNvPr id="3" name="Subtitle 2"/>
          <p:cNvSpPr>
            <a:spLocks noGrp="1"/>
          </p:cNvSpPr>
          <p:nvPr>
            <p:ph type="subTitle" idx="1"/>
          </p:nvPr>
        </p:nvSpPr>
        <p:spPr>
          <a:xfrm>
            <a:off x="762000" y="990600"/>
            <a:ext cx="7848600" cy="5410200"/>
          </a:xfrm>
        </p:spPr>
        <p:txBody>
          <a:bodyPr>
            <a:normAutofit fontScale="92500" lnSpcReduction="20000"/>
          </a:bodyPr>
          <a:lstStyle/>
          <a:p>
            <a:pPr marL="457200" indent="-457200" algn="l">
              <a:buFont typeface="Arial" panose="020B0604020202020204" pitchFamily="34" charset="0"/>
              <a:buChar char="•"/>
            </a:pPr>
            <a:r>
              <a:rPr lang="en-US" sz="2000" i="0" dirty="0">
                <a:solidFill>
                  <a:schemeClr val="tx1"/>
                </a:solidFill>
                <a:effectLst/>
              </a:rPr>
              <a:t>What ?</a:t>
            </a:r>
            <a:endParaRPr lang="en-US" sz="2000" dirty="0">
              <a:solidFill>
                <a:schemeClr val="tx1"/>
              </a:solidFill>
            </a:endParaRPr>
          </a:p>
          <a:p>
            <a:pPr marL="457200" indent="-457200" algn="l">
              <a:buFont typeface="Arial" panose="020B0604020202020204" pitchFamily="34" charset="0"/>
              <a:buChar char="•"/>
            </a:pPr>
            <a:r>
              <a:rPr lang="en-US" sz="2000" i="0" dirty="0">
                <a:solidFill>
                  <a:schemeClr val="tx1"/>
                </a:solidFill>
                <a:effectLst/>
              </a:rPr>
              <a:t>Why ?</a:t>
            </a:r>
          </a:p>
          <a:p>
            <a:pPr marL="457200" indent="-457200" algn="l">
              <a:buFont typeface="Arial" panose="020B0604020202020204" pitchFamily="34" charset="0"/>
              <a:buChar char="•"/>
            </a:pPr>
            <a:r>
              <a:rPr lang="en-US" sz="2000" dirty="0">
                <a:solidFill>
                  <a:schemeClr val="tx1"/>
                </a:solidFill>
              </a:rPr>
              <a:t>Setup</a:t>
            </a:r>
          </a:p>
          <a:p>
            <a:pPr marL="457200" indent="-457200" algn="l">
              <a:buFont typeface="Arial" panose="020B0604020202020204" pitchFamily="34" charset="0"/>
              <a:buChar char="•"/>
            </a:pPr>
            <a:endParaRPr lang="en-IN" sz="1200" b="0" i="0" dirty="0">
              <a:solidFill>
                <a:srgbClr val="000000"/>
              </a:solidFill>
              <a:effectLst/>
              <a:latin typeface="Consolas" panose="020B0609020204030204" pitchFamily="49" charset="0"/>
            </a:endParaRPr>
          </a:p>
          <a:p>
            <a:pPr marL="457200" indent="-457200" algn="l">
              <a:buFont typeface="Arial" panose="020B0604020202020204" pitchFamily="34" charset="0"/>
              <a:buChar char="•"/>
            </a:pPr>
            <a:r>
              <a:rPr lang="en-IN" sz="1600" b="0" i="0" dirty="0">
                <a:solidFill>
                  <a:srgbClr val="000000"/>
                </a:solidFill>
                <a:effectLst/>
              </a:rPr>
              <a:t>1. Install typescript modules</a:t>
            </a:r>
          </a:p>
          <a:p>
            <a:pPr algn="l"/>
            <a:r>
              <a:rPr lang="en-IN" sz="1600" dirty="0">
                <a:solidFill>
                  <a:srgbClr val="000000"/>
                </a:solidFill>
              </a:rPr>
              <a:t>	</a:t>
            </a:r>
          </a:p>
          <a:p>
            <a:pPr algn="l"/>
            <a:r>
              <a:rPr lang="en-IN" sz="1600" b="0" i="0" dirty="0">
                <a:solidFill>
                  <a:srgbClr val="000000"/>
                </a:solidFill>
                <a:effectLst/>
              </a:rPr>
              <a:t>            </a:t>
            </a:r>
            <a:r>
              <a:rPr lang="en-IN" sz="1600" b="0" i="0" dirty="0" err="1">
                <a:solidFill>
                  <a:srgbClr val="000000"/>
                </a:solidFill>
                <a:effectLst/>
              </a:rPr>
              <a:t>npm</a:t>
            </a:r>
            <a:r>
              <a:rPr lang="en-IN" sz="1600" b="0" i="0" dirty="0">
                <a:solidFill>
                  <a:srgbClr val="000000"/>
                </a:solidFill>
                <a:effectLst/>
              </a:rPr>
              <a:t> install typescript --save-dev or </a:t>
            </a:r>
            <a:r>
              <a:rPr lang="en-IN" sz="1600" b="0" i="0" dirty="0" err="1">
                <a:solidFill>
                  <a:srgbClr val="000000"/>
                </a:solidFill>
                <a:effectLst/>
              </a:rPr>
              <a:t>npm</a:t>
            </a:r>
            <a:r>
              <a:rPr lang="en-IN" sz="1600" b="0" i="0" dirty="0">
                <a:solidFill>
                  <a:srgbClr val="000000"/>
                </a:solidFill>
                <a:effectLst/>
              </a:rPr>
              <a:t> install typescript </a:t>
            </a:r>
          </a:p>
          <a:p>
            <a:pPr marL="457200" indent="-457200" algn="l">
              <a:buFont typeface="Arial" panose="020B0604020202020204" pitchFamily="34" charset="0"/>
              <a:buChar char="•"/>
            </a:pPr>
            <a:endParaRPr lang="en-IN" sz="1600" dirty="0">
              <a:solidFill>
                <a:srgbClr val="000000"/>
              </a:solidFill>
            </a:endParaRPr>
          </a:p>
          <a:p>
            <a:pPr marL="457200" indent="-457200" algn="l">
              <a:buFont typeface="Arial" panose="020B0604020202020204" pitchFamily="34" charset="0"/>
              <a:buChar char="•"/>
            </a:pPr>
            <a:r>
              <a:rPr lang="en-IN" sz="1600" b="0" i="0" dirty="0">
                <a:solidFill>
                  <a:srgbClr val="000000"/>
                </a:solidFill>
                <a:effectLst/>
              </a:rPr>
              <a:t>2. Check the version </a:t>
            </a:r>
            <a:r>
              <a:rPr lang="en-IN" sz="1600" b="0" i="0" dirty="0" err="1">
                <a:solidFill>
                  <a:srgbClr val="000000"/>
                </a:solidFill>
                <a:effectLst/>
              </a:rPr>
              <a:t>npx</a:t>
            </a:r>
            <a:r>
              <a:rPr lang="en-IN" sz="1600" b="0" i="0" dirty="0">
                <a:solidFill>
                  <a:srgbClr val="000000"/>
                </a:solidFill>
                <a:effectLst/>
              </a:rPr>
              <a:t> </a:t>
            </a:r>
            <a:r>
              <a:rPr lang="en-IN" sz="1600" b="0" i="0" dirty="0" err="1">
                <a:solidFill>
                  <a:srgbClr val="000000"/>
                </a:solidFill>
                <a:effectLst/>
              </a:rPr>
              <a:t>tsc</a:t>
            </a:r>
            <a:r>
              <a:rPr lang="en-IN" sz="1600" b="0" i="0" dirty="0">
                <a:solidFill>
                  <a:srgbClr val="000000"/>
                </a:solidFill>
                <a:effectLst/>
              </a:rPr>
              <a:t> –v  , </a:t>
            </a:r>
            <a:r>
              <a:rPr lang="en-IN" sz="1600" b="0" i="0" dirty="0" err="1">
                <a:solidFill>
                  <a:srgbClr val="000000"/>
                </a:solidFill>
                <a:effectLst/>
              </a:rPr>
              <a:t>npx</a:t>
            </a:r>
            <a:r>
              <a:rPr lang="en-IN" sz="1600" b="0" i="0" dirty="0">
                <a:solidFill>
                  <a:srgbClr val="000000"/>
                </a:solidFill>
                <a:effectLst/>
              </a:rPr>
              <a:t> will find the executable inside the node   module and execute that</a:t>
            </a:r>
          </a:p>
          <a:p>
            <a:pPr marL="457200" indent="-457200" algn="l">
              <a:buFont typeface="Arial" panose="020B0604020202020204" pitchFamily="34" charset="0"/>
              <a:buChar char="•"/>
            </a:pPr>
            <a:endParaRPr lang="en-IN" sz="1600" b="0" i="0" dirty="0">
              <a:solidFill>
                <a:srgbClr val="000000"/>
              </a:solidFill>
              <a:effectLst/>
            </a:endParaRPr>
          </a:p>
          <a:p>
            <a:pPr marL="457200" indent="-457200" algn="l">
              <a:buFont typeface="Arial" panose="020B0604020202020204" pitchFamily="34" charset="0"/>
              <a:buChar char="•"/>
            </a:pPr>
            <a:r>
              <a:rPr lang="en-IN" sz="1600" dirty="0">
                <a:solidFill>
                  <a:srgbClr val="000000"/>
                </a:solidFill>
              </a:rPr>
              <a:t>3. </a:t>
            </a:r>
            <a:r>
              <a:rPr lang="en-IN" sz="1600" b="0" i="0" dirty="0">
                <a:solidFill>
                  <a:srgbClr val="000000"/>
                </a:solidFill>
                <a:effectLst/>
              </a:rPr>
              <a:t>Install </a:t>
            </a:r>
            <a:r>
              <a:rPr lang="en-IN" sz="1600" b="0" i="0" dirty="0" err="1">
                <a:solidFill>
                  <a:srgbClr val="000000"/>
                </a:solidFill>
                <a:effectLst/>
              </a:rPr>
              <a:t>ts</a:t>
            </a:r>
            <a:r>
              <a:rPr lang="en-IN" sz="1600" b="0" i="0" dirty="0">
                <a:solidFill>
                  <a:srgbClr val="000000"/>
                </a:solidFill>
                <a:effectLst/>
              </a:rPr>
              <a:t>-node , it is a utility </a:t>
            </a:r>
            <a:r>
              <a:rPr lang="en-IN" sz="1600" dirty="0">
                <a:solidFill>
                  <a:srgbClr val="000000"/>
                </a:solidFill>
              </a:rPr>
              <a:t>to run typescript programs directly from terminal without going through the process of compiling .</a:t>
            </a:r>
            <a:r>
              <a:rPr lang="en-IN" sz="1600" dirty="0" err="1">
                <a:solidFill>
                  <a:srgbClr val="000000"/>
                </a:solidFill>
              </a:rPr>
              <a:t>ts</a:t>
            </a:r>
            <a:r>
              <a:rPr lang="en-IN" sz="1600" dirty="0">
                <a:solidFill>
                  <a:srgbClr val="000000"/>
                </a:solidFill>
              </a:rPr>
              <a:t> to .</a:t>
            </a:r>
            <a:r>
              <a:rPr lang="en-IN" sz="1600" dirty="0" err="1">
                <a:solidFill>
                  <a:srgbClr val="000000"/>
                </a:solidFill>
              </a:rPr>
              <a:t>js</a:t>
            </a:r>
            <a:r>
              <a:rPr lang="en-IN" sz="1600" dirty="0">
                <a:solidFill>
                  <a:srgbClr val="000000"/>
                </a:solidFill>
              </a:rPr>
              <a:t> first.</a:t>
            </a:r>
          </a:p>
          <a:p>
            <a:pPr marL="457200" indent="-457200" algn="l">
              <a:buFont typeface="Arial" panose="020B0604020202020204" pitchFamily="34" charset="0"/>
              <a:buChar char="•"/>
            </a:pPr>
            <a:endParaRPr lang="en-IN" sz="1600" dirty="0">
              <a:solidFill>
                <a:srgbClr val="000000"/>
              </a:solidFill>
            </a:endParaRPr>
          </a:p>
          <a:p>
            <a:pPr marL="457200" indent="-457200" algn="l">
              <a:buFont typeface="Arial" panose="020B0604020202020204" pitchFamily="34" charset="0"/>
              <a:buChar char="•"/>
            </a:pPr>
            <a:r>
              <a:rPr lang="en-IN" sz="1600" dirty="0" err="1">
                <a:solidFill>
                  <a:srgbClr val="000000"/>
                </a:solidFill>
              </a:rPr>
              <a:t>npm</a:t>
            </a:r>
            <a:r>
              <a:rPr lang="en-IN" sz="1600" dirty="0">
                <a:solidFill>
                  <a:srgbClr val="000000"/>
                </a:solidFill>
              </a:rPr>
              <a:t> install --save-dev </a:t>
            </a:r>
            <a:r>
              <a:rPr lang="en-IN" sz="1600" dirty="0" err="1">
                <a:solidFill>
                  <a:srgbClr val="000000"/>
                </a:solidFill>
              </a:rPr>
              <a:t>ts</a:t>
            </a:r>
            <a:r>
              <a:rPr lang="en-IN" sz="1600" dirty="0">
                <a:solidFill>
                  <a:srgbClr val="000000"/>
                </a:solidFill>
              </a:rPr>
              <a:t>-node / </a:t>
            </a:r>
            <a:r>
              <a:rPr lang="en-IN" sz="1600" dirty="0" err="1">
                <a:solidFill>
                  <a:srgbClr val="000000"/>
                </a:solidFill>
              </a:rPr>
              <a:t>npm</a:t>
            </a:r>
            <a:r>
              <a:rPr lang="en-IN" sz="1600" dirty="0">
                <a:solidFill>
                  <a:srgbClr val="000000"/>
                </a:solidFill>
              </a:rPr>
              <a:t> install </a:t>
            </a:r>
            <a:r>
              <a:rPr lang="en-IN" sz="1600" dirty="0" err="1">
                <a:solidFill>
                  <a:srgbClr val="000000"/>
                </a:solidFill>
              </a:rPr>
              <a:t>ts</a:t>
            </a:r>
            <a:r>
              <a:rPr lang="en-IN" sz="1600" dirty="0">
                <a:solidFill>
                  <a:srgbClr val="000000"/>
                </a:solidFill>
              </a:rPr>
              <a:t>-node</a:t>
            </a:r>
          </a:p>
          <a:p>
            <a:pPr marL="457200" indent="-457200" algn="l">
              <a:buFont typeface="Arial" panose="020B0604020202020204" pitchFamily="34" charset="0"/>
              <a:buChar char="•"/>
            </a:pPr>
            <a:endParaRPr lang="en-IN" sz="1600" dirty="0">
              <a:solidFill>
                <a:srgbClr val="000000"/>
              </a:solidFill>
            </a:endParaRPr>
          </a:p>
          <a:p>
            <a:pPr marL="457200" indent="-457200" algn="l">
              <a:buFont typeface="Arial" panose="020B0604020202020204" pitchFamily="34" charset="0"/>
              <a:buChar char="•"/>
            </a:pPr>
            <a:r>
              <a:rPr lang="en-IN" sz="1600" dirty="0">
                <a:solidFill>
                  <a:srgbClr val="000000"/>
                </a:solidFill>
              </a:rPr>
              <a:t>4. Check version of </a:t>
            </a:r>
            <a:r>
              <a:rPr lang="en-IN" sz="1600" dirty="0" err="1">
                <a:solidFill>
                  <a:srgbClr val="000000"/>
                </a:solidFill>
              </a:rPr>
              <a:t>ts</a:t>
            </a:r>
            <a:r>
              <a:rPr lang="en-IN" sz="1600" dirty="0">
                <a:solidFill>
                  <a:srgbClr val="000000"/>
                </a:solidFill>
              </a:rPr>
              <a:t>-node installed , </a:t>
            </a:r>
            <a:r>
              <a:rPr lang="en-IN" sz="1600" dirty="0" err="1">
                <a:solidFill>
                  <a:srgbClr val="000000"/>
                </a:solidFill>
              </a:rPr>
              <a:t>npx</a:t>
            </a:r>
            <a:r>
              <a:rPr lang="en-IN" sz="1600" dirty="0">
                <a:solidFill>
                  <a:srgbClr val="000000"/>
                </a:solidFill>
              </a:rPr>
              <a:t> </a:t>
            </a:r>
            <a:r>
              <a:rPr lang="en-IN" sz="1600" dirty="0" err="1">
                <a:solidFill>
                  <a:srgbClr val="000000"/>
                </a:solidFill>
              </a:rPr>
              <a:t>ts</a:t>
            </a:r>
            <a:r>
              <a:rPr lang="en-IN" sz="1600" dirty="0">
                <a:solidFill>
                  <a:srgbClr val="000000"/>
                </a:solidFill>
              </a:rPr>
              <a:t>-node –v</a:t>
            </a:r>
          </a:p>
          <a:p>
            <a:pPr marL="457200" indent="-457200" algn="l">
              <a:buFont typeface="Arial" panose="020B0604020202020204" pitchFamily="34" charset="0"/>
              <a:buChar char="•"/>
            </a:pPr>
            <a:endParaRPr lang="en-IN" sz="1600" dirty="0">
              <a:solidFill>
                <a:srgbClr val="000000"/>
              </a:solidFill>
            </a:endParaRPr>
          </a:p>
          <a:p>
            <a:pPr marL="457200" indent="-457200" algn="l">
              <a:buFont typeface="Arial" panose="020B0604020202020204" pitchFamily="34" charset="0"/>
              <a:buChar char="•"/>
            </a:pPr>
            <a:r>
              <a:rPr lang="en-IN" sz="1600" dirty="0">
                <a:solidFill>
                  <a:srgbClr val="000000"/>
                </a:solidFill>
              </a:rPr>
              <a:t>5. Introduction about </a:t>
            </a:r>
            <a:r>
              <a:rPr lang="en-IN" sz="1600" dirty="0" err="1">
                <a:solidFill>
                  <a:srgbClr val="000000"/>
                </a:solidFill>
              </a:rPr>
              <a:t>tsconfig.json</a:t>
            </a:r>
            <a:r>
              <a:rPr lang="en-IN" sz="1600" dirty="0">
                <a:solidFill>
                  <a:srgbClr val="000000"/>
                </a:solidFill>
              </a:rPr>
              <a:t> file : </a:t>
            </a:r>
          </a:p>
          <a:p>
            <a:pPr marL="457200" indent="-457200" algn="l">
              <a:buFont typeface="Arial" panose="020B0604020202020204" pitchFamily="34" charset="0"/>
              <a:buChar char="•"/>
            </a:pPr>
            <a:endParaRPr lang="en-IN" sz="1200" dirty="0">
              <a:solidFill>
                <a:srgbClr val="000000"/>
              </a:solidFill>
              <a:latin typeface="Consolas" panose="020B0609020204030204" pitchFamily="49" charset="0"/>
            </a:endParaRPr>
          </a:p>
          <a:p>
            <a:pPr marL="457200" indent="-457200" algn="l">
              <a:buFont typeface="Arial" panose="020B0604020202020204" pitchFamily="34" charset="0"/>
              <a:buChar char="•"/>
            </a:pPr>
            <a:endParaRPr lang="en-IN" sz="1200" dirty="0">
              <a:solidFill>
                <a:srgbClr val="000000"/>
              </a:solidFill>
              <a:latin typeface="Consolas" panose="020B0609020204030204" pitchFamily="49" charset="0"/>
            </a:endParaRPr>
          </a:p>
          <a:p>
            <a:pPr algn="l"/>
            <a:endParaRPr lang="en-IN" sz="1200" b="0" i="0" dirty="0">
              <a:solidFill>
                <a:srgbClr val="000000"/>
              </a:solidFill>
              <a:effectLst/>
              <a:latin typeface="Consolas" panose="020B0609020204030204" pitchFamily="49" charset="0"/>
            </a:endParaRPr>
          </a:p>
          <a:p>
            <a:br>
              <a:rPr lang="en-IN" sz="1200" dirty="0"/>
            </a:br>
            <a:endParaRPr lang="en-US" sz="2000" i="0" dirty="0">
              <a:solidFill>
                <a:schemeClr val="tx1"/>
              </a:solidFill>
              <a:effectLst/>
            </a:endParaRPr>
          </a:p>
        </p:txBody>
      </p:sp>
    </p:spTree>
    <p:extLst>
      <p:ext uri="{BB962C8B-B14F-4D97-AF65-F5344CB8AC3E}">
        <p14:creationId xmlns:p14="http://schemas.microsoft.com/office/powerpoint/2010/main" val="13979784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Typescript</a:t>
            </a:r>
          </a:p>
        </p:txBody>
      </p:sp>
      <p:sp>
        <p:nvSpPr>
          <p:cNvPr id="3" name="Subtitle 2"/>
          <p:cNvSpPr>
            <a:spLocks noGrp="1"/>
          </p:cNvSpPr>
          <p:nvPr>
            <p:ph type="subTitle" idx="1"/>
          </p:nvPr>
        </p:nvSpPr>
        <p:spPr>
          <a:xfrm>
            <a:off x="762000" y="990600"/>
            <a:ext cx="7848600" cy="5410200"/>
          </a:xfrm>
        </p:spPr>
        <p:txBody>
          <a:bodyPr>
            <a:normAutofit/>
          </a:bodyPr>
          <a:lstStyle/>
          <a:p>
            <a:pPr marL="457200" indent="-457200" algn="l">
              <a:buFont typeface="Arial" panose="020B0604020202020204" pitchFamily="34" charset="0"/>
              <a:buChar char="•"/>
            </a:pPr>
            <a:r>
              <a:rPr lang="en-US" sz="2000" i="0" dirty="0">
                <a:solidFill>
                  <a:schemeClr val="tx1"/>
                </a:solidFill>
                <a:effectLst/>
              </a:rPr>
              <a:t>What is </a:t>
            </a:r>
            <a:r>
              <a:rPr lang="en-US" sz="2000" i="0" dirty="0" err="1">
                <a:solidFill>
                  <a:schemeClr val="tx1"/>
                </a:solidFill>
                <a:effectLst/>
              </a:rPr>
              <a:t>tsconfig.json</a:t>
            </a:r>
            <a:r>
              <a:rPr lang="en-US" sz="2000" i="0" dirty="0">
                <a:solidFill>
                  <a:schemeClr val="tx1"/>
                </a:solidFill>
                <a:effectLst/>
              </a:rPr>
              <a:t> : </a:t>
            </a:r>
          </a:p>
          <a:p>
            <a:pPr algn="l"/>
            <a:r>
              <a:rPr lang="en-US" sz="2000" i="0" dirty="0">
                <a:solidFill>
                  <a:schemeClr val="tx1"/>
                </a:solidFill>
                <a:effectLst/>
              </a:rPr>
              <a:t>	a. The presence of a </a:t>
            </a:r>
            <a:r>
              <a:rPr lang="en-US" sz="2000" i="0" dirty="0" err="1">
                <a:solidFill>
                  <a:schemeClr val="tx1"/>
                </a:solidFill>
                <a:effectLst/>
              </a:rPr>
              <a:t>tsconfig.json</a:t>
            </a:r>
            <a:r>
              <a:rPr lang="en-US" sz="2000" i="0" dirty="0">
                <a:solidFill>
                  <a:schemeClr val="tx1"/>
                </a:solidFill>
                <a:effectLst/>
              </a:rPr>
              <a:t> file in a directory indicates that   	the directory is the root of a TypeScript project. </a:t>
            </a:r>
          </a:p>
          <a:p>
            <a:pPr algn="l"/>
            <a:r>
              <a:rPr lang="en-US" sz="2000" dirty="0">
                <a:solidFill>
                  <a:schemeClr val="tx1"/>
                </a:solidFill>
              </a:rPr>
              <a:t>                b. </a:t>
            </a:r>
            <a:r>
              <a:rPr lang="en-US" sz="2000" i="0" dirty="0">
                <a:solidFill>
                  <a:schemeClr val="tx1"/>
                </a:solidFill>
                <a:effectLst/>
              </a:rPr>
              <a:t>The </a:t>
            </a:r>
            <a:r>
              <a:rPr lang="en-US" sz="2000" i="0" dirty="0" err="1">
                <a:solidFill>
                  <a:schemeClr val="tx1"/>
                </a:solidFill>
                <a:effectLst/>
              </a:rPr>
              <a:t>tsconfig.json</a:t>
            </a:r>
            <a:r>
              <a:rPr lang="en-US" sz="2000" i="0" dirty="0">
                <a:solidFill>
                  <a:schemeClr val="tx1"/>
                </a:solidFill>
                <a:effectLst/>
              </a:rPr>
              <a:t> file specifies the root files and the compiler   </a:t>
            </a:r>
          </a:p>
          <a:p>
            <a:pPr algn="l"/>
            <a:r>
              <a:rPr lang="en-US" sz="2000" dirty="0">
                <a:solidFill>
                  <a:schemeClr val="tx1"/>
                </a:solidFill>
              </a:rPr>
              <a:t>                     </a:t>
            </a:r>
            <a:r>
              <a:rPr lang="en-US" sz="2000" i="0" dirty="0">
                <a:solidFill>
                  <a:schemeClr val="tx1"/>
                </a:solidFill>
                <a:effectLst/>
              </a:rPr>
              <a:t>options required to compile the project.</a:t>
            </a:r>
          </a:p>
          <a:p>
            <a:pPr algn="l"/>
            <a:r>
              <a:rPr lang="en-US" sz="2000" dirty="0">
                <a:solidFill>
                  <a:schemeClr val="tx1"/>
                </a:solidFill>
              </a:rPr>
              <a:t>         </a:t>
            </a:r>
            <a:endParaRPr lang="en-US" sz="2000" i="0" dirty="0">
              <a:solidFill>
                <a:schemeClr val="tx1"/>
              </a:solidFill>
              <a:effectLst/>
            </a:endParaRPr>
          </a:p>
        </p:txBody>
      </p:sp>
    </p:spTree>
    <p:extLst>
      <p:ext uri="{BB962C8B-B14F-4D97-AF65-F5344CB8AC3E}">
        <p14:creationId xmlns:p14="http://schemas.microsoft.com/office/powerpoint/2010/main" val="42005466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Typescript</a:t>
            </a:r>
          </a:p>
        </p:txBody>
      </p:sp>
      <p:sp>
        <p:nvSpPr>
          <p:cNvPr id="3" name="Subtitle 2"/>
          <p:cNvSpPr>
            <a:spLocks noGrp="1"/>
          </p:cNvSpPr>
          <p:nvPr>
            <p:ph type="subTitle" idx="1"/>
          </p:nvPr>
        </p:nvSpPr>
        <p:spPr>
          <a:xfrm>
            <a:off x="762000" y="990600"/>
            <a:ext cx="7848600" cy="5410200"/>
          </a:xfrm>
        </p:spPr>
        <p:txBody>
          <a:bodyPr>
            <a:normAutofit/>
          </a:bodyPr>
          <a:lstStyle/>
          <a:p>
            <a:pPr marL="457200" indent="-457200" algn="l">
              <a:buFont typeface="Arial" panose="020B0604020202020204" pitchFamily="34" charset="0"/>
              <a:buChar char="•"/>
            </a:pPr>
            <a:r>
              <a:rPr lang="en-US" sz="2000" b="1" i="0" dirty="0">
                <a:solidFill>
                  <a:schemeClr val="tx1"/>
                </a:solidFill>
                <a:effectLst/>
              </a:rPr>
              <a:t>target</a:t>
            </a:r>
            <a:r>
              <a:rPr lang="en-US" sz="2000" i="0" dirty="0">
                <a:solidFill>
                  <a:schemeClr val="tx1"/>
                </a:solidFill>
                <a:effectLst/>
              </a:rPr>
              <a:t>:  Specifies the version of ECMAScript that the compiler will output when generating JavaScript files. </a:t>
            </a:r>
          </a:p>
          <a:p>
            <a:pPr marL="457200" indent="-457200" algn="l">
              <a:buFont typeface="Arial" panose="020B0604020202020204" pitchFamily="34" charset="0"/>
              <a:buChar char="•"/>
            </a:pPr>
            <a:r>
              <a:rPr lang="en-US" sz="2000" b="1" i="0" dirty="0">
                <a:solidFill>
                  <a:schemeClr val="tx1"/>
                </a:solidFill>
                <a:effectLst/>
              </a:rPr>
              <a:t>module</a:t>
            </a:r>
            <a:r>
              <a:rPr lang="en-US" sz="2000" i="0" dirty="0">
                <a:solidFill>
                  <a:schemeClr val="tx1"/>
                </a:solidFill>
                <a:effectLst/>
              </a:rPr>
              <a:t>: this option specifies the module system that we are using in the generated code.</a:t>
            </a:r>
          </a:p>
          <a:p>
            <a:pPr marL="457200" indent="-457200" algn="l">
              <a:buFont typeface="Arial" panose="020B0604020202020204" pitchFamily="34" charset="0"/>
              <a:buChar char="•"/>
            </a:pPr>
            <a:r>
              <a:rPr lang="en-US" sz="2000" b="1" i="0" dirty="0" err="1">
                <a:solidFill>
                  <a:schemeClr val="tx1"/>
                </a:solidFill>
                <a:effectLst/>
              </a:rPr>
              <a:t>typeRoots</a:t>
            </a:r>
            <a:r>
              <a:rPr lang="en-US" sz="2000" i="0" dirty="0">
                <a:solidFill>
                  <a:schemeClr val="tx1"/>
                </a:solidFill>
                <a:effectLst/>
              </a:rPr>
              <a:t>: this option specifies the directory where TypeScript should search for global types. </a:t>
            </a:r>
          </a:p>
          <a:p>
            <a:pPr marL="457200" indent="-457200" algn="l">
              <a:buFont typeface="Arial" panose="020B0604020202020204" pitchFamily="34" charset="0"/>
              <a:buChar char="•"/>
            </a:pPr>
            <a:r>
              <a:rPr lang="en-US" sz="2000" b="1" i="0" dirty="0" err="1">
                <a:solidFill>
                  <a:schemeClr val="tx1"/>
                </a:solidFill>
                <a:effectLst/>
              </a:rPr>
              <a:t>esModuleInterop</a:t>
            </a:r>
            <a:r>
              <a:rPr lang="en-US" sz="2000" i="0" dirty="0">
                <a:solidFill>
                  <a:schemeClr val="tx1"/>
                </a:solidFill>
                <a:effectLst/>
              </a:rPr>
              <a:t>: this option ensures that we have compatibility between </a:t>
            </a:r>
            <a:r>
              <a:rPr lang="en-US" sz="2000" i="0" dirty="0" err="1">
                <a:solidFill>
                  <a:schemeClr val="tx1"/>
                </a:solidFill>
                <a:effectLst/>
              </a:rPr>
              <a:t>CommonJS</a:t>
            </a:r>
            <a:r>
              <a:rPr lang="en-US" sz="2000" i="0" dirty="0">
                <a:solidFill>
                  <a:schemeClr val="tx1"/>
                </a:solidFill>
                <a:effectLst/>
              </a:rPr>
              <a:t> and ES Modules</a:t>
            </a:r>
          </a:p>
          <a:p>
            <a:pPr marL="457200" indent="-457200" algn="l">
              <a:buFont typeface="Arial" panose="020B0604020202020204" pitchFamily="34" charset="0"/>
              <a:buChar char="•"/>
            </a:pPr>
            <a:r>
              <a:rPr lang="en-US" sz="2000" b="1" i="0" dirty="0" err="1">
                <a:solidFill>
                  <a:schemeClr val="tx1"/>
                </a:solidFill>
                <a:effectLst/>
              </a:rPr>
              <a:t>forceConsistentCasingInFileNames</a:t>
            </a:r>
            <a:r>
              <a:rPr lang="en-US" sz="2000" i="0" dirty="0">
                <a:solidFill>
                  <a:schemeClr val="tx1"/>
                </a:solidFill>
                <a:effectLst/>
              </a:rPr>
              <a:t>: this option ensures that we don't introduce bugs by accidentally importing a module using incorrect casing (i.e. importing </a:t>
            </a:r>
            <a:r>
              <a:rPr lang="en-US" sz="2000" i="0" dirty="0" err="1">
                <a:solidFill>
                  <a:schemeClr val="tx1"/>
                </a:solidFill>
                <a:effectLst/>
              </a:rPr>
              <a:t>MyProduct.ts</a:t>
            </a:r>
            <a:r>
              <a:rPr lang="en-US" sz="2000" i="0" dirty="0">
                <a:solidFill>
                  <a:schemeClr val="tx1"/>
                </a:solidFill>
                <a:effectLst/>
              </a:rPr>
              <a:t> as </a:t>
            </a:r>
            <a:r>
              <a:rPr lang="en-US" sz="2000" i="0" dirty="0" err="1">
                <a:solidFill>
                  <a:schemeClr val="tx1"/>
                </a:solidFill>
                <a:effectLst/>
              </a:rPr>
              <a:t>myproduct.ts</a:t>
            </a:r>
            <a:r>
              <a:rPr lang="en-US" sz="2000" i="0" dirty="0">
                <a:solidFill>
                  <a:schemeClr val="tx1"/>
                </a:solidFill>
                <a:effectLst/>
              </a:rPr>
              <a:t>).</a:t>
            </a:r>
          </a:p>
        </p:txBody>
      </p:sp>
    </p:spTree>
    <p:extLst>
      <p:ext uri="{BB962C8B-B14F-4D97-AF65-F5344CB8AC3E}">
        <p14:creationId xmlns:p14="http://schemas.microsoft.com/office/powerpoint/2010/main" val="26373377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Typescript: Types</a:t>
            </a:r>
          </a:p>
        </p:txBody>
      </p:sp>
      <p:sp>
        <p:nvSpPr>
          <p:cNvPr id="3" name="Subtitle 2"/>
          <p:cNvSpPr>
            <a:spLocks noGrp="1"/>
          </p:cNvSpPr>
          <p:nvPr>
            <p:ph type="subTitle" idx="1"/>
          </p:nvPr>
        </p:nvSpPr>
        <p:spPr>
          <a:xfrm>
            <a:off x="762000" y="990600"/>
            <a:ext cx="7848600" cy="5410200"/>
          </a:xfrm>
        </p:spPr>
        <p:txBody>
          <a:bodyPr>
            <a:normAutofit/>
          </a:bodyPr>
          <a:lstStyle/>
          <a:p>
            <a:pPr algn="l"/>
            <a:r>
              <a:rPr lang="en-US" sz="2000" dirty="0">
                <a:solidFill>
                  <a:schemeClr val="tx1"/>
                </a:solidFill>
              </a:rPr>
              <a:t>Primitives :</a:t>
            </a:r>
          </a:p>
          <a:p>
            <a:pPr algn="l"/>
            <a:endParaRPr lang="en-US" sz="2000" i="0" dirty="0">
              <a:solidFill>
                <a:schemeClr val="tx1"/>
              </a:solidFill>
              <a:effectLst/>
            </a:endParaRPr>
          </a:p>
          <a:p>
            <a:pPr marL="457200" indent="-457200" algn="l">
              <a:buFont typeface="Arial" panose="020B0604020202020204" pitchFamily="34" charset="0"/>
              <a:buChar char="•"/>
            </a:pPr>
            <a:r>
              <a:rPr lang="en-US" sz="2000" i="0" dirty="0" err="1">
                <a:solidFill>
                  <a:schemeClr val="tx1"/>
                </a:solidFill>
                <a:effectLst/>
              </a:rPr>
              <a:t>boolean</a:t>
            </a:r>
            <a:r>
              <a:rPr lang="en-US" sz="2000" i="0" dirty="0">
                <a:solidFill>
                  <a:schemeClr val="tx1"/>
                </a:solidFill>
                <a:effectLst/>
              </a:rPr>
              <a:t> : true /false</a:t>
            </a:r>
          </a:p>
          <a:p>
            <a:pPr marL="457200" indent="-457200" algn="l">
              <a:buFont typeface="Arial" panose="020B0604020202020204" pitchFamily="34" charset="0"/>
              <a:buChar char="•"/>
            </a:pPr>
            <a:endParaRPr lang="en-US" sz="2000" i="0" dirty="0">
              <a:solidFill>
                <a:schemeClr val="tx1"/>
              </a:solidFill>
              <a:effectLst/>
            </a:endParaRPr>
          </a:p>
          <a:p>
            <a:pPr marL="457200" indent="-457200" algn="l">
              <a:buFont typeface="Arial" panose="020B0604020202020204" pitchFamily="34" charset="0"/>
              <a:buChar char="•"/>
            </a:pPr>
            <a:r>
              <a:rPr lang="en-US" sz="2000" dirty="0">
                <a:solidFill>
                  <a:schemeClr val="tx1"/>
                </a:solidFill>
              </a:rPr>
              <a:t>n</a:t>
            </a:r>
            <a:r>
              <a:rPr lang="en-US" sz="2000" i="0" dirty="0">
                <a:solidFill>
                  <a:schemeClr val="tx1"/>
                </a:solidFill>
                <a:effectLst/>
              </a:rPr>
              <a:t>umber</a:t>
            </a:r>
          </a:p>
          <a:p>
            <a:pPr marL="457200" indent="-457200" algn="l">
              <a:buFont typeface="Arial" panose="020B0604020202020204" pitchFamily="34" charset="0"/>
              <a:buChar char="•"/>
            </a:pPr>
            <a:endParaRPr lang="en-US" sz="2000" i="0" dirty="0">
              <a:solidFill>
                <a:schemeClr val="tx1"/>
              </a:solidFill>
              <a:effectLst/>
            </a:endParaRPr>
          </a:p>
          <a:p>
            <a:pPr marL="457200" indent="-457200" algn="l">
              <a:buFont typeface="Arial" panose="020B0604020202020204" pitchFamily="34" charset="0"/>
              <a:buChar char="•"/>
            </a:pPr>
            <a:r>
              <a:rPr lang="en-US" sz="2000" i="0" dirty="0">
                <a:solidFill>
                  <a:schemeClr val="tx1"/>
                </a:solidFill>
                <a:effectLst/>
              </a:rPr>
              <a:t>string </a:t>
            </a:r>
          </a:p>
          <a:p>
            <a:pPr marL="457200" indent="-457200" algn="l">
              <a:buFont typeface="Arial" panose="020B0604020202020204" pitchFamily="34" charset="0"/>
              <a:buChar char="•"/>
            </a:pPr>
            <a:endParaRPr lang="en-US" sz="2000" dirty="0">
              <a:solidFill>
                <a:schemeClr val="tx1"/>
              </a:solidFill>
            </a:endParaRPr>
          </a:p>
          <a:p>
            <a:pPr marL="457200" indent="-457200" algn="l">
              <a:buFont typeface="Arial" panose="020B0604020202020204" pitchFamily="34" charset="0"/>
              <a:buChar char="•"/>
            </a:pPr>
            <a:endParaRPr lang="en-US" sz="2000" i="0" dirty="0">
              <a:solidFill>
                <a:schemeClr val="tx1"/>
              </a:solidFill>
              <a:effectLst/>
            </a:endParaRPr>
          </a:p>
          <a:p>
            <a:pPr algn="l"/>
            <a:endParaRPr lang="en-US" sz="2000" i="0" dirty="0">
              <a:solidFill>
                <a:schemeClr val="tx1"/>
              </a:solidFill>
              <a:effectLst/>
            </a:endParaRPr>
          </a:p>
          <a:p>
            <a:pPr algn="l"/>
            <a:r>
              <a:rPr lang="en-US" sz="2000" dirty="0">
                <a:solidFill>
                  <a:schemeClr val="tx1"/>
                </a:solidFill>
              </a:rPr>
              <a:t>     introduction about data type ‘any’ in </a:t>
            </a:r>
            <a:r>
              <a:rPr lang="en-US" sz="2000" dirty="0" err="1">
                <a:solidFill>
                  <a:schemeClr val="tx1"/>
                </a:solidFill>
              </a:rPr>
              <a:t>ts</a:t>
            </a:r>
            <a:r>
              <a:rPr lang="en-US" sz="2000" dirty="0">
                <a:solidFill>
                  <a:schemeClr val="tx1"/>
                </a:solidFill>
              </a:rPr>
              <a:t>.</a:t>
            </a:r>
            <a:endParaRPr lang="en-US" sz="2000" i="0" dirty="0">
              <a:solidFill>
                <a:schemeClr val="tx1"/>
              </a:solidFill>
              <a:effectLst/>
            </a:endParaRPr>
          </a:p>
        </p:txBody>
      </p:sp>
    </p:spTree>
    <p:extLst>
      <p:ext uri="{BB962C8B-B14F-4D97-AF65-F5344CB8AC3E}">
        <p14:creationId xmlns:p14="http://schemas.microsoft.com/office/powerpoint/2010/main" val="27888104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Typescript: Types</a:t>
            </a:r>
          </a:p>
        </p:txBody>
      </p:sp>
      <p:sp>
        <p:nvSpPr>
          <p:cNvPr id="3" name="Subtitle 2"/>
          <p:cNvSpPr>
            <a:spLocks noGrp="1"/>
          </p:cNvSpPr>
          <p:nvPr>
            <p:ph type="subTitle" idx="1"/>
          </p:nvPr>
        </p:nvSpPr>
        <p:spPr>
          <a:xfrm>
            <a:off x="762000" y="990600"/>
            <a:ext cx="7848600" cy="5410200"/>
          </a:xfrm>
        </p:spPr>
        <p:txBody>
          <a:bodyPr>
            <a:normAutofit/>
          </a:bodyPr>
          <a:lstStyle/>
          <a:p>
            <a:pPr algn="l"/>
            <a:r>
              <a:rPr lang="en-US" sz="2000" dirty="0">
                <a:solidFill>
                  <a:schemeClr val="tx1"/>
                </a:solidFill>
              </a:rPr>
              <a:t>Providing Data type to variable : </a:t>
            </a:r>
          </a:p>
          <a:p>
            <a:pPr algn="l"/>
            <a:endParaRPr lang="en-US" sz="2000" dirty="0">
              <a:solidFill>
                <a:schemeClr val="tx1"/>
              </a:solidFill>
            </a:endParaRPr>
          </a:p>
          <a:p>
            <a:pPr algn="l"/>
            <a:endParaRPr lang="en-US" sz="2000" dirty="0">
              <a:solidFill>
                <a:schemeClr val="tx1"/>
              </a:solidFill>
            </a:endParaRPr>
          </a:p>
          <a:p>
            <a:pPr algn="l"/>
            <a:r>
              <a:rPr lang="en-US" sz="2000" dirty="0">
                <a:solidFill>
                  <a:schemeClr val="tx1"/>
                </a:solidFill>
              </a:rPr>
              <a:t>Explicit :  declaring variable syntax example </a:t>
            </a:r>
          </a:p>
          <a:p>
            <a:pPr algn="l"/>
            <a:r>
              <a:rPr lang="en-US" sz="2000" dirty="0">
                <a:solidFill>
                  <a:schemeClr val="tx1"/>
                </a:solidFill>
              </a:rPr>
              <a:t>            </a:t>
            </a:r>
          </a:p>
          <a:p>
            <a:pPr algn="l"/>
            <a:r>
              <a:rPr lang="en-US" sz="2000" dirty="0">
                <a:solidFill>
                  <a:schemeClr val="tx1"/>
                </a:solidFill>
              </a:rPr>
              <a:t>                   let </a:t>
            </a:r>
            <a:r>
              <a:rPr lang="en-US" sz="2000" dirty="0" err="1">
                <a:solidFill>
                  <a:schemeClr val="tx1"/>
                </a:solidFill>
              </a:rPr>
              <a:t>name:string</a:t>
            </a:r>
            <a:r>
              <a:rPr lang="en-US" sz="2000" dirty="0">
                <a:solidFill>
                  <a:schemeClr val="tx1"/>
                </a:solidFill>
              </a:rPr>
              <a:t>=‘Ramesh’;</a:t>
            </a:r>
          </a:p>
          <a:p>
            <a:pPr algn="l"/>
            <a:endParaRPr lang="en-US" sz="2000" dirty="0">
              <a:solidFill>
                <a:schemeClr val="tx1"/>
              </a:solidFill>
            </a:endParaRPr>
          </a:p>
          <a:p>
            <a:pPr algn="l"/>
            <a:endParaRPr lang="en-US" sz="2000" dirty="0">
              <a:solidFill>
                <a:schemeClr val="tx1"/>
              </a:solidFill>
            </a:endParaRPr>
          </a:p>
          <a:p>
            <a:pPr algn="l"/>
            <a:r>
              <a:rPr lang="en-US" sz="2000" dirty="0">
                <a:solidFill>
                  <a:schemeClr val="tx1"/>
                </a:solidFill>
              </a:rPr>
              <a:t>Implicit :</a:t>
            </a:r>
          </a:p>
          <a:p>
            <a:pPr algn="l"/>
            <a:r>
              <a:rPr lang="en-US" sz="2000" dirty="0">
                <a:solidFill>
                  <a:schemeClr val="tx1"/>
                </a:solidFill>
              </a:rPr>
              <a:t>                 </a:t>
            </a:r>
          </a:p>
          <a:p>
            <a:pPr algn="l"/>
            <a:r>
              <a:rPr lang="en-US" sz="2000" dirty="0">
                <a:solidFill>
                  <a:schemeClr val="tx1"/>
                </a:solidFill>
              </a:rPr>
              <a:t>                     let name=‘Ramesh’;</a:t>
            </a:r>
          </a:p>
          <a:p>
            <a:pPr algn="l"/>
            <a:endParaRPr lang="en-US" sz="2000" dirty="0">
              <a:solidFill>
                <a:schemeClr val="tx1"/>
              </a:solidFill>
            </a:endParaRPr>
          </a:p>
        </p:txBody>
      </p:sp>
    </p:spTree>
    <p:extLst>
      <p:ext uri="{BB962C8B-B14F-4D97-AF65-F5344CB8AC3E}">
        <p14:creationId xmlns:p14="http://schemas.microsoft.com/office/powerpoint/2010/main" val="2798975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a:solidFill>
                  <a:srgbClr val="FF0000"/>
                </a:solidFill>
              </a:rPr>
              <a:t>Scroll </a:t>
            </a:r>
            <a:r>
              <a:rPr lang="en-US" dirty="0">
                <a:solidFill>
                  <a:srgbClr val="FF0000"/>
                </a:solidFill>
              </a:rPr>
              <a:t>Events</a:t>
            </a:r>
          </a:p>
        </p:txBody>
      </p:sp>
      <p:sp>
        <p:nvSpPr>
          <p:cNvPr id="3" name="Subtitle 2"/>
          <p:cNvSpPr>
            <a:spLocks noGrp="1"/>
          </p:cNvSpPr>
          <p:nvPr>
            <p:ph type="subTitle" idx="1"/>
          </p:nvPr>
        </p:nvSpPr>
        <p:spPr>
          <a:xfrm>
            <a:off x="762000" y="990600"/>
            <a:ext cx="7848600" cy="5410200"/>
          </a:xfrm>
        </p:spPr>
        <p:txBody>
          <a:bodyPr>
            <a:noAutofit/>
          </a:bodyPr>
          <a:lstStyle/>
          <a:p>
            <a:pPr marL="457200" indent="-457200" algn="l">
              <a:buFont typeface="Arial" panose="020B0604020202020204" pitchFamily="34" charset="0"/>
              <a:buChar char="•"/>
            </a:pPr>
            <a:endParaRPr lang="en-US" sz="2000" dirty="0">
              <a:solidFill>
                <a:schemeClr val="tx1"/>
              </a:solidFill>
              <a:ea typeface="Roboto" panose="02000000000000000000" pitchFamily="2" charset="0"/>
            </a:endParaRPr>
          </a:p>
          <a:p>
            <a:pPr marL="457200" indent="-457200" algn="l">
              <a:buFont typeface="Arial" panose="020B0604020202020204" pitchFamily="34" charset="0"/>
              <a:buChar char="•"/>
            </a:pPr>
            <a:endParaRPr lang="en-US" sz="2000" dirty="0">
              <a:solidFill>
                <a:schemeClr val="tx1"/>
              </a:solidFill>
              <a:ea typeface="Roboto" panose="02000000000000000000" pitchFamily="2" charset="0"/>
            </a:endParaRPr>
          </a:p>
        </p:txBody>
      </p:sp>
      <p:sp>
        <p:nvSpPr>
          <p:cNvPr id="5" name="TextBox 4">
            <a:extLst>
              <a:ext uri="{FF2B5EF4-FFF2-40B4-BE49-F238E27FC236}">
                <a16:creationId xmlns:a16="http://schemas.microsoft.com/office/drawing/2014/main" id="{1177F761-1057-80D7-B16F-A816D1BE2DCB}"/>
              </a:ext>
            </a:extLst>
          </p:cNvPr>
          <p:cNvSpPr txBox="1"/>
          <p:nvPr/>
        </p:nvSpPr>
        <p:spPr>
          <a:xfrm>
            <a:off x="533400" y="1524001"/>
            <a:ext cx="6324600" cy="369332"/>
          </a:xfrm>
          <a:prstGeom prst="rect">
            <a:avLst/>
          </a:prstGeom>
          <a:noFill/>
        </p:spPr>
        <p:txBody>
          <a:bodyPr wrap="square">
            <a:spAutoFit/>
          </a:bodyPr>
          <a:lstStyle/>
          <a:p>
            <a:pPr marL="457200" indent="-457200" algn="l">
              <a:buFont typeface="Arial" panose="020B0604020202020204" pitchFamily="34" charset="0"/>
              <a:buChar char="•"/>
            </a:pPr>
            <a:r>
              <a:rPr lang="en-US" sz="1800" dirty="0">
                <a:solidFill>
                  <a:schemeClr val="tx1"/>
                </a:solidFill>
                <a:ea typeface="Roboto" panose="02000000000000000000" pitchFamily="2" charset="0"/>
              </a:rPr>
              <a:t>scroll</a:t>
            </a:r>
          </a:p>
        </p:txBody>
      </p:sp>
    </p:spTree>
    <p:extLst>
      <p:ext uri="{BB962C8B-B14F-4D97-AF65-F5344CB8AC3E}">
        <p14:creationId xmlns:p14="http://schemas.microsoft.com/office/powerpoint/2010/main" val="36279829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Typescript: Types</a:t>
            </a:r>
          </a:p>
        </p:txBody>
      </p:sp>
      <p:sp>
        <p:nvSpPr>
          <p:cNvPr id="3" name="Subtitle 2"/>
          <p:cNvSpPr>
            <a:spLocks noGrp="1"/>
          </p:cNvSpPr>
          <p:nvPr>
            <p:ph type="subTitle" idx="1"/>
          </p:nvPr>
        </p:nvSpPr>
        <p:spPr>
          <a:xfrm>
            <a:off x="762000" y="990600"/>
            <a:ext cx="7848600" cy="5410200"/>
          </a:xfrm>
        </p:spPr>
        <p:txBody>
          <a:bodyPr>
            <a:normAutofit/>
          </a:bodyPr>
          <a:lstStyle/>
          <a:p>
            <a:pPr algn="l"/>
            <a:r>
              <a:rPr lang="en-US" sz="2000" dirty="0">
                <a:solidFill>
                  <a:schemeClr val="tx1"/>
                </a:solidFill>
              </a:rPr>
              <a:t>Array</a:t>
            </a:r>
          </a:p>
          <a:p>
            <a:pPr algn="l"/>
            <a:r>
              <a:rPr lang="en-US" sz="2000" dirty="0">
                <a:solidFill>
                  <a:schemeClr val="tx1"/>
                </a:solidFill>
              </a:rPr>
              <a:t>pushing elements</a:t>
            </a:r>
          </a:p>
          <a:p>
            <a:pPr algn="l"/>
            <a:r>
              <a:rPr lang="en-US" sz="2000" dirty="0">
                <a:solidFill>
                  <a:schemeClr val="tx1"/>
                </a:solidFill>
              </a:rPr>
              <a:t>Removing array elements using splice method.</a:t>
            </a:r>
          </a:p>
          <a:p>
            <a:pPr algn="l"/>
            <a:r>
              <a:rPr lang="en-US" sz="2000" dirty="0" err="1">
                <a:solidFill>
                  <a:schemeClr val="tx1"/>
                </a:solidFill>
              </a:rPr>
              <a:t>readonly</a:t>
            </a:r>
            <a:r>
              <a:rPr lang="en-US" sz="2000" dirty="0">
                <a:solidFill>
                  <a:schemeClr val="tx1"/>
                </a:solidFill>
              </a:rPr>
              <a:t>  keyword with array type : let names: </a:t>
            </a:r>
            <a:r>
              <a:rPr lang="en-US" sz="2000" dirty="0" err="1">
                <a:solidFill>
                  <a:schemeClr val="tx1"/>
                </a:solidFill>
              </a:rPr>
              <a:t>readonly</a:t>
            </a:r>
            <a:r>
              <a:rPr lang="en-US" sz="2000" dirty="0">
                <a:solidFill>
                  <a:schemeClr val="tx1"/>
                </a:solidFill>
              </a:rPr>
              <a:t>  string[]</a:t>
            </a:r>
          </a:p>
          <a:p>
            <a:pPr algn="l"/>
            <a:endParaRPr lang="en-US" sz="2000" dirty="0">
              <a:solidFill>
                <a:schemeClr val="tx1"/>
              </a:solidFill>
            </a:endParaRPr>
          </a:p>
          <a:p>
            <a:pPr algn="l"/>
            <a:r>
              <a:rPr lang="en-US" sz="2000" dirty="0">
                <a:solidFill>
                  <a:schemeClr val="tx1"/>
                </a:solidFill>
              </a:rPr>
              <a:t>Typescript can infer the type of array if it has values</a:t>
            </a:r>
          </a:p>
          <a:p>
            <a:pPr algn="l"/>
            <a:endParaRPr lang="en-US" sz="2000" dirty="0">
              <a:solidFill>
                <a:schemeClr val="tx1"/>
              </a:solidFill>
            </a:endParaRPr>
          </a:p>
          <a:p>
            <a:pPr algn="l"/>
            <a:endParaRPr lang="en-US" sz="2000" dirty="0">
              <a:solidFill>
                <a:schemeClr val="tx1"/>
              </a:solidFill>
            </a:endParaRPr>
          </a:p>
          <a:p>
            <a:pPr algn="l"/>
            <a:r>
              <a:rPr lang="en-US" sz="2000" dirty="0">
                <a:solidFill>
                  <a:schemeClr val="tx1"/>
                </a:solidFill>
              </a:rPr>
              <a:t>Tuple : </a:t>
            </a:r>
          </a:p>
          <a:p>
            <a:pPr algn="l"/>
            <a:endParaRPr lang="en-US" sz="1200" b="0" i="0" dirty="0">
              <a:solidFill>
                <a:srgbClr val="000000"/>
              </a:solidFill>
              <a:effectLst/>
              <a:latin typeface="Verdana" panose="020B0604030504040204" pitchFamily="34" charset="0"/>
            </a:endParaRPr>
          </a:p>
          <a:p>
            <a:pPr algn="l"/>
            <a:r>
              <a:rPr lang="en-US" sz="2000" b="0" i="0" dirty="0">
                <a:solidFill>
                  <a:srgbClr val="000000"/>
                </a:solidFill>
                <a:effectLst/>
                <a:latin typeface="Verdana" panose="020B0604030504040204" pitchFamily="34" charset="0"/>
              </a:rPr>
              <a:t> </a:t>
            </a:r>
            <a:r>
              <a:rPr lang="en-US" sz="1800" b="0" i="0" dirty="0">
                <a:solidFill>
                  <a:srgbClr val="000000"/>
                </a:solidFill>
                <a:effectLst/>
                <a:latin typeface="Verdana" panose="020B0604030504040204" pitchFamily="34" charset="0"/>
              </a:rPr>
              <a:t>Typed </a:t>
            </a:r>
            <a:r>
              <a:rPr lang="en-US" sz="1800" dirty="0">
                <a:solidFill>
                  <a:schemeClr val="tx1"/>
                </a:solidFill>
                <a:latin typeface="Verdana" panose="020B0604030504040204" pitchFamily="34" charset="0"/>
              </a:rPr>
              <a:t>array</a:t>
            </a:r>
            <a:r>
              <a:rPr lang="en-US" sz="1800" b="0" i="0" dirty="0">
                <a:solidFill>
                  <a:srgbClr val="000000"/>
                </a:solidFill>
                <a:effectLst/>
                <a:latin typeface="Verdana" panose="020B0604030504040204" pitchFamily="34" charset="0"/>
              </a:rPr>
              <a:t> with a pre-defined length and types for each index.</a:t>
            </a:r>
            <a:endParaRPr lang="en-US" sz="1800" dirty="0">
              <a:solidFill>
                <a:schemeClr val="tx1"/>
              </a:solidFill>
            </a:endParaRPr>
          </a:p>
          <a:p>
            <a:pPr algn="l"/>
            <a:endParaRPr lang="en-US" sz="2000" dirty="0">
              <a:solidFill>
                <a:schemeClr val="tx1"/>
              </a:solidFill>
            </a:endParaRPr>
          </a:p>
        </p:txBody>
      </p:sp>
    </p:spTree>
    <p:extLst>
      <p:ext uri="{BB962C8B-B14F-4D97-AF65-F5344CB8AC3E}">
        <p14:creationId xmlns:p14="http://schemas.microsoft.com/office/powerpoint/2010/main" val="41024478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Typescript: Types</a:t>
            </a:r>
          </a:p>
        </p:txBody>
      </p:sp>
      <p:sp>
        <p:nvSpPr>
          <p:cNvPr id="3" name="Subtitle 2"/>
          <p:cNvSpPr>
            <a:spLocks noGrp="1"/>
          </p:cNvSpPr>
          <p:nvPr>
            <p:ph type="subTitle" idx="1"/>
          </p:nvPr>
        </p:nvSpPr>
        <p:spPr>
          <a:xfrm>
            <a:off x="762000" y="990600"/>
            <a:ext cx="7848600" cy="5410200"/>
          </a:xfrm>
        </p:spPr>
        <p:txBody>
          <a:bodyPr>
            <a:normAutofit/>
          </a:bodyPr>
          <a:lstStyle/>
          <a:p>
            <a:pPr algn="l"/>
            <a:r>
              <a:rPr lang="en-US" sz="2000" dirty="0">
                <a:solidFill>
                  <a:schemeClr val="tx1"/>
                </a:solidFill>
              </a:rPr>
              <a:t>Typescript Object Types : </a:t>
            </a:r>
          </a:p>
          <a:p>
            <a:pPr algn="l"/>
            <a:endParaRPr lang="en-US" sz="2000" dirty="0">
              <a:solidFill>
                <a:schemeClr val="tx1"/>
              </a:solidFill>
            </a:endParaRPr>
          </a:p>
          <a:p>
            <a:pPr algn="l"/>
            <a:r>
              <a:rPr lang="en-US" sz="1200" dirty="0">
                <a:solidFill>
                  <a:srgbClr val="000000"/>
                </a:solidFill>
                <a:latin typeface="Consolas" panose="020B0609020204030204" pitchFamily="49" charset="0"/>
              </a:rPr>
              <a:t>const Student : {</a:t>
            </a:r>
            <a:r>
              <a:rPr lang="en-US" sz="1200" dirty="0" err="1">
                <a:solidFill>
                  <a:srgbClr val="000000"/>
                </a:solidFill>
                <a:latin typeface="Consolas" panose="020B0609020204030204" pitchFamily="49" charset="0"/>
              </a:rPr>
              <a:t>name:string</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rollno:string</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marks:number</a:t>
            </a:r>
            <a:r>
              <a:rPr lang="en-US" sz="1200" dirty="0">
                <a:solidFill>
                  <a:srgbClr val="000000"/>
                </a:solidFill>
                <a:latin typeface="Consolas" panose="020B0609020204030204" pitchFamily="49" charset="0"/>
              </a:rPr>
              <a:t>};</a:t>
            </a:r>
          </a:p>
          <a:p>
            <a:pPr algn="l"/>
            <a:r>
              <a:rPr lang="en-US" sz="2000" dirty="0">
                <a:solidFill>
                  <a:schemeClr val="tx1"/>
                </a:solidFill>
              </a:rPr>
              <a:t>let s1:Student ={name : “Ramesh”, rollno:”cs2”, marks:100};</a:t>
            </a:r>
          </a:p>
          <a:p>
            <a:pPr algn="l"/>
            <a:r>
              <a:rPr lang="en-US" sz="2000" dirty="0">
                <a:solidFill>
                  <a:schemeClr val="tx1"/>
                </a:solidFill>
              </a:rPr>
              <a:t>Note : </a:t>
            </a:r>
            <a:r>
              <a:rPr lang="en-US" sz="1200" b="0" i="0" dirty="0">
                <a:solidFill>
                  <a:srgbClr val="000000"/>
                </a:solidFill>
                <a:effectLst/>
                <a:latin typeface="Verdana" panose="020B0604030504040204" pitchFamily="34" charset="0"/>
              </a:rPr>
              <a:t>TypeScript can infer the types of properties based on their values.</a:t>
            </a:r>
          </a:p>
          <a:p>
            <a:pPr algn="l"/>
            <a:endParaRPr lang="en-US" sz="1200" dirty="0">
              <a:solidFill>
                <a:srgbClr val="000000"/>
              </a:solidFill>
              <a:latin typeface="Verdana" panose="020B0604030504040204" pitchFamily="34" charset="0"/>
            </a:endParaRPr>
          </a:p>
          <a:p>
            <a:pPr algn="l"/>
            <a:r>
              <a:rPr lang="en-US" sz="1200" dirty="0">
                <a:solidFill>
                  <a:srgbClr val="000000"/>
                </a:solidFill>
                <a:latin typeface="Verdana" panose="020B0604030504040204" pitchFamily="34" charset="0"/>
              </a:rPr>
              <a:t>Example : </a:t>
            </a:r>
          </a:p>
          <a:p>
            <a:pPr algn="l"/>
            <a:endParaRPr lang="en-US" sz="1200" dirty="0">
              <a:solidFill>
                <a:srgbClr val="000000"/>
              </a:solidFill>
              <a:latin typeface="Verdana" panose="020B0604030504040204" pitchFamily="34" charset="0"/>
            </a:endParaRPr>
          </a:p>
          <a:p>
            <a:pPr algn="l"/>
            <a:r>
              <a:rPr lang="en-US" sz="1200" dirty="0">
                <a:solidFill>
                  <a:srgbClr val="000000"/>
                </a:solidFill>
                <a:latin typeface="Verdana" panose="020B0604030504040204" pitchFamily="34" charset="0"/>
              </a:rPr>
              <a:t>const s2={ name : ‘Ramesh’};</a:t>
            </a:r>
          </a:p>
          <a:p>
            <a:pPr algn="l"/>
            <a:r>
              <a:rPr lang="en-US" sz="1200" dirty="0">
                <a:solidFill>
                  <a:srgbClr val="000000"/>
                </a:solidFill>
                <a:latin typeface="Verdana" panose="020B0604030504040204" pitchFamily="34" charset="0"/>
              </a:rPr>
              <a:t>S2.name=‘</a:t>
            </a:r>
            <a:r>
              <a:rPr lang="en-US" sz="1200" dirty="0" err="1">
                <a:solidFill>
                  <a:srgbClr val="000000"/>
                </a:solidFill>
                <a:latin typeface="Verdana" panose="020B0604030504040204" pitchFamily="34" charset="0"/>
              </a:rPr>
              <a:t>suresh</a:t>
            </a:r>
            <a:r>
              <a:rPr lang="en-US" sz="1200" dirty="0">
                <a:solidFill>
                  <a:srgbClr val="000000"/>
                </a:solidFill>
                <a:latin typeface="Verdana" panose="020B0604030504040204" pitchFamily="34" charset="0"/>
              </a:rPr>
              <a:t>’; //no error</a:t>
            </a:r>
          </a:p>
          <a:p>
            <a:pPr algn="l"/>
            <a:r>
              <a:rPr lang="en-US" sz="1200" b="0" i="0" dirty="0">
                <a:solidFill>
                  <a:srgbClr val="000000"/>
                </a:solidFill>
                <a:effectLst/>
                <a:latin typeface="Verdana" panose="020B0604030504040204" pitchFamily="34" charset="0"/>
              </a:rPr>
              <a:t>s2.name=34;//error</a:t>
            </a:r>
          </a:p>
          <a:p>
            <a:pPr algn="l"/>
            <a:endParaRPr lang="en-US" sz="1200" dirty="0">
              <a:solidFill>
                <a:srgbClr val="000000"/>
              </a:solidFill>
              <a:latin typeface="Verdana" panose="020B0604030504040204" pitchFamily="34" charset="0"/>
            </a:endParaRPr>
          </a:p>
          <a:p>
            <a:pPr algn="l"/>
            <a:r>
              <a:rPr lang="en-US" sz="1200" b="0" i="0" dirty="0">
                <a:solidFill>
                  <a:srgbClr val="000000"/>
                </a:solidFill>
                <a:effectLst/>
                <a:latin typeface="Verdana" panose="020B0604030504040204" pitchFamily="34" charset="0"/>
              </a:rPr>
              <a:t>Optional property : </a:t>
            </a:r>
          </a:p>
          <a:p>
            <a:pPr algn="l"/>
            <a:endParaRPr lang="en-US" sz="1200" dirty="0">
              <a:solidFill>
                <a:srgbClr val="000000"/>
              </a:solidFill>
              <a:latin typeface="Verdana" panose="020B0604030504040204" pitchFamily="34" charset="0"/>
            </a:endParaRPr>
          </a:p>
          <a:p>
            <a:pPr algn="l"/>
            <a:r>
              <a:rPr lang="en-US" sz="1200" dirty="0">
                <a:solidFill>
                  <a:srgbClr val="000000"/>
                </a:solidFill>
                <a:latin typeface="Verdana" panose="020B0604030504040204" pitchFamily="34" charset="0"/>
              </a:rPr>
              <a:t> const student ={</a:t>
            </a:r>
            <a:r>
              <a:rPr lang="en-US" sz="1200" dirty="0" err="1">
                <a:solidFill>
                  <a:srgbClr val="000000"/>
                </a:solidFill>
                <a:latin typeface="Verdana" panose="020B0604030504040204" pitchFamily="34" charset="0"/>
              </a:rPr>
              <a:t>name:string</a:t>
            </a:r>
            <a:r>
              <a:rPr lang="en-US" sz="1200" dirty="0">
                <a:solidFill>
                  <a:srgbClr val="000000"/>
                </a:solidFill>
                <a:latin typeface="Verdana" panose="020B0604030504040204" pitchFamily="34" charset="0"/>
              </a:rPr>
              <a:t>, </a:t>
            </a:r>
            <a:r>
              <a:rPr lang="en-US" sz="1200" dirty="0" err="1">
                <a:solidFill>
                  <a:srgbClr val="000000"/>
                </a:solidFill>
                <a:latin typeface="Verdana" panose="020B0604030504040204" pitchFamily="34" charset="0"/>
              </a:rPr>
              <a:t>rollno</a:t>
            </a:r>
            <a:r>
              <a:rPr lang="en-US" sz="1200" dirty="0">
                <a:solidFill>
                  <a:srgbClr val="000000"/>
                </a:solidFill>
                <a:latin typeface="Verdana" panose="020B0604030504040204" pitchFamily="34" charset="0"/>
              </a:rPr>
              <a:t> : number, </a:t>
            </a:r>
            <a:r>
              <a:rPr lang="en-US" sz="1200" dirty="0" err="1">
                <a:solidFill>
                  <a:srgbClr val="000000"/>
                </a:solidFill>
                <a:latin typeface="Verdana" panose="020B0604030504040204" pitchFamily="34" charset="0"/>
              </a:rPr>
              <a:t>marks:float</a:t>
            </a:r>
            <a:r>
              <a:rPr lang="en-US" sz="1200" dirty="0">
                <a:solidFill>
                  <a:srgbClr val="000000"/>
                </a:solidFill>
                <a:latin typeface="Verdana" panose="020B0604030504040204" pitchFamily="34" charset="0"/>
              </a:rPr>
              <a:t>}</a:t>
            </a:r>
            <a:endParaRPr lang="en-US" sz="1200" b="0" i="0" dirty="0">
              <a:solidFill>
                <a:srgbClr val="000000"/>
              </a:solidFill>
              <a:effectLst/>
              <a:latin typeface="Verdana" panose="020B0604030504040204" pitchFamily="34" charset="0"/>
            </a:endParaRPr>
          </a:p>
          <a:p>
            <a:pPr algn="l"/>
            <a:r>
              <a:rPr lang="en-US" sz="1200" b="0" i="0" dirty="0">
                <a:solidFill>
                  <a:srgbClr val="000000"/>
                </a:solidFill>
                <a:effectLst/>
                <a:latin typeface="Verdana" panose="020B0604030504040204" pitchFamily="34" charset="0"/>
              </a:rPr>
              <a:t> l</a:t>
            </a:r>
            <a:r>
              <a:rPr lang="en-US" sz="1200" dirty="0">
                <a:solidFill>
                  <a:srgbClr val="000000"/>
                </a:solidFill>
                <a:latin typeface="Verdana" panose="020B0604030504040204" pitchFamily="34" charset="0"/>
              </a:rPr>
              <a:t>et s1 : student = {</a:t>
            </a:r>
            <a:r>
              <a:rPr lang="en-US" sz="1200" dirty="0" err="1">
                <a:solidFill>
                  <a:srgbClr val="000000"/>
                </a:solidFill>
                <a:latin typeface="Verdana" panose="020B0604030504040204" pitchFamily="34" charset="0"/>
              </a:rPr>
              <a:t>name:’Ramesh</a:t>
            </a:r>
            <a:r>
              <a:rPr lang="en-US" sz="1200" dirty="0">
                <a:solidFill>
                  <a:srgbClr val="000000"/>
                </a:solidFill>
                <a:latin typeface="Verdana" panose="020B0604030504040204" pitchFamily="34" charset="0"/>
              </a:rPr>
              <a:t>’, </a:t>
            </a:r>
            <a:r>
              <a:rPr lang="en-US" sz="1200" dirty="0" err="1">
                <a:solidFill>
                  <a:srgbClr val="000000"/>
                </a:solidFill>
                <a:latin typeface="Verdana" panose="020B0604030504040204" pitchFamily="34" charset="0"/>
              </a:rPr>
              <a:t>rollno</a:t>
            </a:r>
            <a:r>
              <a:rPr lang="en-US" sz="1200" dirty="0">
                <a:solidFill>
                  <a:srgbClr val="000000"/>
                </a:solidFill>
                <a:latin typeface="Verdana" panose="020B0604030504040204" pitchFamily="34" charset="0"/>
              </a:rPr>
              <a:t> : 1};//error as marks is required</a:t>
            </a:r>
            <a:r>
              <a:rPr lang="en-US" sz="1200" b="0" i="0" dirty="0">
                <a:solidFill>
                  <a:srgbClr val="000000"/>
                </a:solidFill>
                <a:effectLst/>
                <a:latin typeface="Verdana" panose="020B0604030504040204" pitchFamily="34" charset="0"/>
              </a:rPr>
              <a:t> </a:t>
            </a:r>
          </a:p>
          <a:p>
            <a:pPr algn="l"/>
            <a:endParaRPr lang="en-US" sz="1200" dirty="0">
              <a:solidFill>
                <a:srgbClr val="000000"/>
              </a:solidFill>
              <a:latin typeface="Verdana" panose="020B0604030504040204" pitchFamily="34" charset="0"/>
            </a:endParaRPr>
          </a:p>
          <a:p>
            <a:pPr algn="l"/>
            <a:r>
              <a:rPr lang="en-US" sz="1200" dirty="0">
                <a:solidFill>
                  <a:srgbClr val="000000"/>
                </a:solidFill>
                <a:latin typeface="Verdana" panose="020B0604030504040204" pitchFamily="34" charset="0"/>
              </a:rPr>
              <a:t> const student ={</a:t>
            </a:r>
            <a:r>
              <a:rPr lang="en-US" sz="1200" dirty="0" err="1">
                <a:solidFill>
                  <a:srgbClr val="000000"/>
                </a:solidFill>
                <a:latin typeface="Verdana" panose="020B0604030504040204" pitchFamily="34" charset="0"/>
              </a:rPr>
              <a:t>name:string</a:t>
            </a:r>
            <a:r>
              <a:rPr lang="en-US" sz="1200" dirty="0">
                <a:solidFill>
                  <a:srgbClr val="000000"/>
                </a:solidFill>
                <a:latin typeface="Verdana" panose="020B0604030504040204" pitchFamily="34" charset="0"/>
              </a:rPr>
              <a:t>, </a:t>
            </a:r>
            <a:r>
              <a:rPr lang="en-US" sz="1200" dirty="0" err="1">
                <a:solidFill>
                  <a:srgbClr val="000000"/>
                </a:solidFill>
                <a:latin typeface="Verdana" panose="020B0604030504040204" pitchFamily="34" charset="0"/>
              </a:rPr>
              <a:t>rollno</a:t>
            </a:r>
            <a:r>
              <a:rPr lang="en-US" sz="1200" dirty="0">
                <a:solidFill>
                  <a:srgbClr val="000000"/>
                </a:solidFill>
                <a:latin typeface="Verdana" panose="020B0604030504040204" pitchFamily="34" charset="0"/>
              </a:rPr>
              <a:t> : number, marks ?:float}</a:t>
            </a:r>
          </a:p>
          <a:p>
            <a:pPr algn="l"/>
            <a:r>
              <a:rPr lang="en-US" sz="1200" b="0" i="0" dirty="0">
                <a:solidFill>
                  <a:srgbClr val="000000"/>
                </a:solidFill>
                <a:effectLst/>
                <a:latin typeface="Verdana" panose="020B0604030504040204" pitchFamily="34" charset="0"/>
              </a:rPr>
              <a:t> l</a:t>
            </a:r>
            <a:r>
              <a:rPr lang="en-US" sz="1200" dirty="0">
                <a:solidFill>
                  <a:srgbClr val="000000"/>
                </a:solidFill>
                <a:latin typeface="Verdana" panose="020B0604030504040204" pitchFamily="34" charset="0"/>
              </a:rPr>
              <a:t>et s1 : student = {</a:t>
            </a:r>
            <a:r>
              <a:rPr lang="en-US" sz="1200" dirty="0" err="1">
                <a:solidFill>
                  <a:srgbClr val="000000"/>
                </a:solidFill>
                <a:latin typeface="Verdana" panose="020B0604030504040204" pitchFamily="34" charset="0"/>
              </a:rPr>
              <a:t>name:’Ramesh</a:t>
            </a:r>
            <a:r>
              <a:rPr lang="en-US" sz="1200" dirty="0">
                <a:solidFill>
                  <a:srgbClr val="000000"/>
                </a:solidFill>
                <a:latin typeface="Verdana" panose="020B0604030504040204" pitchFamily="34" charset="0"/>
              </a:rPr>
              <a:t>’, </a:t>
            </a:r>
            <a:r>
              <a:rPr lang="en-US" sz="1200" dirty="0" err="1">
                <a:solidFill>
                  <a:srgbClr val="000000"/>
                </a:solidFill>
                <a:latin typeface="Verdana" panose="020B0604030504040204" pitchFamily="34" charset="0"/>
              </a:rPr>
              <a:t>rollno</a:t>
            </a:r>
            <a:r>
              <a:rPr lang="en-US" sz="1200" dirty="0">
                <a:solidFill>
                  <a:srgbClr val="000000"/>
                </a:solidFill>
                <a:latin typeface="Verdana" panose="020B0604030504040204" pitchFamily="34" charset="0"/>
              </a:rPr>
              <a:t> : 1};//no error as marks is optional</a:t>
            </a:r>
            <a:endParaRPr lang="en-US" sz="1200" b="0" i="0" dirty="0">
              <a:solidFill>
                <a:srgbClr val="000000"/>
              </a:solidFill>
              <a:effectLst/>
              <a:latin typeface="Verdana" panose="020B0604030504040204" pitchFamily="34" charset="0"/>
            </a:endParaRPr>
          </a:p>
          <a:p>
            <a:pPr algn="l"/>
            <a:endParaRPr lang="en-US" sz="12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6975970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Typescript: Types</a:t>
            </a:r>
          </a:p>
        </p:txBody>
      </p:sp>
      <p:sp>
        <p:nvSpPr>
          <p:cNvPr id="3" name="Subtitle 2"/>
          <p:cNvSpPr>
            <a:spLocks noGrp="1"/>
          </p:cNvSpPr>
          <p:nvPr>
            <p:ph type="subTitle" idx="1"/>
          </p:nvPr>
        </p:nvSpPr>
        <p:spPr>
          <a:xfrm>
            <a:off x="762000" y="990600"/>
            <a:ext cx="7848600" cy="5410200"/>
          </a:xfrm>
        </p:spPr>
        <p:txBody>
          <a:bodyPr>
            <a:normAutofit fontScale="92500" lnSpcReduction="10000"/>
          </a:bodyPr>
          <a:lstStyle/>
          <a:p>
            <a:pPr algn="l"/>
            <a:r>
              <a:rPr lang="en-US" sz="2200" dirty="0">
                <a:solidFill>
                  <a:schemeClr val="tx1"/>
                </a:solidFill>
              </a:rPr>
              <a:t>Enums : </a:t>
            </a:r>
          </a:p>
          <a:p>
            <a:pPr algn="l"/>
            <a:endParaRPr lang="en-US" sz="1400" i="0" dirty="0">
              <a:solidFill>
                <a:srgbClr val="000000"/>
              </a:solidFill>
              <a:effectLst/>
              <a:latin typeface="Verdana" panose="020B0604030504040204" pitchFamily="34" charset="0"/>
            </a:endParaRPr>
          </a:p>
          <a:p>
            <a:pPr algn="l"/>
            <a:r>
              <a:rPr lang="en-US" sz="1400" i="0" dirty="0">
                <a:solidFill>
                  <a:srgbClr val="000000"/>
                </a:solidFill>
                <a:effectLst/>
                <a:latin typeface="Verdana" panose="020B0604030504040204" pitchFamily="34" charset="0"/>
              </a:rPr>
              <a:t>An </a:t>
            </a:r>
            <a:r>
              <a:rPr lang="en-US" sz="1400" i="0" dirty="0" err="1">
                <a:solidFill>
                  <a:srgbClr val="000000"/>
                </a:solidFill>
                <a:effectLst/>
                <a:latin typeface="Verdana" panose="020B0604030504040204" pitchFamily="34" charset="0"/>
              </a:rPr>
              <a:t>enum</a:t>
            </a:r>
            <a:r>
              <a:rPr lang="en-US" sz="1400" i="0" dirty="0">
                <a:solidFill>
                  <a:srgbClr val="000000"/>
                </a:solidFill>
                <a:effectLst/>
                <a:latin typeface="Verdana" panose="020B0604030504040204" pitchFamily="34" charset="0"/>
              </a:rPr>
              <a:t> is a special "class" that represents a group of constants (unchangeable variables)</a:t>
            </a:r>
          </a:p>
          <a:p>
            <a:pPr algn="l"/>
            <a:endParaRPr lang="en-US" sz="1400" dirty="0">
              <a:solidFill>
                <a:srgbClr val="000000"/>
              </a:solidFill>
              <a:latin typeface="Verdana" panose="020B0604030504040204" pitchFamily="34" charset="0"/>
            </a:endParaRPr>
          </a:p>
          <a:p>
            <a:pPr algn="l"/>
            <a:r>
              <a:rPr lang="en-US" sz="1400" i="0" dirty="0">
                <a:solidFill>
                  <a:srgbClr val="000000"/>
                </a:solidFill>
                <a:effectLst/>
                <a:latin typeface="Verdana" panose="020B0604030504040204" pitchFamily="34" charset="0"/>
              </a:rPr>
              <a:t>Numeric Enums :</a:t>
            </a:r>
          </a:p>
          <a:p>
            <a:pPr algn="l"/>
            <a:endParaRPr lang="en-US" sz="1400" dirty="0">
              <a:solidFill>
                <a:srgbClr val="000000"/>
              </a:solidFill>
              <a:latin typeface="Verdana" panose="020B0604030504040204" pitchFamily="34" charset="0"/>
            </a:endParaRPr>
          </a:p>
          <a:p>
            <a:pPr algn="l"/>
            <a:r>
              <a:rPr lang="en-US" sz="1400" dirty="0" err="1">
                <a:solidFill>
                  <a:srgbClr val="000000"/>
                </a:solidFill>
                <a:latin typeface="Verdana" panose="020B0604030504040204" pitchFamily="34" charset="0"/>
              </a:rPr>
              <a:t>enum</a:t>
            </a:r>
            <a:r>
              <a:rPr lang="en-US" sz="1400" dirty="0">
                <a:solidFill>
                  <a:srgbClr val="000000"/>
                </a:solidFill>
                <a:latin typeface="Verdana" panose="020B0604030504040204" pitchFamily="34" charset="0"/>
              </a:rPr>
              <a:t> </a:t>
            </a:r>
            <a:r>
              <a:rPr lang="en-US" sz="1400" dirty="0" err="1">
                <a:solidFill>
                  <a:srgbClr val="000000"/>
                </a:solidFill>
                <a:latin typeface="Verdana" panose="020B0604030504040204" pitchFamily="34" charset="0"/>
              </a:rPr>
              <a:t>signalColors</a:t>
            </a:r>
            <a:r>
              <a:rPr lang="en-US" sz="1400" dirty="0">
                <a:solidFill>
                  <a:srgbClr val="000000"/>
                </a:solidFill>
                <a:latin typeface="Verdana" panose="020B0604030504040204" pitchFamily="34" charset="0"/>
              </a:rPr>
              <a:t>{Red, Green, Yellow};</a:t>
            </a:r>
          </a:p>
          <a:p>
            <a:pPr algn="l"/>
            <a:endParaRPr lang="en-US" sz="1400" i="0" dirty="0">
              <a:solidFill>
                <a:srgbClr val="000000"/>
              </a:solidFill>
              <a:effectLst/>
              <a:latin typeface="Verdana" panose="020B0604030504040204" pitchFamily="34" charset="0"/>
            </a:endParaRPr>
          </a:p>
          <a:p>
            <a:pPr algn="l"/>
            <a:r>
              <a:rPr lang="en-US" sz="1400" i="0" dirty="0">
                <a:solidFill>
                  <a:srgbClr val="000000"/>
                </a:solidFill>
                <a:effectLst/>
                <a:latin typeface="Verdana" panose="020B0604030504040204" pitchFamily="34" charset="0"/>
              </a:rPr>
              <a:t>let </a:t>
            </a:r>
            <a:r>
              <a:rPr lang="en-US" sz="1400" i="0" dirty="0" err="1">
                <a:solidFill>
                  <a:srgbClr val="000000"/>
                </a:solidFill>
                <a:effectLst/>
                <a:latin typeface="Verdana" panose="020B0604030504040204" pitchFamily="34" charset="0"/>
              </a:rPr>
              <a:t>currentSignal</a:t>
            </a:r>
            <a:r>
              <a:rPr lang="en-US" sz="1400" i="0" dirty="0">
                <a:solidFill>
                  <a:srgbClr val="000000"/>
                </a:solidFill>
                <a:effectLst/>
                <a:latin typeface="Verdana" panose="020B0604030504040204" pitchFamily="34" charset="0"/>
              </a:rPr>
              <a:t>= </a:t>
            </a:r>
            <a:r>
              <a:rPr lang="en-US" sz="1400" dirty="0" err="1">
                <a:solidFill>
                  <a:srgbClr val="000000"/>
                </a:solidFill>
                <a:latin typeface="Verdana" panose="020B0604030504040204" pitchFamily="34" charset="0"/>
              </a:rPr>
              <a:t>singalColors.Green</a:t>
            </a:r>
            <a:r>
              <a:rPr lang="en-US" sz="1400" dirty="0">
                <a:solidFill>
                  <a:srgbClr val="000000"/>
                </a:solidFill>
                <a:latin typeface="Verdana" panose="020B0604030504040204" pitchFamily="34" charset="0"/>
              </a:rPr>
              <a:t>;</a:t>
            </a:r>
          </a:p>
          <a:p>
            <a:pPr algn="l"/>
            <a:endParaRPr lang="en-US" sz="1400" i="0" dirty="0">
              <a:solidFill>
                <a:srgbClr val="000000"/>
              </a:solidFill>
              <a:effectLst/>
              <a:latin typeface="Verdana" panose="020B0604030504040204" pitchFamily="34" charset="0"/>
            </a:endParaRPr>
          </a:p>
          <a:p>
            <a:pPr algn="l"/>
            <a:r>
              <a:rPr lang="en-US" sz="1400" dirty="0">
                <a:solidFill>
                  <a:srgbClr val="000000"/>
                </a:solidFill>
                <a:latin typeface="Verdana" panose="020B0604030504040204" pitchFamily="34" charset="0"/>
              </a:rPr>
              <a:t>console.log(</a:t>
            </a:r>
            <a:r>
              <a:rPr lang="en-US" sz="1400" dirty="0" err="1">
                <a:solidFill>
                  <a:srgbClr val="000000"/>
                </a:solidFill>
                <a:latin typeface="Verdana" panose="020B0604030504040204" pitchFamily="34" charset="0"/>
              </a:rPr>
              <a:t>currentSignal</a:t>
            </a:r>
            <a:r>
              <a:rPr lang="en-US" sz="1400" dirty="0">
                <a:solidFill>
                  <a:srgbClr val="000000"/>
                </a:solidFill>
                <a:latin typeface="Verdana" panose="020B0604030504040204" pitchFamily="34" charset="0"/>
              </a:rPr>
              <a:t>); // 1</a:t>
            </a:r>
          </a:p>
          <a:p>
            <a:pPr algn="l"/>
            <a:endParaRPr lang="en-US" sz="1400" i="0" dirty="0">
              <a:solidFill>
                <a:srgbClr val="000000"/>
              </a:solidFill>
              <a:effectLst/>
              <a:latin typeface="Verdana" panose="020B0604030504040204" pitchFamily="34" charset="0"/>
            </a:endParaRPr>
          </a:p>
          <a:p>
            <a:pPr algn="l"/>
            <a:r>
              <a:rPr lang="en-US" sz="1400" dirty="0" err="1">
                <a:solidFill>
                  <a:srgbClr val="000000"/>
                </a:solidFill>
                <a:latin typeface="Verdana" panose="020B0604030504040204" pitchFamily="34" charset="0"/>
              </a:rPr>
              <a:t>Eg</a:t>
            </a:r>
            <a:r>
              <a:rPr lang="en-US" sz="1400" dirty="0">
                <a:solidFill>
                  <a:srgbClr val="000000"/>
                </a:solidFill>
                <a:latin typeface="Verdana" panose="020B0604030504040204" pitchFamily="34" charset="0"/>
              </a:rPr>
              <a:t> : 2</a:t>
            </a:r>
          </a:p>
          <a:p>
            <a:pPr algn="l"/>
            <a:endParaRPr lang="en-US" sz="1400" i="0" dirty="0">
              <a:solidFill>
                <a:srgbClr val="000000"/>
              </a:solidFill>
              <a:effectLst/>
              <a:latin typeface="Verdana" panose="020B0604030504040204" pitchFamily="34" charset="0"/>
            </a:endParaRPr>
          </a:p>
          <a:p>
            <a:pPr algn="l"/>
            <a:r>
              <a:rPr lang="en-US" sz="1000" b="0" i="0" dirty="0" err="1">
                <a:solidFill>
                  <a:srgbClr val="0000CD"/>
                </a:solidFill>
                <a:effectLst/>
                <a:latin typeface="Consolas" panose="020B0609020204030204" pitchFamily="49" charset="0"/>
              </a:rPr>
              <a:t>enum</a:t>
            </a:r>
            <a:r>
              <a:rPr lang="en-US" sz="1000" b="0" i="0" dirty="0">
                <a:solidFill>
                  <a:srgbClr val="000000"/>
                </a:solidFill>
                <a:effectLst/>
                <a:latin typeface="Consolas" panose="020B0609020204030204" pitchFamily="49" charset="0"/>
              </a:rPr>
              <a:t> </a:t>
            </a:r>
            <a:r>
              <a:rPr lang="en-US" sz="1000" b="0" i="0" dirty="0" err="1">
                <a:solidFill>
                  <a:srgbClr val="000000"/>
                </a:solidFill>
                <a:effectLst/>
                <a:latin typeface="Consolas" panose="020B0609020204030204" pitchFamily="49" charset="0"/>
              </a:rPr>
              <a:t>StatusCodes</a:t>
            </a:r>
            <a:r>
              <a:rPr lang="en-US" sz="1000" b="0" i="0" dirty="0">
                <a:solidFill>
                  <a:srgbClr val="000000"/>
                </a:solidFill>
                <a:effectLst/>
                <a:latin typeface="Consolas" panose="020B0609020204030204" pitchFamily="49" charset="0"/>
              </a:rPr>
              <a:t> {</a:t>
            </a:r>
            <a:br>
              <a:rPr lang="en-US" sz="1000" dirty="0"/>
            </a:br>
            <a:r>
              <a:rPr lang="en-US" sz="1000" b="0" i="0" dirty="0">
                <a:solidFill>
                  <a:srgbClr val="000000"/>
                </a:solidFill>
                <a:effectLst/>
                <a:latin typeface="Consolas" panose="020B0609020204030204" pitchFamily="49" charset="0"/>
              </a:rPr>
              <a:t>  </a:t>
            </a:r>
            <a:r>
              <a:rPr lang="en-US" sz="1000" b="0" i="0" dirty="0" err="1">
                <a:solidFill>
                  <a:srgbClr val="000000"/>
                </a:solidFill>
                <a:effectLst/>
                <a:latin typeface="Consolas" panose="020B0609020204030204" pitchFamily="49" charset="0"/>
              </a:rPr>
              <a:t>NotFound</a:t>
            </a:r>
            <a:r>
              <a:rPr lang="en-US" sz="1000" b="0" i="0" dirty="0">
                <a:solidFill>
                  <a:srgbClr val="000000"/>
                </a:solidFill>
                <a:effectLst/>
                <a:latin typeface="Consolas" panose="020B0609020204030204" pitchFamily="49" charset="0"/>
              </a:rPr>
              <a:t> = </a:t>
            </a:r>
            <a:r>
              <a:rPr lang="en-US" sz="1000" b="0" i="0" dirty="0">
                <a:solidFill>
                  <a:srgbClr val="FF0000"/>
                </a:solidFill>
                <a:effectLst/>
                <a:latin typeface="Consolas" panose="020B0609020204030204" pitchFamily="49" charset="0"/>
              </a:rPr>
              <a:t>404</a:t>
            </a:r>
            <a:r>
              <a:rPr lang="en-US" sz="1000" b="0" i="0" dirty="0">
                <a:solidFill>
                  <a:srgbClr val="000000"/>
                </a:solidFill>
                <a:effectLst/>
                <a:latin typeface="Consolas" panose="020B0609020204030204" pitchFamily="49" charset="0"/>
              </a:rPr>
              <a:t>,</a:t>
            </a:r>
            <a:br>
              <a:rPr lang="en-US" sz="1000" dirty="0"/>
            </a:br>
            <a:r>
              <a:rPr lang="en-US" sz="1000" b="0" i="0" dirty="0">
                <a:solidFill>
                  <a:srgbClr val="000000"/>
                </a:solidFill>
                <a:effectLst/>
                <a:latin typeface="Consolas" panose="020B0609020204030204" pitchFamily="49" charset="0"/>
              </a:rPr>
              <a:t>  Success = </a:t>
            </a:r>
            <a:r>
              <a:rPr lang="en-US" sz="1000" b="0" i="0" dirty="0">
                <a:solidFill>
                  <a:srgbClr val="FF0000"/>
                </a:solidFill>
                <a:effectLst/>
                <a:latin typeface="Consolas" panose="020B0609020204030204" pitchFamily="49" charset="0"/>
              </a:rPr>
              <a:t>200</a:t>
            </a:r>
            <a:r>
              <a:rPr lang="en-US" sz="1000" b="0" i="0" dirty="0">
                <a:solidFill>
                  <a:srgbClr val="000000"/>
                </a:solidFill>
                <a:effectLst/>
                <a:latin typeface="Consolas" panose="020B0609020204030204" pitchFamily="49" charset="0"/>
              </a:rPr>
              <a:t>,</a:t>
            </a:r>
            <a:br>
              <a:rPr lang="en-US" sz="1000" dirty="0"/>
            </a:br>
            <a:r>
              <a:rPr lang="en-US" sz="1000" b="0" i="0" dirty="0">
                <a:solidFill>
                  <a:srgbClr val="000000"/>
                </a:solidFill>
                <a:effectLst/>
                <a:latin typeface="Consolas" panose="020B0609020204030204" pitchFamily="49" charset="0"/>
              </a:rPr>
              <a:t>  Accepted = </a:t>
            </a:r>
            <a:r>
              <a:rPr lang="en-US" sz="1000" b="0" i="0" dirty="0">
                <a:solidFill>
                  <a:srgbClr val="FF0000"/>
                </a:solidFill>
                <a:effectLst/>
                <a:latin typeface="Consolas" panose="020B0609020204030204" pitchFamily="49" charset="0"/>
              </a:rPr>
              <a:t>202</a:t>
            </a:r>
            <a:r>
              <a:rPr lang="en-US" sz="1000" b="0" i="0" dirty="0">
                <a:solidFill>
                  <a:srgbClr val="000000"/>
                </a:solidFill>
                <a:effectLst/>
                <a:latin typeface="Consolas" panose="020B0609020204030204" pitchFamily="49" charset="0"/>
              </a:rPr>
              <a:t>,</a:t>
            </a:r>
            <a:br>
              <a:rPr lang="en-US" sz="1000" dirty="0"/>
            </a:br>
            <a:r>
              <a:rPr lang="en-US" sz="1000" b="0" i="0" dirty="0">
                <a:solidFill>
                  <a:srgbClr val="000000"/>
                </a:solidFill>
                <a:effectLst/>
                <a:latin typeface="Consolas" panose="020B0609020204030204" pitchFamily="49" charset="0"/>
              </a:rPr>
              <a:t>  </a:t>
            </a:r>
            <a:r>
              <a:rPr lang="en-US" sz="1000" b="0" i="0" dirty="0" err="1">
                <a:solidFill>
                  <a:srgbClr val="000000"/>
                </a:solidFill>
                <a:effectLst/>
                <a:latin typeface="Consolas" panose="020B0609020204030204" pitchFamily="49" charset="0"/>
              </a:rPr>
              <a:t>BadRequest</a:t>
            </a:r>
            <a:r>
              <a:rPr lang="en-US" sz="1000" b="0" i="0" dirty="0">
                <a:solidFill>
                  <a:srgbClr val="000000"/>
                </a:solidFill>
                <a:effectLst/>
                <a:latin typeface="Consolas" panose="020B0609020204030204" pitchFamily="49" charset="0"/>
              </a:rPr>
              <a:t> = </a:t>
            </a:r>
            <a:r>
              <a:rPr lang="en-US" sz="1000" b="0" i="0" dirty="0">
                <a:solidFill>
                  <a:srgbClr val="FF0000"/>
                </a:solidFill>
                <a:effectLst/>
                <a:latin typeface="Consolas" panose="020B0609020204030204" pitchFamily="49" charset="0"/>
              </a:rPr>
              <a:t>400</a:t>
            </a:r>
            <a:br>
              <a:rPr lang="en-US" sz="1000" dirty="0"/>
            </a:br>
            <a:r>
              <a:rPr lang="en-US" sz="1000" b="0" i="0" dirty="0">
                <a:solidFill>
                  <a:srgbClr val="000000"/>
                </a:solidFill>
                <a:effectLst/>
                <a:latin typeface="Consolas" panose="020B0609020204030204" pitchFamily="49" charset="0"/>
              </a:rPr>
              <a:t>}</a:t>
            </a:r>
            <a:endParaRPr lang="en-US" sz="1400" i="0" dirty="0">
              <a:solidFill>
                <a:srgbClr val="000000"/>
              </a:solidFill>
              <a:effectLst/>
              <a:latin typeface="Verdana" panose="020B0604030504040204" pitchFamily="34" charset="0"/>
            </a:endParaRPr>
          </a:p>
          <a:p>
            <a:pPr algn="l"/>
            <a:endParaRPr lang="en-US" sz="1400" dirty="0">
              <a:solidFill>
                <a:srgbClr val="000000"/>
              </a:solidFill>
              <a:latin typeface="Verdana" panose="020B0604030504040204" pitchFamily="34" charset="0"/>
            </a:endParaRPr>
          </a:p>
          <a:p>
            <a:endParaRPr lang="en-US" sz="1400" dirty="0"/>
          </a:p>
          <a:p>
            <a:endParaRPr lang="en-US" sz="1400" dirty="0"/>
          </a:p>
          <a:p>
            <a:br>
              <a:rPr lang="en-US" sz="1400" dirty="0"/>
            </a:br>
            <a:endParaRPr lang="en-US" sz="1400" dirty="0"/>
          </a:p>
          <a:p>
            <a:endParaRPr lang="en-US" sz="1400" b="0" i="0" dirty="0">
              <a:solidFill>
                <a:srgbClr val="000000"/>
              </a:solidFill>
              <a:effectLst/>
              <a:latin typeface="Verdana" panose="020B0604030504040204" pitchFamily="34" charset="0"/>
            </a:endParaRPr>
          </a:p>
          <a:p>
            <a:endParaRPr lang="en-US" sz="1400" dirty="0">
              <a:solidFill>
                <a:srgbClr val="000000"/>
              </a:solidFill>
              <a:latin typeface="Verdana" panose="020B0604030504040204" pitchFamily="34" charset="0"/>
            </a:endParaRPr>
          </a:p>
          <a:p>
            <a:endParaRPr lang="en-US" sz="14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7085340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Typescript: Types</a:t>
            </a:r>
          </a:p>
        </p:txBody>
      </p:sp>
      <p:sp>
        <p:nvSpPr>
          <p:cNvPr id="3" name="Subtitle 2"/>
          <p:cNvSpPr>
            <a:spLocks noGrp="1"/>
          </p:cNvSpPr>
          <p:nvPr>
            <p:ph type="subTitle" idx="1"/>
          </p:nvPr>
        </p:nvSpPr>
        <p:spPr>
          <a:xfrm>
            <a:off x="762000" y="990600"/>
            <a:ext cx="7848600" cy="5410200"/>
          </a:xfrm>
        </p:spPr>
        <p:txBody>
          <a:bodyPr>
            <a:normAutofit/>
          </a:bodyPr>
          <a:lstStyle/>
          <a:p>
            <a:pPr algn="l"/>
            <a:r>
              <a:rPr lang="en-US" sz="1400" dirty="0">
                <a:solidFill>
                  <a:schemeClr val="tx1"/>
                </a:solidFill>
              </a:rPr>
              <a:t>String Enums : </a:t>
            </a:r>
          </a:p>
          <a:p>
            <a:pPr algn="l"/>
            <a:endParaRPr lang="en-US" sz="1400" dirty="0">
              <a:solidFill>
                <a:schemeClr val="tx1"/>
              </a:solidFill>
            </a:endParaRPr>
          </a:p>
          <a:p>
            <a:pPr algn="l"/>
            <a:r>
              <a:rPr lang="en-US" sz="1400" dirty="0">
                <a:solidFill>
                  <a:schemeClr val="tx1"/>
                </a:solidFill>
              </a:rPr>
              <a:t>More readable than numeric </a:t>
            </a:r>
            <a:r>
              <a:rPr lang="en-US" sz="1400" dirty="0" err="1">
                <a:solidFill>
                  <a:schemeClr val="tx1"/>
                </a:solidFill>
              </a:rPr>
              <a:t>enums</a:t>
            </a:r>
            <a:r>
              <a:rPr lang="en-US" sz="1400" dirty="0">
                <a:solidFill>
                  <a:schemeClr val="tx1"/>
                </a:solidFill>
              </a:rPr>
              <a:t>.</a:t>
            </a:r>
          </a:p>
          <a:p>
            <a:pPr algn="l"/>
            <a:endParaRPr lang="en-US" sz="1400" dirty="0">
              <a:solidFill>
                <a:schemeClr val="tx1"/>
              </a:solidFill>
            </a:endParaRPr>
          </a:p>
          <a:p>
            <a:pPr algn="l"/>
            <a:r>
              <a:rPr lang="en-US" sz="1000" b="0" i="0" dirty="0" err="1">
                <a:solidFill>
                  <a:srgbClr val="0000CD"/>
                </a:solidFill>
                <a:effectLst/>
                <a:latin typeface="Consolas" panose="020B0609020204030204" pitchFamily="49" charset="0"/>
              </a:rPr>
              <a:t>enum</a:t>
            </a:r>
            <a:r>
              <a:rPr lang="en-US" sz="1000" b="0" i="0" dirty="0">
                <a:solidFill>
                  <a:srgbClr val="000000"/>
                </a:solidFill>
                <a:effectLst/>
                <a:latin typeface="Consolas" panose="020B0609020204030204" pitchFamily="49" charset="0"/>
              </a:rPr>
              <a:t> </a:t>
            </a:r>
            <a:r>
              <a:rPr lang="en-US" sz="1000" b="0" i="0" dirty="0" err="1">
                <a:solidFill>
                  <a:srgbClr val="000000"/>
                </a:solidFill>
                <a:effectLst/>
                <a:latin typeface="Consolas" panose="020B0609020204030204" pitchFamily="49" charset="0"/>
              </a:rPr>
              <a:t>CardinalDirections</a:t>
            </a:r>
            <a:r>
              <a:rPr lang="en-US" sz="1000" b="0" i="0" dirty="0">
                <a:solidFill>
                  <a:srgbClr val="000000"/>
                </a:solidFill>
                <a:effectLst/>
                <a:latin typeface="Consolas" panose="020B0609020204030204" pitchFamily="49" charset="0"/>
              </a:rPr>
              <a:t> {</a:t>
            </a:r>
            <a:br>
              <a:rPr lang="en-US" sz="1000" dirty="0"/>
            </a:br>
            <a:r>
              <a:rPr lang="en-US" sz="1000" b="0" i="0" dirty="0">
                <a:solidFill>
                  <a:srgbClr val="000000"/>
                </a:solidFill>
                <a:effectLst/>
                <a:latin typeface="Consolas" panose="020B0609020204030204" pitchFamily="49" charset="0"/>
              </a:rPr>
              <a:t>  North = </a:t>
            </a:r>
            <a:r>
              <a:rPr lang="en-US" sz="1000" b="0" i="0" dirty="0">
                <a:solidFill>
                  <a:srgbClr val="A52A2A"/>
                </a:solidFill>
                <a:effectLst/>
                <a:latin typeface="Consolas" panose="020B0609020204030204" pitchFamily="49" charset="0"/>
              </a:rPr>
              <a:t>'North'</a:t>
            </a:r>
            <a:r>
              <a:rPr lang="en-US" sz="1000" b="0" i="0" dirty="0">
                <a:solidFill>
                  <a:srgbClr val="000000"/>
                </a:solidFill>
                <a:effectLst/>
                <a:latin typeface="Consolas" panose="020B0609020204030204" pitchFamily="49" charset="0"/>
              </a:rPr>
              <a:t>,</a:t>
            </a:r>
            <a:br>
              <a:rPr lang="en-US" sz="1000" dirty="0"/>
            </a:br>
            <a:r>
              <a:rPr lang="en-US" sz="1000" b="0" i="0" dirty="0">
                <a:solidFill>
                  <a:srgbClr val="000000"/>
                </a:solidFill>
                <a:effectLst/>
                <a:latin typeface="Consolas" panose="020B0609020204030204" pitchFamily="49" charset="0"/>
              </a:rPr>
              <a:t>  East = </a:t>
            </a:r>
            <a:r>
              <a:rPr lang="en-US" sz="1000" b="0" i="0" dirty="0">
                <a:solidFill>
                  <a:srgbClr val="A52A2A"/>
                </a:solidFill>
                <a:effectLst/>
                <a:latin typeface="Consolas" panose="020B0609020204030204" pitchFamily="49" charset="0"/>
              </a:rPr>
              <a:t>"East"</a:t>
            </a:r>
            <a:r>
              <a:rPr lang="en-US" sz="1000" b="0" i="0" dirty="0">
                <a:solidFill>
                  <a:srgbClr val="000000"/>
                </a:solidFill>
                <a:effectLst/>
                <a:latin typeface="Consolas" panose="020B0609020204030204" pitchFamily="49" charset="0"/>
              </a:rPr>
              <a:t>,</a:t>
            </a:r>
            <a:br>
              <a:rPr lang="en-US" sz="1000" dirty="0"/>
            </a:br>
            <a:r>
              <a:rPr lang="en-US" sz="1000" b="0" i="0" dirty="0">
                <a:solidFill>
                  <a:srgbClr val="000000"/>
                </a:solidFill>
                <a:effectLst/>
                <a:latin typeface="Consolas" panose="020B0609020204030204" pitchFamily="49" charset="0"/>
              </a:rPr>
              <a:t>  South = </a:t>
            </a:r>
            <a:r>
              <a:rPr lang="en-US" sz="1000" b="0" i="0" dirty="0">
                <a:solidFill>
                  <a:srgbClr val="A52A2A"/>
                </a:solidFill>
                <a:effectLst/>
                <a:latin typeface="Consolas" panose="020B0609020204030204" pitchFamily="49" charset="0"/>
              </a:rPr>
              <a:t>"South"</a:t>
            </a:r>
            <a:r>
              <a:rPr lang="en-US" sz="1000" b="0" i="0" dirty="0">
                <a:solidFill>
                  <a:srgbClr val="000000"/>
                </a:solidFill>
                <a:effectLst/>
                <a:latin typeface="Consolas" panose="020B0609020204030204" pitchFamily="49" charset="0"/>
              </a:rPr>
              <a:t>,</a:t>
            </a:r>
            <a:br>
              <a:rPr lang="en-US" sz="1000" dirty="0"/>
            </a:br>
            <a:r>
              <a:rPr lang="en-US" sz="1000" b="0" i="0" dirty="0">
                <a:solidFill>
                  <a:srgbClr val="000000"/>
                </a:solidFill>
                <a:effectLst/>
                <a:latin typeface="Consolas" panose="020B0609020204030204" pitchFamily="49" charset="0"/>
              </a:rPr>
              <a:t>  West = </a:t>
            </a:r>
            <a:r>
              <a:rPr lang="en-US" sz="1000" b="0" i="0" dirty="0">
                <a:solidFill>
                  <a:srgbClr val="A52A2A"/>
                </a:solidFill>
                <a:effectLst/>
                <a:latin typeface="Consolas" panose="020B0609020204030204" pitchFamily="49" charset="0"/>
              </a:rPr>
              <a:t>"West"</a:t>
            </a:r>
            <a:br>
              <a:rPr lang="en-US" sz="1000" dirty="0"/>
            </a:br>
            <a:r>
              <a:rPr lang="en-US" sz="1000" b="0" i="0" dirty="0">
                <a:solidFill>
                  <a:srgbClr val="000000"/>
                </a:solidFill>
                <a:effectLst/>
                <a:latin typeface="Consolas" panose="020B0609020204030204" pitchFamily="49" charset="0"/>
              </a:rPr>
              <a:t>};</a:t>
            </a:r>
          </a:p>
          <a:p>
            <a:pPr algn="l"/>
            <a:endParaRPr lang="en-US" sz="1000" dirty="0">
              <a:solidFill>
                <a:srgbClr val="000000"/>
              </a:solidFill>
              <a:latin typeface="Consolas" panose="020B0609020204030204" pitchFamily="49" charset="0"/>
            </a:endParaRPr>
          </a:p>
          <a:p>
            <a:pPr algn="l"/>
            <a:endParaRPr lang="en-US" sz="1000" dirty="0">
              <a:solidFill>
                <a:srgbClr val="000000"/>
              </a:solidFill>
              <a:latin typeface="Consolas" panose="020B0609020204030204" pitchFamily="49" charset="0"/>
            </a:endParaRPr>
          </a:p>
          <a:p>
            <a:pPr algn="l"/>
            <a:r>
              <a:rPr lang="en-IN" sz="1000" b="0" i="0" dirty="0">
                <a:solidFill>
                  <a:srgbClr val="000000"/>
                </a:solidFill>
                <a:effectLst/>
                <a:latin typeface="Consolas" panose="020B0609020204030204" pitchFamily="49" charset="0"/>
              </a:rPr>
              <a:t>console.log(</a:t>
            </a:r>
            <a:r>
              <a:rPr lang="en-IN" sz="1000" b="0" i="0" dirty="0" err="1">
                <a:solidFill>
                  <a:srgbClr val="000000"/>
                </a:solidFill>
                <a:effectLst/>
                <a:latin typeface="Consolas" panose="020B0609020204030204" pitchFamily="49" charset="0"/>
              </a:rPr>
              <a:t>CardinalDirections.North</a:t>
            </a:r>
            <a:r>
              <a:rPr lang="en-IN" sz="1000" b="0" i="0" dirty="0">
                <a:solidFill>
                  <a:srgbClr val="000000"/>
                </a:solidFill>
                <a:effectLst/>
                <a:latin typeface="Consolas" panose="020B0609020204030204" pitchFamily="49" charset="0"/>
              </a:rPr>
              <a:t>); // North</a:t>
            </a:r>
            <a:br>
              <a:rPr lang="en-IN" sz="1000" dirty="0"/>
            </a:br>
            <a:endParaRPr lang="en-US" sz="1400" dirty="0"/>
          </a:p>
          <a:p>
            <a:endParaRPr lang="en-US" sz="1400" dirty="0"/>
          </a:p>
          <a:p>
            <a:br>
              <a:rPr lang="en-US" sz="1400" dirty="0"/>
            </a:br>
            <a:endParaRPr lang="en-US" sz="1400" dirty="0"/>
          </a:p>
          <a:p>
            <a:endParaRPr lang="en-US" sz="1400" b="0" i="0" dirty="0">
              <a:solidFill>
                <a:srgbClr val="000000"/>
              </a:solidFill>
              <a:effectLst/>
              <a:latin typeface="Verdana" panose="020B0604030504040204" pitchFamily="34" charset="0"/>
            </a:endParaRPr>
          </a:p>
          <a:p>
            <a:endParaRPr lang="en-US" sz="1400" b="0" i="0" dirty="0">
              <a:solidFill>
                <a:srgbClr val="000000"/>
              </a:solidFill>
              <a:effectLst/>
              <a:latin typeface="Verdana" panose="020B0604030504040204" pitchFamily="34" charset="0"/>
            </a:endParaRPr>
          </a:p>
          <a:p>
            <a:endParaRPr lang="en-US" sz="1400" dirty="0">
              <a:solidFill>
                <a:srgbClr val="000000"/>
              </a:solidFill>
              <a:latin typeface="Verdana" panose="020B0604030504040204" pitchFamily="34" charset="0"/>
            </a:endParaRPr>
          </a:p>
          <a:p>
            <a:endParaRPr lang="en-US" sz="14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3732301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Typescript: Types</a:t>
            </a:r>
          </a:p>
        </p:txBody>
      </p:sp>
      <p:sp>
        <p:nvSpPr>
          <p:cNvPr id="3" name="Subtitle 2"/>
          <p:cNvSpPr>
            <a:spLocks noGrp="1"/>
          </p:cNvSpPr>
          <p:nvPr>
            <p:ph type="subTitle" idx="1"/>
          </p:nvPr>
        </p:nvSpPr>
        <p:spPr>
          <a:xfrm>
            <a:off x="762000" y="990600"/>
            <a:ext cx="7848600" cy="5410200"/>
          </a:xfrm>
        </p:spPr>
        <p:txBody>
          <a:bodyPr>
            <a:normAutofit/>
          </a:bodyPr>
          <a:lstStyle/>
          <a:p>
            <a:pPr algn="l"/>
            <a:r>
              <a:rPr lang="en-US" sz="1400" dirty="0">
                <a:solidFill>
                  <a:schemeClr val="tx1"/>
                </a:solidFill>
              </a:rPr>
              <a:t>Union Types : </a:t>
            </a:r>
          </a:p>
          <a:p>
            <a:pPr algn="l"/>
            <a:endParaRPr lang="en-US" sz="1400" dirty="0">
              <a:solidFill>
                <a:schemeClr val="tx1"/>
              </a:solidFill>
            </a:endParaRPr>
          </a:p>
          <a:p>
            <a:pPr algn="l"/>
            <a:r>
              <a:rPr lang="en-US" sz="1400" dirty="0">
                <a:solidFill>
                  <a:schemeClr val="tx1"/>
                </a:solidFill>
              </a:rPr>
              <a:t>Union types are used when a value can be more than a single type( One OR other)</a:t>
            </a:r>
          </a:p>
          <a:p>
            <a:pPr algn="l"/>
            <a:endParaRPr lang="en-IN" sz="1000" b="0" i="0" dirty="0">
              <a:solidFill>
                <a:srgbClr val="0000CD"/>
              </a:solidFill>
              <a:effectLst/>
              <a:latin typeface="Consolas" panose="020B0609020204030204" pitchFamily="49" charset="0"/>
            </a:endParaRPr>
          </a:p>
          <a:p>
            <a:pPr algn="l"/>
            <a:r>
              <a:rPr lang="en-IN" sz="1400" b="0" i="0" dirty="0">
                <a:solidFill>
                  <a:srgbClr val="0000CD"/>
                </a:solidFill>
                <a:effectLst/>
                <a:latin typeface="Consolas" panose="020B0609020204030204" pitchFamily="49" charset="0"/>
              </a:rPr>
              <a:t>function</a:t>
            </a:r>
            <a:r>
              <a:rPr lang="en-IN" sz="1400" b="0" i="0" dirty="0">
                <a:solidFill>
                  <a:srgbClr val="000000"/>
                </a:solidFill>
                <a:effectLst/>
                <a:latin typeface="Consolas" panose="020B0609020204030204" pitchFamily="49" charset="0"/>
              </a:rPr>
              <a:t> </a:t>
            </a:r>
            <a:r>
              <a:rPr lang="en-IN" sz="1400" b="0" i="0" dirty="0" err="1">
                <a:solidFill>
                  <a:srgbClr val="000000"/>
                </a:solidFill>
                <a:effectLst/>
                <a:latin typeface="Consolas" panose="020B0609020204030204" pitchFamily="49" charset="0"/>
              </a:rPr>
              <a:t>printStatusCode</a:t>
            </a:r>
            <a:r>
              <a:rPr lang="en-IN" sz="1400" b="0" i="0" dirty="0">
                <a:solidFill>
                  <a:srgbClr val="000000"/>
                </a:solidFill>
                <a:effectLst/>
                <a:latin typeface="Consolas" panose="020B0609020204030204" pitchFamily="49" charset="0"/>
              </a:rPr>
              <a:t>(code: string | number) {</a:t>
            </a:r>
            <a:br>
              <a:rPr lang="en-IN" sz="1400" dirty="0"/>
            </a:br>
            <a:r>
              <a:rPr lang="en-IN" sz="1400" b="0" i="0" dirty="0">
                <a:solidFill>
                  <a:srgbClr val="000000"/>
                </a:solidFill>
                <a:effectLst/>
                <a:latin typeface="Consolas" panose="020B0609020204030204" pitchFamily="49" charset="0"/>
              </a:rPr>
              <a:t>  console.log(</a:t>
            </a:r>
            <a:r>
              <a:rPr lang="en-IN" sz="1400" b="0" i="0" dirty="0">
                <a:solidFill>
                  <a:srgbClr val="FF5500"/>
                </a:solidFill>
                <a:effectLst/>
                <a:latin typeface="Consolas" panose="020B0609020204030204" pitchFamily="49" charset="0"/>
              </a:rPr>
              <a:t>`My status code is ${code}.`</a:t>
            </a:r>
            <a:r>
              <a:rPr lang="en-IN" sz="1400" b="0" i="0" dirty="0">
                <a:solidFill>
                  <a:srgbClr val="000000"/>
                </a:solidFill>
                <a:effectLst/>
                <a:latin typeface="Consolas" panose="020B0609020204030204" pitchFamily="49" charset="0"/>
              </a:rPr>
              <a:t>)</a:t>
            </a:r>
            <a:br>
              <a:rPr lang="en-IN" sz="1400" dirty="0"/>
            </a:br>
            <a:r>
              <a:rPr lang="en-IN" sz="1400" b="0" i="0" dirty="0">
                <a:solidFill>
                  <a:srgbClr val="000000"/>
                </a:solidFill>
                <a:effectLst/>
                <a:latin typeface="Consolas" panose="020B0609020204030204" pitchFamily="49" charset="0"/>
              </a:rPr>
              <a:t>}</a:t>
            </a:r>
          </a:p>
          <a:p>
            <a:pPr algn="l"/>
            <a:br>
              <a:rPr lang="en-IN" sz="1400" dirty="0"/>
            </a:br>
            <a:r>
              <a:rPr lang="en-IN" sz="1400" b="0" i="0" dirty="0" err="1">
                <a:solidFill>
                  <a:srgbClr val="000000"/>
                </a:solidFill>
                <a:effectLst/>
                <a:latin typeface="Consolas" panose="020B0609020204030204" pitchFamily="49" charset="0"/>
              </a:rPr>
              <a:t>printStatusCode</a:t>
            </a:r>
            <a:r>
              <a:rPr lang="en-IN" sz="1400" b="0" i="0" dirty="0">
                <a:solidFill>
                  <a:srgbClr val="000000"/>
                </a:solidFill>
                <a:effectLst/>
                <a:latin typeface="Consolas" panose="020B0609020204030204" pitchFamily="49" charset="0"/>
              </a:rPr>
              <a:t>(</a:t>
            </a:r>
            <a:r>
              <a:rPr lang="en-IN" sz="1400" b="0" i="0" dirty="0">
                <a:solidFill>
                  <a:srgbClr val="FF0000"/>
                </a:solidFill>
                <a:effectLst/>
                <a:latin typeface="Consolas" panose="020B0609020204030204" pitchFamily="49" charset="0"/>
              </a:rPr>
              <a:t>404</a:t>
            </a:r>
            <a:r>
              <a:rPr lang="en-IN" sz="1400" b="0" i="0" dirty="0">
                <a:solidFill>
                  <a:srgbClr val="000000"/>
                </a:solidFill>
                <a:effectLst/>
                <a:latin typeface="Consolas" panose="020B0609020204030204" pitchFamily="49" charset="0"/>
              </a:rPr>
              <a:t>);</a:t>
            </a:r>
            <a:br>
              <a:rPr lang="en-IN" sz="1400" dirty="0"/>
            </a:br>
            <a:r>
              <a:rPr lang="en-IN" sz="1400" b="0" i="0" dirty="0" err="1">
                <a:solidFill>
                  <a:srgbClr val="000000"/>
                </a:solidFill>
                <a:effectLst/>
                <a:latin typeface="Consolas" panose="020B0609020204030204" pitchFamily="49" charset="0"/>
              </a:rPr>
              <a:t>printStatusCode</a:t>
            </a:r>
            <a:r>
              <a:rPr lang="en-IN" sz="1400" b="0" i="0" dirty="0">
                <a:solidFill>
                  <a:srgbClr val="000000"/>
                </a:solidFill>
                <a:effectLst/>
                <a:latin typeface="Consolas" panose="020B0609020204030204" pitchFamily="49" charset="0"/>
              </a:rPr>
              <a:t>(</a:t>
            </a:r>
            <a:r>
              <a:rPr lang="en-IN" sz="1400" b="0" i="0" dirty="0">
                <a:solidFill>
                  <a:srgbClr val="A52A2A"/>
                </a:solidFill>
                <a:effectLst/>
                <a:latin typeface="Consolas" panose="020B0609020204030204" pitchFamily="49" charset="0"/>
              </a:rPr>
              <a:t>'404'</a:t>
            </a:r>
            <a:r>
              <a:rPr lang="en-IN" sz="1400" b="0" i="0" dirty="0">
                <a:solidFill>
                  <a:srgbClr val="000000"/>
                </a:solidFill>
                <a:effectLst/>
                <a:latin typeface="Consolas" panose="020B0609020204030204" pitchFamily="49" charset="0"/>
              </a:rPr>
              <a:t>);</a:t>
            </a:r>
            <a:endParaRPr lang="en-US" sz="1400" dirty="0"/>
          </a:p>
          <a:p>
            <a:pPr algn="l"/>
            <a:endParaRPr lang="en-US" sz="1400" dirty="0"/>
          </a:p>
          <a:p>
            <a:pPr algn="l"/>
            <a:endParaRPr lang="en-US" sz="1400" dirty="0"/>
          </a:p>
          <a:p>
            <a:pPr algn="l"/>
            <a:br>
              <a:rPr lang="en-US" sz="1400" dirty="0"/>
            </a:br>
            <a:endParaRPr lang="en-US" sz="1400" dirty="0"/>
          </a:p>
          <a:p>
            <a:pPr algn="l"/>
            <a:endParaRPr lang="en-US" sz="1400" dirty="0"/>
          </a:p>
          <a:p>
            <a:endParaRPr lang="en-US" sz="1400" b="0" i="0" dirty="0">
              <a:solidFill>
                <a:srgbClr val="000000"/>
              </a:solidFill>
              <a:effectLst/>
              <a:latin typeface="Verdana" panose="020B0604030504040204" pitchFamily="34" charset="0"/>
            </a:endParaRPr>
          </a:p>
          <a:p>
            <a:endParaRPr lang="en-US" sz="1400" b="0" i="0" dirty="0">
              <a:solidFill>
                <a:srgbClr val="000000"/>
              </a:solidFill>
              <a:effectLst/>
              <a:latin typeface="Verdana" panose="020B0604030504040204" pitchFamily="34" charset="0"/>
            </a:endParaRPr>
          </a:p>
          <a:p>
            <a:endParaRPr lang="en-US" sz="1400" dirty="0">
              <a:solidFill>
                <a:srgbClr val="000000"/>
              </a:solidFill>
              <a:latin typeface="Verdana" panose="020B0604030504040204" pitchFamily="34" charset="0"/>
            </a:endParaRPr>
          </a:p>
          <a:p>
            <a:endParaRPr lang="en-US" sz="14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6175683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Typescript: Functions</a:t>
            </a:r>
          </a:p>
        </p:txBody>
      </p:sp>
      <p:sp>
        <p:nvSpPr>
          <p:cNvPr id="3" name="Subtitle 2"/>
          <p:cNvSpPr>
            <a:spLocks noGrp="1"/>
          </p:cNvSpPr>
          <p:nvPr>
            <p:ph type="subTitle" idx="1"/>
          </p:nvPr>
        </p:nvSpPr>
        <p:spPr>
          <a:xfrm>
            <a:off x="647700" y="914400"/>
            <a:ext cx="7848600" cy="4876800"/>
          </a:xfrm>
        </p:spPr>
        <p:txBody>
          <a:bodyPr>
            <a:normAutofit/>
          </a:bodyPr>
          <a:lstStyle/>
          <a:p>
            <a:pPr algn="l"/>
            <a:r>
              <a:rPr lang="en-US" sz="1400" b="0" i="0" dirty="0">
                <a:solidFill>
                  <a:srgbClr val="000000"/>
                </a:solidFill>
                <a:effectLst/>
                <a:latin typeface="Verdana" panose="020B0604030504040204" pitchFamily="34" charset="0"/>
              </a:rPr>
              <a:t>Defining name</a:t>
            </a:r>
          </a:p>
          <a:p>
            <a:pPr algn="l"/>
            <a:r>
              <a:rPr lang="en-US" sz="1400" dirty="0">
                <a:solidFill>
                  <a:srgbClr val="000000"/>
                </a:solidFill>
                <a:latin typeface="Verdana" panose="020B0604030504040204" pitchFamily="34" charset="0"/>
              </a:rPr>
              <a:t>Return type</a:t>
            </a:r>
          </a:p>
          <a:p>
            <a:pPr algn="l"/>
            <a:r>
              <a:rPr lang="en-US" sz="1400" b="0" i="0" dirty="0">
                <a:solidFill>
                  <a:srgbClr val="000000"/>
                </a:solidFill>
                <a:effectLst/>
                <a:latin typeface="Verdana" panose="020B0604030504040204" pitchFamily="34" charset="0"/>
              </a:rPr>
              <a:t>Arguments with types</a:t>
            </a:r>
          </a:p>
          <a:p>
            <a:pPr algn="l"/>
            <a:r>
              <a:rPr lang="en-US" sz="1400" b="0" i="0" dirty="0">
                <a:solidFill>
                  <a:srgbClr val="000000"/>
                </a:solidFill>
                <a:effectLst/>
                <a:latin typeface="Verdana" panose="020B0604030504040204" pitchFamily="34" charset="0"/>
              </a:rPr>
              <a:t>What if no return type is mentioned</a:t>
            </a:r>
          </a:p>
          <a:p>
            <a:pPr algn="l"/>
            <a:r>
              <a:rPr lang="en-US" sz="1400" dirty="0">
                <a:solidFill>
                  <a:srgbClr val="000000"/>
                </a:solidFill>
                <a:latin typeface="Verdana" panose="020B0604030504040204" pitchFamily="34" charset="0"/>
              </a:rPr>
              <a:t>Void return type</a:t>
            </a:r>
            <a:endParaRPr lang="en-US" sz="14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347996398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Typescript: Class</a:t>
            </a:r>
          </a:p>
        </p:txBody>
      </p:sp>
      <p:sp>
        <p:nvSpPr>
          <p:cNvPr id="3" name="Subtitle 2"/>
          <p:cNvSpPr>
            <a:spLocks noGrp="1"/>
          </p:cNvSpPr>
          <p:nvPr>
            <p:ph type="subTitle" idx="1"/>
          </p:nvPr>
        </p:nvSpPr>
        <p:spPr>
          <a:xfrm>
            <a:off x="762000" y="990600"/>
            <a:ext cx="7848600" cy="5410200"/>
          </a:xfrm>
        </p:spPr>
        <p:txBody>
          <a:bodyPr>
            <a:normAutofit fontScale="92500" lnSpcReduction="10000"/>
          </a:bodyPr>
          <a:lstStyle/>
          <a:p>
            <a:pPr algn="l"/>
            <a:endParaRPr lang="en-US" sz="1400" b="0" i="0" dirty="0">
              <a:solidFill>
                <a:srgbClr val="000000"/>
              </a:solidFill>
              <a:effectLst/>
              <a:latin typeface="Verdana" panose="020B0604030504040204" pitchFamily="34" charset="0"/>
            </a:endParaRPr>
          </a:p>
          <a:p>
            <a:pPr algn="l"/>
            <a:r>
              <a:rPr lang="en-US" sz="1400" dirty="0">
                <a:solidFill>
                  <a:srgbClr val="000000"/>
                </a:solidFill>
                <a:latin typeface="Verdana" panose="020B0604030504040204" pitchFamily="34" charset="0"/>
              </a:rPr>
              <a:t>Creating class syntax : </a:t>
            </a:r>
          </a:p>
          <a:p>
            <a:pPr algn="l"/>
            <a:endParaRPr lang="en-US" sz="1400" b="0" i="0" dirty="0">
              <a:solidFill>
                <a:srgbClr val="000000"/>
              </a:solidFill>
              <a:effectLst/>
              <a:latin typeface="Verdana" panose="020B0604030504040204" pitchFamily="34" charset="0"/>
            </a:endParaRPr>
          </a:p>
          <a:p>
            <a:pPr algn="l"/>
            <a:endParaRPr lang="en-US" sz="1400" dirty="0">
              <a:solidFill>
                <a:srgbClr val="000000"/>
              </a:solidFill>
              <a:latin typeface="Verdana" panose="020B0604030504040204" pitchFamily="34" charset="0"/>
            </a:endParaRPr>
          </a:p>
          <a:p>
            <a:pPr algn="l"/>
            <a:r>
              <a:rPr lang="en-US" sz="1400" dirty="0">
                <a:solidFill>
                  <a:srgbClr val="000000"/>
                </a:solidFill>
                <a:latin typeface="Verdana" panose="020B0604030504040204" pitchFamily="34" charset="0"/>
              </a:rPr>
              <a:t>c</a:t>
            </a:r>
            <a:r>
              <a:rPr lang="en-US" sz="1400" b="0" i="0" dirty="0">
                <a:solidFill>
                  <a:srgbClr val="000000"/>
                </a:solidFill>
                <a:effectLst/>
                <a:latin typeface="Verdana" panose="020B0604030504040204" pitchFamily="34" charset="0"/>
              </a:rPr>
              <a:t>lass Employee {</a:t>
            </a:r>
          </a:p>
          <a:p>
            <a:pPr algn="l"/>
            <a:r>
              <a:rPr lang="en-US" sz="1400" dirty="0">
                <a:solidFill>
                  <a:srgbClr val="000000"/>
                </a:solidFill>
                <a:latin typeface="Verdana" panose="020B0604030504040204" pitchFamily="34" charset="0"/>
              </a:rPr>
              <a:t>  </a:t>
            </a:r>
          </a:p>
          <a:p>
            <a:pPr algn="l"/>
            <a:r>
              <a:rPr lang="en-US" sz="1400" b="0" i="0" dirty="0">
                <a:solidFill>
                  <a:srgbClr val="000000"/>
                </a:solidFill>
                <a:effectLst/>
                <a:latin typeface="Verdana" panose="020B0604030504040204" pitchFamily="34" charset="0"/>
              </a:rPr>
              <a:t>         empid : string;</a:t>
            </a:r>
          </a:p>
          <a:p>
            <a:pPr algn="l"/>
            <a:r>
              <a:rPr lang="en-US" sz="1400" dirty="0">
                <a:solidFill>
                  <a:srgbClr val="000000"/>
                </a:solidFill>
                <a:latin typeface="Verdana" panose="020B0604030504040204" pitchFamily="34" charset="0"/>
              </a:rPr>
              <a:t>          name : string;</a:t>
            </a:r>
          </a:p>
          <a:p>
            <a:pPr algn="l"/>
            <a:r>
              <a:rPr lang="en-US" sz="1400" b="0" i="0" dirty="0">
                <a:solidFill>
                  <a:srgbClr val="000000"/>
                </a:solidFill>
                <a:effectLst/>
                <a:latin typeface="Verdana" panose="020B0604030504040204" pitchFamily="34" charset="0"/>
              </a:rPr>
              <a:t>          salary : number</a:t>
            </a:r>
          </a:p>
          <a:p>
            <a:pPr algn="l"/>
            <a:endParaRPr lang="en-US" sz="1400" dirty="0">
              <a:solidFill>
                <a:srgbClr val="000000"/>
              </a:solidFill>
              <a:latin typeface="Verdana" panose="020B0604030504040204" pitchFamily="34" charset="0"/>
            </a:endParaRPr>
          </a:p>
          <a:p>
            <a:pPr algn="l"/>
            <a:r>
              <a:rPr lang="en-US" sz="1400" b="0" i="0" dirty="0">
                <a:solidFill>
                  <a:srgbClr val="000000"/>
                </a:solidFill>
                <a:effectLst/>
                <a:latin typeface="Verdana" panose="020B0604030504040204" pitchFamily="34" charset="0"/>
              </a:rPr>
              <a:t>         constructor(</a:t>
            </a:r>
            <a:r>
              <a:rPr lang="en-US" sz="1400" b="0" i="0" dirty="0" err="1">
                <a:solidFill>
                  <a:srgbClr val="000000"/>
                </a:solidFill>
                <a:effectLst/>
                <a:latin typeface="Verdana" panose="020B0604030504040204" pitchFamily="34" charset="0"/>
              </a:rPr>
              <a:t>empid:string</a:t>
            </a:r>
            <a:r>
              <a:rPr lang="en-US" sz="1400" b="0" i="0" dirty="0">
                <a:solidFill>
                  <a:srgbClr val="000000"/>
                </a:solidFill>
                <a:effectLst/>
                <a:latin typeface="Verdana" panose="020B0604030504040204" pitchFamily="34" charset="0"/>
              </a:rPr>
              <a:t>, name : string , salary: number)</a:t>
            </a:r>
          </a:p>
          <a:p>
            <a:pPr algn="l"/>
            <a:r>
              <a:rPr lang="en-US" sz="1400" dirty="0">
                <a:solidFill>
                  <a:srgbClr val="000000"/>
                </a:solidFill>
                <a:latin typeface="Verdana" panose="020B0604030504040204" pitchFamily="34" charset="0"/>
              </a:rPr>
              <a:t>         {</a:t>
            </a:r>
          </a:p>
          <a:p>
            <a:pPr algn="l"/>
            <a:r>
              <a:rPr lang="en-US" sz="1400" dirty="0">
                <a:solidFill>
                  <a:srgbClr val="000000"/>
                </a:solidFill>
                <a:latin typeface="Verdana" panose="020B0604030504040204" pitchFamily="34" charset="0"/>
              </a:rPr>
              <a:t>            </a:t>
            </a:r>
            <a:r>
              <a:rPr lang="en-US" sz="1400" dirty="0" err="1">
                <a:solidFill>
                  <a:srgbClr val="000000"/>
                </a:solidFill>
                <a:latin typeface="Verdana" panose="020B0604030504040204" pitchFamily="34" charset="0"/>
              </a:rPr>
              <a:t>this.empid</a:t>
            </a:r>
            <a:r>
              <a:rPr lang="en-US" sz="1400" dirty="0">
                <a:solidFill>
                  <a:srgbClr val="000000"/>
                </a:solidFill>
                <a:latin typeface="Verdana" panose="020B0604030504040204" pitchFamily="34" charset="0"/>
              </a:rPr>
              <a:t>=empid;</a:t>
            </a:r>
          </a:p>
          <a:p>
            <a:pPr algn="l"/>
            <a:r>
              <a:rPr lang="en-US" sz="1400" dirty="0">
                <a:solidFill>
                  <a:srgbClr val="000000"/>
                </a:solidFill>
                <a:latin typeface="Verdana" panose="020B0604030504040204" pitchFamily="34" charset="0"/>
              </a:rPr>
              <a:t>            this.name=name;</a:t>
            </a:r>
          </a:p>
          <a:p>
            <a:pPr algn="l"/>
            <a:r>
              <a:rPr lang="en-US" sz="1400" dirty="0">
                <a:solidFill>
                  <a:srgbClr val="000000"/>
                </a:solidFill>
                <a:latin typeface="Verdana" panose="020B0604030504040204" pitchFamily="34" charset="0"/>
              </a:rPr>
              <a:t>            </a:t>
            </a:r>
            <a:r>
              <a:rPr lang="en-US" sz="1400" dirty="0" err="1">
                <a:solidFill>
                  <a:srgbClr val="000000"/>
                </a:solidFill>
                <a:latin typeface="Verdana" panose="020B0604030504040204" pitchFamily="34" charset="0"/>
              </a:rPr>
              <a:t>this.salary</a:t>
            </a:r>
            <a:r>
              <a:rPr lang="en-US" sz="1400" dirty="0">
                <a:solidFill>
                  <a:srgbClr val="000000"/>
                </a:solidFill>
                <a:latin typeface="Verdana" panose="020B0604030504040204" pitchFamily="34" charset="0"/>
              </a:rPr>
              <a:t>=salary;</a:t>
            </a:r>
          </a:p>
          <a:p>
            <a:pPr algn="l"/>
            <a:r>
              <a:rPr lang="en-US" sz="1400" b="0" i="0" dirty="0">
                <a:solidFill>
                  <a:srgbClr val="000000"/>
                </a:solidFill>
                <a:effectLst/>
                <a:latin typeface="Verdana" panose="020B0604030504040204" pitchFamily="34" charset="0"/>
              </a:rPr>
              <a:t>           }</a:t>
            </a:r>
          </a:p>
          <a:p>
            <a:pPr algn="l"/>
            <a:endParaRPr lang="en-US" sz="1400" dirty="0">
              <a:solidFill>
                <a:srgbClr val="000000"/>
              </a:solidFill>
              <a:latin typeface="Verdana" panose="020B0604030504040204" pitchFamily="34" charset="0"/>
            </a:endParaRPr>
          </a:p>
          <a:p>
            <a:pPr algn="l"/>
            <a:r>
              <a:rPr lang="en-US" sz="1400" b="0" i="0" dirty="0">
                <a:solidFill>
                  <a:srgbClr val="000000"/>
                </a:solidFill>
                <a:effectLst/>
                <a:latin typeface="Verdana" panose="020B0604030504040204" pitchFamily="34" charset="0"/>
              </a:rPr>
              <a:t>          show():void{</a:t>
            </a:r>
          </a:p>
          <a:p>
            <a:pPr algn="l"/>
            <a:r>
              <a:rPr lang="en-US" sz="1400" dirty="0">
                <a:solidFill>
                  <a:srgbClr val="000000"/>
                </a:solidFill>
                <a:latin typeface="Verdana" panose="020B0604030504040204" pitchFamily="34" charset="0"/>
              </a:rPr>
              <a:t>	console.log(“emp id : ”+</a:t>
            </a:r>
            <a:r>
              <a:rPr lang="en-US" sz="1400" dirty="0" err="1">
                <a:solidFill>
                  <a:srgbClr val="000000"/>
                </a:solidFill>
                <a:latin typeface="Verdana" panose="020B0604030504040204" pitchFamily="34" charset="0"/>
              </a:rPr>
              <a:t>this.empid</a:t>
            </a:r>
            <a:r>
              <a:rPr lang="en-US" sz="1400" dirty="0">
                <a:solidFill>
                  <a:srgbClr val="000000"/>
                </a:solidFill>
                <a:latin typeface="Verdana" panose="020B0604030504040204" pitchFamily="34" charset="0"/>
              </a:rPr>
              <a:t>);</a:t>
            </a:r>
          </a:p>
          <a:p>
            <a:pPr algn="l"/>
            <a:r>
              <a:rPr lang="en-US" sz="1400" dirty="0">
                <a:solidFill>
                  <a:srgbClr val="000000"/>
                </a:solidFill>
                <a:latin typeface="Verdana" panose="020B0604030504040204" pitchFamily="34" charset="0"/>
              </a:rPr>
              <a:t>	console.log(“name : ”+this.name);</a:t>
            </a:r>
          </a:p>
          <a:p>
            <a:pPr algn="l"/>
            <a:r>
              <a:rPr lang="en-US" sz="1400" dirty="0">
                <a:solidFill>
                  <a:srgbClr val="000000"/>
                </a:solidFill>
                <a:latin typeface="Verdana" panose="020B0604030504040204" pitchFamily="34" charset="0"/>
              </a:rPr>
              <a:t>	console.log(“salary : ”+</a:t>
            </a:r>
            <a:r>
              <a:rPr lang="en-US" sz="1400" dirty="0" err="1">
                <a:solidFill>
                  <a:srgbClr val="000000"/>
                </a:solidFill>
                <a:latin typeface="Verdana" panose="020B0604030504040204" pitchFamily="34" charset="0"/>
              </a:rPr>
              <a:t>this.salary</a:t>
            </a:r>
            <a:r>
              <a:rPr lang="en-US" sz="1400" dirty="0">
                <a:solidFill>
                  <a:srgbClr val="000000"/>
                </a:solidFill>
                <a:latin typeface="Verdana" panose="020B0604030504040204" pitchFamily="34" charset="0"/>
              </a:rPr>
              <a:t>);</a:t>
            </a:r>
          </a:p>
          <a:p>
            <a:pPr algn="l"/>
            <a:r>
              <a:rPr lang="en-US" sz="1400" b="0" i="0" dirty="0">
                <a:solidFill>
                  <a:srgbClr val="000000"/>
                </a:solidFill>
                <a:effectLst/>
                <a:latin typeface="Verdana" panose="020B0604030504040204" pitchFamily="34" charset="0"/>
              </a:rPr>
              <a:t>	}</a:t>
            </a:r>
          </a:p>
          <a:p>
            <a:pPr algn="l"/>
            <a:r>
              <a:rPr lang="en-US" sz="1400" dirty="0">
                <a:solidFill>
                  <a:srgbClr val="000000"/>
                </a:solidFill>
                <a:latin typeface="Verdana" panose="020B0604030504040204" pitchFamily="34" charset="0"/>
              </a:rPr>
              <a:t>}</a:t>
            </a:r>
            <a:endParaRPr lang="en-US" sz="14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4414817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Typescript: Object</a:t>
            </a:r>
          </a:p>
        </p:txBody>
      </p:sp>
      <p:sp>
        <p:nvSpPr>
          <p:cNvPr id="3" name="Subtitle 2"/>
          <p:cNvSpPr>
            <a:spLocks noGrp="1"/>
          </p:cNvSpPr>
          <p:nvPr>
            <p:ph type="subTitle" idx="1"/>
          </p:nvPr>
        </p:nvSpPr>
        <p:spPr>
          <a:xfrm>
            <a:off x="762000" y="990600"/>
            <a:ext cx="7848600" cy="5410200"/>
          </a:xfrm>
        </p:spPr>
        <p:txBody>
          <a:bodyPr>
            <a:normAutofit/>
          </a:bodyPr>
          <a:lstStyle/>
          <a:p>
            <a:pPr algn="l"/>
            <a:endParaRPr lang="en-US" sz="1400" b="0" i="0" dirty="0">
              <a:solidFill>
                <a:srgbClr val="000000"/>
              </a:solidFill>
              <a:effectLst/>
              <a:latin typeface="Verdana" panose="020B0604030504040204" pitchFamily="34" charset="0"/>
            </a:endParaRPr>
          </a:p>
          <a:p>
            <a:pPr algn="l"/>
            <a:r>
              <a:rPr lang="en-US" sz="1400" dirty="0">
                <a:solidFill>
                  <a:srgbClr val="000000"/>
                </a:solidFill>
                <a:latin typeface="Verdana" panose="020B0604030504040204" pitchFamily="34" charset="0"/>
              </a:rPr>
              <a:t>Instantiating the class : </a:t>
            </a:r>
          </a:p>
          <a:p>
            <a:pPr algn="l"/>
            <a:endParaRPr lang="en-US" sz="1400" dirty="0">
              <a:solidFill>
                <a:srgbClr val="000000"/>
              </a:solidFill>
              <a:latin typeface="Verdana" panose="020B0604030504040204" pitchFamily="34" charset="0"/>
            </a:endParaRPr>
          </a:p>
          <a:p>
            <a:pPr algn="l"/>
            <a:endParaRPr lang="en-US" sz="1400" dirty="0">
              <a:solidFill>
                <a:srgbClr val="000000"/>
              </a:solidFill>
              <a:latin typeface="Verdana" panose="020B0604030504040204" pitchFamily="34" charset="0"/>
            </a:endParaRPr>
          </a:p>
          <a:p>
            <a:pPr algn="l"/>
            <a:r>
              <a:rPr lang="en-US" sz="1400" dirty="0">
                <a:solidFill>
                  <a:srgbClr val="000000"/>
                </a:solidFill>
                <a:latin typeface="Verdana" panose="020B0604030504040204" pitchFamily="34" charset="0"/>
              </a:rPr>
              <a:t>let obj = new Employee(‘e1’, ‘Ramesh’ , 84000);</a:t>
            </a:r>
          </a:p>
          <a:p>
            <a:pPr algn="l"/>
            <a:endParaRPr lang="en-US" sz="1400" dirty="0">
              <a:solidFill>
                <a:srgbClr val="000000"/>
              </a:solidFill>
              <a:latin typeface="Verdana" panose="020B0604030504040204" pitchFamily="34" charset="0"/>
            </a:endParaRPr>
          </a:p>
          <a:p>
            <a:pPr algn="l"/>
            <a:r>
              <a:rPr lang="en-US" sz="1400" dirty="0">
                <a:solidFill>
                  <a:srgbClr val="000000"/>
                </a:solidFill>
                <a:latin typeface="Verdana" panose="020B0604030504040204" pitchFamily="34" charset="0"/>
              </a:rPr>
              <a:t>obj. show();</a:t>
            </a:r>
          </a:p>
        </p:txBody>
      </p:sp>
    </p:spTree>
    <p:extLst>
      <p:ext uri="{BB962C8B-B14F-4D97-AF65-F5344CB8AC3E}">
        <p14:creationId xmlns:p14="http://schemas.microsoft.com/office/powerpoint/2010/main" val="134144184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Typescript: Generics</a:t>
            </a:r>
          </a:p>
        </p:txBody>
      </p:sp>
      <p:sp>
        <p:nvSpPr>
          <p:cNvPr id="3" name="Subtitle 2"/>
          <p:cNvSpPr>
            <a:spLocks noGrp="1"/>
          </p:cNvSpPr>
          <p:nvPr>
            <p:ph type="subTitle" idx="1"/>
          </p:nvPr>
        </p:nvSpPr>
        <p:spPr>
          <a:xfrm>
            <a:off x="762000" y="990600"/>
            <a:ext cx="7848600" cy="5410200"/>
          </a:xfrm>
        </p:spPr>
        <p:txBody>
          <a:bodyPr>
            <a:normAutofit/>
          </a:bodyPr>
          <a:lstStyle/>
          <a:p>
            <a:pPr algn="l"/>
            <a:endParaRPr lang="en-US" sz="1400" b="0" i="0" dirty="0">
              <a:solidFill>
                <a:srgbClr val="000000"/>
              </a:solidFill>
              <a:effectLst/>
              <a:latin typeface="Verdana" panose="020B0604030504040204" pitchFamily="34" charset="0"/>
            </a:endParaRPr>
          </a:p>
          <a:p>
            <a:pPr algn="l"/>
            <a:endParaRPr lang="en-US" sz="1400" dirty="0">
              <a:solidFill>
                <a:srgbClr val="000000"/>
              </a:solidFill>
              <a:latin typeface="Verdana" panose="020B0604030504040204" pitchFamily="34" charset="0"/>
            </a:endParaRPr>
          </a:p>
          <a:p>
            <a:pPr marL="342900" indent="-342900" algn="l">
              <a:buAutoNum type="arabicPeriod"/>
            </a:pPr>
            <a:r>
              <a:rPr lang="en-US" sz="1400" b="0" i="0" dirty="0">
                <a:solidFill>
                  <a:srgbClr val="000000"/>
                </a:solidFill>
                <a:effectLst/>
                <a:latin typeface="Verdana" panose="020B0604030504040204" pitchFamily="34" charset="0"/>
              </a:rPr>
              <a:t>Generi</a:t>
            </a:r>
            <a:r>
              <a:rPr lang="en-US" sz="1400" dirty="0">
                <a:solidFill>
                  <a:srgbClr val="000000"/>
                </a:solidFill>
                <a:latin typeface="Verdana" panose="020B0604030504040204" pitchFamily="34" charset="0"/>
              </a:rPr>
              <a:t>c functions : </a:t>
            </a:r>
          </a:p>
          <a:p>
            <a:pPr marL="342900" indent="-342900" algn="l">
              <a:buAutoNum type="arabicPeriod"/>
            </a:pPr>
            <a:endParaRPr lang="en-US" sz="1400" b="0" i="0" dirty="0">
              <a:solidFill>
                <a:srgbClr val="000000"/>
              </a:solidFill>
              <a:effectLst/>
              <a:latin typeface="Verdana" panose="020B0604030504040204" pitchFamily="34" charset="0"/>
            </a:endParaRPr>
          </a:p>
          <a:p>
            <a:pPr marL="342900" indent="-342900" algn="l">
              <a:buAutoNum type="arabicPeriod"/>
            </a:pPr>
            <a:endParaRPr lang="en-US" sz="1400" dirty="0">
              <a:solidFill>
                <a:srgbClr val="000000"/>
              </a:solidFill>
              <a:latin typeface="Verdana" panose="020B0604030504040204" pitchFamily="34" charset="0"/>
            </a:endParaRPr>
          </a:p>
          <a:p>
            <a:pPr algn="l"/>
            <a:r>
              <a:rPr lang="en-US" sz="1400" dirty="0">
                <a:solidFill>
                  <a:srgbClr val="000000"/>
                </a:solidFill>
                <a:latin typeface="Verdana" panose="020B0604030504040204" pitchFamily="34" charset="0"/>
              </a:rPr>
              <a:t>Example : </a:t>
            </a:r>
          </a:p>
          <a:p>
            <a:pPr algn="l"/>
            <a:endParaRPr lang="en-US" sz="1400" dirty="0">
              <a:solidFill>
                <a:srgbClr val="000000"/>
              </a:solidFill>
              <a:latin typeface="Verdana" panose="020B0604030504040204" pitchFamily="34" charset="0"/>
            </a:endParaRPr>
          </a:p>
          <a:p>
            <a:pPr algn="l"/>
            <a:r>
              <a:rPr lang="en-US" sz="1400" dirty="0">
                <a:solidFill>
                  <a:srgbClr val="000000"/>
                </a:solidFill>
                <a:latin typeface="Verdana" panose="020B0604030504040204" pitchFamily="34" charset="0"/>
              </a:rPr>
              <a:t>function </a:t>
            </a:r>
            <a:r>
              <a:rPr lang="en-US" sz="1400" dirty="0" err="1">
                <a:solidFill>
                  <a:srgbClr val="000000"/>
                </a:solidFill>
                <a:latin typeface="Verdana" panose="020B0604030504040204" pitchFamily="34" charset="0"/>
              </a:rPr>
              <a:t>showData</a:t>
            </a:r>
            <a:r>
              <a:rPr lang="en-US" sz="1400" dirty="0">
                <a:solidFill>
                  <a:srgbClr val="000000"/>
                </a:solidFill>
                <a:latin typeface="Verdana" panose="020B0604030504040204" pitchFamily="34" charset="0"/>
              </a:rPr>
              <a:t>&lt;S,T&gt;(val1:S , val2: T) : [S,T]</a:t>
            </a:r>
          </a:p>
          <a:p>
            <a:pPr algn="l"/>
            <a:r>
              <a:rPr lang="en-US" sz="1400" dirty="0">
                <a:solidFill>
                  <a:srgbClr val="000000"/>
                </a:solidFill>
                <a:latin typeface="Verdana" panose="020B0604030504040204" pitchFamily="34" charset="0"/>
              </a:rPr>
              <a:t>{</a:t>
            </a:r>
          </a:p>
          <a:p>
            <a:pPr algn="l"/>
            <a:r>
              <a:rPr lang="en-US" sz="1400" dirty="0">
                <a:solidFill>
                  <a:srgbClr val="000000"/>
                </a:solidFill>
                <a:latin typeface="Verdana" panose="020B0604030504040204" pitchFamily="34" charset="0"/>
              </a:rPr>
              <a:t>    return [val1, val2];</a:t>
            </a:r>
          </a:p>
          <a:p>
            <a:pPr algn="l"/>
            <a:r>
              <a:rPr lang="en-US" sz="1400" dirty="0">
                <a:solidFill>
                  <a:srgbClr val="000000"/>
                </a:solidFill>
                <a:latin typeface="Verdana" panose="020B0604030504040204" pitchFamily="34" charset="0"/>
              </a:rPr>
              <a:t>}</a:t>
            </a:r>
          </a:p>
          <a:p>
            <a:pPr algn="l"/>
            <a:endParaRPr lang="en-US" sz="1400" dirty="0">
              <a:solidFill>
                <a:srgbClr val="000000"/>
              </a:solidFill>
              <a:latin typeface="Verdana" panose="020B0604030504040204" pitchFamily="34" charset="0"/>
            </a:endParaRPr>
          </a:p>
          <a:p>
            <a:pPr algn="l"/>
            <a:endParaRPr lang="en-US" sz="1400" dirty="0">
              <a:solidFill>
                <a:srgbClr val="000000"/>
              </a:solidFill>
              <a:latin typeface="Verdana" panose="020B0604030504040204" pitchFamily="34" charset="0"/>
            </a:endParaRPr>
          </a:p>
          <a:p>
            <a:pPr algn="l"/>
            <a:r>
              <a:rPr lang="en-US" sz="1400" dirty="0">
                <a:solidFill>
                  <a:srgbClr val="000000"/>
                </a:solidFill>
                <a:latin typeface="Verdana" panose="020B0604030504040204" pitchFamily="34" charset="0"/>
              </a:rPr>
              <a:t>console.log( </a:t>
            </a:r>
            <a:r>
              <a:rPr lang="en-US" sz="1400" dirty="0" err="1">
                <a:solidFill>
                  <a:srgbClr val="000000"/>
                </a:solidFill>
                <a:latin typeface="Verdana" panose="020B0604030504040204" pitchFamily="34" charset="0"/>
              </a:rPr>
              <a:t>showData</a:t>
            </a:r>
            <a:r>
              <a:rPr lang="en-US" sz="1400" dirty="0">
                <a:solidFill>
                  <a:srgbClr val="000000"/>
                </a:solidFill>
                <a:latin typeface="Verdana" panose="020B0604030504040204" pitchFamily="34" charset="0"/>
              </a:rPr>
              <a:t>&lt;number , string&gt;(1,’hello’))</a:t>
            </a:r>
          </a:p>
          <a:p>
            <a:pPr algn="l"/>
            <a:endParaRPr lang="en-US" sz="1400" dirty="0">
              <a:solidFill>
                <a:srgbClr val="000000"/>
              </a:solidFill>
              <a:latin typeface="Verdana" panose="020B0604030504040204" pitchFamily="34" charset="0"/>
            </a:endParaRPr>
          </a:p>
        </p:txBody>
      </p:sp>
    </p:spTree>
    <p:extLst>
      <p:ext uri="{BB962C8B-B14F-4D97-AF65-F5344CB8AC3E}">
        <p14:creationId xmlns:p14="http://schemas.microsoft.com/office/powerpoint/2010/main" val="208583433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Typescript: Generics</a:t>
            </a:r>
          </a:p>
        </p:txBody>
      </p:sp>
      <p:sp>
        <p:nvSpPr>
          <p:cNvPr id="3" name="Subtitle 2"/>
          <p:cNvSpPr>
            <a:spLocks noGrp="1"/>
          </p:cNvSpPr>
          <p:nvPr>
            <p:ph type="subTitle" idx="1"/>
          </p:nvPr>
        </p:nvSpPr>
        <p:spPr>
          <a:xfrm>
            <a:off x="762000" y="990600"/>
            <a:ext cx="7848600" cy="5410200"/>
          </a:xfrm>
        </p:spPr>
        <p:txBody>
          <a:bodyPr>
            <a:normAutofit lnSpcReduction="10000"/>
          </a:bodyPr>
          <a:lstStyle/>
          <a:p>
            <a:pPr algn="l"/>
            <a:endParaRPr lang="en-US" sz="1400" b="0" i="0" dirty="0">
              <a:solidFill>
                <a:srgbClr val="000000"/>
              </a:solidFill>
              <a:effectLst/>
              <a:latin typeface="Verdana" panose="020B0604030504040204" pitchFamily="34" charset="0"/>
            </a:endParaRPr>
          </a:p>
          <a:p>
            <a:pPr algn="l"/>
            <a:endParaRPr lang="en-US" sz="1400" dirty="0">
              <a:solidFill>
                <a:srgbClr val="000000"/>
              </a:solidFill>
              <a:latin typeface="Verdana" panose="020B0604030504040204" pitchFamily="34" charset="0"/>
            </a:endParaRPr>
          </a:p>
          <a:p>
            <a:pPr marL="342900" indent="-342900" algn="l">
              <a:buAutoNum type="arabicPeriod"/>
            </a:pPr>
            <a:r>
              <a:rPr lang="en-US" sz="1400" b="0" i="0" dirty="0">
                <a:solidFill>
                  <a:srgbClr val="000000"/>
                </a:solidFill>
                <a:effectLst/>
                <a:latin typeface="Verdana" panose="020B0604030504040204" pitchFamily="34" charset="0"/>
              </a:rPr>
              <a:t>Generi</a:t>
            </a:r>
            <a:r>
              <a:rPr lang="en-US" sz="1400" dirty="0">
                <a:solidFill>
                  <a:srgbClr val="000000"/>
                </a:solidFill>
                <a:latin typeface="Verdana" panose="020B0604030504040204" pitchFamily="34" charset="0"/>
              </a:rPr>
              <a:t>c Classes : </a:t>
            </a:r>
            <a:r>
              <a:rPr lang="en-US" sz="1400" b="0" i="0" dirty="0">
                <a:solidFill>
                  <a:srgbClr val="000000"/>
                </a:solidFill>
                <a:effectLst/>
                <a:latin typeface="Verdana" panose="020B0604030504040204" pitchFamily="34" charset="0"/>
              </a:rPr>
              <a:t>Generics can be used to create generalized classes</a:t>
            </a:r>
            <a:r>
              <a:rPr lang="en-US" sz="1000" b="0" i="0" dirty="0">
                <a:solidFill>
                  <a:srgbClr val="000000"/>
                </a:solidFill>
                <a:effectLst/>
                <a:latin typeface="Verdana" panose="020B0604030504040204" pitchFamily="34" charset="0"/>
              </a:rPr>
              <a:t>,</a:t>
            </a:r>
            <a:r>
              <a:rPr lang="en-US" sz="1400" dirty="0">
                <a:solidFill>
                  <a:srgbClr val="000000"/>
                </a:solidFill>
                <a:latin typeface="Verdana" panose="020B0604030504040204" pitchFamily="34" charset="0"/>
              </a:rPr>
              <a:t> </a:t>
            </a:r>
          </a:p>
          <a:p>
            <a:pPr marL="342900" indent="-342900" algn="l">
              <a:buAutoNum type="arabicPeriod"/>
            </a:pPr>
            <a:endParaRPr lang="en-US" sz="1400" b="0" i="0" dirty="0">
              <a:solidFill>
                <a:srgbClr val="000000"/>
              </a:solidFill>
              <a:effectLst/>
              <a:latin typeface="Verdana" panose="020B0604030504040204" pitchFamily="34" charset="0"/>
            </a:endParaRPr>
          </a:p>
          <a:p>
            <a:pPr marL="342900" indent="-342900" algn="l">
              <a:buAutoNum type="arabicPeriod"/>
            </a:pPr>
            <a:endParaRPr lang="en-US" sz="1400" dirty="0">
              <a:solidFill>
                <a:srgbClr val="000000"/>
              </a:solidFill>
              <a:latin typeface="Verdana" panose="020B0604030504040204" pitchFamily="34" charset="0"/>
            </a:endParaRPr>
          </a:p>
          <a:p>
            <a:pPr algn="l"/>
            <a:r>
              <a:rPr lang="en-US" sz="1400" dirty="0">
                <a:solidFill>
                  <a:srgbClr val="000000"/>
                </a:solidFill>
                <a:latin typeface="Verdana" panose="020B0604030504040204" pitchFamily="34" charset="0"/>
              </a:rPr>
              <a:t>Example : </a:t>
            </a:r>
          </a:p>
          <a:p>
            <a:pPr algn="l"/>
            <a:endParaRPr lang="en-US" sz="1400" dirty="0">
              <a:solidFill>
                <a:srgbClr val="000000"/>
              </a:solidFill>
              <a:latin typeface="Verdana" panose="020B0604030504040204" pitchFamily="34" charset="0"/>
            </a:endParaRPr>
          </a:p>
          <a:p>
            <a:pPr algn="l"/>
            <a:r>
              <a:rPr lang="en-IN" sz="1000" b="0" i="0" dirty="0">
                <a:solidFill>
                  <a:srgbClr val="0000CD"/>
                </a:solidFill>
                <a:effectLst/>
                <a:latin typeface="Consolas" panose="020B0609020204030204" pitchFamily="49" charset="0"/>
              </a:rPr>
              <a:t>class</a:t>
            </a:r>
            <a:r>
              <a:rPr lang="en-IN" sz="1000" b="0" i="0" dirty="0">
                <a:solidFill>
                  <a:srgbClr val="000000"/>
                </a:solidFill>
                <a:effectLst/>
                <a:latin typeface="Consolas" panose="020B0609020204030204" pitchFamily="49" charset="0"/>
              </a:rPr>
              <a:t> </a:t>
            </a:r>
            <a:r>
              <a:rPr lang="en-IN" sz="1000" b="0" i="0" dirty="0" err="1">
                <a:solidFill>
                  <a:srgbClr val="000000"/>
                </a:solidFill>
                <a:effectLst/>
                <a:latin typeface="Consolas" panose="020B0609020204030204" pitchFamily="49" charset="0"/>
              </a:rPr>
              <a:t>NamedValue</a:t>
            </a:r>
            <a:r>
              <a:rPr lang="en-IN" sz="1000" b="0" i="0" dirty="0">
                <a:solidFill>
                  <a:srgbClr val="000000"/>
                </a:solidFill>
                <a:effectLst/>
                <a:latin typeface="Consolas" panose="020B0609020204030204" pitchFamily="49" charset="0"/>
              </a:rPr>
              <a:t>&lt;T&gt; {</a:t>
            </a:r>
            <a:br>
              <a:rPr lang="en-IN" sz="1000" dirty="0"/>
            </a:br>
            <a:r>
              <a:rPr lang="en-IN" sz="1000" b="0" i="0" dirty="0">
                <a:solidFill>
                  <a:srgbClr val="000000"/>
                </a:solidFill>
                <a:effectLst/>
                <a:latin typeface="Consolas" panose="020B0609020204030204" pitchFamily="49" charset="0"/>
              </a:rPr>
              <a:t>  </a:t>
            </a:r>
            <a:r>
              <a:rPr lang="en-IN" sz="1000" b="0" i="0" dirty="0">
                <a:solidFill>
                  <a:srgbClr val="0000CD"/>
                </a:solidFill>
                <a:effectLst/>
                <a:latin typeface="Consolas" panose="020B0609020204030204" pitchFamily="49" charset="0"/>
              </a:rPr>
              <a:t>private</a:t>
            </a:r>
            <a:r>
              <a:rPr lang="en-IN" sz="1000" b="0" i="0" dirty="0">
                <a:solidFill>
                  <a:srgbClr val="000000"/>
                </a:solidFill>
                <a:effectLst/>
                <a:latin typeface="Consolas" panose="020B0609020204030204" pitchFamily="49" charset="0"/>
              </a:rPr>
              <a:t> _value: T | undefined;</a:t>
            </a:r>
            <a:br>
              <a:rPr lang="en-IN" sz="1000" dirty="0"/>
            </a:br>
            <a:br>
              <a:rPr lang="en-IN" sz="1000" dirty="0"/>
            </a:br>
            <a:r>
              <a:rPr lang="en-IN" sz="1000" b="0" i="0" dirty="0">
                <a:solidFill>
                  <a:srgbClr val="000000"/>
                </a:solidFill>
                <a:effectLst/>
                <a:latin typeface="Consolas" panose="020B0609020204030204" pitchFamily="49" charset="0"/>
              </a:rPr>
              <a:t>  constructor(</a:t>
            </a:r>
            <a:r>
              <a:rPr lang="en-IN" sz="1000" b="0" i="0" dirty="0">
                <a:solidFill>
                  <a:srgbClr val="0000CD"/>
                </a:solidFill>
                <a:effectLst/>
                <a:latin typeface="Consolas" panose="020B0609020204030204" pitchFamily="49" charset="0"/>
              </a:rPr>
              <a:t>private</a:t>
            </a:r>
            <a:r>
              <a:rPr lang="en-IN" sz="1000" b="0" i="0" dirty="0">
                <a:solidFill>
                  <a:srgbClr val="000000"/>
                </a:solidFill>
                <a:effectLst/>
                <a:latin typeface="Consolas" panose="020B0609020204030204" pitchFamily="49" charset="0"/>
              </a:rPr>
              <a:t> name: string) {}</a:t>
            </a:r>
            <a:br>
              <a:rPr lang="en-IN" sz="1000" dirty="0"/>
            </a:br>
            <a:br>
              <a:rPr lang="en-IN" sz="1000" dirty="0"/>
            </a:br>
            <a:r>
              <a:rPr lang="en-IN" sz="1000" b="0" i="0" dirty="0">
                <a:solidFill>
                  <a:srgbClr val="000000"/>
                </a:solidFill>
                <a:effectLst/>
                <a:latin typeface="Consolas" panose="020B0609020204030204" pitchFamily="49" charset="0"/>
              </a:rPr>
              <a:t>  </a:t>
            </a:r>
            <a:r>
              <a:rPr lang="en-IN" sz="1000" b="0" i="0" dirty="0">
                <a:solidFill>
                  <a:srgbClr val="0000CD"/>
                </a:solidFill>
                <a:effectLst/>
                <a:latin typeface="Consolas" panose="020B0609020204030204" pitchFamily="49" charset="0"/>
              </a:rPr>
              <a:t>public</a:t>
            </a:r>
            <a:r>
              <a:rPr lang="en-IN" sz="1000" b="0" i="0" dirty="0">
                <a:solidFill>
                  <a:srgbClr val="000000"/>
                </a:solidFill>
                <a:effectLst/>
                <a:latin typeface="Consolas" panose="020B0609020204030204" pitchFamily="49" charset="0"/>
              </a:rPr>
              <a:t> </a:t>
            </a:r>
            <a:r>
              <a:rPr lang="en-IN" sz="1000" b="0" i="0" dirty="0" err="1">
                <a:solidFill>
                  <a:srgbClr val="000000"/>
                </a:solidFill>
                <a:effectLst/>
                <a:latin typeface="Consolas" panose="020B0609020204030204" pitchFamily="49" charset="0"/>
              </a:rPr>
              <a:t>setValue</a:t>
            </a:r>
            <a:r>
              <a:rPr lang="en-IN" sz="1000" b="0" i="0" dirty="0">
                <a:solidFill>
                  <a:srgbClr val="000000"/>
                </a:solidFill>
                <a:effectLst/>
                <a:latin typeface="Consolas" panose="020B0609020204030204" pitchFamily="49" charset="0"/>
              </a:rPr>
              <a:t>(value: T) {</a:t>
            </a:r>
            <a:br>
              <a:rPr lang="en-IN" sz="1000" dirty="0"/>
            </a:br>
            <a:r>
              <a:rPr lang="en-IN" sz="1000" b="0" i="0" dirty="0">
                <a:solidFill>
                  <a:srgbClr val="000000"/>
                </a:solidFill>
                <a:effectLst/>
                <a:latin typeface="Consolas" panose="020B0609020204030204" pitchFamily="49" charset="0"/>
              </a:rPr>
              <a:t>    </a:t>
            </a:r>
            <a:r>
              <a:rPr lang="en-IN" sz="1000" b="0" i="0" dirty="0" err="1">
                <a:solidFill>
                  <a:srgbClr val="0000CD"/>
                </a:solidFill>
                <a:effectLst/>
                <a:latin typeface="Consolas" panose="020B0609020204030204" pitchFamily="49" charset="0"/>
              </a:rPr>
              <a:t>this</a:t>
            </a:r>
            <a:r>
              <a:rPr lang="en-IN" sz="1000" b="0" i="0" dirty="0" err="1">
                <a:solidFill>
                  <a:srgbClr val="000000"/>
                </a:solidFill>
                <a:effectLst/>
                <a:latin typeface="Consolas" panose="020B0609020204030204" pitchFamily="49" charset="0"/>
              </a:rPr>
              <a:t>._value</a:t>
            </a:r>
            <a:r>
              <a:rPr lang="en-IN" sz="1000" b="0" i="0" dirty="0">
                <a:solidFill>
                  <a:srgbClr val="000000"/>
                </a:solidFill>
                <a:effectLst/>
                <a:latin typeface="Consolas" panose="020B0609020204030204" pitchFamily="49" charset="0"/>
              </a:rPr>
              <a:t> = value;</a:t>
            </a:r>
            <a:br>
              <a:rPr lang="en-IN" sz="1000" dirty="0"/>
            </a:br>
            <a:r>
              <a:rPr lang="en-IN" sz="1000" b="0" i="0" dirty="0">
                <a:solidFill>
                  <a:srgbClr val="000000"/>
                </a:solidFill>
                <a:effectLst/>
                <a:latin typeface="Consolas" panose="020B0609020204030204" pitchFamily="49" charset="0"/>
              </a:rPr>
              <a:t>  }</a:t>
            </a:r>
            <a:br>
              <a:rPr lang="en-IN" sz="1000" dirty="0"/>
            </a:br>
            <a:br>
              <a:rPr lang="en-IN" sz="1000" dirty="0"/>
            </a:br>
            <a:r>
              <a:rPr lang="en-IN" sz="1000" b="0" i="0" dirty="0">
                <a:solidFill>
                  <a:srgbClr val="000000"/>
                </a:solidFill>
                <a:effectLst/>
                <a:latin typeface="Consolas" panose="020B0609020204030204" pitchFamily="49" charset="0"/>
              </a:rPr>
              <a:t>  </a:t>
            </a:r>
            <a:r>
              <a:rPr lang="en-IN" sz="1000" b="0" i="0" dirty="0">
                <a:solidFill>
                  <a:srgbClr val="0000CD"/>
                </a:solidFill>
                <a:effectLst/>
                <a:latin typeface="Consolas" panose="020B0609020204030204" pitchFamily="49" charset="0"/>
              </a:rPr>
              <a:t>public</a:t>
            </a:r>
            <a:r>
              <a:rPr lang="en-IN" sz="1000" b="0" i="0" dirty="0">
                <a:solidFill>
                  <a:srgbClr val="000000"/>
                </a:solidFill>
                <a:effectLst/>
                <a:latin typeface="Consolas" panose="020B0609020204030204" pitchFamily="49" charset="0"/>
              </a:rPr>
              <a:t> </a:t>
            </a:r>
            <a:r>
              <a:rPr lang="en-IN" sz="1000" b="0" i="0" dirty="0" err="1">
                <a:solidFill>
                  <a:srgbClr val="000000"/>
                </a:solidFill>
                <a:effectLst/>
                <a:latin typeface="Consolas" panose="020B0609020204030204" pitchFamily="49" charset="0"/>
              </a:rPr>
              <a:t>getValue</a:t>
            </a:r>
            <a:r>
              <a:rPr lang="en-IN" sz="1000" b="0" i="0" dirty="0">
                <a:solidFill>
                  <a:srgbClr val="000000"/>
                </a:solidFill>
                <a:effectLst/>
                <a:latin typeface="Consolas" panose="020B0609020204030204" pitchFamily="49" charset="0"/>
              </a:rPr>
              <a:t>(): T | undefined {</a:t>
            </a:r>
            <a:br>
              <a:rPr lang="en-IN" sz="1000" dirty="0"/>
            </a:br>
            <a:r>
              <a:rPr lang="en-IN" sz="1000" b="0" i="0" dirty="0">
                <a:solidFill>
                  <a:srgbClr val="000000"/>
                </a:solidFill>
                <a:effectLst/>
                <a:latin typeface="Consolas" panose="020B0609020204030204" pitchFamily="49" charset="0"/>
              </a:rPr>
              <a:t>    </a:t>
            </a:r>
            <a:r>
              <a:rPr lang="en-IN" sz="1000" b="0" i="0" dirty="0">
                <a:solidFill>
                  <a:srgbClr val="0000CD"/>
                </a:solidFill>
                <a:effectLst/>
                <a:latin typeface="Consolas" panose="020B0609020204030204" pitchFamily="49" charset="0"/>
              </a:rPr>
              <a:t>return</a:t>
            </a:r>
            <a:r>
              <a:rPr lang="en-IN" sz="1000" b="0" i="0" dirty="0">
                <a:solidFill>
                  <a:srgbClr val="000000"/>
                </a:solidFill>
                <a:effectLst/>
                <a:latin typeface="Consolas" panose="020B0609020204030204" pitchFamily="49" charset="0"/>
              </a:rPr>
              <a:t> </a:t>
            </a:r>
            <a:r>
              <a:rPr lang="en-IN" sz="1000" b="0" i="0" dirty="0" err="1">
                <a:solidFill>
                  <a:srgbClr val="0000CD"/>
                </a:solidFill>
                <a:effectLst/>
                <a:latin typeface="Consolas" panose="020B0609020204030204" pitchFamily="49" charset="0"/>
              </a:rPr>
              <a:t>this</a:t>
            </a:r>
            <a:r>
              <a:rPr lang="en-IN" sz="1000" b="0" i="0" dirty="0" err="1">
                <a:solidFill>
                  <a:srgbClr val="000000"/>
                </a:solidFill>
                <a:effectLst/>
                <a:latin typeface="Consolas" panose="020B0609020204030204" pitchFamily="49" charset="0"/>
              </a:rPr>
              <a:t>._value</a:t>
            </a:r>
            <a:r>
              <a:rPr lang="en-IN" sz="1000" b="0" i="0" dirty="0">
                <a:solidFill>
                  <a:srgbClr val="000000"/>
                </a:solidFill>
                <a:effectLst/>
                <a:latin typeface="Consolas" panose="020B0609020204030204" pitchFamily="49" charset="0"/>
              </a:rPr>
              <a:t>;</a:t>
            </a:r>
            <a:br>
              <a:rPr lang="en-IN" sz="1000" dirty="0"/>
            </a:br>
            <a:r>
              <a:rPr lang="en-IN" sz="1000" b="0" i="0" dirty="0">
                <a:solidFill>
                  <a:srgbClr val="000000"/>
                </a:solidFill>
                <a:effectLst/>
                <a:latin typeface="Consolas" panose="020B0609020204030204" pitchFamily="49" charset="0"/>
              </a:rPr>
              <a:t>  }</a:t>
            </a:r>
            <a:br>
              <a:rPr lang="en-IN" sz="1000" dirty="0"/>
            </a:br>
            <a:br>
              <a:rPr lang="en-IN" sz="1000" dirty="0"/>
            </a:br>
            <a:r>
              <a:rPr lang="en-IN" sz="1000" b="0" i="0" dirty="0">
                <a:solidFill>
                  <a:srgbClr val="000000"/>
                </a:solidFill>
                <a:effectLst/>
                <a:latin typeface="Consolas" panose="020B0609020204030204" pitchFamily="49" charset="0"/>
              </a:rPr>
              <a:t>  </a:t>
            </a:r>
            <a:r>
              <a:rPr lang="en-IN" sz="1000" b="0" i="0" dirty="0">
                <a:solidFill>
                  <a:srgbClr val="0000CD"/>
                </a:solidFill>
                <a:effectLst/>
                <a:latin typeface="Consolas" panose="020B0609020204030204" pitchFamily="49" charset="0"/>
              </a:rPr>
              <a:t>public</a:t>
            </a:r>
            <a:r>
              <a:rPr lang="en-IN" sz="1000" b="0" i="0" dirty="0">
                <a:solidFill>
                  <a:srgbClr val="000000"/>
                </a:solidFill>
                <a:effectLst/>
                <a:latin typeface="Consolas" panose="020B0609020204030204" pitchFamily="49" charset="0"/>
              </a:rPr>
              <a:t> </a:t>
            </a:r>
            <a:r>
              <a:rPr lang="en-IN" sz="1000" b="0" i="0" dirty="0" err="1">
                <a:solidFill>
                  <a:srgbClr val="000000"/>
                </a:solidFill>
                <a:effectLst/>
                <a:latin typeface="Consolas" panose="020B0609020204030204" pitchFamily="49" charset="0"/>
              </a:rPr>
              <a:t>toString</a:t>
            </a:r>
            <a:r>
              <a:rPr lang="en-IN" sz="1000" b="0" i="0" dirty="0">
                <a:solidFill>
                  <a:srgbClr val="000000"/>
                </a:solidFill>
                <a:effectLst/>
                <a:latin typeface="Consolas" panose="020B0609020204030204" pitchFamily="49" charset="0"/>
              </a:rPr>
              <a:t>(): string {</a:t>
            </a:r>
            <a:br>
              <a:rPr lang="en-IN" sz="1000" dirty="0"/>
            </a:br>
            <a:r>
              <a:rPr lang="en-IN" sz="1000" b="0" i="0" dirty="0">
                <a:solidFill>
                  <a:srgbClr val="000000"/>
                </a:solidFill>
                <a:effectLst/>
                <a:latin typeface="Consolas" panose="020B0609020204030204" pitchFamily="49" charset="0"/>
              </a:rPr>
              <a:t>    </a:t>
            </a:r>
            <a:r>
              <a:rPr lang="en-IN" sz="1000" b="0" i="0" dirty="0">
                <a:solidFill>
                  <a:srgbClr val="0000CD"/>
                </a:solidFill>
                <a:effectLst/>
                <a:latin typeface="Consolas" panose="020B0609020204030204" pitchFamily="49" charset="0"/>
              </a:rPr>
              <a:t>return</a:t>
            </a:r>
            <a:r>
              <a:rPr lang="en-IN" sz="1000" b="0" i="0" dirty="0">
                <a:solidFill>
                  <a:srgbClr val="000000"/>
                </a:solidFill>
                <a:effectLst/>
                <a:latin typeface="Consolas" panose="020B0609020204030204" pitchFamily="49" charset="0"/>
              </a:rPr>
              <a:t> </a:t>
            </a:r>
            <a:r>
              <a:rPr lang="en-IN" sz="1000" b="0" i="0" dirty="0">
                <a:solidFill>
                  <a:srgbClr val="FF5500"/>
                </a:solidFill>
                <a:effectLst/>
                <a:latin typeface="Consolas" panose="020B0609020204030204" pitchFamily="49" charset="0"/>
              </a:rPr>
              <a:t>`${this.name}: ${</a:t>
            </a:r>
            <a:r>
              <a:rPr lang="en-IN" sz="1000" b="0" i="0" dirty="0" err="1">
                <a:solidFill>
                  <a:srgbClr val="FF5500"/>
                </a:solidFill>
                <a:effectLst/>
                <a:latin typeface="Consolas" panose="020B0609020204030204" pitchFamily="49" charset="0"/>
              </a:rPr>
              <a:t>this._value</a:t>
            </a:r>
            <a:r>
              <a:rPr lang="en-IN" sz="1000" b="0" i="0" dirty="0">
                <a:solidFill>
                  <a:srgbClr val="FF5500"/>
                </a:solidFill>
                <a:effectLst/>
                <a:latin typeface="Consolas" panose="020B0609020204030204" pitchFamily="49" charset="0"/>
              </a:rPr>
              <a:t>}`</a:t>
            </a:r>
            <a:r>
              <a:rPr lang="en-IN" sz="1000" b="0" i="0" dirty="0">
                <a:solidFill>
                  <a:srgbClr val="000000"/>
                </a:solidFill>
                <a:effectLst/>
                <a:latin typeface="Consolas" panose="020B0609020204030204" pitchFamily="49" charset="0"/>
              </a:rPr>
              <a:t>;</a:t>
            </a:r>
            <a:br>
              <a:rPr lang="en-IN" sz="1000" dirty="0"/>
            </a:br>
            <a:r>
              <a:rPr lang="en-IN" sz="1000" b="0" i="0" dirty="0">
                <a:solidFill>
                  <a:srgbClr val="000000"/>
                </a:solidFill>
                <a:effectLst/>
                <a:latin typeface="Consolas" panose="020B0609020204030204" pitchFamily="49" charset="0"/>
              </a:rPr>
              <a:t>  }</a:t>
            </a:r>
            <a:br>
              <a:rPr lang="en-IN" sz="1000" dirty="0"/>
            </a:br>
            <a:r>
              <a:rPr lang="en-IN" sz="1000" b="0" i="0" dirty="0">
                <a:solidFill>
                  <a:srgbClr val="000000"/>
                </a:solidFill>
                <a:effectLst/>
                <a:latin typeface="Consolas" panose="020B0609020204030204" pitchFamily="49" charset="0"/>
              </a:rPr>
              <a:t>}</a:t>
            </a:r>
            <a:br>
              <a:rPr lang="en-IN" sz="1000" dirty="0"/>
            </a:br>
            <a:br>
              <a:rPr lang="en-IN" sz="1000" dirty="0"/>
            </a:br>
            <a:r>
              <a:rPr lang="en-IN" sz="1000" b="0" i="0" dirty="0">
                <a:solidFill>
                  <a:srgbClr val="0000CD"/>
                </a:solidFill>
                <a:effectLst/>
                <a:latin typeface="Consolas" panose="020B0609020204030204" pitchFamily="49" charset="0"/>
              </a:rPr>
              <a:t>let</a:t>
            </a:r>
            <a:r>
              <a:rPr lang="en-IN" sz="1000" b="0" i="0" dirty="0">
                <a:solidFill>
                  <a:srgbClr val="000000"/>
                </a:solidFill>
                <a:effectLst/>
                <a:latin typeface="Consolas" panose="020B0609020204030204" pitchFamily="49" charset="0"/>
              </a:rPr>
              <a:t> value = </a:t>
            </a:r>
            <a:r>
              <a:rPr lang="en-IN" sz="1000" b="0" i="0" dirty="0">
                <a:solidFill>
                  <a:srgbClr val="0000CD"/>
                </a:solidFill>
                <a:effectLst/>
                <a:latin typeface="Consolas" panose="020B0609020204030204" pitchFamily="49" charset="0"/>
              </a:rPr>
              <a:t>new</a:t>
            </a:r>
            <a:r>
              <a:rPr lang="en-IN" sz="1000" b="0" i="0" dirty="0">
                <a:solidFill>
                  <a:srgbClr val="000000"/>
                </a:solidFill>
                <a:effectLst/>
                <a:latin typeface="Consolas" panose="020B0609020204030204" pitchFamily="49" charset="0"/>
              </a:rPr>
              <a:t> </a:t>
            </a:r>
            <a:r>
              <a:rPr lang="en-IN" sz="1000" b="0" i="0" dirty="0" err="1">
                <a:solidFill>
                  <a:srgbClr val="000000"/>
                </a:solidFill>
                <a:effectLst/>
                <a:latin typeface="Consolas" panose="020B0609020204030204" pitchFamily="49" charset="0"/>
              </a:rPr>
              <a:t>NamedValue</a:t>
            </a:r>
            <a:r>
              <a:rPr lang="en-IN" sz="1000" b="0" i="0" dirty="0">
                <a:solidFill>
                  <a:srgbClr val="000000"/>
                </a:solidFill>
                <a:effectLst/>
                <a:latin typeface="Consolas" panose="020B0609020204030204" pitchFamily="49" charset="0"/>
              </a:rPr>
              <a:t>&lt;number&gt;(</a:t>
            </a:r>
            <a:r>
              <a:rPr lang="en-IN" sz="1000" b="0" i="0" dirty="0">
                <a:solidFill>
                  <a:srgbClr val="A52A2A"/>
                </a:solidFill>
                <a:effectLst/>
                <a:latin typeface="Consolas" panose="020B0609020204030204" pitchFamily="49" charset="0"/>
              </a:rPr>
              <a:t>'</a:t>
            </a:r>
            <a:r>
              <a:rPr lang="en-IN" sz="1000" b="0" i="0" dirty="0" err="1">
                <a:solidFill>
                  <a:srgbClr val="A52A2A"/>
                </a:solidFill>
                <a:effectLst/>
                <a:latin typeface="Consolas" panose="020B0609020204030204" pitchFamily="49" charset="0"/>
              </a:rPr>
              <a:t>myNumber</a:t>
            </a:r>
            <a:r>
              <a:rPr lang="en-IN" sz="1000" b="0" i="0" dirty="0">
                <a:solidFill>
                  <a:srgbClr val="A52A2A"/>
                </a:solidFill>
                <a:effectLst/>
                <a:latin typeface="Consolas" panose="020B0609020204030204" pitchFamily="49" charset="0"/>
              </a:rPr>
              <a:t>'</a:t>
            </a:r>
            <a:r>
              <a:rPr lang="en-IN" sz="1000" b="0" i="0" dirty="0">
                <a:solidFill>
                  <a:srgbClr val="000000"/>
                </a:solidFill>
                <a:effectLst/>
                <a:latin typeface="Consolas" panose="020B0609020204030204" pitchFamily="49" charset="0"/>
              </a:rPr>
              <a:t>);</a:t>
            </a:r>
            <a:br>
              <a:rPr lang="en-IN" sz="1000" dirty="0"/>
            </a:br>
            <a:r>
              <a:rPr lang="en-IN" sz="1000" b="0" i="0" dirty="0" err="1">
                <a:solidFill>
                  <a:srgbClr val="000000"/>
                </a:solidFill>
                <a:effectLst/>
                <a:latin typeface="Consolas" panose="020B0609020204030204" pitchFamily="49" charset="0"/>
              </a:rPr>
              <a:t>value.setValue</a:t>
            </a:r>
            <a:r>
              <a:rPr lang="en-IN" sz="1000" b="0" i="0" dirty="0">
                <a:solidFill>
                  <a:srgbClr val="000000"/>
                </a:solidFill>
                <a:effectLst/>
                <a:latin typeface="Consolas" panose="020B0609020204030204" pitchFamily="49" charset="0"/>
              </a:rPr>
              <a:t>(</a:t>
            </a:r>
            <a:r>
              <a:rPr lang="en-IN" sz="1000" b="0" i="0" dirty="0">
                <a:solidFill>
                  <a:srgbClr val="FF0000"/>
                </a:solidFill>
                <a:effectLst/>
                <a:latin typeface="Consolas" panose="020B0609020204030204" pitchFamily="49" charset="0"/>
              </a:rPr>
              <a:t>10</a:t>
            </a:r>
            <a:r>
              <a:rPr lang="en-IN" sz="1000" b="0" i="0" dirty="0">
                <a:solidFill>
                  <a:srgbClr val="000000"/>
                </a:solidFill>
                <a:effectLst/>
                <a:latin typeface="Consolas" panose="020B0609020204030204" pitchFamily="49" charset="0"/>
              </a:rPr>
              <a:t>);</a:t>
            </a:r>
            <a:br>
              <a:rPr lang="en-IN" sz="1000" dirty="0"/>
            </a:br>
            <a:r>
              <a:rPr lang="en-IN" sz="1000" b="0" i="0" dirty="0">
                <a:solidFill>
                  <a:srgbClr val="000000"/>
                </a:solidFill>
                <a:effectLst/>
                <a:latin typeface="Consolas" panose="020B0609020204030204" pitchFamily="49" charset="0"/>
              </a:rPr>
              <a:t>console.log(</a:t>
            </a:r>
            <a:r>
              <a:rPr lang="en-IN" sz="1000" b="0" i="0" dirty="0" err="1">
                <a:solidFill>
                  <a:srgbClr val="000000"/>
                </a:solidFill>
                <a:effectLst/>
                <a:latin typeface="Consolas" panose="020B0609020204030204" pitchFamily="49" charset="0"/>
              </a:rPr>
              <a:t>value.toString</a:t>
            </a:r>
            <a:r>
              <a:rPr lang="en-IN" sz="1000" b="0" i="0" dirty="0">
                <a:solidFill>
                  <a:srgbClr val="000000"/>
                </a:solidFill>
                <a:effectLst/>
                <a:latin typeface="Consolas" panose="020B0609020204030204" pitchFamily="49" charset="0"/>
              </a:rPr>
              <a:t>());</a:t>
            </a:r>
          </a:p>
          <a:p>
            <a:pPr algn="l"/>
            <a:endParaRPr lang="en-IN" sz="1000" dirty="0">
              <a:solidFill>
                <a:srgbClr val="000000"/>
              </a:solidFill>
              <a:latin typeface="Consolas" panose="020B0609020204030204" pitchFamily="49" charset="0"/>
            </a:endParaRPr>
          </a:p>
          <a:p>
            <a:pPr algn="l"/>
            <a:r>
              <a:rPr lang="en-IN" sz="1000" dirty="0">
                <a:solidFill>
                  <a:srgbClr val="000000"/>
                </a:solidFill>
                <a:latin typeface="Consolas" panose="020B0609020204030204" pitchFamily="49" charset="0"/>
              </a:rPr>
              <a:t> let v= new </a:t>
            </a:r>
            <a:r>
              <a:rPr lang="en-IN" sz="1000" dirty="0" err="1">
                <a:solidFill>
                  <a:srgbClr val="000000"/>
                </a:solidFill>
                <a:latin typeface="Consolas" panose="020B0609020204030204" pitchFamily="49" charset="0"/>
              </a:rPr>
              <a:t>NamedValue</a:t>
            </a:r>
            <a:r>
              <a:rPr lang="en-IN" sz="1000" dirty="0">
                <a:solidFill>
                  <a:srgbClr val="000000"/>
                </a:solidFill>
                <a:latin typeface="Consolas" panose="020B0609020204030204" pitchFamily="49" charset="0"/>
              </a:rPr>
              <a:t>&lt;string&gt;(‘</a:t>
            </a:r>
            <a:r>
              <a:rPr lang="en-IN" sz="1000" dirty="0" err="1">
                <a:solidFill>
                  <a:srgbClr val="000000"/>
                </a:solidFill>
                <a:latin typeface="Consolas" panose="020B0609020204030204" pitchFamily="49" charset="0"/>
              </a:rPr>
              <a:t>abc</a:t>
            </a:r>
            <a:r>
              <a:rPr lang="en-IN" sz="1000" dirty="0">
                <a:solidFill>
                  <a:srgbClr val="000000"/>
                </a:solidFill>
                <a:latin typeface="Consolas" panose="020B0609020204030204" pitchFamily="49" charset="0"/>
              </a:rPr>
              <a:t>’);</a:t>
            </a:r>
          </a:p>
          <a:p>
            <a:pPr algn="l"/>
            <a:r>
              <a:rPr lang="en-IN" sz="1000" b="0" i="0" dirty="0">
                <a:solidFill>
                  <a:srgbClr val="000000"/>
                </a:solidFill>
                <a:effectLst/>
                <a:latin typeface="Consolas" panose="020B0609020204030204" pitchFamily="49" charset="0"/>
              </a:rPr>
              <a:t> </a:t>
            </a:r>
            <a:r>
              <a:rPr lang="en-IN" sz="1000" b="0" i="0" dirty="0" err="1">
                <a:solidFill>
                  <a:srgbClr val="000000"/>
                </a:solidFill>
                <a:effectLst/>
                <a:latin typeface="Consolas" panose="020B0609020204030204" pitchFamily="49" charset="0"/>
              </a:rPr>
              <a:t>v.setValue</a:t>
            </a:r>
            <a:r>
              <a:rPr lang="en-IN" sz="1000" b="0" i="0" dirty="0">
                <a:solidFill>
                  <a:srgbClr val="000000"/>
                </a:solidFill>
                <a:effectLst/>
                <a:latin typeface="Consolas" panose="020B0609020204030204" pitchFamily="49" charset="0"/>
              </a:rPr>
              <a:t>(‘hello’);</a:t>
            </a:r>
          </a:p>
          <a:p>
            <a:pPr algn="l"/>
            <a:r>
              <a:rPr lang="en-IN" sz="1000" dirty="0">
                <a:solidFill>
                  <a:srgbClr val="000000"/>
                </a:solidFill>
                <a:latin typeface="Consolas" panose="020B0609020204030204" pitchFamily="49" charset="0"/>
              </a:rPr>
              <a:t> let z:string|undefined=v.getValue();</a:t>
            </a:r>
            <a:r>
              <a:rPr lang="en-IN" sz="1000" b="0" i="0" dirty="0">
                <a:solidFill>
                  <a:srgbClr val="000000"/>
                </a:solidFill>
                <a:effectLst/>
                <a:latin typeface="Consolas" panose="020B0609020204030204" pitchFamily="49" charset="0"/>
              </a:rPr>
              <a:t> </a:t>
            </a:r>
            <a:endParaRPr lang="en-US" sz="1400" dirty="0">
              <a:solidFill>
                <a:srgbClr val="000000"/>
              </a:solidFill>
              <a:latin typeface="Verdana" panose="020B0604030504040204" pitchFamily="34" charset="0"/>
            </a:endParaRPr>
          </a:p>
        </p:txBody>
      </p:sp>
    </p:spTree>
    <p:extLst>
      <p:ext uri="{BB962C8B-B14F-4D97-AF65-F5344CB8AC3E}">
        <p14:creationId xmlns:p14="http://schemas.microsoft.com/office/powerpoint/2010/main" val="9379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Key Events </a:t>
            </a:r>
          </a:p>
        </p:txBody>
      </p:sp>
      <p:sp>
        <p:nvSpPr>
          <p:cNvPr id="3" name="Subtitle 2"/>
          <p:cNvSpPr>
            <a:spLocks noGrp="1"/>
          </p:cNvSpPr>
          <p:nvPr>
            <p:ph type="subTitle" idx="1"/>
          </p:nvPr>
        </p:nvSpPr>
        <p:spPr>
          <a:xfrm>
            <a:off x="762000" y="990600"/>
            <a:ext cx="7848600" cy="5410200"/>
          </a:xfrm>
        </p:spPr>
        <p:txBody>
          <a:bodyPr>
            <a:noAutofit/>
          </a:bodyPr>
          <a:lstStyle/>
          <a:p>
            <a:pPr marL="457200" indent="-457200" algn="l">
              <a:buFont typeface="Arial" panose="020B0604020202020204" pitchFamily="34" charset="0"/>
              <a:buChar char="•"/>
            </a:pPr>
            <a:endParaRPr lang="en-US" sz="2000" dirty="0">
              <a:solidFill>
                <a:schemeClr val="tx1"/>
              </a:solidFill>
              <a:ea typeface="Roboto" panose="02000000000000000000" pitchFamily="2" charset="0"/>
            </a:endParaRPr>
          </a:p>
          <a:p>
            <a:pPr marL="457200" indent="-457200" algn="l">
              <a:buFont typeface="Arial" panose="020B0604020202020204" pitchFamily="34" charset="0"/>
              <a:buChar char="•"/>
            </a:pPr>
            <a:r>
              <a:rPr lang="en-US" sz="2000" dirty="0">
                <a:solidFill>
                  <a:schemeClr val="tx1"/>
                </a:solidFill>
                <a:ea typeface="Roboto" panose="02000000000000000000" pitchFamily="2" charset="0"/>
              </a:rPr>
              <a:t>onclick:</a:t>
            </a:r>
          </a:p>
          <a:p>
            <a:pPr marL="457200" indent="-457200" algn="l">
              <a:buFont typeface="Arial" panose="020B0604020202020204" pitchFamily="34" charset="0"/>
              <a:buChar char="•"/>
            </a:pPr>
            <a:r>
              <a:rPr lang="en-US" sz="2000" dirty="0" err="1">
                <a:solidFill>
                  <a:schemeClr val="tx1"/>
                </a:solidFill>
                <a:ea typeface="Roboto" panose="02000000000000000000" pitchFamily="2" charset="0"/>
              </a:rPr>
              <a:t>onmouseover</a:t>
            </a:r>
            <a:endParaRPr lang="en-US" sz="2000" dirty="0">
              <a:solidFill>
                <a:schemeClr val="tx1"/>
              </a:solidFill>
              <a:ea typeface="Roboto" panose="02000000000000000000" pitchFamily="2" charset="0"/>
            </a:endParaRPr>
          </a:p>
          <a:p>
            <a:pPr marL="457200" indent="-457200" algn="l">
              <a:buFont typeface="Arial" panose="020B0604020202020204" pitchFamily="34" charset="0"/>
              <a:buChar char="•"/>
            </a:pPr>
            <a:r>
              <a:rPr lang="en-US" sz="2000" dirty="0" err="1">
                <a:solidFill>
                  <a:schemeClr val="tx1"/>
                </a:solidFill>
                <a:ea typeface="Roboto" panose="02000000000000000000" pitchFamily="2" charset="0"/>
              </a:rPr>
              <a:t>onmouseout</a:t>
            </a:r>
            <a:r>
              <a:rPr lang="en-US" sz="2000" dirty="0">
                <a:solidFill>
                  <a:schemeClr val="tx1"/>
                </a:solidFill>
                <a:ea typeface="Roboto" panose="02000000000000000000" pitchFamily="2" charset="0"/>
              </a:rPr>
              <a:t>	</a:t>
            </a:r>
          </a:p>
          <a:p>
            <a:pPr marL="457200" indent="-457200" algn="l">
              <a:buFont typeface="Arial" panose="020B0604020202020204" pitchFamily="34" charset="0"/>
              <a:buChar char="•"/>
            </a:pPr>
            <a:r>
              <a:rPr lang="en-US" sz="2000" dirty="0" err="1">
                <a:solidFill>
                  <a:schemeClr val="tx1"/>
                </a:solidFill>
                <a:ea typeface="Roboto" panose="02000000000000000000" pitchFamily="2" charset="0"/>
              </a:rPr>
              <a:t>onmousedown</a:t>
            </a:r>
            <a:endParaRPr lang="en-US" sz="2000" dirty="0">
              <a:solidFill>
                <a:schemeClr val="tx1"/>
              </a:solidFill>
              <a:ea typeface="Roboto" panose="02000000000000000000" pitchFamily="2" charset="0"/>
            </a:endParaRPr>
          </a:p>
          <a:p>
            <a:pPr marL="457200" indent="-457200" algn="l">
              <a:buFont typeface="Arial" panose="020B0604020202020204" pitchFamily="34" charset="0"/>
              <a:buChar char="•"/>
            </a:pPr>
            <a:r>
              <a:rPr lang="en-US" sz="2000" dirty="0" err="1">
                <a:solidFill>
                  <a:schemeClr val="tx1"/>
                </a:solidFill>
                <a:ea typeface="Roboto" panose="02000000000000000000" pitchFamily="2" charset="0"/>
              </a:rPr>
              <a:t>onmouseup</a:t>
            </a:r>
            <a:r>
              <a:rPr lang="en-US" sz="2000" dirty="0">
                <a:solidFill>
                  <a:schemeClr val="tx1"/>
                </a:solidFill>
                <a:ea typeface="Roboto" panose="02000000000000000000" pitchFamily="2" charset="0"/>
              </a:rPr>
              <a:t>	</a:t>
            </a:r>
          </a:p>
          <a:p>
            <a:pPr marL="457200" indent="-457200" algn="l">
              <a:buFont typeface="Arial" panose="020B0604020202020204" pitchFamily="34" charset="0"/>
              <a:buChar char="•"/>
            </a:pPr>
            <a:r>
              <a:rPr lang="en-US" sz="2000" dirty="0" err="1">
                <a:solidFill>
                  <a:schemeClr val="tx1"/>
                </a:solidFill>
                <a:ea typeface="Roboto" panose="02000000000000000000" pitchFamily="2" charset="0"/>
              </a:rPr>
              <a:t>onmousemove</a:t>
            </a:r>
            <a:endParaRPr lang="en-US" sz="2000" dirty="0">
              <a:solidFill>
                <a:schemeClr val="tx1"/>
              </a:solidFill>
              <a:ea typeface="Roboto" panose="02000000000000000000" pitchFamily="2" charset="0"/>
            </a:endParaRPr>
          </a:p>
        </p:txBody>
      </p:sp>
    </p:spTree>
    <p:extLst>
      <p:ext uri="{BB962C8B-B14F-4D97-AF65-F5344CB8AC3E}">
        <p14:creationId xmlns:p14="http://schemas.microsoft.com/office/powerpoint/2010/main" val="132275196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Typescript: Decorators</a:t>
            </a:r>
          </a:p>
        </p:txBody>
      </p:sp>
      <p:sp>
        <p:nvSpPr>
          <p:cNvPr id="3" name="Subtitle 2"/>
          <p:cNvSpPr>
            <a:spLocks noGrp="1"/>
          </p:cNvSpPr>
          <p:nvPr>
            <p:ph type="subTitle" idx="1"/>
          </p:nvPr>
        </p:nvSpPr>
        <p:spPr>
          <a:xfrm>
            <a:off x="762000" y="990600"/>
            <a:ext cx="7848600" cy="5410200"/>
          </a:xfrm>
        </p:spPr>
        <p:txBody>
          <a:bodyPr>
            <a:normAutofit/>
          </a:bodyPr>
          <a:lstStyle/>
          <a:p>
            <a:pPr algn="l"/>
            <a:endParaRPr lang="en-US" sz="1400" dirty="0">
              <a:solidFill>
                <a:srgbClr val="000000"/>
              </a:solidFill>
              <a:latin typeface="Verdana" panose="020B0604030504040204" pitchFamily="34" charset="0"/>
            </a:endParaRPr>
          </a:p>
          <a:p>
            <a:pPr algn="l"/>
            <a:r>
              <a:rPr lang="en-US" sz="1400" dirty="0">
                <a:solidFill>
                  <a:srgbClr val="000000"/>
                </a:solidFill>
                <a:latin typeface="Verdana" panose="020B0604030504040204" pitchFamily="34" charset="0"/>
              </a:rPr>
              <a:t>Decorator : </a:t>
            </a:r>
          </a:p>
          <a:p>
            <a:pPr algn="l"/>
            <a:endParaRPr lang="en-US" sz="1400" dirty="0">
              <a:solidFill>
                <a:srgbClr val="000000"/>
              </a:solidFill>
              <a:latin typeface="Verdana" panose="020B0604030504040204" pitchFamily="34" charset="0"/>
            </a:endParaRPr>
          </a:p>
          <a:p>
            <a:pPr algn="l"/>
            <a:r>
              <a:rPr lang="en-US" sz="1400" dirty="0">
                <a:solidFill>
                  <a:srgbClr val="000000"/>
                </a:solidFill>
                <a:latin typeface="Verdana" panose="020B0604030504040204" pitchFamily="34" charset="0"/>
              </a:rPr>
              <a:t>A Decorator is a special kind of declaration that can be attached to a class declaration, method, accessor, property, or parameter. Decorators use the form @expression, where expression must evaluate to a function that will be called at runtime with information about the decorated declaration.</a:t>
            </a:r>
          </a:p>
          <a:p>
            <a:pPr algn="l"/>
            <a:endParaRPr lang="en-US" sz="1400" dirty="0">
              <a:solidFill>
                <a:srgbClr val="000000"/>
              </a:solidFill>
              <a:latin typeface="Verdana" panose="020B0604030504040204" pitchFamily="34" charset="0"/>
            </a:endParaRPr>
          </a:p>
          <a:p>
            <a:pPr algn="l"/>
            <a:r>
              <a:rPr lang="en-US" sz="1400" dirty="0">
                <a:solidFill>
                  <a:srgbClr val="000000"/>
                </a:solidFill>
                <a:latin typeface="Verdana" panose="020B0604030504040204" pitchFamily="34" charset="0"/>
              </a:rPr>
              <a:t>For example, given the decorator @sealed we might write the sealed function as follows:</a:t>
            </a:r>
          </a:p>
          <a:p>
            <a:pPr algn="l"/>
            <a:endParaRPr lang="en-US" sz="1400" dirty="0">
              <a:solidFill>
                <a:srgbClr val="000000"/>
              </a:solidFill>
              <a:latin typeface="Verdana" panose="020B0604030504040204" pitchFamily="34" charset="0"/>
            </a:endParaRPr>
          </a:p>
          <a:p>
            <a:pPr algn="l"/>
            <a:r>
              <a:rPr lang="en-US" sz="2000" b="0" i="0" dirty="0">
                <a:solidFill>
                  <a:srgbClr val="0000FF"/>
                </a:solidFill>
                <a:effectLst/>
                <a:latin typeface="+mj-lt"/>
              </a:rPr>
              <a:t>function</a:t>
            </a:r>
            <a:r>
              <a:rPr lang="en-US" sz="2000" b="0" i="0" dirty="0">
                <a:solidFill>
                  <a:srgbClr val="000000"/>
                </a:solidFill>
                <a:effectLst/>
                <a:latin typeface="+mj-lt"/>
              </a:rPr>
              <a:t> </a:t>
            </a:r>
            <a:r>
              <a:rPr lang="en-US" sz="2000" b="0" i="0" dirty="0">
                <a:solidFill>
                  <a:srgbClr val="795E26"/>
                </a:solidFill>
                <a:effectLst/>
                <a:latin typeface="+mj-lt"/>
              </a:rPr>
              <a:t>sealed</a:t>
            </a:r>
            <a:r>
              <a:rPr lang="en-US" sz="2000" b="0" i="0" dirty="0">
                <a:solidFill>
                  <a:srgbClr val="000000"/>
                </a:solidFill>
                <a:effectLst/>
                <a:latin typeface="+mj-lt"/>
              </a:rPr>
              <a:t>(</a:t>
            </a:r>
            <a:r>
              <a:rPr lang="en-US" sz="2000" b="0" i="0" dirty="0">
                <a:solidFill>
                  <a:srgbClr val="001080"/>
                </a:solidFill>
                <a:effectLst/>
                <a:latin typeface="+mj-lt"/>
              </a:rPr>
              <a:t>target</a:t>
            </a:r>
            <a:r>
              <a:rPr lang="en-US" sz="2000" b="0" i="0" dirty="0">
                <a:solidFill>
                  <a:srgbClr val="000000"/>
                </a:solidFill>
                <a:effectLst/>
                <a:latin typeface="+mj-lt"/>
              </a:rPr>
              <a:t>) {</a:t>
            </a:r>
          </a:p>
          <a:p>
            <a:pPr algn="l"/>
            <a:r>
              <a:rPr lang="en-US" sz="2000" b="0" i="0" dirty="0">
                <a:solidFill>
                  <a:srgbClr val="008000"/>
                </a:solidFill>
                <a:effectLst/>
                <a:latin typeface="+mj-lt"/>
              </a:rPr>
              <a:t>// do something with 'target' ...</a:t>
            </a:r>
            <a:endParaRPr lang="en-US" sz="2000" b="0" i="0" dirty="0">
              <a:solidFill>
                <a:srgbClr val="000000"/>
              </a:solidFill>
              <a:effectLst/>
              <a:latin typeface="+mj-lt"/>
            </a:endParaRPr>
          </a:p>
          <a:p>
            <a:pPr algn="l"/>
            <a:r>
              <a:rPr lang="en-US" sz="2000" b="0" i="0" dirty="0">
                <a:solidFill>
                  <a:srgbClr val="000000"/>
                </a:solidFill>
                <a:effectLst/>
                <a:latin typeface="+mj-lt"/>
              </a:rPr>
              <a:t>}</a:t>
            </a:r>
          </a:p>
          <a:p>
            <a:pPr algn="l"/>
            <a:endParaRPr lang="en-US" sz="1400" dirty="0">
              <a:solidFill>
                <a:srgbClr val="000000"/>
              </a:solidFill>
              <a:latin typeface="Verdana" panose="020B0604030504040204" pitchFamily="34" charset="0"/>
            </a:endParaRPr>
          </a:p>
        </p:txBody>
      </p:sp>
    </p:spTree>
    <p:extLst>
      <p:ext uri="{BB962C8B-B14F-4D97-AF65-F5344CB8AC3E}">
        <p14:creationId xmlns:p14="http://schemas.microsoft.com/office/powerpoint/2010/main" val="225300412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Angular : Introduction</a:t>
            </a:r>
          </a:p>
        </p:txBody>
      </p:sp>
      <p:sp>
        <p:nvSpPr>
          <p:cNvPr id="3" name="Subtitle 2"/>
          <p:cNvSpPr>
            <a:spLocks noGrp="1"/>
          </p:cNvSpPr>
          <p:nvPr>
            <p:ph type="subTitle" idx="1"/>
          </p:nvPr>
        </p:nvSpPr>
        <p:spPr>
          <a:xfrm>
            <a:off x="762000" y="990600"/>
            <a:ext cx="7848600" cy="5410200"/>
          </a:xfrm>
        </p:spPr>
        <p:txBody>
          <a:bodyPr>
            <a:normAutofit fontScale="77500" lnSpcReduction="20000"/>
          </a:bodyPr>
          <a:lstStyle/>
          <a:p>
            <a:pPr algn="l"/>
            <a:endParaRPr lang="en-US" b="0" i="0" dirty="0">
              <a:solidFill>
                <a:srgbClr val="444444"/>
              </a:solidFill>
              <a:effectLst/>
              <a:latin typeface="+mj-lt"/>
              <a:ea typeface="Roboto" panose="02000000000000000000" pitchFamily="2" charset="0"/>
            </a:endParaRPr>
          </a:p>
          <a:p>
            <a:pPr algn="l"/>
            <a:r>
              <a:rPr lang="en-US" b="0" i="0" dirty="0">
                <a:solidFill>
                  <a:srgbClr val="444444"/>
                </a:solidFill>
                <a:effectLst/>
                <a:latin typeface="+mj-lt"/>
                <a:ea typeface="Roboto" panose="02000000000000000000" pitchFamily="2" charset="0"/>
              </a:rPr>
              <a:t>Angular is a development platform, built on Typescript </a:t>
            </a:r>
          </a:p>
          <a:p>
            <a:pPr algn="l"/>
            <a:endParaRPr lang="en-US" dirty="0">
              <a:solidFill>
                <a:srgbClr val="444444"/>
              </a:solidFill>
              <a:latin typeface="+mj-lt"/>
              <a:ea typeface="Roboto" panose="02000000000000000000" pitchFamily="2" charset="0"/>
            </a:endParaRPr>
          </a:p>
          <a:p>
            <a:pPr algn="l"/>
            <a:r>
              <a:rPr lang="en-US" b="0" i="0" dirty="0">
                <a:solidFill>
                  <a:srgbClr val="444444"/>
                </a:solidFill>
                <a:effectLst/>
                <a:latin typeface="+mj-lt"/>
                <a:ea typeface="Roboto" panose="02000000000000000000" pitchFamily="2" charset="0"/>
              </a:rPr>
              <a:t>As a platform, Angular includes:</a:t>
            </a:r>
          </a:p>
          <a:p>
            <a:pPr algn="l"/>
            <a:endParaRPr lang="en-US" b="0" i="0" dirty="0">
              <a:solidFill>
                <a:srgbClr val="444444"/>
              </a:solidFill>
              <a:effectLst/>
              <a:latin typeface="+mj-lt"/>
              <a:ea typeface="Roboto" panose="02000000000000000000" pitchFamily="2" charset="0"/>
            </a:endParaRPr>
          </a:p>
          <a:p>
            <a:pPr algn="l"/>
            <a:r>
              <a:rPr lang="en-US" b="0" i="0" dirty="0">
                <a:solidFill>
                  <a:srgbClr val="444444"/>
                </a:solidFill>
                <a:effectLst/>
                <a:latin typeface="+mj-lt"/>
                <a:ea typeface="Roboto" panose="02000000000000000000" pitchFamily="2" charset="0"/>
              </a:rPr>
              <a:t>1.  A component-based framework for building scalable web applications</a:t>
            </a:r>
          </a:p>
          <a:p>
            <a:pPr algn="l">
              <a:buFont typeface="Arial" panose="020B0604020202020204" pitchFamily="34" charset="0"/>
              <a:buChar char="•"/>
            </a:pPr>
            <a:endParaRPr lang="en-US" b="0" i="0" dirty="0">
              <a:solidFill>
                <a:srgbClr val="444444"/>
              </a:solidFill>
              <a:effectLst/>
              <a:latin typeface="+mj-lt"/>
              <a:ea typeface="Roboto" panose="02000000000000000000" pitchFamily="2" charset="0"/>
            </a:endParaRPr>
          </a:p>
          <a:p>
            <a:pPr algn="l"/>
            <a:r>
              <a:rPr lang="en-US" b="0" i="0" dirty="0">
                <a:solidFill>
                  <a:srgbClr val="444444"/>
                </a:solidFill>
                <a:effectLst/>
                <a:latin typeface="+mj-lt"/>
                <a:ea typeface="Roboto" panose="02000000000000000000" pitchFamily="2" charset="0"/>
              </a:rPr>
              <a:t>2.  A collection of well-integrated libraries that cover a wide variety of features, including routing, forms management, client-server communication etc.</a:t>
            </a:r>
          </a:p>
          <a:p>
            <a:pPr algn="l">
              <a:buFont typeface="Arial" panose="020B0604020202020204" pitchFamily="34" charset="0"/>
              <a:buChar char="•"/>
            </a:pPr>
            <a:endParaRPr lang="en-US" b="0" i="0" dirty="0">
              <a:solidFill>
                <a:srgbClr val="444444"/>
              </a:solidFill>
              <a:effectLst/>
              <a:latin typeface="+mj-lt"/>
              <a:ea typeface="Roboto" panose="02000000000000000000" pitchFamily="2" charset="0"/>
            </a:endParaRPr>
          </a:p>
          <a:p>
            <a:pPr algn="l"/>
            <a:r>
              <a:rPr lang="en-US" b="0" i="0" dirty="0">
                <a:solidFill>
                  <a:srgbClr val="444444"/>
                </a:solidFill>
                <a:effectLst/>
                <a:latin typeface="+mj-lt"/>
                <a:ea typeface="Roboto" panose="02000000000000000000" pitchFamily="2" charset="0"/>
              </a:rPr>
              <a:t>3. Developer tools to help us develop, build, test, and update our code</a:t>
            </a:r>
          </a:p>
          <a:p>
            <a:pPr algn="l"/>
            <a:endParaRPr lang="en-US" dirty="0">
              <a:solidFill>
                <a:srgbClr val="002060"/>
              </a:solidFill>
              <a:latin typeface="+mj-lt"/>
              <a:ea typeface="Roboto" panose="02000000000000000000" pitchFamily="2" charset="0"/>
            </a:endParaRPr>
          </a:p>
          <a:p>
            <a:pPr algn="l"/>
            <a:endParaRPr lang="en-US" dirty="0">
              <a:solidFill>
                <a:srgbClr val="002060"/>
              </a:solidFill>
              <a:latin typeface="+mj-lt"/>
              <a:ea typeface="Roboto" panose="02000000000000000000" pitchFamily="2" charset="0"/>
            </a:endParaRPr>
          </a:p>
        </p:txBody>
      </p:sp>
    </p:spTree>
    <p:extLst>
      <p:ext uri="{BB962C8B-B14F-4D97-AF65-F5344CB8AC3E}">
        <p14:creationId xmlns:p14="http://schemas.microsoft.com/office/powerpoint/2010/main" val="251988813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Angular: Features</a:t>
            </a:r>
          </a:p>
        </p:txBody>
      </p:sp>
      <p:sp>
        <p:nvSpPr>
          <p:cNvPr id="3" name="Subtitle 2"/>
          <p:cNvSpPr>
            <a:spLocks noGrp="1"/>
          </p:cNvSpPr>
          <p:nvPr>
            <p:ph type="subTitle" idx="1"/>
          </p:nvPr>
        </p:nvSpPr>
        <p:spPr>
          <a:xfrm>
            <a:off x="762000" y="990600"/>
            <a:ext cx="7848600" cy="5410200"/>
          </a:xfrm>
        </p:spPr>
        <p:txBody>
          <a:bodyPr>
            <a:normAutofit fontScale="77500" lnSpcReduction="20000"/>
          </a:bodyPr>
          <a:lstStyle/>
          <a:p>
            <a:pPr algn="l"/>
            <a:endParaRPr lang="en-US" dirty="0">
              <a:solidFill>
                <a:schemeClr val="tx1"/>
              </a:solidFill>
            </a:endParaRPr>
          </a:p>
          <a:p>
            <a:pPr algn="l"/>
            <a:endParaRPr lang="en-US" dirty="0">
              <a:solidFill>
                <a:schemeClr val="tx1"/>
              </a:solidFill>
            </a:endParaRPr>
          </a:p>
          <a:p>
            <a:pPr marL="514350" indent="-514350" algn="l">
              <a:buAutoNum type="arabicPeriod"/>
            </a:pPr>
            <a:r>
              <a:rPr lang="en-US" dirty="0">
                <a:solidFill>
                  <a:schemeClr val="tx1"/>
                </a:solidFill>
              </a:rPr>
              <a:t>Cross Platform  </a:t>
            </a:r>
            <a:r>
              <a:rPr lang="en-US">
                <a:solidFill>
                  <a:schemeClr val="tx1"/>
                </a:solidFill>
              </a:rPr>
              <a:t>:  </a:t>
            </a:r>
            <a:endParaRPr lang="en-US" dirty="0">
              <a:solidFill>
                <a:schemeClr val="tx1"/>
              </a:solidFill>
            </a:endParaRPr>
          </a:p>
          <a:p>
            <a:pPr marL="514350" indent="-514350" algn="l">
              <a:buAutoNum type="arabicPeriod" startAt="2"/>
            </a:pPr>
            <a:r>
              <a:rPr lang="en-US" dirty="0">
                <a:solidFill>
                  <a:schemeClr val="tx1"/>
                </a:solidFill>
              </a:rPr>
              <a:t>Code converted to highly optimized native </a:t>
            </a:r>
            <a:r>
              <a:rPr lang="en-US" dirty="0" err="1">
                <a:solidFill>
                  <a:schemeClr val="tx1"/>
                </a:solidFill>
              </a:rPr>
              <a:t>js</a:t>
            </a:r>
            <a:r>
              <a:rPr lang="en-US" dirty="0">
                <a:solidFill>
                  <a:schemeClr val="tx1"/>
                </a:solidFill>
              </a:rPr>
              <a:t> code.</a:t>
            </a:r>
          </a:p>
          <a:p>
            <a:pPr marL="514350" indent="-514350" algn="l">
              <a:buAutoNum type="arabicPeriod" startAt="2"/>
            </a:pPr>
            <a:r>
              <a:rPr lang="en-IN" b="0" i="0" dirty="0">
                <a:solidFill>
                  <a:schemeClr val="tx1"/>
                </a:solidFill>
                <a:effectLst/>
              </a:rPr>
              <a:t>Code Splitting</a:t>
            </a:r>
          </a:p>
          <a:p>
            <a:pPr marL="514350" indent="-514350" algn="l">
              <a:buAutoNum type="arabicPeriod" startAt="2"/>
            </a:pPr>
            <a:r>
              <a:rPr lang="en-IN" dirty="0">
                <a:solidFill>
                  <a:schemeClr val="tx1"/>
                </a:solidFill>
              </a:rPr>
              <a:t>Quick UI development due to powerful template syntax.</a:t>
            </a:r>
          </a:p>
          <a:p>
            <a:pPr marL="514350" indent="-514350" algn="l">
              <a:buAutoNum type="arabicPeriod" startAt="2"/>
            </a:pPr>
            <a:r>
              <a:rPr lang="en-US" dirty="0">
                <a:solidFill>
                  <a:schemeClr val="tx1"/>
                </a:solidFill>
              </a:rPr>
              <a:t>Angular CLI for to build fast</a:t>
            </a:r>
          </a:p>
          <a:p>
            <a:pPr marL="514350" indent="-514350" algn="l">
              <a:buAutoNum type="arabicPeriod" startAt="2"/>
            </a:pPr>
            <a:r>
              <a:rPr lang="en-US" dirty="0">
                <a:solidFill>
                  <a:schemeClr val="tx1"/>
                </a:solidFill>
              </a:rPr>
              <a:t>IDEs support for suggestions, autocomplete for fast development</a:t>
            </a:r>
          </a:p>
          <a:p>
            <a:pPr marL="514350" indent="-514350" algn="l">
              <a:buAutoNum type="arabicPeriod" startAt="2"/>
            </a:pPr>
            <a:r>
              <a:rPr lang="en-US" dirty="0">
                <a:solidFill>
                  <a:schemeClr val="tx1"/>
                </a:solidFill>
              </a:rPr>
              <a:t>Testing </a:t>
            </a:r>
          </a:p>
          <a:p>
            <a:pPr marL="514350" indent="-514350" algn="l">
              <a:buAutoNum type="arabicPeriod" startAt="2"/>
            </a:pPr>
            <a:r>
              <a:rPr lang="en-US" dirty="0">
                <a:solidFill>
                  <a:schemeClr val="tx1"/>
                </a:solidFill>
              </a:rPr>
              <a:t>Animation : complex optimized animations with little code.</a:t>
            </a:r>
          </a:p>
          <a:p>
            <a:pPr marL="514350" indent="-514350" algn="l">
              <a:buAutoNum type="arabicPeriod" startAt="2"/>
            </a:pPr>
            <a:r>
              <a:rPr lang="en-US" dirty="0">
                <a:solidFill>
                  <a:schemeClr val="tx1"/>
                </a:solidFill>
              </a:rPr>
              <a:t>Accessibility- ARIA enabled components</a:t>
            </a:r>
          </a:p>
          <a:p>
            <a:pPr algn="l"/>
            <a:endParaRPr lang="en-US" dirty="0">
              <a:solidFill>
                <a:schemeClr val="tx1"/>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Angular : Version History</a:t>
            </a:r>
          </a:p>
        </p:txBody>
      </p:sp>
      <p:sp>
        <p:nvSpPr>
          <p:cNvPr id="3" name="Content Placeholder 2"/>
          <p:cNvSpPr>
            <a:spLocks noGrp="1"/>
          </p:cNvSpPr>
          <p:nvPr>
            <p:ph idx="1"/>
          </p:nvPr>
        </p:nvSpPr>
        <p:spPr/>
        <p:txBody>
          <a:bodyPr>
            <a:normAutofit/>
          </a:bodyPr>
          <a:lstStyle/>
          <a:p>
            <a:r>
              <a:rPr lang="en-US" sz="2200" dirty="0"/>
              <a:t>Angular JS / Angular 1.x :  </a:t>
            </a:r>
          </a:p>
          <a:p>
            <a:pPr>
              <a:buNone/>
            </a:pPr>
            <a:r>
              <a:rPr lang="en-US" sz="2200" dirty="0"/>
              <a:t>	Released in Oct 2010, Based on MVC structure.</a:t>
            </a:r>
          </a:p>
          <a:p>
            <a:r>
              <a:rPr lang="en-US" sz="2200" dirty="0"/>
              <a:t>Angular 2 :  </a:t>
            </a:r>
          </a:p>
          <a:p>
            <a:pPr>
              <a:buNone/>
            </a:pPr>
            <a:r>
              <a:rPr lang="en-US" sz="2200" dirty="0"/>
              <a:t>	It was released in September 2016. Angular 1.x was not built with mobile support in mind, where Angular 2 is mobile oriented.</a:t>
            </a:r>
          </a:p>
          <a:p>
            <a:r>
              <a:rPr lang="en-US" sz="2200" dirty="0"/>
              <a:t>Angular 3 :  </a:t>
            </a:r>
          </a:p>
          <a:p>
            <a:pPr>
              <a:buNone/>
            </a:pPr>
            <a:r>
              <a:rPr lang="en-US" sz="2200" dirty="0"/>
              <a:t>	Angular 3 was not released, version 3 was skipped.</a:t>
            </a:r>
          </a:p>
          <a:p>
            <a:r>
              <a:rPr lang="en-US" sz="2200" dirty="0"/>
              <a:t>Angular 4:  March 2017 , Major breakthrough and most stable till date.</a:t>
            </a:r>
          </a:p>
          <a:p>
            <a:r>
              <a:rPr lang="en-US" sz="2200" dirty="0"/>
              <a:t>Angular 5 :  November 2017.</a:t>
            </a:r>
          </a:p>
          <a:p>
            <a:r>
              <a:rPr lang="en-US" sz="2200" dirty="0"/>
              <a:t>Angular 6 :  March/April 2018.</a:t>
            </a:r>
          </a:p>
          <a:p>
            <a:endParaRPr lang="en-US" sz="2200" dirty="0"/>
          </a:p>
          <a:p>
            <a:pPr>
              <a:buNone/>
            </a:pPr>
            <a:endParaRPr lang="en-US" sz="2200" dirty="0"/>
          </a:p>
          <a:p>
            <a:pPr>
              <a:buNone/>
            </a:pPr>
            <a:endParaRPr lang="en-US" sz="2200" dirty="0"/>
          </a:p>
          <a:p>
            <a:pPr>
              <a:buNone/>
            </a:pPr>
            <a:endParaRPr lang="en-US" sz="22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Angular : Version History</a:t>
            </a:r>
          </a:p>
        </p:txBody>
      </p:sp>
      <p:sp>
        <p:nvSpPr>
          <p:cNvPr id="3" name="Content Placeholder 2"/>
          <p:cNvSpPr>
            <a:spLocks noGrp="1"/>
          </p:cNvSpPr>
          <p:nvPr>
            <p:ph idx="1"/>
          </p:nvPr>
        </p:nvSpPr>
        <p:spPr/>
        <p:txBody>
          <a:bodyPr>
            <a:normAutofit/>
          </a:bodyPr>
          <a:lstStyle/>
          <a:p>
            <a:r>
              <a:rPr lang="en-US" sz="2200" dirty="0"/>
              <a:t>Angular 7 : Oct, 2018</a:t>
            </a:r>
          </a:p>
          <a:p>
            <a:r>
              <a:rPr lang="en-US" sz="2200" dirty="0"/>
              <a:t>Angular 8 : May , 2019</a:t>
            </a:r>
          </a:p>
          <a:p>
            <a:r>
              <a:rPr lang="en-US" sz="2200" dirty="0"/>
              <a:t>Angular 9 : Feb, 2020</a:t>
            </a:r>
          </a:p>
          <a:p>
            <a:r>
              <a:rPr lang="en-US" sz="2200" dirty="0"/>
              <a:t>Angular 10: Jun , 2020</a:t>
            </a:r>
          </a:p>
          <a:p>
            <a:r>
              <a:rPr lang="en-US" sz="2200" dirty="0"/>
              <a:t>Angular 11 :  Nov , 2020</a:t>
            </a:r>
          </a:p>
          <a:p>
            <a:r>
              <a:rPr lang="en-US" sz="2200" dirty="0"/>
              <a:t>Angular 12 :  May , 2021</a:t>
            </a:r>
          </a:p>
          <a:p>
            <a:r>
              <a:rPr lang="en-US" sz="2200" dirty="0"/>
              <a:t>Angular 13 :  Nov , 2021</a:t>
            </a:r>
          </a:p>
          <a:p>
            <a:r>
              <a:rPr lang="en-US" sz="2200" dirty="0"/>
              <a:t>Angular 14  : Jun , 2022</a:t>
            </a:r>
          </a:p>
          <a:p>
            <a:endParaRPr lang="en-US" sz="2200" dirty="0"/>
          </a:p>
          <a:p>
            <a:pPr>
              <a:buNone/>
            </a:pPr>
            <a:endParaRPr lang="en-US" sz="220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Angular : Popular websites built on Angular Front end</a:t>
            </a:r>
          </a:p>
        </p:txBody>
      </p:sp>
      <p:pic>
        <p:nvPicPr>
          <p:cNvPr id="6" name="Content Placeholder 5" descr="angular_apps.jpg"/>
          <p:cNvPicPr>
            <a:picLocks noGrp="1" noChangeAspect="1"/>
          </p:cNvPicPr>
          <p:nvPr>
            <p:ph idx="1"/>
          </p:nvPr>
        </p:nvPicPr>
        <p:blipFill>
          <a:blip r:embed="rId2"/>
          <a:stretch>
            <a:fillRect/>
          </a:stretch>
        </p:blipFill>
        <p:spPr>
          <a:xfrm>
            <a:off x="990600" y="1523999"/>
            <a:ext cx="7010400" cy="4639977"/>
          </a:xfr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Getting Started : Set Up and Installations</a:t>
            </a:r>
          </a:p>
        </p:txBody>
      </p:sp>
      <p:sp>
        <p:nvSpPr>
          <p:cNvPr id="3" name="Content Placeholder 2"/>
          <p:cNvSpPr>
            <a:spLocks noGrp="1"/>
          </p:cNvSpPr>
          <p:nvPr>
            <p:ph idx="1"/>
          </p:nvPr>
        </p:nvSpPr>
        <p:spPr/>
        <p:txBody>
          <a:bodyPr>
            <a:normAutofit lnSpcReduction="10000"/>
          </a:bodyPr>
          <a:lstStyle/>
          <a:p>
            <a:pPr>
              <a:buNone/>
            </a:pPr>
            <a:r>
              <a:rPr lang="en-US" b="1" i="1" dirty="0">
                <a:solidFill>
                  <a:srgbClr val="002060"/>
                </a:solidFill>
              </a:rPr>
              <a:t>STEP 1 : </a:t>
            </a:r>
          </a:p>
          <a:p>
            <a:pPr>
              <a:buNone/>
            </a:pPr>
            <a:r>
              <a:rPr lang="en-US" dirty="0">
                <a:solidFill>
                  <a:srgbClr val="002060"/>
                </a:solidFill>
              </a:rPr>
              <a:t>Install node.js  and </a:t>
            </a:r>
            <a:r>
              <a:rPr lang="en-US" dirty="0" err="1">
                <a:solidFill>
                  <a:srgbClr val="002060"/>
                </a:solidFill>
              </a:rPr>
              <a:t>npm</a:t>
            </a:r>
            <a:r>
              <a:rPr lang="en-US" dirty="0">
                <a:solidFill>
                  <a:srgbClr val="002060"/>
                </a:solidFill>
              </a:rPr>
              <a:t> on your system. </a:t>
            </a:r>
          </a:p>
          <a:p>
            <a:pPr>
              <a:buNone/>
            </a:pPr>
            <a:r>
              <a:rPr lang="en-US" dirty="0">
                <a:solidFill>
                  <a:srgbClr val="002060"/>
                </a:solidFill>
              </a:rPr>
              <a:t>Download Link  :  https://nodejs.org/en/download/</a:t>
            </a:r>
          </a:p>
          <a:p>
            <a:pPr>
              <a:buNone/>
            </a:pPr>
            <a:r>
              <a:rPr lang="en-US" b="1" i="1" dirty="0">
                <a:solidFill>
                  <a:srgbClr val="002060"/>
                </a:solidFill>
              </a:rPr>
              <a:t>STEP 2 :</a:t>
            </a:r>
          </a:p>
          <a:p>
            <a:pPr>
              <a:buNone/>
            </a:pPr>
            <a:r>
              <a:rPr lang="en-US" dirty="0">
                <a:solidFill>
                  <a:srgbClr val="002060"/>
                </a:solidFill>
              </a:rPr>
              <a:t>Verify the installations by checking the version</a:t>
            </a:r>
          </a:p>
          <a:p>
            <a:pPr>
              <a:buNone/>
            </a:pPr>
            <a:r>
              <a:rPr lang="en-US" dirty="0">
                <a:solidFill>
                  <a:srgbClr val="002060"/>
                </a:solidFill>
              </a:rPr>
              <a:t> node  –v </a:t>
            </a:r>
          </a:p>
          <a:p>
            <a:pPr>
              <a:buNone/>
            </a:pPr>
            <a:r>
              <a:rPr lang="en-US" dirty="0">
                <a:solidFill>
                  <a:srgbClr val="002060"/>
                </a:solidFill>
              </a:rPr>
              <a:t> </a:t>
            </a:r>
            <a:r>
              <a:rPr lang="en-US" dirty="0" err="1">
                <a:solidFill>
                  <a:srgbClr val="002060"/>
                </a:solidFill>
              </a:rPr>
              <a:t>npm</a:t>
            </a:r>
            <a:r>
              <a:rPr lang="en-US" dirty="0">
                <a:solidFill>
                  <a:srgbClr val="002060"/>
                </a:solidFill>
              </a:rPr>
              <a:t> -v</a:t>
            </a:r>
          </a:p>
          <a:p>
            <a:pPr>
              <a:buNone/>
            </a:pPr>
            <a:endParaRPr lang="en-US" dirty="0">
              <a:solidFill>
                <a:srgbClr val="002060"/>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Getting Started : Set Up and Installations</a:t>
            </a:r>
            <a:endParaRPr lang="en-US" dirty="0"/>
          </a:p>
        </p:txBody>
      </p:sp>
      <p:sp>
        <p:nvSpPr>
          <p:cNvPr id="3" name="Content Placeholder 2"/>
          <p:cNvSpPr>
            <a:spLocks noGrp="1"/>
          </p:cNvSpPr>
          <p:nvPr>
            <p:ph idx="1"/>
          </p:nvPr>
        </p:nvSpPr>
        <p:spPr/>
        <p:txBody>
          <a:bodyPr/>
          <a:lstStyle/>
          <a:p>
            <a:r>
              <a:rPr lang="en-US" b="1" i="1" dirty="0">
                <a:solidFill>
                  <a:srgbClr val="002060"/>
                </a:solidFill>
              </a:rPr>
              <a:t>STEP 3:</a:t>
            </a:r>
          </a:p>
          <a:p>
            <a:pPr>
              <a:buNone/>
            </a:pPr>
            <a:r>
              <a:rPr lang="en-US" dirty="0">
                <a:solidFill>
                  <a:srgbClr val="002060"/>
                </a:solidFill>
              </a:rPr>
              <a:t>Install the Angular CLI globally.</a:t>
            </a:r>
          </a:p>
          <a:p>
            <a:pPr>
              <a:buNone/>
            </a:pPr>
            <a:endParaRPr lang="en-US" dirty="0"/>
          </a:p>
          <a:p>
            <a:pPr>
              <a:buNone/>
            </a:pPr>
            <a:r>
              <a:rPr lang="en-US" i="1" dirty="0">
                <a:solidFill>
                  <a:srgbClr val="002060"/>
                </a:solidFill>
              </a:rPr>
              <a:t>Command : </a:t>
            </a:r>
          </a:p>
          <a:p>
            <a:pPr>
              <a:buNone/>
            </a:pPr>
            <a:r>
              <a:rPr lang="en-US" dirty="0" err="1">
                <a:solidFill>
                  <a:srgbClr val="002060"/>
                </a:solidFill>
              </a:rPr>
              <a:t>npm</a:t>
            </a:r>
            <a:r>
              <a:rPr lang="en-US" dirty="0">
                <a:solidFill>
                  <a:srgbClr val="002060"/>
                </a:solidFill>
              </a:rPr>
              <a:t> install -g @angular/</a:t>
            </a:r>
            <a:r>
              <a:rPr lang="en-US" dirty="0" err="1">
                <a:solidFill>
                  <a:srgbClr val="002060"/>
                </a:solidFill>
              </a:rPr>
              <a:t>cli</a:t>
            </a:r>
            <a:endParaRPr lang="en-US" dirty="0">
              <a:solidFill>
                <a:srgbClr val="002060"/>
              </a:solidFill>
            </a:endParaRPr>
          </a:p>
          <a:p>
            <a:pPr>
              <a:buNone/>
            </a:pPr>
            <a:endParaRPr lang="en-US" dirty="0">
              <a:solidFill>
                <a:srgbClr val="002060"/>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Creating New Project</a:t>
            </a:r>
          </a:p>
        </p:txBody>
      </p:sp>
      <p:sp>
        <p:nvSpPr>
          <p:cNvPr id="3" name="Content Placeholder 2"/>
          <p:cNvSpPr>
            <a:spLocks noGrp="1"/>
          </p:cNvSpPr>
          <p:nvPr>
            <p:ph idx="1"/>
          </p:nvPr>
        </p:nvSpPr>
        <p:spPr/>
        <p:txBody>
          <a:bodyPr>
            <a:normAutofit fontScale="62500" lnSpcReduction="20000"/>
          </a:bodyPr>
          <a:lstStyle/>
          <a:p>
            <a:r>
              <a:rPr lang="en-US" dirty="0">
                <a:solidFill>
                  <a:srgbClr val="002060"/>
                </a:solidFill>
              </a:rPr>
              <a:t>To Create a new project named sample , open command prompt.</a:t>
            </a:r>
          </a:p>
          <a:p>
            <a:pPr>
              <a:buNone/>
            </a:pPr>
            <a:endParaRPr lang="en-US" dirty="0">
              <a:solidFill>
                <a:srgbClr val="002060"/>
              </a:solidFill>
            </a:endParaRPr>
          </a:p>
          <a:p>
            <a:r>
              <a:rPr lang="en-US" dirty="0">
                <a:solidFill>
                  <a:srgbClr val="002060"/>
                </a:solidFill>
              </a:rPr>
              <a:t>Give command </a:t>
            </a:r>
          </a:p>
          <a:p>
            <a:pPr>
              <a:buNone/>
            </a:pPr>
            <a:r>
              <a:rPr lang="en-US" dirty="0">
                <a:solidFill>
                  <a:srgbClr val="002060"/>
                </a:solidFill>
              </a:rPr>
              <a:t>      </a:t>
            </a:r>
            <a:r>
              <a:rPr lang="en-US" i="1" dirty="0" err="1">
                <a:solidFill>
                  <a:srgbClr val="002060"/>
                </a:solidFill>
              </a:rPr>
              <a:t>ng</a:t>
            </a:r>
            <a:r>
              <a:rPr lang="en-US" i="1" dirty="0">
                <a:solidFill>
                  <a:srgbClr val="002060"/>
                </a:solidFill>
              </a:rPr>
              <a:t> new sample</a:t>
            </a:r>
          </a:p>
          <a:p>
            <a:pPr>
              <a:buNone/>
            </a:pPr>
            <a:r>
              <a:rPr lang="en-US" dirty="0">
                <a:solidFill>
                  <a:srgbClr val="002060"/>
                </a:solidFill>
              </a:rPr>
              <a:t>	The Angular CLI will generate a new project with a default application and supporting files.</a:t>
            </a:r>
          </a:p>
          <a:p>
            <a:endParaRPr lang="en-US" dirty="0">
              <a:solidFill>
                <a:srgbClr val="002060"/>
              </a:solidFill>
            </a:endParaRPr>
          </a:p>
          <a:p>
            <a:r>
              <a:rPr lang="en-US" i="1" dirty="0">
                <a:solidFill>
                  <a:srgbClr val="002060"/>
                </a:solidFill>
              </a:rPr>
              <a:t>To execute the program , move into the project directory </a:t>
            </a:r>
          </a:p>
          <a:p>
            <a:pPr>
              <a:buNone/>
            </a:pPr>
            <a:r>
              <a:rPr lang="en-US" i="1" dirty="0">
                <a:solidFill>
                  <a:srgbClr val="002060"/>
                </a:solidFill>
              </a:rPr>
              <a:t>	</a:t>
            </a:r>
            <a:r>
              <a:rPr lang="en-US" i="1" dirty="0" err="1">
                <a:solidFill>
                  <a:srgbClr val="002060"/>
                </a:solidFill>
              </a:rPr>
              <a:t>cd</a:t>
            </a:r>
            <a:r>
              <a:rPr lang="en-US" i="1" dirty="0">
                <a:solidFill>
                  <a:srgbClr val="002060"/>
                </a:solidFill>
              </a:rPr>
              <a:t> sample</a:t>
            </a:r>
          </a:p>
          <a:p>
            <a:pPr>
              <a:buNone/>
            </a:pPr>
            <a:endParaRPr lang="en-US" i="1" dirty="0">
              <a:solidFill>
                <a:srgbClr val="002060"/>
              </a:solidFill>
            </a:endParaRPr>
          </a:p>
          <a:p>
            <a:r>
              <a:rPr lang="en-US" i="1" dirty="0">
                <a:solidFill>
                  <a:srgbClr val="002060"/>
                </a:solidFill>
              </a:rPr>
              <a:t>Serve the application : </a:t>
            </a:r>
          </a:p>
          <a:p>
            <a:pPr>
              <a:buNone/>
            </a:pPr>
            <a:r>
              <a:rPr lang="en-US" i="1" dirty="0">
                <a:solidFill>
                  <a:srgbClr val="002060"/>
                </a:solidFill>
              </a:rPr>
              <a:t>	</a:t>
            </a:r>
            <a:r>
              <a:rPr lang="en-US" i="1" dirty="0" err="1">
                <a:solidFill>
                  <a:srgbClr val="002060"/>
                </a:solidFill>
              </a:rPr>
              <a:t>ng</a:t>
            </a:r>
            <a:r>
              <a:rPr lang="en-US" i="1" dirty="0">
                <a:solidFill>
                  <a:srgbClr val="002060"/>
                </a:solidFill>
              </a:rPr>
              <a:t> serve –open</a:t>
            </a:r>
          </a:p>
          <a:p>
            <a:pPr>
              <a:buNone/>
            </a:pPr>
            <a:endParaRPr lang="en-US" i="1" dirty="0">
              <a:solidFill>
                <a:srgbClr val="002060"/>
              </a:solidFill>
            </a:endParaRPr>
          </a:p>
          <a:p>
            <a:pPr>
              <a:buNone/>
            </a:pPr>
            <a:r>
              <a:rPr lang="en-US" dirty="0">
                <a:solidFill>
                  <a:srgbClr val="002060"/>
                </a:solidFill>
              </a:rPr>
              <a:t>Using the --open (or just -o) option will automatically open your browser on http://localhost:4200/</a:t>
            </a:r>
            <a:endParaRPr lang="en-US" i="1" dirty="0">
              <a:solidFill>
                <a:srgbClr val="002060"/>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Architecture Overview</a:t>
            </a:r>
          </a:p>
        </p:txBody>
      </p:sp>
      <p:sp>
        <p:nvSpPr>
          <p:cNvPr id="5" name="Content Placeholder 4"/>
          <p:cNvSpPr>
            <a:spLocks noGrp="1"/>
          </p:cNvSpPr>
          <p:nvPr>
            <p:ph idx="1"/>
          </p:nvPr>
        </p:nvSpPr>
        <p:spPr/>
        <p:txBody>
          <a:bodyPr/>
          <a:lstStyle/>
          <a:p>
            <a:r>
              <a:rPr lang="en-US" dirty="0">
                <a:solidFill>
                  <a:srgbClr val="002060"/>
                </a:solidFill>
              </a:rPr>
              <a:t>The angular architecture is component based architecture.</a:t>
            </a:r>
          </a:p>
          <a:p>
            <a:r>
              <a:rPr lang="en-US" dirty="0">
                <a:solidFill>
                  <a:srgbClr val="002060"/>
                </a:solidFill>
              </a:rPr>
              <a:t>The main building blocks in angular apps are</a:t>
            </a:r>
          </a:p>
          <a:p>
            <a:pPr>
              <a:buNone/>
            </a:pPr>
            <a:r>
              <a:rPr lang="en-US" dirty="0">
                <a:solidFill>
                  <a:srgbClr val="002060"/>
                </a:solidFill>
              </a:rPr>
              <a:t> </a:t>
            </a:r>
          </a:p>
          <a:p>
            <a:r>
              <a:rPr lang="en-US" dirty="0">
                <a:solidFill>
                  <a:srgbClr val="002060"/>
                </a:solidFill>
              </a:rPr>
              <a:t>Modules </a:t>
            </a:r>
          </a:p>
          <a:p>
            <a:r>
              <a:rPr lang="en-US" dirty="0">
                <a:solidFill>
                  <a:srgbClr val="002060"/>
                </a:solidFill>
              </a:rPr>
              <a:t>Components </a:t>
            </a:r>
          </a:p>
          <a:p>
            <a:r>
              <a:rPr lang="en-US" dirty="0">
                <a:solidFill>
                  <a:srgbClr val="002060"/>
                </a:solidFill>
              </a:rPr>
              <a:t>Services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VCS Software Requirements</a:t>
            </a:r>
          </a:p>
        </p:txBody>
      </p:sp>
      <p:sp>
        <p:nvSpPr>
          <p:cNvPr id="3" name="Subtitle 2"/>
          <p:cNvSpPr>
            <a:spLocks noGrp="1"/>
          </p:cNvSpPr>
          <p:nvPr>
            <p:ph type="subTitle" idx="1"/>
          </p:nvPr>
        </p:nvSpPr>
        <p:spPr>
          <a:xfrm>
            <a:off x="762000" y="990600"/>
            <a:ext cx="7848600" cy="5410200"/>
          </a:xfrm>
        </p:spPr>
        <p:txBody>
          <a:bodyPr>
            <a:noAutofit/>
          </a:bodyPr>
          <a:lstStyle/>
          <a:p>
            <a:pPr marL="457200" indent="-457200" algn="l">
              <a:buFont typeface="Arial" panose="020B0604020202020204" pitchFamily="34" charset="0"/>
              <a:buChar char="•"/>
            </a:pPr>
            <a:endParaRPr lang="en-US" sz="2000" b="0" i="0" dirty="0">
              <a:solidFill>
                <a:schemeClr val="tx1"/>
              </a:solidFill>
              <a:effectLst/>
            </a:endParaRPr>
          </a:p>
          <a:p>
            <a:pPr marL="457200" indent="-457200" algn="l">
              <a:buFont typeface="Arial" panose="020B0604020202020204" pitchFamily="34" charset="0"/>
              <a:buChar char="•"/>
            </a:pPr>
            <a:r>
              <a:rPr lang="en-US" sz="2000" b="0" i="0" dirty="0">
                <a:solidFill>
                  <a:schemeClr val="tx1"/>
                </a:solidFill>
                <a:effectLst/>
              </a:rPr>
              <a:t>Good version control software supports a developer's preferred workflow without imposing one particular way of working</a:t>
            </a:r>
          </a:p>
          <a:p>
            <a:pPr marL="457200" indent="-457200" algn="l">
              <a:buFont typeface="Arial" panose="020B0604020202020204" pitchFamily="34" charset="0"/>
              <a:buChar char="•"/>
            </a:pPr>
            <a:endParaRPr lang="en-US" sz="2000" dirty="0">
              <a:solidFill>
                <a:schemeClr val="tx1"/>
              </a:solidFill>
            </a:endParaRPr>
          </a:p>
          <a:p>
            <a:pPr marL="457200" indent="-457200" algn="l">
              <a:buFont typeface="Arial" panose="020B0604020202020204" pitchFamily="34" charset="0"/>
              <a:buChar char="•"/>
            </a:pPr>
            <a:r>
              <a:rPr lang="en-US" sz="2000" b="0" i="0" dirty="0">
                <a:solidFill>
                  <a:schemeClr val="tx1"/>
                </a:solidFill>
                <a:effectLst/>
              </a:rPr>
              <a:t>Ideally it also works on any platform, rather than dictate what operating system or tool chain developers must use</a:t>
            </a:r>
            <a:endParaRPr lang="en-US" sz="2000" dirty="0">
              <a:solidFill>
                <a:schemeClr val="tx1"/>
              </a:solidFill>
            </a:endParaRPr>
          </a:p>
          <a:p>
            <a:pPr marL="457200" indent="-457200" algn="l">
              <a:buFont typeface="Arial" panose="020B0604020202020204" pitchFamily="34" charset="0"/>
              <a:buChar char="•"/>
            </a:pPr>
            <a:endParaRPr lang="en-US" sz="2000" b="0" i="0" dirty="0">
              <a:solidFill>
                <a:schemeClr val="tx1"/>
              </a:solidFill>
              <a:effectLst/>
            </a:endParaRPr>
          </a:p>
          <a:p>
            <a:pPr marL="457200" indent="-457200" algn="l">
              <a:buFont typeface="Arial" panose="020B0604020202020204" pitchFamily="34" charset="0"/>
              <a:buChar char="•"/>
            </a:pPr>
            <a:r>
              <a:rPr lang="en-US" sz="2000" b="0" i="0" dirty="0">
                <a:solidFill>
                  <a:schemeClr val="tx1"/>
                </a:solidFill>
                <a:effectLst/>
              </a:rPr>
              <a:t>Great version control systems facilitate a smooth and continuous flow of changes to the code rather than the frustrating and clumsy mechanism of file locking - giving the green light to one developer at the expense of blocking the progress of others.</a:t>
            </a:r>
          </a:p>
          <a:p>
            <a:pPr marL="457200" indent="-457200" algn="l">
              <a:buFont typeface="Arial" panose="020B0604020202020204" pitchFamily="34" charset="0"/>
              <a:buChar char="•"/>
            </a:pPr>
            <a:endParaRPr lang="en-US" sz="2000" dirty="0">
              <a:solidFill>
                <a:schemeClr val="tx1"/>
              </a:solidFill>
              <a:ea typeface="Roboto" panose="02000000000000000000" pitchFamily="2" charset="0"/>
            </a:endParaRPr>
          </a:p>
        </p:txBody>
      </p:sp>
    </p:spTree>
    <p:extLst>
      <p:ext uri="{BB962C8B-B14F-4D97-AF65-F5344CB8AC3E}">
        <p14:creationId xmlns:p14="http://schemas.microsoft.com/office/powerpoint/2010/main" val="247580981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Architecture Overview</a:t>
            </a:r>
          </a:p>
        </p:txBody>
      </p:sp>
      <p:sp>
        <p:nvSpPr>
          <p:cNvPr id="3" name="Subtitle 2"/>
          <p:cNvSpPr>
            <a:spLocks noGrp="1"/>
          </p:cNvSpPr>
          <p:nvPr>
            <p:ph type="subTitle" idx="1"/>
          </p:nvPr>
        </p:nvSpPr>
        <p:spPr>
          <a:xfrm>
            <a:off x="762000" y="990600"/>
            <a:ext cx="7848600" cy="5410200"/>
          </a:xfrm>
        </p:spPr>
        <p:txBody>
          <a:bodyPr>
            <a:normAutofit fontScale="92500"/>
          </a:bodyPr>
          <a:lstStyle/>
          <a:p>
            <a:pPr algn="l"/>
            <a:r>
              <a:rPr lang="en-US" b="1" i="1" dirty="0">
                <a:solidFill>
                  <a:srgbClr val="002060"/>
                </a:solidFill>
              </a:rPr>
              <a:t>Modules :</a:t>
            </a:r>
          </a:p>
          <a:p>
            <a:pPr algn="l"/>
            <a:endParaRPr lang="en-US" i="1" dirty="0">
              <a:solidFill>
                <a:srgbClr val="002060"/>
              </a:solidFill>
            </a:endParaRPr>
          </a:p>
          <a:p>
            <a:pPr algn="l">
              <a:buFont typeface="Arial" pitchFamily="34" charset="0"/>
              <a:buChar char="•"/>
            </a:pPr>
            <a:r>
              <a:rPr lang="en-US" i="1" dirty="0">
                <a:solidFill>
                  <a:srgbClr val="002060"/>
                </a:solidFill>
              </a:rPr>
              <a:t> B</a:t>
            </a:r>
            <a:r>
              <a:rPr lang="en-US" dirty="0">
                <a:solidFill>
                  <a:srgbClr val="002060"/>
                </a:solidFill>
              </a:rPr>
              <a:t>uilding blocks of an Angular application.</a:t>
            </a:r>
          </a:p>
          <a:p>
            <a:pPr algn="l">
              <a:buFont typeface="Arial" pitchFamily="34" charset="0"/>
              <a:buChar char="•"/>
            </a:pPr>
            <a:r>
              <a:rPr lang="en-US" dirty="0">
                <a:solidFill>
                  <a:srgbClr val="002060"/>
                </a:solidFill>
              </a:rPr>
              <a:t> Provide a compilation context for </a:t>
            </a:r>
            <a:r>
              <a:rPr lang="en-US" i="1" dirty="0">
                <a:solidFill>
                  <a:srgbClr val="002060"/>
                </a:solidFill>
              </a:rPr>
              <a:t>components</a:t>
            </a:r>
            <a:r>
              <a:rPr lang="en-US" dirty="0">
                <a:solidFill>
                  <a:srgbClr val="002060"/>
                </a:solidFill>
              </a:rPr>
              <a:t>. </a:t>
            </a:r>
          </a:p>
          <a:p>
            <a:pPr algn="l">
              <a:buFont typeface="Arial" pitchFamily="34" charset="0"/>
              <a:buChar char="•"/>
            </a:pPr>
            <a:r>
              <a:rPr lang="en-US" dirty="0">
                <a:solidFill>
                  <a:srgbClr val="002060"/>
                </a:solidFill>
              </a:rPr>
              <a:t> Collect related code into functional sets. </a:t>
            </a:r>
          </a:p>
          <a:p>
            <a:pPr algn="l">
              <a:buFont typeface="Arial" pitchFamily="34" charset="0"/>
              <a:buChar char="•"/>
            </a:pPr>
            <a:r>
              <a:rPr lang="en-US" dirty="0">
                <a:solidFill>
                  <a:srgbClr val="002060"/>
                </a:solidFill>
              </a:rPr>
              <a:t> An Angular app is defined by a set of  </a:t>
            </a:r>
            <a:r>
              <a:rPr lang="en-US" dirty="0" err="1">
                <a:solidFill>
                  <a:srgbClr val="002060"/>
                </a:solidFill>
              </a:rPr>
              <a:t>NgModules</a:t>
            </a:r>
            <a:r>
              <a:rPr lang="en-US" dirty="0">
                <a:solidFill>
                  <a:srgbClr val="002060"/>
                </a:solidFill>
              </a:rPr>
              <a:t>. </a:t>
            </a:r>
          </a:p>
          <a:p>
            <a:pPr algn="l">
              <a:buFont typeface="Arial" pitchFamily="34" charset="0"/>
              <a:buChar char="•"/>
            </a:pPr>
            <a:r>
              <a:rPr lang="en-US" dirty="0">
                <a:solidFill>
                  <a:srgbClr val="002060"/>
                </a:solidFill>
              </a:rPr>
              <a:t> An app always has at least a </a:t>
            </a:r>
            <a:r>
              <a:rPr lang="en-US" i="1" dirty="0">
                <a:solidFill>
                  <a:srgbClr val="002060"/>
                </a:solidFill>
              </a:rPr>
              <a:t>root module</a:t>
            </a:r>
            <a:r>
              <a:rPr lang="en-US" dirty="0">
                <a:solidFill>
                  <a:srgbClr val="002060"/>
                </a:solidFill>
              </a:rPr>
              <a:t> that enables bootstrapping, and typically has many more </a:t>
            </a:r>
            <a:r>
              <a:rPr lang="en-US" i="1" dirty="0">
                <a:solidFill>
                  <a:srgbClr val="002060"/>
                </a:solidFill>
              </a:rPr>
              <a:t>feature modules</a:t>
            </a:r>
            <a:r>
              <a:rPr lang="en-US" dirty="0">
                <a:solidFill>
                  <a:srgbClr val="002060"/>
                </a:solidFill>
              </a:rPr>
              <a:t>.</a:t>
            </a:r>
            <a:endParaRPr lang="en-US" i="1" dirty="0">
              <a:solidFill>
                <a:srgbClr val="002060"/>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Architecture Overview</a:t>
            </a:r>
          </a:p>
        </p:txBody>
      </p:sp>
      <p:sp>
        <p:nvSpPr>
          <p:cNvPr id="3" name="Subtitle 2"/>
          <p:cNvSpPr>
            <a:spLocks noGrp="1"/>
          </p:cNvSpPr>
          <p:nvPr>
            <p:ph type="subTitle" idx="1"/>
          </p:nvPr>
        </p:nvSpPr>
        <p:spPr>
          <a:xfrm>
            <a:off x="762000" y="990600"/>
            <a:ext cx="7848600" cy="5410200"/>
          </a:xfrm>
        </p:spPr>
        <p:txBody>
          <a:bodyPr>
            <a:normAutofit fontScale="85000" lnSpcReduction="20000"/>
          </a:bodyPr>
          <a:lstStyle/>
          <a:p>
            <a:pPr algn="l"/>
            <a:r>
              <a:rPr lang="en-US" b="1" i="1" dirty="0">
                <a:solidFill>
                  <a:srgbClr val="002060"/>
                </a:solidFill>
              </a:rPr>
              <a:t>Components:</a:t>
            </a:r>
          </a:p>
          <a:p>
            <a:pPr algn="l"/>
            <a:r>
              <a:rPr lang="en-US" dirty="0">
                <a:solidFill>
                  <a:srgbClr val="002060"/>
                </a:solidFill>
              </a:rPr>
              <a:t>Components define </a:t>
            </a:r>
            <a:r>
              <a:rPr lang="en-US" i="1" dirty="0">
                <a:solidFill>
                  <a:srgbClr val="002060"/>
                </a:solidFill>
              </a:rPr>
              <a:t>views</a:t>
            </a:r>
            <a:endParaRPr lang="en-US" dirty="0">
              <a:solidFill>
                <a:srgbClr val="002060"/>
              </a:solidFill>
            </a:endParaRPr>
          </a:p>
          <a:p>
            <a:pPr algn="l"/>
            <a:r>
              <a:rPr lang="en-US" dirty="0">
                <a:solidFill>
                  <a:srgbClr val="002060"/>
                </a:solidFill>
              </a:rPr>
              <a:t>Views are sets of screen elements that Angular can choose among and modify according to program logic and data. </a:t>
            </a:r>
          </a:p>
          <a:p>
            <a:pPr algn="l"/>
            <a:r>
              <a:rPr lang="en-US" dirty="0">
                <a:solidFill>
                  <a:srgbClr val="002060"/>
                </a:solidFill>
              </a:rPr>
              <a:t>Every app has at least a root component.</a:t>
            </a:r>
          </a:p>
          <a:p>
            <a:pPr algn="l"/>
            <a:endParaRPr lang="en-US" dirty="0"/>
          </a:p>
          <a:p>
            <a:pPr algn="l"/>
            <a:r>
              <a:rPr lang="en-US" b="1" i="1" dirty="0">
                <a:solidFill>
                  <a:srgbClr val="002060"/>
                </a:solidFill>
              </a:rPr>
              <a:t>Services</a:t>
            </a:r>
            <a:r>
              <a:rPr lang="en-US" b="1" i="1" dirty="0"/>
              <a:t> : </a:t>
            </a:r>
          </a:p>
          <a:p>
            <a:pPr algn="l"/>
            <a:r>
              <a:rPr lang="en-US" dirty="0">
                <a:solidFill>
                  <a:srgbClr val="002060"/>
                </a:solidFill>
              </a:rPr>
              <a:t>Provide specific functionality not directly related to views. </a:t>
            </a:r>
          </a:p>
          <a:p>
            <a:pPr algn="l"/>
            <a:r>
              <a:rPr lang="en-US" dirty="0">
                <a:solidFill>
                  <a:srgbClr val="002060"/>
                </a:solidFill>
              </a:rPr>
              <a:t>Service providers can be </a:t>
            </a:r>
            <a:r>
              <a:rPr lang="en-US" i="1" dirty="0">
                <a:solidFill>
                  <a:srgbClr val="002060"/>
                </a:solidFill>
              </a:rPr>
              <a:t>injected</a:t>
            </a:r>
            <a:r>
              <a:rPr lang="en-US" dirty="0">
                <a:solidFill>
                  <a:srgbClr val="002060"/>
                </a:solidFill>
              </a:rPr>
              <a:t> into components as </a:t>
            </a:r>
            <a:r>
              <a:rPr lang="en-US" i="1" dirty="0">
                <a:solidFill>
                  <a:srgbClr val="002060"/>
                </a:solidFill>
              </a:rPr>
              <a:t>dependencies</a:t>
            </a:r>
            <a:r>
              <a:rPr lang="en-US" dirty="0">
                <a:solidFill>
                  <a:srgbClr val="002060"/>
                </a:solidFill>
              </a:rPr>
              <a:t>, making  code modular, reusable, and efficient.</a:t>
            </a:r>
          </a:p>
          <a:p>
            <a:pPr algn="l"/>
            <a:endParaRPr lang="en-US" i="1" dirty="0">
              <a:solidFill>
                <a:srgbClr val="002060"/>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Architecture overview</a:t>
            </a:r>
          </a:p>
        </p:txBody>
      </p:sp>
      <p:sp>
        <p:nvSpPr>
          <p:cNvPr id="3" name="Content Placeholder 2"/>
          <p:cNvSpPr>
            <a:spLocks noGrp="1"/>
          </p:cNvSpPr>
          <p:nvPr>
            <p:ph idx="1"/>
          </p:nvPr>
        </p:nvSpPr>
        <p:spPr/>
        <p:txBody>
          <a:bodyPr>
            <a:normAutofit fontScale="85000" lnSpcReduction="10000"/>
          </a:bodyPr>
          <a:lstStyle/>
          <a:p>
            <a:r>
              <a:rPr lang="en-US" dirty="0">
                <a:solidFill>
                  <a:srgbClr val="002060"/>
                </a:solidFill>
              </a:rPr>
              <a:t>Both components and services are simply classes, with </a:t>
            </a:r>
            <a:r>
              <a:rPr lang="en-US" i="1" dirty="0">
                <a:solidFill>
                  <a:srgbClr val="002060"/>
                </a:solidFill>
              </a:rPr>
              <a:t>decorators</a:t>
            </a:r>
            <a:r>
              <a:rPr lang="en-US" dirty="0">
                <a:solidFill>
                  <a:srgbClr val="002060"/>
                </a:solidFill>
              </a:rPr>
              <a:t> that mark their type and provide metadata that tells Angular how to use them.</a:t>
            </a:r>
          </a:p>
          <a:p>
            <a:r>
              <a:rPr lang="en-US" dirty="0">
                <a:solidFill>
                  <a:srgbClr val="002060"/>
                </a:solidFill>
              </a:rPr>
              <a:t>The metadata for a component class associates it with a </a:t>
            </a:r>
            <a:r>
              <a:rPr lang="en-US" i="1" dirty="0">
                <a:solidFill>
                  <a:srgbClr val="002060"/>
                </a:solidFill>
              </a:rPr>
              <a:t>template</a:t>
            </a:r>
            <a:r>
              <a:rPr lang="en-US" dirty="0">
                <a:solidFill>
                  <a:srgbClr val="002060"/>
                </a:solidFill>
              </a:rPr>
              <a:t> that defines a view. A template combines ordinary HTML with Angular </a:t>
            </a:r>
            <a:r>
              <a:rPr lang="en-US" i="1" dirty="0">
                <a:solidFill>
                  <a:srgbClr val="002060"/>
                </a:solidFill>
              </a:rPr>
              <a:t>directives</a:t>
            </a:r>
            <a:r>
              <a:rPr lang="en-US" dirty="0">
                <a:solidFill>
                  <a:srgbClr val="002060"/>
                </a:solidFill>
              </a:rPr>
              <a:t> and </a:t>
            </a:r>
            <a:r>
              <a:rPr lang="en-US" i="1" dirty="0">
                <a:solidFill>
                  <a:srgbClr val="002060"/>
                </a:solidFill>
              </a:rPr>
              <a:t>binding markup</a:t>
            </a:r>
            <a:r>
              <a:rPr lang="en-US" dirty="0">
                <a:solidFill>
                  <a:srgbClr val="002060"/>
                </a:solidFill>
              </a:rPr>
              <a:t> that allow Angular to modify the HTML before rendering it for display.</a:t>
            </a:r>
          </a:p>
          <a:p>
            <a:r>
              <a:rPr lang="en-US" dirty="0">
                <a:solidFill>
                  <a:srgbClr val="002060"/>
                </a:solidFill>
              </a:rPr>
              <a:t>The metadata for a service class provides the information Angular needs to make it available to components through </a:t>
            </a:r>
            <a:r>
              <a:rPr lang="en-US" i="1" dirty="0">
                <a:solidFill>
                  <a:srgbClr val="002060"/>
                </a:solidFill>
              </a:rPr>
              <a:t>Dependency Injection (DI)</a:t>
            </a:r>
            <a:r>
              <a:rPr lang="en-US" dirty="0">
                <a:solidFill>
                  <a:srgbClr val="002060"/>
                </a:solidFill>
              </a:rPr>
              <a:t>.</a:t>
            </a:r>
          </a:p>
          <a:p>
            <a:endParaRPr lang="en-US" dirty="0">
              <a:solidFill>
                <a:srgbClr val="002060"/>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Architecture overview</a:t>
            </a:r>
          </a:p>
        </p:txBody>
      </p:sp>
      <p:sp>
        <p:nvSpPr>
          <p:cNvPr id="3" name="Content Placeholder 2"/>
          <p:cNvSpPr>
            <a:spLocks noGrp="1"/>
          </p:cNvSpPr>
          <p:nvPr>
            <p:ph idx="1"/>
          </p:nvPr>
        </p:nvSpPr>
        <p:spPr/>
        <p:txBody>
          <a:bodyPr>
            <a:normAutofit/>
          </a:bodyPr>
          <a:lstStyle/>
          <a:p>
            <a:r>
              <a:rPr lang="en-US" b="1" dirty="0">
                <a:solidFill>
                  <a:srgbClr val="002060"/>
                </a:solidFill>
              </a:rPr>
              <a:t>Router : </a:t>
            </a:r>
          </a:p>
          <a:p>
            <a:pPr>
              <a:buNone/>
            </a:pPr>
            <a:r>
              <a:rPr lang="en-US" dirty="0">
                <a:solidFill>
                  <a:srgbClr val="002060"/>
                </a:solidFill>
              </a:rPr>
              <a:t>	An app's components typically define many views, arranged hierarchically. Angular provides the Router service to help us define navigation paths among views. The router provides sophisticated in-browser navigational capabilities.</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Architecture Overview</a:t>
            </a:r>
          </a:p>
        </p:txBody>
      </p:sp>
      <p:pic>
        <p:nvPicPr>
          <p:cNvPr id="4" name="Content Placeholder 3" descr="angular_arch.jpg"/>
          <p:cNvPicPr>
            <a:picLocks noGrp="1" noChangeAspect="1"/>
          </p:cNvPicPr>
          <p:nvPr>
            <p:ph idx="1"/>
          </p:nvPr>
        </p:nvPicPr>
        <p:blipFill>
          <a:blip r:embed="rId2"/>
          <a:stretch>
            <a:fillRect/>
          </a:stretch>
        </p:blipFill>
        <p:spPr>
          <a:xfrm>
            <a:off x="685800" y="1670844"/>
            <a:ext cx="7977945" cy="4196556"/>
          </a:xfrm>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First App</a:t>
            </a:r>
          </a:p>
        </p:txBody>
      </p:sp>
      <p:sp>
        <p:nvSpPr>
          <p:cNvPr id="3" name="Content Placeholder 2"/>
          <p:cNvSpPr>
            <a:spLocks noGrp="1"/>
          </p:cNvSpPr>
          <p:nvPr>
            <p:ph idx="1"/>
          </p:nvPr>
        </p:nvSpPr>
        <p:spPr/>
        <p:txBody>
          <a:bodyPr/>
          <a:lstStyle/>
          <a:p>
            <a:r>
              <a:rPr lang="en-US" dirty="0">
                <a:solidFill>
                  <a:srgbClr val="002060"/>
                </a:solidFill>
              </a:rPr>
              <a:t>Command : </a:t>
            </a:r>
          </a:p>
          <a:p>
            <a:pPr>
              <a:buNone/>
            </a:pPr>
            <a:endParaRPr lang="en-US" dirty="0">
              <a:solidFill>
                <a:srgbClr val="002060"/>
              </a:solidFill>
            </a:endParaRPr>
          </a:p>
          <a:p>
            <a:pPr>
              <a:buNone/>
            </a:pPr>
            <a:r>
              <a:rPr lang="en-US" dirty="0">
                <a:solidFill>
                  <a:srgbClr val="002060"/>
                </a:solidFill>
              </a:rPr>
              <a:t>Create :     </a:t>
            </a:r>
            <a:r>
              <a:rPr lang="en-US" dirty="0" err="1">
                <a:solidFill>
                  <a:srgbClr val="002060"/>
                </a:solidFill>
              </a:rPr>
              <a:t>ng</a:t>
            </a:r>
            <a:r>
              <a:rPr lang="en-US" dirty="0">
                <a:solidFill>
                  <a:srgbClr val="002060"/>
                </a:solidFill>
              </a:rPr>
              <a:t> new </a:t>
            </a:r>
            <a:r>
              <a:rPr lang="en-US" dirty="0" err="1">
                <a:solidFill>
                  <a:srgbClr val="002060"/>
                </a:solidFill>
              </a:rPr>
              <a:t>App_name</a:t>
            </a:r>
            <a:endParaRPr lang="en-US" dirty="0">
              <a:solidFill>
                <a:srgbClr val="002060"/>
              </a:solidFill>
            </a:endParaRPr>
          </a:p>
          <a:p>
            <a:pPr>
              <a:buNone/>
            </a:pPr>
            <a:endParaRPr lang="en-US" dirty="0">
              <a:solidFill>
                <a:srgbClr val="002060"/>
              </a:solidFill>
            </a:endParaRPr>
          </a:p>
          <a:p>
            <a:pPr>
              <a:buNone/>
            </a:pPr>
            <a:r>
              <a:rPr lang="en-US" dirty="0">
                <a:solidFill>
                  <a:srgbClr val="002060"/>
                </a:solidFill>
              </a:rPr>
              <a:t>Build : </a:t>
            </a:r>
            <a:br>
              <a:rPr lang="en-US" dirty="0">
                <a:solidFill>
                  <a:srgbClr val="002060"/>
                </a:solidFill>
              </a:rPr>
            </a:br>
            <a:r>
              <a:rPr lang="en-US" dirty="0">
                <a:solidFill>
                  <a:srgbClr val="002060"/>
                </a:solidFill>
              </a:rPr>
              <a:t>                </a:t>
            </a:r>
            <a:r>
              <a:rPr lang="en-US" dirty="0" err="1">
                <a:solidFill>
                  <a:srgbClr val="002060"/>
                </a:solidFill>
              </a:rPr>
              <a:t>cd</a:t>
            </a:r>
            <a:r>
              <a:rPr lang="en-US" dirty="0">
                <a:solidFill>
                  <a:srgbClr val="002060"/>
                </a:solidFill>
              </a:rPr>
              <a:t> </a:t>
            </a:r>
            <a:r>
              <a:rPr lang="en-US" dirty="0" err="1">
                <a:solidFill>
                  <a:srgbClr val="002060"/>
                </a:solidFill>
              </a:rPr>
              <a:t>App_name</a:t>
            </a:r>
            <a:endParaRPr lang="en-US" dirty="0">
              <a:solidFill>
                <a:srgbClr val="002060"/>
              </a:solidFill>
            </a:endParaRPr>
          </a:p>
          <a:p>
            <a:pPr>
              <a:buNone/>
            </a:pPr>
            <a:r>
              <a:rPr lang="en-US" dirty="0">
                <a:solidFill>
                  <a:srgbClr val="002060"/>
                </a:solidFill>
              </a:rPr>
              <a:t>                    </a:t>
            </a:r>
            <a:r>
              <a:rPr lang="en-US" dirty="0" err="1">
                <a:solidFill>
                  <a:srgbClr val="002060"/>
                </a:solidFill>
              </a:rPr>
              <a:t>ng</a:t>
            </a:r>
            <a:r>
              <a:rPr lang="en-US" dirty="0">
                <a:solidFill>
                  <a:srgbClr val="002060"/>
                </a:solidFill>
              </a:rPr>
              <a:t> serve --open</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Understanding The Flow</a:t>
            </a:r>
          </a:p>
        </p:txBody>
      </p:sp>
      <p:sp>
        <p:nvSpPr>
          <p:cNvPr id="3" name="Content Placeholder 2"/>
          <p:cNvSpPr>
            <a:spLocks noGrp="1"/>
          </p:cNvSpPr>
          <p:nvPr>
            <p:ph idx="1"/>
          </p:nvPr>
        </p:nvSpPr>
        <p:spPr/>
        <p:txBody>
          <a:bodyPr/>
          <a:lstStyle/>
          <a:p>
            <a:r>
              <a:rPr lang="en-US" dirty="0">
                <a:solidFill>
                  <a:srgbClr val="002060"/>
                </a:solidFill>
              </a:rPr>
              <a:t>First of all it looks for </a:t>
            </a:r>
            <a:r>
              <a:rPr lang="en-US" dirty="0" err="1">
                <a:solidFill>
                  <a:srgbClr val="002060"/>
                </a:solidFill>
              </a:rPr>
              <a:t>main.ts</a:t>
            </a:r>
            <a:endParaRPr lang="en-US" dirty="0">
              <a:solidFill>
                <a:srgbClr val="002060"/>
              </a:solidFill>
            </a:endParaRPr>
          </a:p>
          <a:p>
            <a:r>
              <a:rPr lang="en-US" dirty="0">
                <a:solidFill>
                  <a:srgbClr val="002060"/>
                </a:solidFill>
              </a:rPr>
              <a:t>In </a:t>
            </a:r>
            <a:r>
              <a:rPr lang="en-US" dirty="0" err="1">
                <a:solidFill>
                  <a:srgbClr val="002060"/>
                </a:solidFill>
              </a:rPr>
              <a:t>main.ts</a:t>
            </a:r>
            <a:r>
              <a:rPr lang="en-US" dirty="0">
                <a:solidFill>
                  <a:srgbClr val="002060"/>
                </a:solidFill>
              </a:rPr>
              <a:t> , It says to bootstrap the module </a:t>
            </a:r>
            <a:r>
              <a:rPr lang="en-US" dirty="0" err="1">
                <a:solidFill>
                  <a:srgbClr val="002060"/>
                </a:solidFill>
              </a:rPr>
              <a:t>AppModule</a:t>
            </a:r>
            <a:r>
              <a:rPr lang="en-US" dirty="0">
                <a:solidFill>
                  <a:srgbClr val="002060"/>
                </a:solidFill>
              </a:rPr>
              <a:t>.</a:t>
            </a:r>
          </a:p>
          <a:p>
            <a:r>
              <a:rPr lang="en-US" dirty="0">
                <a:solidFill>
                  <a:srgbClr val="002060"/>
                </a:solidFill>
              </a:rPr>
              <a:t>Now </a:t>
            </a:r>
            <a:r>
              <a:rPr lang="en-US" dirty="0" err="1">
                <a:solidFill>
                  <a:srgbClr val="002060"/>
                </a:solidFill>
              </a:rPr>
              <a:t>AppModule</a:t>
            </a:r>
            <a:r>
              <a:rPr lang="en-US" dirty="0">
                <a:solidFill>
                  <a:srgbClr val="002060"/>
                </a:solidFill>
              </a:rPr>
              <a:t> , specifies in its decorator , to bootstrap </a:t>
            </a:r>
            <a:r>
              <a:rPr lang="en-US" dirty="0" err="1">
                <a:solidFill>
                  <a:srgbClr val="002060"/>
                </a:solidFill>
              </a:rPr>
              <a:t>AppComponent</a:t>
            </a:r>
            <a:r>
              <a:rPr lang="en-US" dirty="0">
                <a:solidFill>
                  <a:srgbClr val="002060"/>
                </a:solidFill>
              </a:rPr>
              <a:t>.</a:t>
            </a:r>
          </a:p>
          <a:p>
            <a:r>
              <a:rPr lang="en-US" dirty="0">
                <a:solidFill>
                  <a:srgbClr val="002060"/>
                </a:solidFill>
              </a:rPr>
              <a:t>Now </a:t>
            </a:r>
            <a:r>
              <a:rPr lang="en-US" dirty="0" err="1">
                <a:solidFill>
                  <a:srgbClr val="002060"/>
                </a:solidFill>
              </a:rPr>
              <a:t>AppComponent</a:t>
            </a:r>
            <a:r>
              <a:rPr lang="en-US" dirty="0">
                <a:solidFill>
                  <a:srgbClr val="002060"/>
                </a:solidFill>
              </a:rPr>
              <a:t> is compiled and its </a:t>
            </a:r>
            <a:r>
              <a:rPr lang="en-US" dirty="0" err="1">
                <a:solidFill>
                  <a:srgbClr val="002060"/>
                </a:solidFill>
              </a:rPr>
              <a:t>dependecies</a:t>
            </a:r>
            <a:r>
              <a:rPr lang="en-US" dirty="0">
                <a:solidFill>
                  <a:srgbClr val="002060"/>
                </a:solidFill>
              </a:rPr>
              <a:t> in index.html are resolved.</a:t>
            </a:r>
          </a:p>
          <a:p>
            <a:r>
              <a:rPr lang="en-US" dirty="0">
                <a:solidFill>
                  <a:srgbClr val="002060"/>
                </a:solidFill>
              </a:rPr>
              <a:t>index.html is sent to browser for launching.</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Data Bindings between Component and View</a:t>
            </a:r>
          </a:p>
        </p:txBody>
      </p:sp>
      <p:pic>
        <p:nvPicPr>
          <p:cNvPr id="5" name="Content Placeholder 4" descr="data_binding.jpg"/>
          <p:cNvPicPr>
            <a:picLocks noGrp="1" noChangeAspect="1"/>
          </p:cNvPicPr>
          <p:nvPr>
            <p:ph idx="1"/>
          </p:nvPr>
        </p:nvPicPr>
        <p:blipFill>
          <a:blip r:embed="rId2"/>
          <a:stretch>
            <a:fillRect/>
          </a:stretch>
        </p:blipFill>
        <p:spPr>
          <a:xfrm>
            <a:off x="2133600" y="2667000"/>
            <a:ext cx="3933825" cy="3696679"/>
          </a:xfrm>
        </p:spPr>
      </p:pic>
      <p:sp>
        <p:nvSpPr>
          <p:cNvPr id="6" name="TextBox 5"/>
          <p:cNvSpPr txBox="1"/>
          <p:nvPr/>
        </p:nvSpPr>
        <p:spPr>
          <a:xfrm>
            <a:off x="762000" y="1676400"/>
            <a:ext cx="7523085" cy="646331"/>
          </a:xfrm>
          <a:prstGeom prst="rect">
            <a:avLst/>
          </a:prstGeom>
          <a:noFill/>
        </p:spPr>
        <p:txBody>
          <a:bodyPr wrap="none" rtlCol="0">
            <a:spAutoFit/>
          </a:bodyPr>
          <a:lstStyle/>
          <a:p>
            <a:r>
              <a:rPr lang="en-US" dirty="0"/>
              <a:t>The process of combining data values with their representation on the page is </a:t>
            </a:r>
          </a:p>
          <a:p>
            <a:r>
              <a:rPr lang="en-US" dirty="0"/>
              <a:t>called data binding.</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Displaying Component Data on DOM(Using Interpolation)</a:t>
            </a:r>
          </a:p>
        </p:txBody>
      </p:sp>
      <p:sp>
        <p:nvSpPr>
          <p:cNvPr id="3" name="Content Placeholder 2"/>
          <p:cNvSpPr>
            <a:spLocks noGrp="1"/>
          </p:cNvSpPr>
          <p:nvPr>
            <p:ph idx="1"/>
          </p:nvPr>
        </p:nvSpPr>
        <p:spPr/>
        <p:txBody>
          <a:bodyPr>
            <a:normAutofit fontScale="92500" lnSpcReduction="10000"/>
          </a:bodyPr>
          <a:lstStyle/>
          <a:p>
            <a:r>
              <a:rPr lang="en-US" dirty="0">
                <a:solidFill>
                  <a:srgbClr val="002060"/>
                </a:solidFill>
              </a:rPr>
              <a:t>If a variable value of component has to be shown on view.</a:t>
            </a:r>
          </a:p>
          <a:p>
            <a:r>
              <a:rPr lang="en-US" dirty="0">
                <a:solidFill>
                  <a:srgbClr val="002060"/>
                </a:solidFill>
              </a:rPr>
              <a:t>Interpolation will be used.</a:t>
            </a:r>
          </a:p>
          <a:p>
            <a:r>
              <a:rPr lang="en-US" dirty="0">
                <a:solidFill>
                  <a:srgbClr val="002060"/>
                </a:solidFill>
              </a:rPr>
              <a:t>Interpolation is one way data binding</a:t>
            </a:r>
          </a:p>
          <a:p>
            <a:r>
              <a:rPr lang="en-US" dirty="0">
                <a:solidFill>
                  <a:srgbClr val="002060"/>
                </a:solidFill>
              </a:rPr>
              <a:t>One way from component class to DOM.</a:t>
            </a:r>
          </a:p>
          <a:p>
            <a:r>
              <a:rPr lang="en-US" dirty="0">
                <a:solidFill>
                  <a:srgbClr val="002060"/>
                </a:solidFill>
              </a:rPr>
              <a:t>Syntax </a:t>
            </a:r>
            <a:br>
              <a:rPr lang="en-US" dirty="0">
                <a:solidFill>
                  <a:srgbClr val="002060"/>
                </a:solidFill>
              </a:rPr>
            </a:br>
            <a:r>
              <a:rPr lang="en-US" dirty="0">
                <a:solidFill>
                  <a:srgbClr val="002060"/>
                </a:solidFill>
              </a:rPr>
              <a:t>{{</a:t>
            </a:r>
            <a:r>
              <a:rPr lang="en-US" dirty="0" err="1">
                <a:solidFill>
                  <a:srgbClr val="002060"/>
                </a:solidFill>
              </a:rPr>
              <a:t>variable_name</a:t>
            </a:r>
            <a:r>
              <a:rPr lang="en-US" dirty="0">
                <a:solidFill>
                  <a:srgbClr val="002060"/>
                </a:solidFill>
              </a:rPr>
              <a:t>}}</a:t>
            </a:r>
          </a:p>
          <a:p>
            <a:r>
              <a:rPr lang="en-US" dirty="0">
                <a:solidFill>
                  <a:srgbClr val="002060"/>
                </a:solidFill>
              </a:rPr>
              <a:t>Interpolation can contain expressions.</a:t>
            </a:r>
          </a:p>
          <a:p>
            <a:r>
              <a:rPr lang="en-US" dirty="0">
                <a:solidFill>
                  <a:srgbClr val="002060"/>
                </a:solidFill>
              </a:rPr>
              <a:t>Interpolation can also contain function calls.</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rPr>
              <a:t>Angular language Service</a:t>
            </a:r>
          </a:p>
        </p:txBody>
      </p:sp>
      <p:sp>
        <p:nvSpPr>
          <p:cNvPr id="3" name="Content Placeholder 2"/>
          <p:cNvSpPr>
            <a:spLocks noGrp="1"/>
          </p:cNvSpPr>
          <p:nvPr>
            <p:ph idx="1"/>
          </p:nvPr>
        </p:nvSpPr>
        <p:spPr/>
        <p:txBody>
          <a:bodyPr>
            <a:normAutofit/>
          </a:bodyPr>
          <a:lstStyle/>
          <a:p>
            <a:r>
              <a:rPr lang="en-US" sz="1800" b="0" i="0" dirty="0">
                <a:effectLst/>
                <a:latin typeface="Arial" panose="020B0604020202020204" pitchFamily="34" charset="0"/>
                <a:cs typeface="Arial" panose="020B0604020202020204" pitchFamily="34" charset="0"/>
              </a:rPr>
              <a:t>The Angular Language Service provides code editors with a way to get completions, errors, hints, and navigation inside Angular templates</a:t>
            </a:r>
          </a:p>
          <a:p>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To enable the latest Language Service features, set the </a:t>
            </a:r>
            <a:r>
              <a:rPr lang="en-US" sz="1800" dirty="0" err="1">
                <a:latin typeface="Arial" panose="020B0604020202020204" pitchFamily="34" charset="0"/>
                <a:cs typeface="Arial" panose="020B0604020202020204" pitchFamily="34" charset="0"/>
              </a:rPr>
              <a:t>strictTemplates</a:t>
            </a:r>
            <a:r>
              <a:rPr lang="en-US" sz="1800" dirty="0">
                <a:latin typeface="Arial" panose="020B0604020202020204" pitchFamily="34" charset="0"/>
                <a:cs typeface="Arial" panose="020B0604020202020204" pitchFamily="34" charset="0"/>
              </a:rPr>
              <a:t> option in </a:t>
            </a:r>
            <a:r>
              <a:rPr lang="en-US" sz="1800" dirty="0" err="1">
                <a:latin typeface="Arial" panose="020B0604020202020204" pitchFamily="34" charset="0"/>
                <a:cs typeface="Arial" panose="020B0604020202020204" pitchFamily="34" charset="0"/>
              </a:rPr>
              <a:t>tsconfig.json</a:t>
            </a:r>
            <a:r>
              <a:rPr lang="en-US" sz="1800" dirty="0">
                <a:latin typeface="Arial" panose="020B0604020202020204" pitchFamily="34" charset="0"/>
                <a:cs typeface="Arial" panose="020B0604020202020204" pitchFamily="34" charset="0"/>
              </a:rPr>
              <a:t> by setting </a:t>
            </a:r>
            <a:r>
              <a:rPr lang="en-US" sz="1800" dirty="0" err="1">
                <a:latin typeface="Arial" panose="020B0604020202020204" pitchFamily="34" charset="0"/>
                <a:cs typeface="Arial" panose="020B0604020202020204" pitchFamily="34" charset="0"/>
              </a:rPr>
              <a:t>strictTemplates</a:t>
            </a:r>
            <a:r>
              <a:rPr lang="en-US" sz="1800" dirty="0">
                <a:latin typeface="Arial" panose="020B0604020202020204" pitchFamily="34" charset="0"/>
                <a:cs typeface="Arial" panose="020B0604020202020204" pitchFamily="34" charset="0"/>
              </a:rPr>
              <a:t> to true, as shown in the following example:</a:t>
            </a:r>
          </a:p>
          <a:p>
            <a:endParaRPr lang="en-US" sz="1800" dirty="0">
              <a:latin typeface="Arial" panose="020B0604020202020204" pitchFamily="34" charset="0"/>
              <a:cs typeface="Arial" panose="020B0604020202020204" pitchFamily="34" charset="0"/>
            </a:endParaRPr>
          </a:p>
          <a:p>
            <a:pPr marL="0" indent="0">
              <a:buNone/>
            </a:pP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angularCompilerOptions</a:t>
            </a:r>
            <a:r>
              <a:rPr lang="en-US" sz="1800" dirty="0">
                <a:latin typeface="Arial" panose="020B0604020202020204" pitchFamily="34" charset="0"/>
                <a:cs typeface="Arial" panose="020B0604020202020204" pitchFamily="34" charset="0"/>
              </a:rPr>
              <a:t>": {</a:t>
            </a:r>
          </a:p>
          <a:p>
            <a:pPr marL="0" indent="0">
              <a:buNone/>
            </a:pP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strictTemplates</a:t>
            </a:r>
            <a:r>
              <a:rPr lang="en-US" sz="1800" dirty="0">
                <a:latin typeface="Arial" panose="020B0604020202020204" pitchFamily="34" charset="0"/>
                <a:cs typeface="Arial" panose="020B0604020202020204" pitchFamily="34" charset="0"/>
              </a:rPr>
              <a:t>": true</a:t>
            </a:r>
          </a:p>
          <a:p>
            <a:pPr marL="0" indent="0">
              <a:buNone/>
            </a:pPr>
            <a:r>
              <a:rPr lang="en-US" sz="1800" dirty="0">
                <a:latin typeface="Arial" panose="020B0604020202020204" pitchFamily="34" charset="0"/>
                <a:cs typeface="Arial" panose="020B0604020202020204" pitchFamily="34" charset="0"/>
              </a:rPr>
              <a:t>             }</a:t>
            </a:r>
          </a:p>
          <a:p>
            <a:pPr marL="0" indent="0">
              <a:buNone/>
            </a:pPr>
            <a:endParaRPr lang="en-US" sz="1800" dirty="0">
              <a:latin typeface="Arial" panose="020B0604020202020204" pitchFamily="34" charset="0"/>
              <a:cs typeface="Arial" panose="020B0604020202020204" pitchFamily="34" charset="0"/>
            </a:endParaRPr>
          </a:p>
          <a:p>
            <a:pPr marL="0" indent="0">
              <a:buNone/>
            </a:pPr>
            <a:r>
              <a:rPr lang="en-US" sz="1800" dirty="0">
                <a:latin typeface="Arial" panose="020B0604020202020204" pitchFamily="34" charset="0"/>
                <a:cs typeface="Arial" panose="020B0604020202020204" pitchFamily="34" charset="0"/>
              </a:rPr>
              <a:t>     Autocompletion, Error checking ,  Quick info and navigation/go to definition</a:t>
            </a:r>
          </a:p>
        </p:txBody>
      </p:sp>
    </p:spTree>
    <p:extLst>
      <p:ext uri="{BB962C8B-B14F-4D97-AF65-F5344CB8AC3E}">
        <p14:creationId xmlns:p14="http://schemas.microsoft.com/office/powerpoint/2010/main" val="2029374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Problem without VCS Software</a:t>
            </a:r>
          </a:p>
        </p:txBody>
      </p:sp>
      <p:sp>
        <p:nvSpPr>
          <p:cNvPr id="3" name="Subtitle 2"/>
          <p:cNvSpPr>
            <a:spLocks noGrp="1"/>
          </p:cNvSpPr>
          <p:nvPr>
            <p:ph type="subTitle" idx="1"/>
          </p:nvPr>
        </p:nvSpPr>
        <p:spPr>
          <a:xfrm>
            <a:off x="762000" y="990600"/>
            <a:ext cx="7848600" cy="5410200"/>
          </a:xfrm>
        </p:spPr>
        <p:txBody>
          <a:bodyPr>
            <a:noAutofit/>
          </a:bodyPr>
          <a:lstStyle/>
          <a:p>
            <a:pPr marL="457200" indent="-457200" algn="l">
              <a:buFont typeface="Arial" panose="020B0604020202020204" pitchFamily="34" charset="0"/>
              <a:buChar char="•"/>
            </a:pPr>
            <a:endParaRPr lang="en-US" sz="1800" b="0" i="0" dirty="0">
              <a:solidFill>
                <a:schemeClr val="tx1"/>
              </a:solidFill>
              <a:effectLst/>
            </a:endParaRPr>
          </a:p>
          <a:p>
            <a:pPr marL="457200" indent="-457200" algn="l">
              <a:buFont typeface="Arial" panose="020B0604020202020204" pitchFamily="34" charset="0"/>
              <a:buChar char="•"/>
            </a:pPr>
            <a:r>
              <a:rPr lang="en-US" sz="1800" b="0" i="0" dirty="0">
                <a:solidFill>
                  <a:schemeClr val="tx1"/>
                </a:solidFill>
                <a:effectLst/>
              </a:rPr>
              <a:t>Software teams that do not use any form of version control often run into problems like not knowing which changes that have been made are available to users or the creation of incompatible changes between two unrelated pieces of work that must then be painstakingly untangled and reworked.</a:t>
            </a:r>
          </a:p>
          <a:p>
            <a:pPr marL="457200" indent="-457200" algn="l">
              <a:buFont typeface="Arial" panose="020B0604020202020204" pitchFamily="34" charset="0"/>
              <a:buChar char="•"/>
            </a:pPr>
            <a:r>
              <a:rPr lang="en-US" sz="1800" b="0" i="0" dirty="0">
                <a:solidFill>
                  <a:schemeClr val="tx1"/>
                </a:solidFill>
                <a:effectLst/>
              </a:rPr>
              <a:t>If you're a developer who has never used version control you may have added versions to your files, perhaps with suffixes like "final" or "latest" and then had to later deal with a new final version.</a:t>
            </a:r>
            <a:endParaRPr lang="en-US" sz="1800" dirty="0">
              <a:solidFill>
                <a:schemeClr val="tx1"/>
              </a:solidFill>
            </a:endParaRPr>
          </a:p>
          <a:p>
            <a:pPr marL="457200" indent="-457200" algn="l">
              <a:buFont typeface="Arial" panose="020B0604020202020204" pitchFamily="34" charset="0"/>
              <a:buChar char="•"/>
            </a:pPr>
            <a:r>
              <a:rPr lang="en-US" sz="1800" b="0" i="0" dirty="0">
                <a:solidFill>
                  <a:schemeClr val="tx1"/>
                </a:solidFill>
                <a:effectLst/>
              </a:rPr>
              <a:t>Perhaps you've commented out code blocks because you want to disable certain functionality without deleting the code, fearing that there may be a use for it later. Version control is a way out of these problems.</a:t>
            </a:r>
          </a:p>
          <a:p>
            <a:pPr marL="457200" indent="-457200" algn="l">
              <a:buFont typeface="Arial" panose="020B0604020202020204" pitchFamily="34" charset="0"/>
              <a:buChar char="•"/>
            </a:pPr>
            <a:endParaRPr lang="en-US" sz="1800" dirty="0">
              <a:solidFill>
                <a:schemeClr val="tx1"/>
              </a:solidFill>
              <a:ea typeface="Roboto" panose="02000000000000000000" pitchFamily="2" charset="0"/>
            </a:endParaRPr>
          </a:p>
        </p:txBody>
      </p:sp>
    </p:spTree>
    <p:extLst>
      <p:ext uri="{BB962C8B-B14F-4D97-AF65-F5344CB8AC3E}">
        <p14:creationId xmlns:p14="http://schemas.microsoft.com/office/powerpoint/2010/main" val="279434188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Constructor Initialization</a:t>
            </a:r>
          </a:p>
        </p:txBody>
      </p:sp>
      <p:sp>
        <p:nvSpPr>
          <p:cNvPr id="3" name="Content Placeholder 2"/>
          <p:cNvSpPr>
            <a:spLocks noGrp="1"/>
          </p:cNvSpPr>
          <p:nvPr>
            <p:ph idx="1"/>
          </p:nvPr>
        </p:nvSpPr>
        <p:spPr/>
        <p:txBody>
          <a:bodyPr>
            <a:normAutofit fontScale="92500" lnSpcReduction="20000"/>
          </a:bodyPr>
          <a:lstStyle/>
          <a:p>
            <a:pPr>
              <a:buNone/>
            </a:pPr>
            <a:r>
              <a:rPr lang="en-US" dirty="0">
                <a:solidFill>
                  <a:srgbClr val="002060"/>
                </a:solidFill>
              </a:rPr>
              <a:t>export class Student</a:t>
            </a:r>
            <a:br>
              <a:rPr lang="en-US" dirty="0">
                <a:solidFill>
                  <a:srgbClr val="002060"/>
                </a:solidFill>
              </a:rPr>
            </a:br>
            <a:r>
              <a:rPr lang="en-US" dirty="0">
                <a:solidFill>
                  <a:srgbClr val="002060"/>
                </a:solidFill>
              </a:rPr>
              <a:t> { </a:t>
            </a:r>
          </a:p>
          <a:p>
            <a:pPr>
              <a:buNone/>
            </a:pPr>
            <a:r>
              <a:rPr lang="en-US" dirty="0">
                <a:solidFill>
                  <a:srgbClr val="002060"/>
                </a:solidFill>
              </a:rPr>
              <a:t>	name: string; </a:t>
            </a:r>
          </a:p>
          <a:p>
            <a:pPr>
              <a:buNone/>
            </a:pPr>
            <a:r>
              <a:rPr lang="en-US" dirty="0">
                <a:solidFill>
                  <a:srgbClr val="002060"/>
                </a:solidFill>
              </a:rPr>
              <a:t>	</a:t>
            </a:r>
            <a:r>
              <a:rPr lang="en-US" dirty="0" err="1">
                <a:solidFill>
                  <a:srgbClr val="002060"/>
                </a:solidFill>
              </a:rPr>
              <a:t>rollno</a:t>
            </a:r>
            <a:r>
              <a:rPr lang="en-US" dirty="0">
                <a:solidFill>
                  <a:srgbClr val="002060"/>
                </a:solidFill>
              </a:rPr>
              <a:t>: string; </a:t>
            </a:r>
          </a:p>
          <a:p>
            <a:pPr>
              <a:buNone/>
            </a:pPr>
            <a:r>
              <a:rPr lang="en-US" dirty="0">
                <a:solidFill>
                  <a:srgbClr val="002060"/>
                </a:solidFill>
              </a:rPr>
              <a:t>	constructor()</a:t>
            </a:r>
          </a:p>
          <a:p>
            <a:pPr>
              <a:buNone/>
            </a:pPr>
            <a:r>
              <a:rPr lang="en-US" dirty="0">
                <a:solidFill>
                  <a:srgbClr val="002060"/>
                </a:solidFill>
              </a:rPr>
              <a:t>	 { </a:t>
            </a:r>
          </a:p>
          <a:p>
            <a:pPr>
              <a:buNone/>
            </a:pPr>
            <a:r>
              <a:rPr lang="en-US" dirty="0">
                <a:solidFill>
                  <a:srgbClr val="002060"/>
                </a:solidFill>
              </a:rPr>
              <a:t>    this.name= ‘John’; </a:t>
            </a:r>
          </a:p>
          <a:p>
            <a:pPr>
              <a:buNone/>
            </a:pPr>
            <a:r>
              <a:rPr lang="en-US" dirty="0">
                <a:solidFill>
                  <a:srgbClr val="002060"/>
                </a:solidFill>
              </a:rPr>
              <a:t>	 </a:t>
            </a:r>
            <a:r>
              <a:rPr lang="en-US" dirty="0" err="1">
                <a:solidFill>
                  <a:srgbClr val="002060"/>
                </a:solidFill>
              </a:rPr>
              <a:t>this.rollno</a:t>
            </a:r>
            <a:r>
              <a:rPr lang="en-US" dirty="0">
                <a:solidFill>
                  <a:srgbClr val="002060"/>
                </a:solidFill>
              </a:rPr>
              <a:t> = ‘IT3'; </a:t>
            </a:r>
          </a:p>
          <a:p>
            <a:pPr>
              <a:buNone/>
            </a:pPr>
            <a:r>
              <a:rPr lang="en-US" dirty="0">
                <a:solidFill>
                  <a:srgbClr val="002060"/>
                </a:solidFill>
              </a:rPr>
              <a:t>  }</a:t>
            </a:r>
          </a:p>
          <a:p>
            <a:pPr>
              <a:buNone/>
            </a:pPr>
            <a:r>
              <a:rPr lang="en-US" dirty="0">
                <a:solidFill>
                  <a:srgbClr val="002060"/>
                </a:solidFill>
              </a:rPr>
              <a:t> }</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Creating a class for data</a:t>
            </a:r>
          </a:p>
        </p:txBody>
      </p:sp>
      <p:sp>
        <p:nvSpPr>
          <p:cNvPr id="3" name="Content Placeholder 2"/>
          <p:cNvSpPr>
            <a:spLocks noGrp="1"/>
          </p:cNvSpPr>
          <p:nvPr>
            <p:ph idx="1"/>
          </p:nvPr>
        </p:nvSpPr>
        <p:spPr/>
        <p:txBody>
          <a:bodyPr>
            <a:normAutofit fontScale="77500" lnSpcReduction="20000"/>
          </a:bodyPr>
          <a:lstStyle/>
          <a:p>
            <a:r>
              <a:rPr lang="en-US" dirty="0">
                <a:solidFill>
                  <a:srgbClr val="002060"/>
                </a:solidFill>
              </a:rPr>
              <a:t>To create data objects to be used in class as modals, we have to create their factory(class).</a:t>
            </a:r>
          </a:p>
          <a:p>
            <a:r>
              <a:rPr lang="en-US" dirty="0">
                <a:solidFill>
                  <a:srgbClr val="002060"/>
                </a:solidFill>
              </a:rPr>
              <a:t>Any real world application will have not only primitive data but also data in objects format.</a:t>
            </a:r>
          </a:p>
          <a:p>
            <a:r>
              <a:rPr lang="en-US" dirty="0">
                <a:solidFill>
                  <a:srgbClr val="002060"/>
                </a:solidFill>
              </a:rPr>
              <a:t>Create a class using syntax : </a:t>
            </a:r>
          </a:p>
          <a:p>
            <a:pPr>
              <a:buNone/>
            </a:pPr>
            <a:r>
              <a:rPr lang="en-US" dirty="0">
                <a:solidFill>
                  <a:srgbClr val="002060"/>
                </a:solidFill>
              </a:rPr>
              <a:t>     </a:t>
            </a:r>
            <a:r>
              <a:rPr lang="en-US" dirty="0" err="1">
                <a:solidFill>
                  <a:srgbClr val="002060"/>
                </a:solidFill>
              </a:rPr>
              <a:t>ng</a:t>
            </a:r>
            <a:r>
              <a:rPr lang="en-US" dirty="0">
                <a:solidFill>
                  <a:srgbClr val="002060"/>
                </a:solidFill>
              </a:rPr>
              <a:t> generate class </a:t>
            </a:r>
            <a:r>
              <a:rPr lang="en-US" dirty="0" err="1">
                <a:solidFill>
                  <a:srgbClr val="002060"/>
                </a:solidFill>
              </a:rPr>
              <a:t>class_name</a:t>
            </a:r>
            <a:endParaRPr lang="en-US" dirty="0">
              <a:solidFill>
                <a:srgbClr val="002060"/>
              </a:solidFill>
            </a:endParaRPr>
          </a:p>
          <a:p>
            <a:pPr>
              <a:buNone/>
            </a:pPr>
            <a:endParaRPr lang="en-US" dirty="0">
              <a:solidFill>
                <a:srgbClr val="002060"/>
              </a:solidFill>
            </a:endParaRPr>
          </a:p>
          <a:p>
            <a:pPr>
              <a:buNone/>
            </a:pPr>
            <a:r>
              <a:rPr lang="en-US" dirty="0">
                <a:solidFill>
                  <a:srgbClr val="002060"/>
                </a:solidFill>
              </a:rPr>
              <a:t>With the following code:</a:t>
            </a:r>
          </a:p>
          <a:p>
            <a:pPr>
              <a:buNone/>
            </a:pPr>
            <a:r>
              <a:rPr lang="en-US" i="1" dirty="0">
                <a:solidFill>
                  <a:srgbClr val="002060"/>
                </a:solidFill>
              </a:rPr>
              <a:t>export class Student{ </a:t>
            </a:r>
          </a:p>
          <a:p>
            <a:pPr>
              <a:buNone/>
            </a:pPr>
            <a:r>
              <a:rPr lang="en-US" i="1" dirty="0">
                <a:solidFill>
                  <a:srgbClr val="002060"/>
                </a:solidFill>
              </a:rPr>
              <a:t>     constructor( public id: number, public name: string) </a:t>
            </a:r>
          </a:p>
          <a:p>
            <a:pPr>
              <a:buNone/>
            </a:pPr>
            <a:r>
              <a:rPr lang="en-US" i="1" dirty="0">
                <a:solidFill>
                  <a:srgbClr val="002060"/>
                </a:solidFill>
              </a:rPr>
              <a:t>    { } </a:t>
            </a:r>
          </a:p>
          <a:p>
            <a:pPr>
              <a:buNone/>
            </a:pPr>
            <a:r>
              <a:rPr lang="en-US" i="1" dirty="0">
                <a:solidFill>
                  <a:srgbClr val="002060"/>
                </a:solidFill>
              </a:rPr>
              <a:t>}</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Creating a class for data</a:t>
            </a:r>
            <a:endParaRPr lang="en-US" dirty="0"/>
          </a:p>
        </p:txBody>
      </p:sp>
      <p:sp>
        <p:nvSpPr>
          <p:cNvPr id="3" name="Content Placeholder 2"/>
          <p:cNvSpPr>
            <a:spLocks noGrp="1"/>
          </p:cNvSpPr>
          <p:nvPr>
            <p:ph idx="1"/>
          </p:nvPr>
        </p:nvSpPr>
        <p:spPr/>
        <p:txBody>
          <a:bodyPr>
            <a:normAutofit fontScale="92500"/>
          </a:bodyPr>
          <a:lstStyle/>
          <a:p>
            <a:pPr>
              <a:buNone/>
            </a:pPr>
            <a:r>
              <a:rPr lang="en-US" b="1" dirty="0">
                <a:solidFill>
                  <a:srgbClr val="002060"/>
                </a:solidFill>
              </a:rPr>
              <a:t>Meaning : </a:t>
            </a:r>
          </a:p>
          <a:p>
            <a:endParaRPr lang="en-US" dirty="0"/>
          </a:p>
          <a:p>
            <a:r>
              <a:rPr lang="en-US" dirty="0">
                <a:solidFill>
                  <a:srgbClr val="002060"/>
                </a:solidFill>
              </a:rPr>
              <a:t>Declares a constructor parameter and its type.</a:t>
            </a:r>
          </a:p>
          <a:p>
            <a:r>
              <a:rPr lang="en-US" dirty="0">
                <a:solidFill>
                  <a:srgbClr val="002060"/>
                </a:solidFill>
              </a:rPr>
              <a:t>Declares a public property of the same name.</a:t>
            </a:r>
          </a:p>
          <a:p>
            <a:r>
              <a:rPr lang="en-US" dirty="0">
                <a:solidFill>
                  <a:srgbClr val="002060"/>
                </a:solidFill>
              </a:rPr>
              <a:t>Initializes that property with the corresponding argument when creating an instance of the class</a:t>
            </a:r>
          </a:p>
          <a:p>
            <a:endParaRPr lang="en-US" dirty="0">
              <a:solidFill>
                <a:srgbClr val="002060"/>
              </a:solidFill>
            </a:endParaRPr>
          </a:p>
          <a:p>
            <a:pPr>
              <a:buNone/>
            </a:pPr>
            <a:r>
              <a:rPr lang="en-US" dirty="0">
                <a:solidFill>
                  <a:srgbClr val="002060"/>
                </a:solidFill>
              </a:rPr>
              <a:t>Example showing the use of class and its instance.</a:t>
            </a:r>
          </a:p>
          <a:p>
            <a:endParaRPr lang="en-US" dirty="0">
              <a:solidFill>
                <a:srgbClr val="002060"/>
              </a:solidFill>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Iterating array elements using </a:t>
            </a:r>
            <a:r>
              <a:rPr lang="en-US" dirty="0" err="1">
                <a:solidFill>
                  <a:srgbClr val="FF0000"/>
                </a:solidFill>
              </a:rPr>
              <a:t>ngFor</a:t>
            </a:r>
            <a:endParaRPr lang="en-US" dirty="0">
              <a:solidFill>
                <a:srgbClr val="FF0000"/>
              </a:solidFill>
            </a:endParaRPr>
          </a:p>
        </p:txBody>
      </p:sp>
      <p:sp>
        <p:nvSpPr>
          <p:cNvPr id="3" name="Content Placeholder 2"/>
          <p:cNvSpPr>
            <a:spLocks noGrp="1"/>
          </p:cNvSpPr>
          <p:nvPr>
            <p:ph idx="1"/>
          </p:nvPr>
        </p:nvSpPr>
        <p:spPr/>
        <p:txBody>
          <a:bodyPr>
            <a:normAutofit fontScale="70000" lnSpcReduction="20000"/>
          </a:bodyPr>
          <a:lstStyle/>
          <a:p>
            <a:r>
              <a:rPr lang="en-US" dirty="0">
                <a:solidFill>
                  <a:srgbClr val="002060"/>
                </a:solidFill>
              </a:rPr>
              <a:t>We can iterate through the elements of any array using </a:t>
            </a:r>
            <a:r>
              <a:rPr lang="en-US" dirty="0" err="1">
                <a:solidFill>
                  <a:srgbClr val="002060"/>
                </a:solidFill>
              </a:rPr>
              <a:t>ngFor</a:t>
            </a:r>
            <a:r>
              <a:rPr lang="en-US" dirty="0">
                <a:solidFill>
                  <a:srgbClr val="002060"/>
                </a:solidFill>
              </a:rPr>
              <a:t>.</a:t>
            </a:r>
          </a:p>
          <a:p>
            <a:pPr>
              <a:buNone/>
            </a:pPr>
            <a:endParaRPr lang="en-US" dirty="0">
              <a:solidFill>
                <a:srgbClr val="002060"/>
              </a:solidFill>
            </a:endParaRPr>
          </a:p>
          <a:p>
            <a:pPr>
              <a:buNone/>
            </a:pPr>
            <a:r>
              <a:rPr lang="en-US" dirty="0">
                <a:solidFill>
                  <a:srgbClr val="002060"/>
                </a:solidFill>
              </a:rPr>
              <a:t>Suppose in the component class we have a variable as : </a:t>
            </a:r>
            <a:br>
              <a:rPr lang="en-US" dirty="0">
                <a:solidFill>
                  <a:srgbClr val="002060"/>
                </a:solidFill>
              </a:rPr>
            </a:br>
            <a:endParaRPr lang="en-US" dirty="0">
              <a:solidFill>
                <a:srgbClr val="002060"/>
              </a:solidFill>
            </a:endParaRPr>
          </a:p>
          <a:p>
            <a:pPr>
              <a:buNone/>
            </a:pPr>
            <a:r>
              <a:rPr lang="en-US" dirty="0">
                <a:solidFill>
                  <a:srgbClr val="002060"/>
                </a:solidFill>
              </a:rPr>
              <a:t>ages= [1,2,32,66,12,8,9]</a:t>
            </a:r>
          </a:p>
          <a:p>
            <a:pPr>
              <a:buNone/>
            </a:pPr>
            <a:endParaRPr lang="en-US" dirty="0">
              <a:solidFill>
                <a:srgbClr val="002060"/>
              </a:solidFill>
            </a:endParaRPr>
          </a:p>
          <a:p>
            <a:pPr>
              <a:buNone/>
            </a:pPr>
            <a:r>
              <a:rPr lang="en-US" dirty="0">
                <a:solidFill>
                  <a:srgbClr val="002060"/>
                </a:solidFill>
              </a:rPr>
              <a:t>&lt;h1&gt;</a:t>
            </a:r>
          </a:p>
          <a:p>
            <a:r>
              <a:rPr lang="en-US" dirty="0">
                <a:solidFill>
                  <a:srgbClr val="002060"/>
                </a:solidFill>
              </a:rPr>
              <a:t>{{title}}</a:t>
            </a:r>
          </a:p>
          <a:p>
            <a:r>
              <a:rPr lang="en-US" dirty="0">
                <a:solidFill>
                  <a:srgbClr val="002060"/>
                </a:solidFill>
              </a:rPr>
              <a:t>&lt;/h1&gt; </a:t>
            </a:r>
          </a:p>
          <a:p>
            <a:r>
              <a:rPr lang="en-US" dirty="0">
                <a:solidFill>
                  <a:srgbClr val="002060"/>
                </a:solidFill>
              </a:rPr>
              <a:t>&lt;p&gt;Heroes:&lt;/p&gt; </a:t>
            </a:r>
          </a:p>
          <a:p>
            <a:r>
              <a:rPr lang="en-US" dirty="0">
                <a:solidFill>
                  <a:srgbClr val="002060"/>
                </a:solidFill>
              </a:rPr>
              <a:t>&lt;</a:t>
            </a:r>
            <a:r>
              <a:rPr lang="en-US" dirty="0" err="1">
                <a:solidFill>
                  <a:srgbClr val="002060"/>
                </a:solidFill>
              </a:rPr>
              <a:t>ul</a:t>
            </a:r>
            <a:r>
              <a:rPr lang="en-US" dirty="0">
                <a:solidFill>
                  <a:srgbClr val="002060"/>
                </a:solidFill>
              </a:rPr>
              <a:t>&gt; </a:t>
            </a:r>
          </a:p>
          <a:p>
            <a:r>
              <a:rPr lang="en-US" dirty="0">
                <a:solidFill>
                  <a:srgbClr val="002060"/>
                </a:solidFill>
              </a:rPr>
              <a:t>&lt;</a:t>
            </a:r>
            <a:r>
              <a:rPr lang="en-US" dirty="0" err="1">
                <a:solidFill>
                  <a:srgbClr val="002060"/>
                </a:solidFill>
              </a:rPr>
              <a:t>li</a:t>
            </a:r>
            <a:r>
              <a:rPr lang="en-US" dirty="0">
                <a:solidFill>
                  <a:srgbClr val="002060"/>
                </a:solidFill>
              </a:rPr>
              <a:t> *</a:t>
            </a:r>
            <a:r>
              <a:rPr lang="en-US" dirty="0" err="1">
                <a:solidFill>
                  <a:srgbClr val="002060"/>
                </a:solidFill>
              </a:rPr>
              <a:t>ngFor</a:t>
            </a:r>
            <a:r>
              <a:rPr lang="en-US" dirty="0">
                <a:solidFill>
                  <a:srgbClr val="002060"/>
                </a:solidFill>
              </a:rPr>
              <a:t>="let age of ages"&gt; {{ age}} &lt;/</a:t>
            </a:r>
            <a:r>
              <a:rPr lang="en-US" dirty="0" err="1">
                <a:solidFill>
                  <a:srgbClr val="002060"/>
                </a:solidFill>
              </a:rPr>
              <a:t>li</a:t>
            </a:r>
            <a:r>
              <a:rPr lang="en-US" dirty="0">
                <a:solidFill>
                  <a:srgbClr val="002060"/>
                </a:solidFill>
              </a:rPr>
              <a:t>&gt;</a:t>
            </a:r>
          </a:p>
          <a:p>
            <a:r>
              <a:rPr lang="en-US" dirty="0">
                <a:solidFill>
                  <a:srgbClr val="002060"/>
                </a:solidFill>
              </a:rPr>
              <a:t> &lt;/</a:t>
            </a:r>
            <a:r>
              <a:rPr lang="en-US" dirty="0" err="1">
                <a:solidFill>
                  <a:srgbClr val="002060"/>
                </a:solidFill>
              </a:rPr>
              <a:t>ul</a:t>
            </a:r>
            <a:r>
              <a:rPr lang="en-US" dirty="0">
                <a:solidFill>
                  <a:srgbClr val="002060"/>
                </a:solidFill>
              </a:rPr>
              <a:t>&gt;</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Property binding ( [property] )</a:t>
            </a:r>
            <a:br>
              <a:rPr lang="en-US" dirty="0">
                <a:solidFill>
                  <a:srgbClr val="FF0000"/>
                </a:solidFill>
              </a:rPr>
            </a:br>
            <a:endParaRPr lang="en-US"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r>
              <a:rPr lang="en-US" dirty="0">
                <a:solidFill>
                  <a:srgbClr val="002060"/>
                </a:solidFill>
              </a:rPr>
              <a:t>The most common property binding , binds an element property to a component property value. </a:t>
            </a:r>
          </a:p>
          <a:p>
            <a:r>
              <a:rPr lang="en-US" dirty="0">
                <a:solidFill>
                  <a:srgbClr val="002060"/>
                </a:solidFill>
              </a:rPr>
              <a:t>An example is binding the </a:t>
            </a:r>
            <a:r>
              <a:rPr lang="en-US" dirty="0" err="1">
                <a:solidFill>
                  <a:srgbClr val="002060"/>
                </a:solidFill>
              </a:rPr>
              <a:t>src</a:t>
            </a:r>
            <a:r>
              <a:rPr lang="en-US" dirty="0">
                <a:solidFill>
                  <a:srgbClr val="002060"/>
                </a:solidFill>
              </a:rPr>
              <a:t> property of an image element to a component's property</a:t>
            </a:r>
          </a:p>
          <a:p>
            <a:r>
              <a:rPr lang="en-US" dirty="0">
                <a:solidFill>
                  <a:srgbClr val="002060"/>
                </a:solidFill>
              </a:rPr>
              <a:t>&lt;</a:t>
            </a:r>
            <a:r>
              <a:rPr lang="en-US" dirty="0" err="1">
                <a:solidFill>
                  <a:srgbClr val="002060"/>
                </a:solidFill>
              </a:rPr>
              <a:t>img</a:t>
            </a:r>
            <a:r>
              <a:rPr lang="en-US" dirty="0">
                <a:solidFill>
                  <a:srgbClr val="002060"/>
                </a:solidFill>
              </a:rPr>
              <a:t> [</a:t>
            </a:r>
            <a:r>
              <a:rPr lang="en-US" dirty="0" err="1">
                <a:solidFill>
                  <a:srgbClr val="002060"/>
                </a:solidFill>
              </a:rPr>
              <a:t>src</a:t>
            </a:r>
            <a:r>
              <a:rPr lang="en-US" dirty="0">
                <a:solidFill>
                  <a:srgbClr val="002060"/>
                </a:solidFill>
              </a:rPr>
              <a:t>]=“</a:t>
            </a:r>
            <a:r>
              <a:rPr lang="en-US" dirty="0" err="1">
                <a:solidFill>
                  <a:srgbClr val="002060"/>
                </a:solidFill>
              </a:rPr>
              <a:t>imageUrl</a:t>
            </a:r>
            <a:r>
              <a:rPr lang="en-US" dirty="0">
                <a:solidFill>
                  <a:srgbClr val="002060"/>
                </a:solidFill>
              </a:rPr>
              <a:t>"&gt;</a:t>
            </a:r>
          </a:p>
          <a:p>
            <a:r>
              <a:rPr lang="en-US" dirty="0">
                <a:solidFill>
                  <a:srgbClr val="002060"/>
                </a:solidFill>
              </a:rPr>
              <a:t>Another example is disabling a button when the component says it with a variable xyz:</a:t>
            </a:r>
          </a:p>
          <a:p>
            <a:r>
              <a:rPr lang="en-US" dirty="0">
                <a:solidFill>
                  <a:srgbClr val="002060"/>
                </a:solidFill>
              </a:rPr>
              <a:t>&lt;button [disabled]=“xyz"&gt;hello&lt;/button&gt;</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Event Binding(From View to Component)</a:t>
            </a:r>
          </a:p>
        </p:txBody>
      </p:sp>
      <p:sp>
        <p:nvSpPr>
          <p:cNvPr id="3" name="Content Placeholder 2"/>
          <p:cNvSpPr>
            <a:spLocks noGrp="1"/>
          </p:cNvSpPr>
          <p:nvPr>
            <p:ph idx="1"/>
          </p:nvPr>
        </p:nvSpPr>
        <p:spPr/>
        <p:txBody>
          <a:bodyPr/>
          <a:lstStyle/>
          <a:p>
            <a:r>
              <a:rPr lang="en-US" dirty="0">
                <a:solidFill>
                  <a:srgbClr val="002060"/>
                </a:solidFill>
              </a:rPr>
              <a:t>To know about a user action is to listen for certain events such as keystrokes, mouse movements, clicks, and touches. </a:t>
            </a:r>
          </a:p>
          <a:p>
            <a:r>
              <a:rPr lang="en-US" dirty="0">
                <a:solidFill>
                  <a:srgbClr val="002060"/>
                </a:solidFill>
              </a:rPr>
              <a:t>We can declare our interested user actions  and handle them through Angular event binding.</a:t>
            </a:r>
          </a:p>
          <a:p>
            <a:r>
              <a:rPr lang="en-US" dirty="0">
                <a:solidFill>
                  <a:srgbClr val="002060"/>
                </a:solidFill>
              </a:rPr>
              <a:t>Syntax : &lt;element (event)=“target()”&gt;</a:t>
            </a:r>
          </a:p>
          <a:p>
            <a:r>
              <a:rPr lang="en-US" dirty="0">
                <a:solidFill>
                  <a:srgbClr val="002060"/>
                </a:solidFill>
              </a:rPr>
              <a:t>Or &lt;element on-event=“target()”&gt;</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rPr>
              <a:t>Component : Lifecycle</a:t>
            </a:r>
          </a:p>
        </p:txBody>
      </p:sp>
      <p:sp>
        <p:nvSpPr>
          <p:cNvPr id="3" name="Content Placeholder 2"/>
          <p:cNvSpPr>
            <a:spLocks noGrp="1"/>
          </p:cNvSpPr>
          <p:nvPr>
            <p:ph idx="1"/>
          </p:nvPr>
        </p:nvSpPr>
        <p:spPr/>
        <p:txBody>
          <a:bodyPr>
            <a:normAutofit/>
          </a:bodyPr>
          <a:lstStyle/>
          <a:p>
            <a:r>
              <a:rPr lang="en-US" sz="2000" b="1" i="0" dirty="0">
                <a:solidFill>
                  <a:srgbClr val="444444"/>
                </a:solidFill>
                <a:effectLst/>
                <a:latin typeface="Roboto" panose="02000000000000000000" pitchFamily="2" charset="0"/>
              </a:rPr>
              <a:t>The angular lifecycle : </a:t>
            </a:r>
          </a:p>
          <a:p>
            <a:endParaRPr lang="en-US" sz="2000" b="1" i="0" dirty="0">
              <a:solidFill>
                <a:srgbClr val="444444"/>
              </a:solidFill>
              <a:effectLst/>
              <a:latin typeface="Roboto" panose="02000000000000000000" pitchFamily="2" charset="0"/>
            </a:endParaRPr>
          </a:p>
          <a:p>
            <a:r>
              <a:rPr lang="en-US" sz="2000" i="1" dirty="0">
                <a:solidFill>
                  <a:srgbClr val="444444"/>
                </a:solidFill>
                <a:effectLst/>
                <a:latin typeface="Roboto" panose="02000000000000000000" pitchFamily="2" charset="0"/>
              </a:rPr>
              <a:t>Starts</a:t>
            </a:r>
            <a:r>
              <a:rPr lang="en-US" sz="2000" b="1" i="0" dirty="0">
                <a:solidFill>
                  <a:srgbClr val="444444"/>
                </a:solidFill>
                <a:effectLst/>
                <a:latin typeface="Roboto" panose="02000000000000000000" pitchFamily="2" charset="0"/>
              </a:rPr>
              <a:t> </a:t>
            </a:r>
            <a:r>
              <a:rPr lang="en-US" sz="2000" b="0" i="0" dirty="0">
                <a:solidFill>
                  <a:srgbClr val="444444"/>
                </a:solidFill>
                <a:effectLst/>
                <a:latin typeface="Roboto" panose="02000000000000000000" pitchFamily="2" charset="0"/>
              </a:rPr>
              <a:t>: when Angular instantiates the component class and renders the component view along with its child views. </a:t>
            </a:r>
          </a:p>
          <a:p>
            <a:r>
              <a:rPr lang="en-US" sz="2000" i="1" dirty="0">
                <a:solidFill>
                  <a:srgbClr val="444444"/>
                </a:solidFill>
                <a:effectLst/>
                <a:latin typeface="Roboto" panose="02000000000000000000" pitchFamily="2" charset="0"/>
              </a:rPr>
              <a:t>Continues</a:t>
            </a:r>
            <a:r>
              <a:rPr lang="en-US" sz="2000" b="0" i="0" dirty="0">
                <a:solidFill>
                  <a:srgbClr val="444444"/>
                </a:solidFill>
                <a:effectLst/>
                <a:latin typeface="Roboto" panose="02000000000000000000" pitchFamily="2" charset="0"/>
              </a:rPr>
              <a:t> with change detection, as Angular checks to see when data-bound properties change, and updates both the view and the component instance as needed. </a:t>
            </a:r>
          </a:p>
          <a:p>
            <a:r>
              <a:rPr lang="en-US" sz="2000" i="1" dirty="0">
                <a:solidFill>
                  <a:srgbClr val="444444"/>
                </a:solidFill>
                <a:latin typeface="Roboto" panose="02000000000000000000" pitchFamily="2" charset="0"/>
              </a:rPr>
              <a:t>Ends</a:t>
            </a:r>
            <a:r>
              <a:rPr lang="en-US" sz="2000" b="1" dirty="0">
                <a:solidFill>
                  <a:srgbClr val="444444"/>
                </a:solidFill>
                <a:latin typeface="Roboto" panose="02000000000000000000" pitchFamily="2" charset="0"/>
              </a:rPr>
              <a:t> :</a:t>
            </a:r>
            <a:r>
              <a:rPr lang="en-US" sz="2000" b="0" i="0" dirty="0">
                <a:solidFill>
                  <a:srgbClr val="444444"/>
                </a:solidFill>
                <a:effectLst/>
                <a:latin typeface="Roboto" panose="02000000000000000000" pitchFamily="2" charset="0"/>
              </a:rPr>
              <a:t>The lifecycle ends when Angular destroys the component instance and removes its rendered template from the DOM.</a:t>
            </a:r>
            <a:endParaRPr lang="en-US" sz="2000" dirty="0">
              <a:solidFill>
                <a:srgbClr val="002060"/>
              </a:solidFill>
            </a:endParaRPr>
          </a:p>
        </p:txBody>
      </p:sp>
    </p:spTree>
    <p:extLst>
      <p:ext uri="{BB962C8B-B14F-4D97-AF65-F5344CB8AC3E}">
        <p14:creationId xmlns:p14="http://schemas.microsoft.com/office/powerpoint/2010/main" val="356421547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rPr>
              <a:t>Component : Lifecycle methods</a:t>
            </a:r>
          </a:p>
        </p:txBody>
      </p:sp>
      <p:sp>
        <p:nvSpPr>
          <p:cNvPr id="3" name="Content Placeholder 2"/>
          <p:cNvSpPr>
            <a:spLocks noGrp="1"/>
          </p:cNvSpPr>
          <p:nvPr>
            <p:ph idx="1"/>
          </p:nvPr>
        </p:nvSpPr>
        <p:spPr/>
        <p:txBody>
          <a:bodyPr>
            <a:normAutofit/>
          </a:bodyPr>
          <a:lstStyle/>
          <a:p>
            <a:r>
              <a:rPr lang="en-US" sz="2000" dirty="0" err="1">
                <a:solidFill>
                  <a:srgbClr val="002060"/>
                </a:solidFill>
              </a:rPr>
              <a:t>ngOnChanges</a:t>
            </a:r>
            <a:endParaRPr lang="en-US" sz="2000" dirty="0">
              <a:solidFill>
                <a:srgbClr val="002060"/>
              </a:solidFill>
            </a:endParaRPr>
          </a:p>
          <a:p>
            <a:r>
              <a:rPr lang="en-US" sz="2000" dirty="0" err="1">
                <a:highlight>
                  <a:srgbClr val="00FF00"/>
                </a:highlight>
              </a:rPr>
              <a:t>ngOnInit</a:t>
            </a:r>
            <a:endParaRPr lang="en-US" sz="2000" dirty="0">
              <a:highlight>
                <a:srgbClr val="00FF00"/>
              </a:highlight>
            </a:endParaRPr>
          </a:p>
          <a:p>
            <a:r>
              <a:rPr lang="en-US" sz="2000" dirty="0" err="1">
                <a:solidFill>
                  <a:srgbClr val="002060"/>
                </a:solidFill>
              </a:rPr>
              <a:t>ngDoCheck</a:t>
            </a:r>
            <a:endParaRPr lang="en-US" sz="2000" dirty="0">
              <a:solidFill>
                <a:srgbClr val="002060"/>
              </a:solidFill>
            </a:endParaRPr>
          </a:p>
          <a:p>
            <a:r>
              <a:rPr lang="en-US" sz="2000" dirty="0" err="1">
                <a:solidFill>
                  <a:srgbClr val="002060"/>
                </a:solidFill>
                <a:highlight>
                  <a:srgbClr val="00FF00"/>
                </a:highlight>
              </a:rPr>
              <a:t>ngAfterContentInit</a:t>
            </a:r>
            <a:endParaRPr lang="en-US" sz="2000" dirty="0">
              <a:solidFill>
                <a:srgbClr val="002060"/>
              </a:solidFill>
              <a:highlight>
                <a:srgbClr val="00FF00"/>
              </a:highlight>
            </a:endParaRPr>
          </a:p>
          <a:p>
            <a:r>
              <a:rPr lang="en-US" sz="2000" dirty="0" err="1">
                <a:solidFill>
                  <a:srgbClr val="002060"/>
                </a:solidFill>
              </a:rPr>
              <a:t>ngAfterContentChecked</a:t>
            </a:r>
            <a:endParaRPr lang="en-US" sz="2000" dirty="0">
              <a:solidFill>
                <a:srgbClr val="002060"/>
              </a:solidFill>
            </a:endParaRPr>
          </a:p>
          <a:p>
            <a:r>
              <a:rPr lang="en-US" sz="2000" dirty="0" err="1">
                <a:solidFill>
                  <a:srgbClr val="002060"/>
                </a:solidFill>
                <a:highlight>
                  <a:srgbClr val="00FF00"/>
                </a:highlight>
              </a:rPr>
              <a:t>ngAfterViewInit</a:t>
            </a:r>
            <a:endParaRPr lang="en-US" sz="2000" dirty="0">
              <a:solidFill>
                <a:srgbClr val="002060"/>
              </a:solidFill>
              <a:highlight>
                <a:srgbClr val="00FF00"/>
              </a:highlight>
            </a:endParaRPr>
          </a:p>
          <a:p>
            <a:r>
              <a:rPr lang="en-US" sz="2000" dirty="0" err="1">
                <a:solidFill>
                  <a:srgbClr val="002060"/>
                </a:solidFill>
              </a:rPr>
              <a:t>ngAfterViewChecked</a:t>
            </a:r>
            <a:endParaRPr lang="en-US" sz="2000" dirty="0">
              <a:solidFill>
                <a:srgbClr val="002060"/>
              </a:solidFill>
            </a:endParaRPr>
          </a:p>
          <a:p>
            <a:r>
              <a:rPr lang="en-US" sz="2000" dirty="0" err="1">
                <a:solidFill>
                  <a:srgbClr val="002060"/>
                </a:solidFill>
              </a:rPr>
              <a:t>ngOnDestroy</a:t>
            </a:r>
            <a:endParaRPr lang="en-US" sz="2000" dirty="0">
              <a:solidFill>
                <a:srgbClr val="002060"/>
              </a:solidFill>
            </a:endParaRPr>
          </a:p>
        </p:txBody>
      </p:sp>
    </p:spTree>
    <p:extLst>
      <p:ext uri="{BB962C8B-B14F-4D97-AF65-F5344CB8AC3E}">
        <p14:creationId xmlns:p14="http://schemas.microsoft.com/office/powerpoint/2010/main" val="292246903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Directives</a:t>
            </a:r>
          </a:p>
        </p:txBody>
      </p:sp>
      <p:sp>
        <p:nvSpPr>
          <p:cNvPr id="3" name="Content Placeholder 2"/>
          <p:cNvSpPr>
            <a:spLocks noGrp="1"/>
          </p:cNvSpPr>
          <p:nvPr>
            <p:ph idx="1"/>
          </p:nvPr>
        </p:nvSpPr>
        <p:spPr/>
        <p:txBody>
          <a:bodyPr>
            <a:noAutofit/>
          </a:bodyPr>
          <a:lstStyle/>
          <a:p>
            <a:r>
              <a:rPr lang="en-US" sz="1600" b="0" i="0" dirty="0">
                <a:effectLst/>
              </a:rPr>
              <a:t>Directives are classes that add additional behavior to elements in the Angular applications.</a:t>
            </a:r>
          </a:p>
          <a:p>
            <a:r>
              <a:rPr lang="en-US" sz="1600" dirty="0"/>
              <a:t>We can use</a:t>
            </a:r>
            <a:r>
              <a:rPr lang="en-US" sz="1600" b="0" i="0" dirty="0">
                <a:effectLst/>
              </a:rPr>
              <a:t> </a:t>
            </a:r>
            <a:r>
              <a:rPr lang="en-US" sz="1600" b="0" i="0" dirty="0" err="1">
                <a:effectLst/>
              </a:rPr>
              <a:t>Angular's</a:t>
            </a:r>
            <a:r>
              <a:rPr lang="en-US" sz="1600" b="0" i="0" dirty="0">
                <a:effectLst/>
              </a:rPr>
              <a:t> built-in directives to manage forms, lists, styles, and what users see.</a:t>
            </a:r>
            <a:endParaRPr lang="en-US" sz="1600" dirty="0"/>
          </a:p>
          <a:p>
            <a:r>
              <a:rPr lang="en-US" sz="1600" dirty="0"/>
              <a:t>We can add logic to the template by including directives, which tell Angular how to modify the page as it is rendered.</a:t>
            </a:r>
          </a:p>
          <a:p>
            <a:pPr marL="0" indent="0">
              <a:buNone/>
            </a:pPr>
            <a:endParaRPr lang="en-US" sz="1600" dirty="0"/>
          </a:p>
          <a:p>
            <a:pPr>
              <a:buNone/>
            </a:pPr>
            <a:r>
              <a:rPr lang="en-US" sz="1600" dirty="0"/>
              <a:t>3 Types of directives : </a:t>
            </a:r>
          </a:p>
          <a:p>
            <a:pPr>
              <a:buNone/>
            </a:pPr>
            <a:endParaRPr lang="en-US" sz="1600" b="1" dirty="0"/>
          </a:p>
          <a:p>
            <a:r>
              <a:rPr lang="en-US" sz="1600" b="1" dirty="0"/>
              <a:t>Components - </a:t>
            </a:r>
            <a:r>
              <a:rPr lang="en-US" sz="1600" dirty="0"/>
              <a:t>directives with a template. It is used to associate a template with a class.</a:t>
            </a:r>
          </a:p>
          <a:p>
            <a:endParaRPr lang="en-US" sz="1600" dirty="0"/>
          </a:p>
          <a:p>
            <a:r>
              <a:rPr lang="en-US" sz="1600" b="1" dirty="0"/>
              <a:t>Structural directives  -  </a:t>
            </a:r>
            <a:r>
              <a:rPr lang="en-US" sz="1600" dirty="0"/>
              <a:t>change the DOM layout by adding and removing DOM elements.</a:t>
            </a:r>
          </a:p>
          <a:p>
            <a:endParaRPr lang="en-US" sz="1600" dirty="0"/>
          </a:p>
          <a:p>
            <a:r>
              <a:rPr lang="en-US" sz="1600" b="1" dirty="0"/>
              <a:t>Attribute directives - </a:t>
            </a:r>
            <a:r>
              <a:rPr lang="en-US" sz="1600" dirty="0"/>
              <a:t>change the appearance or behavior of an element, component, or another directive.</a:t>
            </a:r>
          </a:p>
        </p:txBody>
      </p:sp>
    </p:spTree>
    <p:extLst>
      <p:ext uri="{BB962C8B-B14F-4D97-AF65-F5344CB8AC3E}">
        <p14:creationId xmlns:p14="http://schemas.microsoft.com/office/powerpoint/2010/main" val="4733500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rPr>
              <a:t>Built In Attribute Directives</a:t>
            </a:r>
          </a:p>
        </p:txBody>
      </p:sp>
      <p:sp>
        <p:nvSpPr>
          <p:cNvPr id="3" name="Content Placeholder 2"/>
          <p:cNvSpPr>
            <a:spLocks noGrp="1"/>
          </p:cNvSpPr>
          <p:nvPr>
            <p:ph idx="1"/>
          </p:nvPr>
        </p:nvSpPr>
        <p:spPr/>
        <p:txBody>
          <a:bodyPr>
            <a:normAutofit fontScale="85000" lnSpcReduction="20000"/>
          </a:bodyPr>
          <a:lstStyle/>
          <a:p>
            <a:r>
              <a:rPr lang="en-US" dirty="0">
                <a:solidFill>
                  <a:srgbClr val="002060"/>
                </a:solidFill>
              </a:rPr>
              <a:t>Attribute directives listen to and modify the behavior of other HTML elements, attributes, properties, and components. They are usually applied to elements as if they were HTML attributes, hence the name.</a:t>
            </a:r>
          </a:p>
          <a:p>
            <a:endParaRPr lang="en-US" dirty="0">
              <a:solidFill>
                <a:srgbClr val="002060"/>
              </a:solidFill>
            </a:endParaRPr>
          </a:p>
          <a:p>
            <a:r>
              <a:rPr lang="en-US" dirty="0">
                <a:solidFill>
                  <a:srgbClr val="002060"/>
                </a:solidFill>
              </a:rPr>
              <a:t>Most common built in attribute directives are : </a:t>
            </a:r>
          </a:p>
          <a:p>
            <a:endParaRPr lang="en-US" dirty="0">
              <a:solidFill>
                <a:srgbClr val="002060"/>
              </a:solidFill>
            </a:endParaRPr>
          </a:p>
          <a:p>
            <a:r>
              <a:rPr lang="en-US" dirty="0" err="1">
                <a:solidFill>
                  <a:srgbClr val="002060"/>
                </a:solidFill>
              </a:rPr>
              <a:t>NgClass</a:t>
            </a:r>
            <a:r>
              <a:rPr lang="en-US" dirty="0">
                <a:solidFill>
                  <a:srgbClr val="002060"/>
                </a:solidFill>
              </a:rPr>
              <a:t> - add and remove a set of CSS classes</a:t>
            </a:r>
          </a:p>
          <a:p>
            <a:r>
              <a:rPr lang="en-US" dirty="0" err="1">
                <a:solidFill>
                  <a:srgbClr val="002060"/>
                </a:solidFill>
              </a:rPr>
              <a:t>NgStyle</a:t>
            </a:r>
            <a:r>
              <a:rPr lang="en-US" dirty="0">
                <a:solidFill>
                  <a:srgbClr val="002060"/>
                </a:solidFill>
              </a:rPr>
              <a:t> - add and remove a set of HTML styles</a:t>
            </a:r>
          </a:p>
          <a:p>
            <a:r>
              <a:rPr lang="en-US" dirty="0" err="1">
                <a:solidFill>
                  <a:srgbClr val="002060"/>
                </a:solidFill>
              </a:rPr>
              <a:t>NgModel</a:t>
            </a:r>
            <a:r>
              <a:rPr lang="en-US" dirty="0">
                <a:solidFill>
                  <a:srgbClr val="002060"/>
                </a:solidFill>
              </a:rPr>
              <a:t> - two-way data binding to an HTML form element</a:t>
            </a:r>
          </a:p>
          <a:p>
            <a:endParaRPr lang="en-US" dirty="0">
              <a:solidFill>
                <a:srgbClr val="002060"/>
              </a:solidFill>
            </a:endParaRPr>
          </a:p>
        </p:txBody>
      </p:sp>
    </p:spTree>
    <p:extLst>
      <p:ext uri="{BB962C8B-B14F-4D97-AF65-F5344CB8AC3E}">
        <p14:creationId xmlns:p14="http://schemas.microsoft.com/office/powerpoint/2010/main" val="1442474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Git : Distributed VCS</a:t>
            </a:r>
          </a:p>
        </p:txBody>
      </p:sp>
      <p:sp>
        <p:nvSpPr>
          <p:cNvPr id="3" name="Subtitle 2"/>
          <p:cNvSpPr>
            <a:spLocks noGrp="1"/>
          </p:cNvSpPr>
          <p:nvPr>
            <p:ph type="subTitle" idx="1"/>
          </p:nvPr>
        </p:nvSpPr>
        <p:spPr>
          <a:xfrm>
            <a:off x="762000" y="990600"/>
            <a:ext cx="7848600" cy="5410200"/>
          </a:xfrm>
        </p:spPr>
        <p:txBody>
          <a:bodyPr>
            <a:noAutofit/>
          </a:bodyPr>
          <a:lstStyle/>
          <a:p>
            <a:pPr algn="l"/>
            <a:endParaRPr lang="en-US" sz="2000" b="0" dirty="0">
              <a:solidFill>
                <a:schemeClr val="tx1"/>
              </a:solidFill>
              <a:effectLst/>
            </a:endParaRPr>
          </a:p>
          <a:p>
            <a:pPr marL="457200" indent="-457200" algn="l">
              <a:buFont typeface="Arial" panose="020B0604020202020204" pitchFamily="34" charset="0"/>
              <a:buChar char="•"/>
            </a:pPr>
            <a:r>
              <a:rPr lang="en-US" sz="2000" b="0" dirty="0">
                <a:solidFill>
                  <a:schemeClr val="tx1"/>
                </a:solidFill>
                <a:effectLst/>
              </a:rPr>
              <a:t>One of the most popular VCS tools in use today is called Git. Git is a Distributed VCS, a category known as DVCS</a:t>
            </a:r>
          </a:p>
          <a:p>
            <a:pPr marL="457200" indent="-457200" algn="l">
              <a:buFont typeface="Arial" panose="020B0604020202020204" pitchFamily="34" charset="0"/>
              <a:buChar char="•"/>
            </a:pPr>
            <a:r>
              <a:rPr lang="en-US" sz="2000" b="0" dirty="0">
                <a:solidFill>
                  <a:schemeClr val="tx1"/>
                </a:solidFill>
                <a:effectLst/>
              </a:rPr>
              <a:t>Git is free and open source</a:t>
            </a:r>
          </a:p>
          <a:p>
            <a:pPr marL="457200" indent="-457200" algn="l">
              <a:buFont typeface="Arial" panose="020B0604020202020204" pitchFamily="34" charset="0"/>
              <a:buChar char="•"/>
            </a:pPr>
            <a:r>
              <a:rPr lang="en-US" sz="2000" dirty="0">
                <a:solidFill>
                  <a:schemeClr val="tx1"/>
                </a:solidFill>
              </a:rPr>
              <a:t>A distributed version control system (DVCS) is a type of version control where the complete codebase — including its full version history — is mirrored on every developer's computer. It's abbreviated DVCS.</a:t>
            </a:r>
          </a:p>
          <a:p>
            <a:pPr marL="457200" indent="-457200" algn="l">
              <a:buFont typeface="Arial" panose="020B0604020202020204" pitchFamily="34" charset="0"/>
              <a:buChar char="•"/>
            </a:pPr>
            <a:r>
              <a:rPr lang="en-US" sz="2000" b="0" dirty="0">
                <a:solidFill>
                  <a:schemeClr val="tx1"/>
                </a:solidFill>
                <a:effectLst/>
              </a:rPr>
              <a:t>Changes to files are tracked between computers.</a:t>
            </a:r>
            <a:endParaRPr lang="en-US" sz="2000" dirty="0">
              <a:solidFill>
                <a:schemeClr val="tx1"/>
              </a:solidFill>
            </a:endParaRPr>
          </a:p>
          <a:p>
            <a:pPr algn="l"/>
            <a:r>
              <a:rPr lang="en-US" sz="2000" b="1" dirty="0">
                <a:solidFill>
                  <a:schemeClr val="tx1"/>
                </a:solidFill>
              </a:rPr>
              <a:t>Advantages of DVCS : </a:t>
            </a:r>
            <a:endParaRPr lang="en-US" sz="2000" dirty="0">
              <a:solidFill>
                <a:schemeClr val="tx1"/>
              </a:solidFill>
            </a:endParaRPr>
          </a:p>
          <a:p>
            <a:pPr algn="l"/>
            <a:r>
              <a:rPr lang="en-US" sz="2000" dirty="0">
                <a:solidFill>
                  <a:schemeClr val="tx1"/>
                </a:solidFill>
              </a:rPr>
              <a:t>a.  </a:t>
            </a:r>
            <a:r>
              <a:rPr lang="en-US" sz="2000" b="0" dirty="0">
                <a:solidFill>
                  <a:schemeClr val="tx1"/>
                </a:solidFill>
                <a:effectLst/>
              </a:rPr>
              <a:t>Branching and merging can happen automatically and quickly</a:t>
            </a:r>
          </a:p>
          <a:p>
            <a:pPr algn="l"/>
            <a:r>
              <a:rPr lang="en-US" sz="2000" b="0" dirty="0">
                <a:solidFill>
                  <a:schemeClr val="tx1"/>
                </a:solidFill>
                <a:effectLst/>
              </a:rPr>
              <a:t>b. Developers have the ability to work offline</a:t>
            </a:r>
          </a:p>
          <a:p>
            <a:pPr algn="l"/>
            <a:r>
              <a:rPr lang="en-US" sz="2000" dirty="0">
                <a:solidFill>
                  <a:schemeClr val="tx1"/>
                </a:solidFill>
              </a:rPr>
              <a:t>c</a:t>
            </a:r>
            <a:r>
              <a:rPr lang="en-US" sz="2000" b="0" dirty="0">
                <a:solidFill>
                  <a:schemeClr val="tx1"/>
                </a:solidFill>
                <a:effectLst/>
              </a:rPr>
              <a:t>. Multiple copies of the software eliminate reliance on a single backup</a:t>
            </a:r>
          </a:p>
          <a:p>
            <a:pPr algn="l"/>
            <a:r>
              <a:rPr lang="en-US" sz="2000" dirty="0">
                <a:solidFill>
                  <a:schemeClr val="tx1"/>
                </a:solidFill>
              </a:rPr>
              <a:t>d. </a:t>
            </a:r>
            <a:r>
              <a:rPr lang="en-US" sz="2000" b="0" i="0" dirty="0">
                <a:solidFill>
                  <a:schemeClr val="tx1"/>
                </a:solidFill>
                <a:effectLst/>
              </a:rPr>
              <a:t>Because all the code is on your own workstation, it makes common activities quick: check in, check out, and commit.</a:t>
            </a:r>
            <a:endParaRPr lang="en-US" sz="2000" b="0" dirty="0">
              <a:solidFill>
                <a:schemeClr val="tx1"/>
              </a:solidFill>
              <a:effectLst/>
            </a:endParaRPr>
          </a:p>
          <a:p>
            <a:pPr marL="457200" indent="-457200" algn="l">
              <a:buFont typeface="Arial" panose="020B0604020202020204" pitchFamily="34" charset="0"/>
              <a:buChar char="•"/>
            </a:pPr>
            <a:endParaRPr lang="en-US" sz="2000" dirty="0">
              <a:solidFill>
                <a:schemeClr val="tx1"/>
              </a:solidFill>
            </a:endParaRPr>
          </a:p>
          <a:p>
            <a:pPr marL="457200" indent="-457200" algn="l">
              <a:buFont typeface="Arial" panose="020B0604020202020204" pitchFamily="34" charset="0"/>
              <a:buChar char="•"/>
            </a:pPr>
            <a:endParaRPr lang="en-US" sz="2000" dirty="0">
              <a:solidFill>
                <a:schemeClr val="tx1"/>
              </a:solidFill>
            </a:endParaRPr>
          </a:p>
          <a:p>
            <a:pPr marL="457200" indent="-457200" algn="l">
              <a:buFont typeface="Arial" panose="020B0604020202020204" pitchFamily="34" charset="0"/>
              <a:buChar char="•"/>
            </a:pPr>
            <a:endParaRPr lang="en-US" sz="2000" dirty="0">
              <a:solidFill>
                <a:schemeClr val="tx1"/>
              </a:solidFill>
            </a:endParaRPr>
          </a:p>
          <a:p>
            <a:pPr marL="457200" indent="-457200" algn="l">
              <a:buFont typeface="Arial" panose="020B0604020202020204" pitchFamily="34" charset="0"/>
              <a:buChar char="•"/>
            </a:pPr>
            <a:endParaRPr lang="en-US" sz="2000" dirty="0">
              <a:solidFill>
                <a:schemeClr val="tx1"/>
              </a:solidFill>
              <a:ea typeface="Roboto" panose="02000000000000000000" pitchFamily="2" charset="0"/>
            </a:endParaRPr>
          </a:p>
        </p:txBody>
      </p:sp>
    </p:spTree>
    <p:extLst>
      <p:ext uri="{BB962C8B-B14F-4D97-AF65-F5344CB8AC3E}">
        <p14:creationId xmlns:p14="http://schemas.microsoft.com/office/powerpoint/2010/main" val="152894191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FF0000"/>
                </a:solidFill>
              </a:rPr>
              <a:t>NgClass</a:t>
            </a:r>
            <a:r>
              <a:rPr lang="en-US" dirty="0">
                <a:solidFill>
                  <a:srgbClr val="FF0000"/>
                </a:solidFill>
              </a:rPr>
              <a:t> Directive</a:t>
            </a:r>
          </a:p>
        </p:txBody>
      </p:sp>
      <p:sp>
        <p:nvSpPr>
          <p:cNvPr id="3" name="Content Placeholder 2"/>
          <p:cNvSpPr>
            <a:spLocks noGrp="1"/>
          </p:cNvSpPr>
          <p:nvPr>
            <p:ph idx="1"/>
          </p:nvPr>
        </p:nvSpPr>
        <p:spPr/>
        <p:txBody>
          <a:bodyPr>
            <a:normAutofit fontScale="55000" lnSpcReduction="20000"/>
          </a:bodyPr>
          <a:lstStyle/>
          <a:p>
            <a:r>
              <a:rPr lang="en-US" dirty="0">
                <a:solidFill>
                  <a:srgbClr val="002060"/>
                </a:solidFill>
              </a:rPr>
              <a:t>Single class can be added/removed, but class property binding is better way for that.</a:t>
            </a:r>
          </a:p>
          <a:p>
            <a:r>
              <a:rPr lang="en-US" dirty="0">
                <a:solidFill>
                  <a:srgbClr val="002060"/>
                </a:solidFill>
              </a:rPr>
              <a:t>To add or remove many CSS classes at the same time, the </a:t>
            </a:r>
            <a:r>
              <a:rPr lang="en-US" dirty="0" err="1">
                <a:solidFill>
                  <a:srgbClr val="002060"/>
                </a:solidFill>
              </a:rPr>
              <a:t>NgClass</a:t>
            </a:r>
            <a:r>
              <a:rPr lang="en-US" dirty="0">
                <a:solidFill>
                  <a:srgbClr val="002060"/>
                </a:solidFill>
              </a:rPr>
              <a:t> directive may be the better choice.</a:t>
            </a:r>
          </a:p>
          <a:p>
            <a:r>
              <a:rPr lang="en-US" dirty="0">
                <a:solidFill>
                  <a:srgbClr val="002060"/>
                </a:solidFill>
              </a:rPr>
              <a:t>Try binding </a:t>
            </a:r>
            <a:r>
              <a:rPr lang="en-US" dirty="0" err="1">
                <a:solidFill>
                  <a:srgbClr val="002060"/>
                </a:solidFill>
              </a:rPr>
              <a:t>ngClass</a:t>
            </a:r>
            <a:r>
              <a:rPr lang="en-US" dirty="0">
                <a:solidFill>
                  <a:srgbClr val="002060"/>
                </a:solidFill>
              </a:rPr>
              <a:t> to a </a:t>
            </a:r>
            <a:r>
              <a:rPr lang="en-US" dirty="0" err="1">
                <a:solidFill>
                  <a:srgbClr val="002060"/>
                </a:solidFill>
              </a:rPr>
              <a:t>key:value</a:t>
            </a:r>
            <a:r>
              <a:rPr lang="en-US" dirty="0">
                <a:solidFill>
                  <a:srgbClr val="002060"/>
                </a:solidFill>
              </a:rPr>
              <a:t> control object. Each key of the object is a CSS class name; its value is true if the class should be added, false if it should be removed.</a:t>
            </a:r>
          </a:p>
          <a:p>
            <a:r>
              <a:rPr lang="en-US" dirty="0">
                <a:solidFill>
                  <a:srgbClr val="002060"/>
                </a:solidFill>
              </a:rPr>
              <a:t>Template : </a:t>
            </a:r>
          </a:p>
          <a:p>
            <a:endParaRPr lang="en-US" dirty="0"/>
          </a:p>
          <a:p>
            <a:r>
              <a:rPr lang="en-US" dirty="0">
                <a:solidFill>
                  <a:srgbClr val="002060"/>
                </a:solidFill>
              </a:rPr>
              <a:t>&lt;div [</a:t>
            </a:r>
            <a:r>
              <a:rPr lang="en-US" i="1" dirty="0" err="1">
                <a:solidFill>
                  <a:srgbClr val="002060"/>
                </a:solidFill>
              </a:rPr>
              <a:t>ngClass</a:t>
            </a:r>
            <a:r>
              <a:rPr lang="en-US" dirty="0">
                <a:solidFill>
                  <a:srgbClr val="002060"/>
                </a:solidFill>
              </a:rPr>
              <a:t>]="</a:t>
            </a:r>
            <a:r>
              <a:rPr lang="en-US" dirty="0" err="1">
                <a:solidFill>
                  <a:srgbClr val="002060"/>
                </a:solidFill>
              </a:rPr>
              <a:t>theme_classes</a:t>
            </a:r>
            <a:r>
              <a:rPr lang="en-US" dirty="0">
                <a:solidFill>
                  <a:srgbClr val="002060"/>
                </a:solidFill>
              </a:rPr>
              <a:t>"&gt;</a:t>
            </a:r>
          </a:p>
          <a:p>
            <a:r>
              <a:rPr lang="en-US" dirty="0">
                <a:solidFill>
                  <a:srgbClr val="002060"/>
                </a:solidFill>
              </a:rPr>
              <a:t>part 1</a:t>
            </a:r>
          </a:p>
          <a:p>
            <a:r>
              <a:rPr lang="en-US" dirty="0">
                <a:solidFill>
                  <a:srgbClr val="002060"/>
                </a:solidFill>
              </a:rPr>
              <a:t>&lt;/div&gt;</a:t>
            </a:r>
          </a:p>
          <a:p>
            <a:pPr>
              <a:buNone/>
            </a:pPr>
            <a:r>
              <a:rPr lang="en-US" dirty="0">
                <a:solidFill>
                  <a:srgbClr val="002060"/>
                </a:solidFill>
              </a:rPr>
              <a:t>Component class : </a:t>
            </a:r>
          </a:p>
          <a:p>
            <a:r>
              <a:rPr lang="en-US" dirty="0">
                <a:solidFill>
                  <a:srgbClr val="002060"/>
                </a:solidFill>
              </a:rPr>
              <a:t>export class </a:t>
            </a:r>
            <a:r>
              <a:rPr lang="en-US" dirty="0" err="1">
                <a:solidFill>
                  <a:srgbClr val="002060"/>
                </a:solidFill>
              </a:rPr>
              <a:t>AppComponent</a:t>
            </a:r>
            <a:r>
              <a:rPr lang="en-US" dirty="0">
                <a:solidFill>
                  <a:srgbClr val="002060"/>
                </a:solidFill>
              </a:rPr>
              <a:t> {</a:t>
            </a:r>
          </a:p>
          <a:p>
            <a:r>
              <a:rPr lang="en-US" dirty="0" err="1">
                <a:solidFill>
                  <a:srgbClr val="002060"/>
                </a:solidFill>
              </a:rPr>
              <a:t>theme_classes</a:t>
            </a:r>
            <a:r>
              <a:rPr lang="en-US" dirty="0">
                <a:solidFill>
                  <a:srgbClr val="002060"/>
                </a:solidFill>
              </a:rPr>
              <a:t>={'c1':false,'c2':true, 'c3':false};</a:t>
            </a:r>
          </a:p>
          <a:p>
            <a:r>
              <a:rPr lang="en-US" dirty="0">
                <a:solidFill>
                  <a:srgbClr val="002060"/>
                </a:solidFill>
              </a:rPr>
              <a:t>}</a:t>
            </a:r>
          </a:p>
          <a:p>
            <a:pPr>
              <a:buNone/>
            </a:pPr>
            <a:endParaRPr lang="en-US" dirty="0"/>
          </a:p>
          <a:p>
            <a:endParaRPr lang="en-US" dirty="0">
              <a:solidFill>
                <a:srgbClr val="002060"/>
              </a:solidFill>
            </a:endParaRPr>
          </a:p>
          <a:p>
            <a:endParaRPr lang="en-US" dirty="0">
              <a:solidFill>
                <a:srgbClr val="002060"/>
              </a:solidFill>
            </a:endParaRPr>
          </a:p>
        </p:txBody>
      </p:sp>
    </p:spTree>
    <p:extLst>
      <p:ext uri="{BB962C8B-B14F-4D97-AF65-F5344CB8AC3E}">
        <p14:creationId xmlns:p14="http://schemas.microsoft.com/office/powerpoint/2010/main" val="311154265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FF0000"/>
                </a:solidFill>
              </a:rPr>
              <a:t>NgStyle</a:t>
            </a:r>
            <a:r>
              <a:rPr lang="en-US" dirty="0">
                <a:solidFill>
                  <a:srgbClr val="FF0000"/>
                </a:solidFill>
              </a:rPr>
              <a:t> Directive</a:t>
            </a:r>
          </a:p>
        </p:txBody>
      </p:sp>
      <p:sp>
        <p:nvSpPr>
          <p:cNvPr id="3" name="Content Placeholder 2"/>
          <p:cNvSpPr>
            <a:spLocks noGrp="1"/>
          </p:cNvSpPr>
          <p:nvPr>
            <p:ph idx="1"/>
          </p:nvPr>
        </p:nvSpPr>
        <p:spPr/>
        <p:txBody>
          <a:bodyPr>
            <a:normAutofit/>
          </a:bodyPr>
          <a:lstStyle/>
          <a:p>
            <a:r>
              <a:rPr lang="en-US" dirty="0">
                <a:solidFill>
                  <a:srgbClr val="002060"/>
                </a:solidFill>
              </a:rPr>
              <a:t>Used to  set inline styles dynamically, based on the state of the component.</a:t>
            </a:r>
          </a:p>
          <a:p>
            <a:r>
              <a:rPr lang="en-US" dirty="0">
                <a:solidFill>
                  <a:srgbClr val="002060"/>
                </a:solidFill>
              </a:rPr>
              <a:t>With </a:t>
            </a:r>
            <a:r>
              <a:rPr lang="en-US" dirty="0" err="1">
                <a:solidFill>
                  <a:srgbClr val="002060"/>
                </a:solidFill>
              </a:rPr>
              <a:t>NgStyle</a:t>
            </a:r>
            <a:r>
              <a:rPr lang="en-US" dirty="0">
                <a:solidFill>
                  <a:srgbClr val="002060"/>
                </a:solidFill>
              </a:rPr>
              <a:t> we can set many inline styles simultaneously.</a:t>
            </a:r>
          </a:p>
          <a:p>
            <a:r>
              <a:rPr lang="en-US" dirty="0">
                <a:solidFill>
                  <a:srgbClr val="002060"/>
                </a:solidFill>
              </a:rPr>
              <a:t>Try binding </a:t>
            </a:r>
            <a:r>
              <a:rPr lang="en-US" dirty="0" err="1">
                <a:solidFill>
                  <a:srgbClr val="002060"/>
                </a:solidFill>
              </a:rPr>
              <a:t>ngStyle</a:t>
            </a:r>
            <a:r>
              <a:rPr lang="en-US" dirty="0">
                <a:solidFill>
                  <a:srgbClr val="002060"/>
                </a:solidFill>
              </a:rPr>
              <a:t> to a </a:t>
            </a:r>
            <a:r>
              <a:rPr lang="en-US" dirty="0" err="1">
                <a:solidFill>
                  <a:srgbClr val="002060"/>
                </a:solidFill>
              </a:rPr>
              <a:t>key:value</a:t>
            </a:r>
            <a:r>
              <a:rPr lang="en-US" dirty="0">
                <a:solidFill>
                  <a:srgbClr val="002060"/>
                </a:solidFill>
              </a:rPr>
              <a:t> control object. Each key of the object is a style name; its value is whatever is appropriate for that style.</a:t>
            </a:r>
          </a:p>
          <a:p>
            <a:endParaRPr lang="en-US" dirty="0">
              <a:solidFill>
                <a:srgbClr val="002060"/>
              </a:solidFill>
            </a:endParaRPr>
          </a:p>
        </p:txBody>
      </p:sp>
    </p:spTree>
    <p:extLst>
      <p:ext uri="{BB962C8B-B14F-4D97-AF65-F5344CB8AC3E}">
        <p14:creationId xmlns:p14="http://schemas.microsoft.com/office/powerpoint/2010/main" val="152261481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FF0000"/>
                </a:solidFill>
              </a:rPr>
              <a:t>NgStyle</a:t>
            </a:r>
            <a:r>
              <a:rPr lang="en-US" dirty="0">
                <a:solidFill>
                  <a:srgbClr val="FF0000"/>
                </a:solidFill>
              </a:rPr>
              <a:t> Directive</a:t>
            </a:r>
          </a:p>
        </p:txBody>
      </p:sp>
      <p:sp>
        <p:nvSpPr>
          <p:cNvPr id="3" name="Content Placeholder 2"/>
          <p:cNvSpPr>
            <a:spLocks noGrp="1"/>
          </p:cNvSpPr>
          <p:nvPr>
            <p:ph idx="1"/>
          </p:nvPr>
        </p:nvSpPr>
        <p:spPr/>
        <p:txBody>
          <a:bodyPr>
            <a:normAutofit fontScale="85000" lnSpcReduction="20000"/>
          </a:bodyPr>
          <a:lstStyle/>
          <a:p>
            <a:pPr>
              <a:buNone/>
            </a:pPr>
            <a:r>
              <a:rPr lang="en-US" b="1" dirty="0">
                <a:solidFill>
                  <a:srgbClr val="002060"/>
                </a:solidFill>
              </a:rPr>
              <a:t>Component Class :  </a:t>
            </a:r>
          </a:p>
          <a:p>
            <a:pPr>
              <a:buNone/>
            </a:pPr>
            <a:r>
              <a:rPr lang="en-US" dirty="0">
                <a:solidFill>
                  <a:srgbClr val="002060"/>
                </a:solidFill>
              </a:rPr>
              <a:t>export class </a:t>
            </a:r>
            <a:r>
              <a:rPr lang="en-US" b="1" dirty="0" err="1">
                <a:solidFill>
                  <a:srgbClr val="002060"/>
                </a:solidFill>
              </a:rPr>
              <a:t>AppComponent</a:t>
            </a:r>
            <a:r>
              <a:rPr lang="en-US" dirty="0">
                <a:solidFill>
                  <a:srgbClr val="002060"/>
                </a:solidFill>
              </a:rPr>
              <a:t> {</a:t>
            </a:r>
          </a:p>
          <a:p>
            <a:pPr>
              <a:buNone/>
            </a:pPr>
            <a:r>
              <a:rPr lang="en-US" dirty="0">
                <a:solidFill>
                  <a:srgbClr val="002060"/>
                </a:solidFill>
              </a:rPr>
              <a:t> style1={'background-</a:t>
            </a:r>
            <a:r>
              <a:rPr lang="en-US" dirty="0" err="1">
                <a:solidFill>
                  <a:srgbClr val="002060"/>
                </a:solidFill>
              </a:rPr>
              <a:t>color':'red','font</a:t>
            </a:r>
            <a:r>
              <a:rPr lang="en-US" dirty="0">
                <a:solidFill>
                  <a:srgbClr val="002060"/>
                </a:solidFill>
              </a:rPr>
              <a:t>- size':'30px'};</a:t>
            </a:r>
          </a:p>
          <a:p>
            <a:pPr>
              <a:buNone/>
            </a:pPr>
            <a:r>
              <a:rPr lang="en-US" dirty="0">
                <a:solidFill>
                  <a:srgbClr val="002060"/>
                </a:solidFill>
              </a:rPr>
              <a:t>}</a:t>
            </a:r>
          </a:p>
          <a:p>
            <a:pPr>
              <a:buNone/>
            </a:pPr>
            <a:r>
              <a:rPr lang="en-US" b="1" dirty="0">
                <a:solidFill>
                  <a:srgbClr val="002060"/>
                </a:solidFill>
              </a:rPr>
              <a:t>Template : </a:t>
            </a:r>
          </a:p>
          <a:p>
            <a:pPr>
              <a:buNone/>
            </a:pPr>
            <a:endParaRPr lang="en-US" b="1" dirty="0">
              <a:solidFill>
                <a:srgbClr val="002060"/>
              </a:solidFill>
            </a:endParaRPr>
          </a:p>
          <a:p>
            <a:r>
              <a:rPr lang="pl-PL" dirty="0">
                <a:solidFill>
                  <a:srgbClr val="002060"/>
                </a:solidFill>
              </a:rPr>
              <a:t>&lt;div [</a:t>
            </a:r>
            <a:r>
              <a:rPr lang="pl-PL" i="1" dirty="0">
                <a:solidFill>
                  <a:srgbClr val="002060"/>
                </a:solidFill>
              </a:rPr>
              <a:t>ngStyle</a:t>
            </a:r>
            <a:r>
              <a:rPr lang="pl-PL" dirty="0">
                <a:solidFill>
                  <a:srgbClr val="002060"/>
                </a:solidFill>
              </a:rPr>
              <a:t>]="style1"&gt;</a:t>
            </a:r>
          </a:p>
          <a:p>
            <a:r>
              <a:rPr lang="pl-PL" dirty="0">
                <a:solidFill>
                  <a:srgbClr val="002060"/>
                </a:solidFill>
              </a:rPr>
              <a:t>part 1</a:t>
            </a:r>
          </a:p>
          <a:p>
            <a:r>
              <a:rPr lang="pl-PL" dirty="0">
                <a:solidFill>
                  <a:srgbClr val="002060"/>
                </a:solidFill>
              </a:rPr>
              <a:t>&lt;/div&gt;</a:t>
            </a:r>
          </a:p>
          <a:p>
            <a:pPr>
              <a:buNone/>
            </a:pPr>
            <a:br>
              <a:rPr lang="en-US" b="1" dirty="0">
                <a:solidFill>
                  <a:srgbClr val="002060"/>
                </a:solidFill>
              </a:rPr>
            </a:br>
            <a:endParaRPr lang="en-US" b="1" dirty="0">
              <a:solidFill>
                <a:srgbClr val="002060"/>
              </a:solidFill>
            </a:endParaRPr>
          </a:p>
          <a:p>
            <a:endParaRPr lang="en-US" dirty="0"/>
          </a:p>
        </p:txBody>
      </p:sp>
    </p:spTree>
    <p:extLst>
      <p:ext uri="{BB962C8B-B14F-4D97-AF65-F5344CB8AC3E}">
        <p14:creationId xmlns:p14="http://schemas.microsoft.com/office/powerpoint/2010/main" val="104876519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FF0000"/>
                </a:solidFill>
              </a:rPr>
              <a:t>NgModel</a:t>
            </a:r>
            <a:r>
              <a:rPr lang="en-US" dirty="0">
                <a:solidFill>
                  <a:srgbClr val="FF0000"/>
                </a:solidFill>
              </a:rPr>
              <a:t> Directive</a:t>
            </a:r>
          </a:p>
        </p:txBody>
      </p:sp>
      <p:sp>
        <p:nvSpPr>
          <p:cNvPr id="3" name="Content Placeholder 2"/>
          <p:cNvSpPr>
            <a:spLocks noGrp="1"/>
          </p:cNvSpPr>
          <p:nvPr>
            <p:ph idx="1"/>
          </p:nvPr>
        </p:nvSpPr>
        <p:spPr/>
        <p:txBody>
          <a:bodyPr>
            <a:normAutofit fontScale="92500"/>
          </a:bodyPr>
          <a:lstStyle/>
          <a:p>
            <a:r>
              <a:rPr lang="en-US" dirty="0" err="1">
                <a:solidFill>
                  <a:srgbClr val="002060"/>
                </a:solidFill>
              </a:rPr>
              <a:t>NgModel</a:t>
            </a:r>
            <a:r>
              <a:rPr lang="en-US" dirty="0">
                <a:solidFill>
                  <a:srgbClr val="002060"/>
                </a:solidFill>
              </a:rPr>
              <a:t> - Two-way binding to form elements with [(</a:t>
            </a:r>
            <a:r>
              <a:rPr lang="en-US" dirty="0" err="1">
                <a:solidFill>
                  <a:srgbClr val="002060"/>
                </a:solidFill>
              </a:rPr>
              <a:t>ngModel</a:t>
            </a:r>
            <a:r>
              <a:rPr lang="en-US" dirty="0">
                <a:solidFill>
                  <a:srgbClr val="002060"/>
                </a:solidFill>
              </a:rPr>
              <a:t>)]</a:t>
            </a:r>
          </a:p>
          <a:p>
            <a:r>
              <a:rPr lang="en-US" dirty="0">
                <a:solidFill>
                  <a:srgbClr val="002060"/>
                </a:solidFill>
              </a:rPr>
              <a:t>When developing data entry forms, we often both display a data property and update that property when the user makes changes.</a:t>
            </a:r>
          </a:p>
          <a:p>
            <a:r>
              <a:rPr lang="en-US" dirty="0">
                <a:solidFill>
                  <a:srgbClr val="002060"/>
                </a:solidFill>
              </a:rPr>
              <a:t>Two-way data binding with the </a:t>
            </a:r>
            <a:r>
              <a:rPr lang="en-US" dirty="0" err="1">
                <a:solidFill>
                  <a:srgbClr val="002060"/>
                </a:solidFill>
              </a:rPr>
              <a:t>NgModel</a:t>
            </a:r>
            <a:r>
              <a:rPr lang="en-US" dirty="0">
                <a:solidFill>
                  <a:srgbClr val="002060"/>
                </a:solidFill>
              </a:rPr>
              <a:t> directive makes that easy.  </a:t>
            </a:r>
          </a:p>
          <a:p>
            <a:r>
              <a:rPr lang="en-US" dirty="0">
                <a:solidFill>
                  <a:srgbClr val="002060"/>
                </a:solidFill>
              </a:rPr>
              <a:t>To use </a:t>
            </a:r>
            <a:r>
              <a:rPr lang="en-US" dirty="0" err="1">
                <a:solidFill>
                  <a:srgbClr val="002060"/>
                </a:solidFill>
              </a:rPr>
              <a:t>ngModel</a:t>
            </a:r>
            <a:r>
              <a:rPr lang="en-US" dirty="0">
                <a:solidFill>
                  <a:srgbClr val="002060"/>
                </a:solidFill>
              </a:rPr>
              <a:t>, first of all we must import </a:t>
            </a:r>
            <a:r>
              <a:rPr lang="en-US" dirty="0" err="1">
                <a:solidFill>
                  <a:srgbClr val="002060"/>
                </a:solidFill>
              </a:rPr>
              <a:t>FormsModule</a:t>
            </a:r>
            <a:r>
              <a:rPr lang="en-US" dirty="0">
                <a:solidFill>
                  <a:srgbClr val="002060"/>
                </a:solidFill>
              </a:rPr>
              <a:t> in the module of the component.</a:t>
            </a:r>
          </a:p>
          <a:p>
            <a:endParaRPr lang="en-US" dirty="0">
              <a:solidFill>
                <a:srgbClr val="002060"/>
              </a:solidFill>
            </a:endParaRPr>
          </a:p>
        </p:txBody>
      </p:sp>
    </p:spTree>
    <p:extLst>
      <p:ext uri="{BB962C8B-B14F-4D97-AF65-F5344CB8AC3E}">
        <p14:creationId xmlns:p14="http://schemas.microsoft.com/office/powerpoint/2010/main" val="20416404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FF0000"/>
                </a:solidFill>
              </a:rPr>
              <a:t>NgModel</a:t>
            </a:r>
            <a:r>
              <a:rPr lang="en-US" dirty="0">
                <a:solidFill>
                  <a:srgbClr val="FF0000"/>
                </a:solidFill>
              </a:rPr>
              <a:t> Directive</a:t>
            </a:r>
          </a:p>
        </p:txBody>
      </p:sp>
      <p:sp>
        <p:nvSpPr>
          <p:cNvPr id="3" name="Content Placeholder 2"/>
          <p:cNvSpPr>
            <a:spLocks noGrp="1"/>
          </p:cNvSpPr>
          <p:nvPr>
            <p:ph idx="1"/>
          </p:nvPr>
        </p:nvSpPr>
        <p:spPr/>
        <p:txBody>
          <a:bodyPr>
            <a:normAutofit fontScale="77500" lnSpcReduction="20000"/>
          </a:bodyPr>
          <a:lstStyle/>
          <a:p>
            <a:r>
              <a:rPr lang="en-US" b="1" dirty="0">
                <a:solidFill>
                  <a:srgbClr val="002060"/>
                </a:solidFill>
              </a:rPr>
              <a:t>Template Code :</a:t>
            </a:r>
          </a:p>
          <a:p>
            <a:pPr>
              <a:buNone/>
            </a:pPr>
            <a:r>
              <a:rPr lang="en-US" dirty="0">
                <a:solidFill>
                  <a:srgbClr val="002060"/>
                </a:solidFill>
              </a:rPr>
              <a:t>&lt;form&gt;</a:t>
            </a:r>
          </a:p>
          <a:p>
            <a:pPr>
              <a:buNone/>
            </a:pPr>
            <a:r>
              <a:rPr lang="en-US" dirty="0">
                <a:solidFill>
                  <a:srgbClr val="002060"/>
                </a:solidFill>
              </a:rPr>
              <a:t>&lt;input [(</a:t>
            </a:r>
            <a:r>
              <a:rPr lang="en-US" i="1" dirty="0" err="1">
                <a:solidFill>
                  <a:srgbClr val="002060"/>
                </a:solidFill>
              </a:rPr>
              <a:t>ngModel</a:t>
            </a:r>
            <a:r>
              <a:rPr lang="en-US" dirty="0">
                <a:solidFill>
                  <a:srgbClr val="002060"/>
                </a:solidFill>
              </a:rPr>
              <a:t>)]="</a:t>
            </a:r>
            <a:r>
              <a:rPr lang="en-US" dirty="0" err="1">
                <a:solidFill>
                  <a:srgbClr val="002060"/>
                </a:solidFill>
              </a:rPr>
              <a:t>fname</a:t>
            </a:r>
            <a:r>
              <a:rPr lang="en-US" dirty="0">
                <a:solidFill>
                  <a:srgbClr val="002060"/>
                </a:solidFill>
              </a:rPr>
              <a:t>" </a:t>
            </a:r>
            <a:r>
              <a:rPr lang="en-US" i="1" dirty="0">
                <a:solidFill>
                  <a:srgbClr val="002060"/>
                </a:solidFill>
              </a:rPr>
              <a:t>type</a:t>
            </a:r>
            <a:r>
              <a:rPr lang="en-US" dirty="0">
                <a:solidFill>
                  <a:srgbClr val="002060"/>
                </a:solidFill>
              </a:rPr>
              <a:t>="text" </a:t>
            </a:r>
            <a:r>
              <a:rPr lang="en-US" i="1" dirty="0">
                <a:solidFill>
                  <a:srgbClr val="002060"/>
                </a:solidFill>
              </a:rPr>
              <a:t>name</a:t>
            </a:r>
            <a:r>
              <a:rPr lang="en-US" dirty="0">
                <a:solidFill>
                  <a:srgbClr val="002060"/>
                </a:solidFill>
              </a:rPr>
              <a:t>="</a:t>
            </a:r>
            <a:r>
              <a:rPr lang="en-US" dirty="0" err="1">
                <a:solidFill>
                  <a:srgbClr val="002060"/>
                </a:solidFill>
              </a:rPr>
              <a:t>fname</a:t>
            </a:r>
            <a:r>
              <a:rPr lang="en-US" dirty="0">
                <a:solidFill>
                  <a:srgbClr val="002060"/>
                </a:solidFill>
              </a:rPr>
              <a:t>"&gt;</a:t>
            </a:r>
          </a:p>
          <a:p>
            <a:pPr>
              <a:buNone/>
            </a:pPr>
            <a:r>
              <a:rPr lang="en-US" dirty="0">
                <a:solidFill>
                  <a:srgbClr val="002060"/>
                </a:solidFill>
              </a:rPr>
              <a:t>&lt;/form&gt;</a:t>
            </a:r>
          </a:p>
          <a:p>
            <a:pPr>
              <a:buNone/>
            </a:pPr>
            <a:r>
              <a:rPr lang="en-US" dirty="0">
                <a:solidFill>
                  <a:srgbClr val="002060"/>
                </a:solidFill>
              </a:rPr>
              <a:t>&lt;div&gt;{{</a:t>
            </a:r>
            <a:r>
              <a:rPr lang="en-US" dirty="0" err="1">
                <a:solidFill>
                  <a:srgbClr val="002060"/>
                </a:solidFill>
              </a:rPr>
              <a:t>fname</a:t>
            </a:r>
            <a:r>
              <a:rPr lang="en-US" dirty="0">
                <a:solidFill>
                  <a:srgbClr val="002060"/>
                </a:solidFill>
              </a:rPr>
              <a:t>}}&lt;/div&gt;</a:t>
            </a:r>
          </a:p>
          <a:p>
            <a:pPr>
              <a:buNone/>
            </a:pPr>
            <a:endParaRPr lang="en-US" dirty="0">
              <a:solidFill>
                <a:srgbClr val="002060"/>
              </a:solidFill>
            </a:endParaRPr>
          </a:p>
          <a:p>
            <a:r>
              <a:rPr lang="en-US" b="1" dirty="0">
                <a:solidFill>
                  <a:srgbClr val="002060"/>
                </a:solidFill>
              </a:rPr>
              <a:t>Component Class : </a:t>
            </a:r>
          </a:p>
          <a:p>
            <a:endParaRPr lang="en-US" dirty="0">
              <a:solidFill>
                <a:srgbClr val="002060"/>
              </a:solidFill>
            </a:endParaRPr>
          </a:p>
          <a:p>
            <a:pPr>
              <a:buNone/>
            </a:pPr>
            <a:r>
              <a:rPr lang="en-US" dirty="0">
                <a:solidFill>
                  <a:srgbClr val="002060"/>
                </a:solidFill>
              </a:rPr>
              <a:t>export class </a:t>
            </a:r>
            <a:r>
              <a:rPr lang="en-US" dirty="0" err="1">
                <a:solidFill>
                  <a:srgbClr val="002060"/>
                </a:solidFill>
              </a:rPr>
              <a:t>AppComponent</a:t>
            </a:r>
            <a:r>
              <a:rPr lang="en-US" dirty="0">
                <a:solidFill>
                  <a:srgbClr val="002060"/>
                </a:solidFill>
              </a:rPr>
              <a:t> {</a:t>
            </a:r>
          </a:p>
          <a:p>
            <a:pPr>
              <a:buNone/>
            </a:pPr>
            <a:r>
              <a:rPr lang="en-US" dirty="0">
                <a:solidFill>
                  <a:srgbClr val="002060"/>
                </a:solidFill>
              </a:rPr>
              <a:t>   </a:t>
            </a:r>
            <a:r>
              <a:rPr lang="en-US" dirty="0" err="1">
                <a:solidFill>
                  <a:srgbClr val="002060"/>
                </a:solidFill>
              </a:rPr>
              <a:t>fname</a:t>
            </a:r>
            <a:r>
              <a:rPr lang="en-US" dirty="0">
                <a:solidFill>
                  <a:srgbClr val="002060"/>
                </a:solidFill>
              </a:rPr>
              <a:t>=“";</a:t>
            </a:r>
          </a:p>
          <a:p>
            <a:pPr>
              <a:buNone/>
            </a:pPr>
            <a:r>
              <a:rPr lang="en-US" dirty="0">
                <a:solidFill>
                  <a:srgbClr val="002060"/>
                </a:solidFill>
              </a:rPr>
              <a:t>}</a:t>
            </a:r>
          </a:p>
          <a:p>
            <a:endParaRPr lang="en-US" dirty="0">
              <a:solidFill>
                <a:srgbClr val="002060"/>
              </a:solidFill>
            </a:endParaRPr>
          </a:p>
        </p:txBody>
      </p:sp>
    </p:spTree>
    <p:extLst>
      <p:ext uri="{BB962C8B-B14F-4D97-AF65-F5344CB8AC3E}">
        <p14:creationId xmlns:p14="http://schemas.microsoft.com/office/powerpoint/2010/main" val="251011619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Structural Directive</a:t>
            </a:r>
          </a:p>
        </p:txBody>
      </p:sp>
      <p:sp>
        <p:nvSpPr>
          <p:cNvPr id="3" name="Content Placeholder 2"/>
          <p:cNvSpPr>
            <a:spLocks noGrp="1"/>
          </p:cNvSpPr>
          <p:nvPr>
            <p:ph idx="1"/>
          </p:nvPr>
        </p:nvSpPr>
        <p:spPr/>
        <p:txBody>
          <a:bodyPr>
            <a:normAutofit fontScale="85000" lnSpcReduction="10000"/>
          </a:bodyPr>
          <a:lstStyle/>
          <a:p>
            <a:r>
              <a:rPr lang="en-US" dirty="0">
                <a:solidFill>
                  <a:srgbClr val="002060"/>
                </a:solidFill>
              </a:rPr>
              <a:t>Structural directives are responsible for HTML layout.</a:t>
            </a:r>
          </a:p>
          <a:p>
            <a:r>
              <a:rPr lang="en-US" dirty="0">
                <a:solidFill>
                  <a:srgbClr val="002060"/>
                </a:solidFill>
              </a:rPr>
              <a:t> They shape or reshape the DOM's </a:t>
            </a:r>
            <a:r>
              <a:rPr lang="en-US" i="1" dirty="0">
                <a:solidFill>
                  <a:srgbClr val="002060"/>
                </a:solidFill>
              </a:rPr>
              <a:t>structure</a:t>
            </a:r>
            <a:r>
              <a:rPr lang="en-US" dirty="0">
                <a:solidFill>
                  <a:srgbClr val="002060"/>
                </a:solidFill>
              </a:rPr>
              <a:t>, typically by adding, removing, and manipulating the host elements to which they are attached.</a:t>
            </a:r>
          </a:p>
          <a:p>
            <a:r>
              <a:rPr lang="en-US" dirty="0">
                <a:solidFill>
                  <a:srgbClr val="002060"/>
                </a:solidFill>
              </a:rPr>
              <a:t>Built in structural directives : </a:t>
            </a:r>
          </a:p>
          <a:p>
            <a:r>
              <a:rPr lang="en-US" dirty="0" err="1">
                <a:solidFill>
                  <a:srgbClr val="002060"/>
                </a:solidFill>
              </a:rPr>
              <a:t>NgIf</a:t>
            </a:r>
            <a:r>
              <a:rPr lang="en-US" dirty="0">
                <a:solidFill>
                  <a:srgbClr val="002060"/>
                </a:solidFill>
              </a:rPr>
              <a:t> - conditionally add or remove an element from the DOM</a:t>
            </a:r>
          </a:p>
          <a:p>
            <a:r>
              <a:rPr lang="en-US" dirty="0" err="1">
                <a:solidFill>
                  <a:srgbClr val="002060"/>
                </a:solidFill>
              </a:rPr>
              <a:t>NgSwitch</a:t>
            </a:r>
            <a:r>
              <a:rPr lang="en-US" dirty="0">
                <a:solidFill>
                  <a:srgbClr val="002060"/>
                </a:solidFill>
              </a:rPr>
              <a:t> - a set of directives that switch among alternative views</a:t>
            </a:r>
          </a:p>
          <a:p>
            <a:r>
              <a:rPr lang="en-US" dirty="0" err="1">
                <a:solidFill>
                  <a:srgbClr val="002060"/>
                </a:solidFill>
              </a:rPr>
              <a:t>NgFor</a:t>
            </a:r>
            <a:r>
              <a:rPr lang="en-US" dirty="0">
                <a:solidFill>
                  <a:srgbClr val="002060"/>
                </a:solidFill>
              </a:rPr>
              <a:t> - repeat a template for each item in a list</a:t>
            </a:r>
          </a:p>
        </p:txBody>
      </p:sp>
    </p:spTree>
    <p:extLst>
      <p:ext uri="{BB962C8B-B14F-4D97-AF65-F5344CB8AC3E}">
        <p14:creationId xmlns:p14="http://schemas.microsoft.com/office/powerpoint/2010/main" val="31466886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Conditional Display(</a:t>
            </a:r>
            <a:r>
              <a:rPr lang="en-US" dirty="0" err="1">
                <a:solidFill>
                  <a:srgbClr val="FF0000"/>
                </a:solidFill>
              </a:rPr>
              <a:t>ngIf</a:t>
            </a:r>
            <a:r>
              <a:rPr lang="en-US" dirty="0">
                <a:solidFill>
                  <a:srgbClr val="FF0000"/>
                </a:solidFill>
              </a:rPr>
              <a:t>)</a:t>
            </a:r>
          </a:p>
        </p:txBody>
      </p:sp>
      <p:sp>
        <p:nvSpPr>
          <p:cNvPr id="3" name="Content Placeholder 2"/>
          <p:cNvSpPr>
            <a:spLocks noGrp="1"/>
          </p:cNvSpPr>
          <p:nvPr>
            <p:ph idx="1"/>
          </p:nvPr>
        </p:nvSpPr>
        <p:spPr/>
        <p:txBody>
          <a:bodyPr>
            <a:normAutofit fontScale="85000" lnSpcReduction="10000"/>
          </a:bodyPr>
          <a:lstStyle/>
          <a:p>
            <a:r>
              <a:rPr lang="en-US" dirty="0" err="1">
                <a:solidFill>
                  <a:srgbClr val="002060"/>
                </a:solidFill>
              </a:rPr>
              <a:t>ngIf</a:t>
            </a:r>
            <a:endParaRPr lang="en-US" dirty="0">
              <a:solidFill>
                <a:srgbClr val="002060"/>
              </a:solidFill>
            </a:endParaRPr>
          </a:p>
          <a:p>
            <a:r>
              <a:rPr lang="en-US" dirty="0">
                <a:solidFill>
                  <a:srgbClr val="002060"/>
                </a:solidFill>
              </a:rPr>
              <a:t>Sometimes an app needs to display a view or a portion of a view only under specific circumstances.</a:t>
            </a:r>
          </a:p>
          <a:p>
            <a:r>
              <a:rPr lang="en-US" dirty="0">
                <a:solidFill>
                  <a:srgbClr val="002060"/>
                </a:solidFill>
              </a:rPr>
              <a:t>The Angular </a:t>
            </a:r>
            <a:r>
              <a:rPr lang="en-US" dirty="0" err="1">
                <a:solidFill>
                  <a:srgbClr val="002060"/>
                </a:solidFill>
              </a:rPr>
              <a:t>ngIf</a:t>
            </a:r>
            <a:r>
              <a:rPr lang="en-US" dirty="0">
                <a:solidFill>
                  <a:srgbClr val="002060"/>
                </a:solidFill>
              </a:rPr>
              <a:t> directive inserts or removes an element based on a </a:t>
            </a:r>
            <a:r>
              <a:rPr lang="en-US" i="1" dirty="0" err="1">
                <a:solidFill>
                  <a:srgbClr val="002060"/>
                </a:solidFill>
              </a:rPr>
              <a:t>truthy</a:t>
            </a:r>
            <a:r>
              <a:rPr lang="en-US" i="1" dirty="0">
                <a:solidFill>
                  <a:srgbClr val="002060"/>
                </a:solidFill>
              </a:rPr>
              <a:t>/</a:t>
            </a:r>
            <a:r>
              <a:rPr lang="en-US" i="1" dirty="0" err="1">
                <a:solidFill>
                  <a:srgbClr val="002060"/>
                </a:solidFill>
              </a:rPr>
              <a:t>falsy</a:t>
            </a:r>
            <a:r>
              <a:rPr lang="en-US" dirty="0">
                <a:solidFill>
                  <a:srgbClr val="002060"/>
                </a:solidFill>
              </a:rPr>
              <a:t> condition.</a:t>
            </a:r>
          </a:p>
          <a:p>
            <a:r>
              <a:rPr lang="en-US" dirty="0">
                <a:solidFill>
                  <a:srgbClr val="002060"/>
                </a:solidFill>
              </a:rPr>
              <a:t>Angular isn't showing and hiding the message. It is adding and removing the paragraph element from the DOM. That improves performance, especially in larger projects when conditionally including or excluding big chunks of HTML with many data bindings.</a:t>
            </a:r>
          </a:p>
          <a:p>
            <a:r>
              <a:rPr lang="en-US" dirty="0">
                <a:solidFill>
                  <a:srgbClr val="002060"/>
                </a:solidFill>
              </a:rPr>
              <a:t>&lt;p *</a:t>
            </a:r>
            <a:r>
              <a:rPr lang="en-US" dirty="0" err="1">
                <a:solidFill>
                  <a:srgbClr val="002060"/>
                </a:solidFill>
              </a:rPr>
              <a:t>ngIf</a:t>
            </a:r>
            <a:r>
              <a:rPr lang="en-US" dirty="0">
                <a:solidFill>
                  <a:srgbClr val="002060"/>
                </a:solidFill>
              </a:rPr>
              <a:t>=“age&gt;18"&gt;You can vote&lt;/p&gt;</a:t>
            </a:r>
          </a:p>
          <a:p>
            <a:endParaRPr lang="en-US" dirty="0">
              <a:solidFill>
                <a:srgbClr val="002060"/>
              </a:solidFill>
            </a:endParaRPr>
          </a:p>
        </p:txBody>
      </p:sp>
    </p:spTree>
    <p:extLst>
      <p:ext uri="{BB962C8B-B14F-4D97-AF65-F5344CB8AC3E}">
        <p14:creationId xmlns:p14="http://schemas.microsoft.com/office/powerpoint/2010/main" val="99476297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rPr>
              <a:t>Conditional Display(</a:t>
            </a:r>
            <a:r>
              <a:rPr lang="en-US" dirty="0" err="1">
                <a:solidFill>
                  <a:srgbClr val="FF0000"/>
                </a:solidFill>
              </a:rPr>
              <a:t>ngIf</a:t>
            </a:r>
            <a:r>
              <a:rPr lang="en-US" dirty="0">
                <a:solidFill>
                  <a:srgbClr val="FF0000"/>
                </a:solidFill>
              </a:rPr>
              <a:t>-else)</a:t>
            </a:r>
          </a:p>
        </p:txBody>
      </p:sp>
      <p:sp>
        <p:nvSpPr>
          <p:cNvPr id="3" name="Content Placeholder 2"/>
          <p:cNvSpPr>
            <a:spLocks noGrp="1"/>
          </p:cNvSpPr>
          <p:nvPr>
            <p:ph idx="1"/>
          </p:nvPr>
        </p:nvSpPr>
        <p:spPr/>
        <p:txBody>
          <a:bodyPr>
            <a:normAutofit/>
          </a:bodyPr>
          <a:lstStyle/>
          <a:p>
            <a:r>
              <a:rPr lang="en-US" dirty="0">
                <a:solidFill>
                  <a:srgbClr val="002060"/>
                </a:solidFill>
              </a:rPr>
              <a:t>If an alternate element has to be shown if the condition is false then </a:t>
            </a:r>
            <a:r>
              <a:rPr lang="en-US" dirty="0" err="1">
                <a:solidFill>
                  <a:srgbClr val="002060"/>
                </a:solidFill>
              </a:rPr>
              <a:t>ngIf</a:t>
            </a:r>
            <a:r>
              <a:rPr lang="en-US" dirty="0">
                <a:solidFill>
                  <a:srgbClr val="002060"/>
                </a:solidFill>
              </a:rPr>
              <a:t> – else will be used.</a:t>
            </a:r>
          </a:p>
          <a:p>
            <a:r>
              <a:rPr lang="en-US" dirty="0">
                <a:solidFill>
                  <a:srgbClr val="002060"/>
                </a:solidFill>
              </a:rPr>
              <a:t>For using </a:t>
            </a:r>
            <a:r>
              <a:rPr lang="en-US" dirty="0" err="1">
                <a:solidFill>
                  <a:srgbClr val="002060"/>
                </a:solidFill>
              </a:rPr>
              <a:t>ngif</a:t>
            </a:r>
            <a:r>
              <a:rPr lang="en-US" dirty="0">
                <a:solidFill>
                  <a:srgbClr val="002060"/>
                </a:solidFill>
              </a:rPr>
              <a:t>-else, we need a </a:t>
            </a:r>
            <a:r>
              <a:rPr lang="en-US" dirty="0" err="1">
                <a:solidFill>
                  <a:srgbClr val="002060"/>
                </a:solidFill>
              </a:rPr>
              <a:t>ng</a:t>
            </a:r>
            <a:r>
              <a:rPr lang="en-US" dirty="0">
                <a:solidFill>
                  <a:srgbClr val="002060"/>
                </a:solidFill>
              </a:rPr>
              <a:t>-template.</a:t>
            </a:r>
          </a:p>
          <a:p>
            <a:endParaRPr lang="en-US" dirty="0">
              <a:solidFill>
                <a:srgbClr val="002060"/>
              </a:solidFill>
            </a:endParaRPr>
          </a:p>
          <a:p>
            <a:pPr>
              <a:buNone/>
            </a:pPr>
            <a:r>
              <a:rPr lang="en-US" dirty="0">
                <a:solidFill>
                  <a:srgbClr val="002060"/>
                </a:solidFill>
              </a:rPr>
              <a:t>  &lt;div *</a:t>
            </a:r>
            <a:r>
              <a:rPr lang="en-US" dirty="0" err="1">
                <a:solidFill>
                  <a:srgbClr val="002060"/>
                </a:solidFill>
              </a:rPr>
              <a:t>ngIf</a:t>
            </a:r>
            <a:r>
              <a:rPr lang="en-US" dirty="0">
                <a:solidFill>
                  <a:srgbClr val="002060"/>
                </a:solidFill>
              </a:rPr>
              <a:t>=“age&gt;18; else block2"&gt;You can vote&lt;/div&gt;</a:t>
            </a:r>
          </a:p>
          <a:p>
            <a:pPr>
              <a:buNone/>
            </a:pPr>
            <a:r>
              <a:rPr lang="en-US" dirty="0">
                <a:solidFill>
                  <a:srgbClr val="002060"/>
                </a:solidFill>
              </a:rPr>
              <a:t>  &lt;</a:t>
            </a:r>
            <a:r>
              <a:rPr lang="en-US" dirty="0" err="1">
                <a:solidFill>
                  <a:srgbClr val="002060"/>
                </a:solidFill>
              </a:rPr>
              <a:t>ng</a:t>
            </a:r>
            <a:r>
              <a:rPr lang="en-US" dirty="0">
                <a:solidFill>
                  <a:srgbClr val="002060"/>
                </a:solidFill>
              </a:rPr>
              <a:t>-template #block2&gt;</a:t>
            </a:r>
          </a:p>
          <a:p>
            <a:pPr>
              <a:buNone/>
            </a:pPr>
            <a:r>
              <a:rPr lang="en-US" dirty="0">
                <a:solidFill>
                  <a:srgbClr val="002060"/>
                </a:solidFill>
              </a:rPr>
              <a:t>You can not vote&lt;/</a:t>
            </a:r>
            <a:r>
              <a:rPr lang="en-US" dirty="0" err="1">
                <a:solidFill>
                  <a:srgbClr val="002060"/>
                </a:solidFill>
              </a:rPr>
              <a:t>ng</a:t>
            </a:r>
            <a:r>
              <a:rPr lang="en-US" dirty="0">
                <a:solidFill>
                  <a:srgbClr val="002060"/>
                </a:solidFill>
              </a:rPr>
              <a:t>-template&gt;</a:t>
            </a:r>
          </a:p>
        </p:txBody>
      </p:sp>
    </p:spTree>
    <p:extLst>
      <p:ext uri="{BB962C8B-B14F-4D97-AF65-F5344CB8AC3E}">
        <p14:creationId xmlns:p14="http://schemas.microsoft.com/office/powerpoint/2010/main" val="162905183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solidFill>
                  <a:srgbClr val="FF0000"/>
                </a:solidFill>
              </a:rPr>
            </a:br>
            <a:r>
              <a:rPr lang="en-US" dirty="0">
                <a:solidFill>
                  <a:srgbClr val="FF0000"/>
                </a:solidFill>
              </a:rPr>
              <a:t>Using non-</a:t>
            </a:r>
            <a:r>
              <a:rPr lang="en-US" dirty="0" err="1">
                <a:solidFill>
                  <a:srgbClr val="FF0000"/>
                </a:solidFill>
              </a:rPr>
              <a:t>inlined</a:t>
            </a:r>
            <a:r>
              <a:rPr lang="en-US" dirty="0">
                <a:solidFill>
                  <a:srgbClr val="FF0000"/>
                </a:solidFill>
              </a:rPr>
              <a:t> ’then’ template</a:t>
            </a:r>
            <a:br>
              <a:rPr lang="en-US" dirty="0">
                <a:solidFill>
                  <a:srgbClr val="FF0000"/>
                </a:solidFill>
              </a:rPr>
            </a:br>
            <a:endParaRPr lang="en-US"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pPr>
              <a:buNone/>
            </a:pPr>
            <a:endParaRPr lang="en-US" dirty="0">
              <a:solidFill>
                <a:srgbClr val="002060"/>
              </a:solidFill>
            </a:endParaRPr>
          </a:p>
          <a:p>
            <a:r>
              <a:rPr lang="en-US" dirty="0">
                <a:solidFill>
                  <a:srgbClr val="002060"/>
                </a:solidFill>
              </a:rPr>
              <a:t>&lt;div *</a:t>
            </a:r>
            <a:r>
              <a:rPr lang="en-US" dirty="0" err="1">
                <a:solidFill>
                  <a:srgbClr val="002060"/>
                </a:solidFill>
              </a:rPr>
              <a:t>ngIf</a:t>
            </a:r>
            <a:r>
              <a:rPr lang="en-US" dirty="0">
                <a:solidFill>
                  <a:srgbClr val="002060"/>
                </a:solidFill>
              </a:rPr>
              <a:t>=“a&gt;5; then block1; else block2"&gt;this is ignored&lt;/div&gt;</a:t>
            </a:r>
          </a:p>
          <a:p>
            <a:r>
              <a:rPr lang="en-US" dirty="0">
                <a:solidFill>
                  <a:srgbClr val="002060"/>
                </a:solidFill>
              </a:rPr>
              <a:t>&lt;</a:t>
            </a:r>
            <a:r>
              <a:rPr lang="en-US" dirty="0" err="1">
                <a:solidFill>
                  <a:srgbClr val="002060"/>
                </a:solidFill>
              </a:rPr>
              <a:t>ng</a:t>
            </a:r>
            <a:r>
              <a:rPr lang="en-US" dirty="0">
                <a:solidFill>
                  <a:srgbClr val="002060"/>
                </a:solidFill>
              </a:rPr>
              <a:t>-template #block1&gt;Primary text to show&lt;/</a:t>
            </a:r>
            <a:r>
              <a:rPr lang="en-US" dirty="0" err="1">
                <a:solidFill>
                  <a:srgbClr val="002060"/>
                </a:solidFill>
              </a:rPr>
              <a:t>ng</a:t>
            </a:r>
            <a:r>
              <a:rPr lang="en-US" dirty="0">
                <a:solidFill>
                  <a:srgbClr val="002060"/>
                </a:solidFill>
              </a:rPr>
              <a:t>-template&gt;</a:t>
            </a:r>
          </a:p>
          <a:p>
            <a:r>
              <a:rPr lang="en-US" dirty="0">
                <a:solidFill>
                  <a:srgbClr val="002060"/>
                </a:solidFill>
              </a:rPr>
              <a:t>&lt;</a:t>
            </a:r>
            <a:r>
              <a:rPr lang="en-US" dirty="0" err="1">
                <a:solidFill>
                  <a:srgbClr val="002060"/>
                </a:solidFill>
              </a:rPr>
              <a:t>ng</a:t>
            </a:r>
            <a:r>
              <a:rPr lang="en-US" dirty="0">
                <a:solidFill>
                  <a:srgbClr val="002060"/>
                </a:solidFill>
              </a:rPr>
              <a:t>-template #block2&gt;Secondary text to show&lt;/</a:t>
            </a:r>
            <a:r>
              <a:rPr lang="en-US" dirty="0" err="1">
                <a:solidFill>
                  <a:srgbClr val="002060"/>
                </a:solidFill>
              </a:rPr>
              <a:t>ng</a:t>
            </a:r>
            <a:r>
              <a:rPr lang="en-US" dirty="0">
                <a:solidFill>
                  <a:srgbClr val="002060"/>
                </a:solidFill>
              </a:rPr>
              <a:t>-template&gt;</a:t>
            </a:r>
          </a:p>
          <a:p>
            <a:endParaRPr lang="en-US" dirty="0">
              <a:solidFill>
                <a:srgbClr val="002060"/>
              </a:solidFill>
            </a:endParaRPr>
          </a:p>
          <a:p>
            <a:r>
              <a:rPr lang="en-US" dirty="0">
                <a:solidFill>
                  <a:srgbClr val="002060"/>
                </a:solidFill>
              </a:rPr>
              <a:t>#Ladder can also be created </a:t>
            </a:r>
          </a:p>
        </p:txBody>
      </p:sp>
    </p:spTree>
    <p:extLst>
      <p:ext uri="{BB962C8B-B14F-4D97-AF65-F5344CB8AC3E}">
        <p14:creationId xmlns:p14="http://schemas.microsoft.com/office/powerpoint/2010/main" val="83582279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FF0000"/>
                </a:solidFill>
              </a:rPr>
              <a:t>ngSwitch</a:t>
            </a:r>
            <a:endParaRPr lang="en-US" dirty="0">
              <a:solidFill>
                <a:srgbClr val="FF0000"/>
              </a:solidFill>
            </a:endParaRPr>
          </a:p>
        </p:txBody>
      </p:sp>
      <p:sp>
        <p:nvSpPr>
          <p:cNvPr id="3" name="Content Placeholder 2"/>
          <p:cNvSpPr>
            <a:spLocks noGrp="1"/>
          </p:cNvSpPr>
          <p:nvPr>
            <p:ph idx="1"/>
          </p:nvPr>
        </p:nvSpPr>
        <p:spPr/>
        <p:txBody>
          <a:bodyPr>
            <a:normAutofit/>
          </a:bodyPr>
          <a:lstStyle/>
          <a:p>
            <a:pPr>
              <a:buNone/>
            </a:pPr>
            <a:r>
              <a:rPr lang="en-US" dirty="0">
                <a:solidFill>
                  <a:srgbClr val="002060"/>
                </a:solidFill>
              </a:rPr>
              <a:t>&lt;div [</a:t>
            </a:r>
            <a:r>
              <a:rPr lang="en-US" dirty="0" err="1">
                <a:solidFill>
                  <a:srgbClr val="002060"/>
                </a:solidFill>
              </a:rPr>
              <a:t>ngSwitch</a:t>
            </a:r>
            <a:r>
              <a:rPr lang="en-US" dirty="0">
                <a:solidFill>
                  <a:srgbClr val="002060"/>
                </a:solidFill>
              </a:rPr>
              <a:t>]=“month"&gt; </a:t>
            </a:r>
          </a:p>
          <a:p>
            <a:pPr>
              <a:buNone/>
            </a:pPr>
            <a:r>
              <a:rPr lang="en-US" dirty="0">
                <a:solidFill>
                  <a:srgbClr val="002060"/>
                </a:solidFill>
              </a:rPr>
              <a:t>&lt;p *</a:t>
            </a:r>
            <a:r>
              <a:rPr lang="en-US" dirty="0" err="1">
                <a:solidFill>
                  <a:srgbClr val="002060"/>
                </a:solidFill>
              </a:rPr>
              <a:t>ngSwitchCase</a:t>
            </a:r>
            <a:r>
              <a:rPr lang="en-US" dirty="0">
                <a:solidFill>
                  <a:srgbClr val="002060"/>
                </a:solidFill>
              </a:rPr>
              <a:t>=1 &gt;January&lt;/p&gt; </a:t>
            </a:r>
          </a:p>
          <a:p>
            <a:pPr>
              <a:buNone/>
            </a:pPr>
            <a:r>
              <a:rPr lang="en-US" dirty="0">
                <a:solidFill>
                  <a:srgbClr val="002060"/>
                </a:solidFill>
              </a:rPr>
              <a:t>&lt;p *</a:t>
            </a:r>
            <a:r>
              <a:rPr lang="en-US" dirty="0" err="1">
                <a:solidFill>
                  <a:srgbClr val="002060"/>
                </a:solidFill>
              </a:rPr>
              <a:t>ngSwitchCase</a:t>
            </a:r>
            <a:r>
              <a:rPr lang="en-US" dirty="0">
                <a:solidFill>
                  <a:srgbClr val="002060"/>
                </a:solidFill>
              </a:rPr>
              <a:t>=2 &gt;February&lt;/p&gt; </a:t>
            </a:r>
          </a:p>
          <a:p>
            <a:pPr>
              <a:buNone/>
            </a:pPr>
            <a:r>
              <a:rPr lang="en-US" dirty="0">
                <a:solidFill>
                  <a:srgbClr val="002060"/>
                </a:solidFill>
              </a:rPr>
              <a:t>&lt;p *</a:t>
            </a:r>
            <a:r>
              <a:rPr lang="en-US" dirty="0" err="1">
                <a:solidFill>
                  <a:srgbClr val="002060"/>
                </a:solidFill>
              </a:rPr>
              <a:t>ngSwitchCase</a:t>
            </a:r>
            <a:r>
              <a:rPr lang="en-US" dirty="0">
                <a:solidFill>
                  <a:srgbClr val="002060"/>
                </a:solidFill>
              </a:rPr>
              <a:t>=3&gt;March&lt;/p&gt; </a:t>
            </a:r>
          </a:p>
          <a:p>
            <a:pPr>
              <a:buNone/>
            </a:pPr>
            <a:r>
              <a:rPr lang="en-US" dirty="0">
                <a:solidFill>
                  <a:srgbClr val="002060"/>
                </a:solidFill>
              </a:rPr>
              <a:t>&lt;p *</a:t>
            </a:r>
            <a:r>
              <a:rPr lang="en-US" dirty="0" err="1">
                <a:solidFill>
                  <a:srgbClr val="002060"/>
                </a:solidFill>
              </a:rPr>
              <a:t>ngSwitchDefault</a:t>
            </a:r>
            <a:r>
              <a:rPr lang="en-US" dirty="0">
                <a:solidFill>
                  <a:srgbClr val="002060"/>
                </a:solidFill>
              </a:rPr>
              <a:t>&gt;Others&lt;/p&gt;</a:t>
            </a:r>
          </a:p>
          <a:p>
            <a:pPr>
              <a:buNone/>
            </a:pPr>
            <a:r>
              <a:rPr lang="en-US" dirty="0">
                <a:solidFill>
                  <a:srgbClr val="002060"/>
                </a:solidFill>
              </a:rPr>
              <a:t> &lt;/div&gt;</a:t>
            </a:r>
          </a:p>
        </p:txBody>
      </p:sp>
    </p:spTree>
    <p:extLst>
      <p:ext uri="{BB962C8B-B14F-4D97-AF65-F5344CB8AC3E}">
        <p14:creationId xmlns:p14="http://schemas.microsoft.com/office/powerpoint/2010/main" val="30543865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19103</TotalTime>
  <Words>16375</Words>
  <Application>Microsoft Office PowerPoint</Application>
  <PresentationFormat>On-screen Show (4:3)</PresentationFormat>
  <Paragraphs>1990</Paragraphs>
  <Slides>210</Slides>
  <Notes>1</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210</vt:i4>
      </vt:variant>
    </vt:vector>
  </HeadingPairs>
  <TitlesOfParts>
    <vt:vector size="225" baseType="lpstr">
      <vt:lpstr>-apple-system</vt:lpstr>
      <vt:lpstr>Arial</vt:lpstr>
      <vt:lpstr>Calibri</vt:lpstr>
      <vt:lpstr>Consolas</vt:lpstr>
      <vt:lpstr>Courier New</vt:lpstr>
      <vt:lpstr>inherit</vt:lpstr>
      <vt:lpstr>Inter</vt:lpstr>
      <vt:lpstr>Roboto</vt:lpstr>
      <vt:lpstr>Roboto Mono</vt:lpstr>
      <vt:lpstr>sohne</vt:lpstr>
      <vt:lpstr>Source Code Pro</vt:lpstr>
      <vt:lpstr>Source Sans Pro</vt:lpstr>
      <vt:lpstr>Source Serif Pro</vt:lpstr>
      <vt:lpstr>Verdana</vt:lpstr>
      <vt:lpstr>Office Theme</vt:lpstr>
      <vt:lpstr>Mouse Events </vt:lpstr>
      <vt:lpstr>Key Events </vt:lpstr>
      <vt:lpstr>Form Events</vt:lpstr>
      <vt:lpstr>Document Events</vt:lpstr>
      <vt:lpstr>Scroll Events</vt:lpstr>
      <vt:lpstr>Key Events </vt:lpstr>
      <vt:lpstr>VCS Software Requirements</vt:lpstr>
      <vt:lpstr>Problem without VCS Software</vt:lpstr>
      <vt:lpstr>Git : Distributed VCS</vt:lpstr>
      <vt:lpstr>Git : Distributed VCS</vt:lpstr>
      <vt:lpstr>Git : Workflow</vt:lpstr>
      <vt:lpstr>Git : Workflow Selection Criteria</vt:lpstr>
      <vt:lpstr>Git : Workflow Types</vt:lpstr>
      <vt:lpstr>Getting Started</vt:lpstr>
      <vt:lpstr>Git Commands</vt:lpstr>
      <vt:lpstr>JS : DOM : Assignment</vt:lpstr>
      <vt:lpstr>JS : let , var, const</vt:lpstr>
      <vt:lpstr>JS : Creating Objects</vt:lpstr>
      <vt:lpstr>JS : Destructuring</vt:lpstr>
      <vt:lpstr>JS : Arrow Function</vt:lpstr>
      <vt:lpstr>JS : Arrow Function</vt:lpstr>
      <vt:lpstr>JS : Class</vt:lpstr>
      <vt:lpstr>JS : Loops</vt:lpstr>
      <vt:lpstr>JS : Shallow copy vs Deep copy</vt:lpstr>
      <vt:lpstr>JS : Shallow copy vs Deep copy</vt:lpstr>
      <vt:lpstr>JS : Mutability vs Immutability</vt:lpstr>
      <vt:lpstr>JS : Default</vt:lpstr>
      <vt:lpstr>JS : REST </vt:lpstr>
      <vt:lpstr>JS : Spread operator,Template Literal</vt:lpstr>
      <vt:lpstr>JS : Callback</vt:lpstr>
      <vt:lpstr>JS : Callback</vt:lpstr>
      <vt:lpstr>JS : Promise</vt:lpstr>
      <vt:lpstr>JS : Promise</vt:lpstr>
      <vt:lpstr>JS : Promise with async/await</vt:lpstr>
      <vt:lpstr>JS : Promise with async/await</vt:lpstr>
      <vt:lpstr>JS : Modules</vt:lpstr>
      <vt:lpstr>Node js</vt:lpstr>
      <vt:lpstr>Node js</vt:lpstr>
      <vt:lpstr>NPM</vt:lpstr>
      <vt:lpstr>webpack</vt:lpstr>
      <vt:lpstr>Webpack :config</vt:lpstr>
      <vt:lpstr>Webpack :config</vt:lpstr>
      <vt:lpstr>Webpack :config</vt:lpstr>
      <vt:lpstr>Webpack :config</vt:lpstr>
      <vt:lpstr>Typescript</vt:lpstr>
      <vt:lpstr>Typescript</vt:lpstr>
      <vt:lpstr>Typescript</vt:lpstr>
      <vt:lpstr>Typescript: Types</vt:lpstr>
      <vt:lpstr>Typescript: Types</vt:lpstr>
      <vt:lpstr>Typescript: Types</vt:lpstr>
      <vt:lpstr>Typescript: Types</vt:lpstr>
      <vt:lpstr>Typescript: Types</vt:lpstr>
      <vt:lpstr>Typescript: Types</vt:lpstr>
      <vt:lpstr>Typescript: Types</vt:lpstr>
      <vt:lpstr>Typescript: Functions</vt:lpstr>
      <vt:lpstr>Typescript: Class</vt:lpstr>
      <vt:lpstr>Typescript: Object</vt:lpstr>
      <vt:lpstr>Typescript: Generics</vt:lpstr>
      <vt:lpstr>Typescript: Generics</vt:lpstr>
      <vt:lpstr>Typescript: Decorators</vt:lpstr>
      <vt:lpstr>Angular : Introduction</vt:lpstr>
      <vt:lpstr>Angular: Features</vt:lpstr>
      <vt:lpstr>Angular : Version History</vt:lpstr>
      <vt:lpstr>Angular : Version History</vt:lpstr>
      <vt:lpstr>Angular : Popular websites built on Angular Front end</vt:lpstr>
      <vt:lpstr>Getting Started : Set Up and Installations</vt:lpstr>
      <vt:lpstr>Getting Started : Set Up and Installations</vt:lpstr>
      <vt:lpstr>Creating New Project</vt:lpstr>
      <vt:lpstr>Architecture Overview</vt:lpstr>
      <vt:lpstr>Architecture Overview</vt:lpstr>
      <vt:lpstr>Architecture Overview</vt:lpstr>
      <vt:lpstr>Architecture overview</vt:lpstr>
      <vt:lpstr>Architecture overview</vt:lpstr>
      <vt:lpstr>Architecture Overview</vt:lpstr>
      <vt:lpstr>First App</vt:lpstr>
      <vt:lpstr>Understanding The Flow</vt:lpstr>
      <vt:lpstr>Data Bindings between Component and View</vt:lpstr>
      <vt:lpstr>Displaying Component Data on DOM(Using Interpolation)</vt:lpstr>
      <vt:lpstr>Angular language Service</vt:lpstr>
      <vt:lpstr>Constructor Initialization</vt:lpstr>
      <vt:lpstr>Creating a class for data</vt:lpstr>
      <vt:lpstr>Creating a class for data</vt:lpstr>
      <vt:lpstr>Iterating array elements using ngFor</vt:lpstr>
      <vt:lpstr>Property binding ( [property] ) </vt:lpstr>
      <vt:lpstr>Event Binding(From View to Component)</vt:lpstr>
      <vt:lpstr>Component : Lifecycle</vt:lpstr>
      <vt:lpstr>Component : Lifecycle methods</vt:lpstr>
      <vt:lpstr>Directives</vt:lpstr>
      <vt:lpstr>Built In Attribute Directives</vt:lpstr>
      <vt:lpstr>NgClass Directive</vt:lpstr>
      <vt:lpstr>NgStyle Directive</vt:lpstr>
      <vt:lpstr>NgStyle Directive</vt:lpstr>
      <vt:lpstr>NgModel Directive</vt:lpstr>
      <vt:lpstr>NgModel Directive</vt:lpstr>
      <vt:lpstr>Structural Directive</vt:lpstr>
      <vt:lpstr>Conditional Display(ngIf)</vt:lpstr>
      <vt:lpstr>Conditional Display(ngIf-else)</vt:lpstr>
      <vt:lpstr> Using non-inlined ’then’ template </vt:lpstr>
      <vt:lpstr>ngSwitch</vt:lpstr>
      <vt:lpstr>Component : View Encapsulation</vt:lpstr>
      <vt:lpstr>Component : View Encapsulation</vt:lpstr>
      <vt:lpstr>Component : Reusability</vt:lpstr>
      <vt:lpstr>Component : Reusability</vt:lpstr>
      <vt:lpstr>Component : Reusability</vt:lpstr>
      <vt:lpstr>Component Reusability : Component Communication</vt:lpstr>
      <vt:lpstr>Component Reusability : Component Communication</vt:lpstr>
      <vt:lpstr>PIPES(knonwn as Filters till angular 1.x)</vt:lpstr>
      <vt:lpstr>PIPES : Creating Custom Pipes</vt:lpstr>
      <vt:lpstr>Forms</vt:lpstr>
      <vt:lpstr>Form : Form States/Validation Classes</vt:lpstr>
      <vt:lpstr>Form : Approaches</vt:lpstr>
      <vt:lpstr>Form : Approaches</vt:lpstr>
      <vt:lpstr>Form : Template Driven</vt:lpstr>
      <vt:lpstr>Angular with Bootstrap</vt:lpstr>
      <vt:lpstr>Reactive forms</vt:lpstr>
      <vt:lpstr>Reactive forms : Steps</vt:lpstr>
      <vt:lpstr>Reactive forms : Steps</vt:lpstr>
      <vt:lpstr>Reactive forms : Steps</vt:lpstr>
      <vt:lpstr>Reactive forms</vt:lpstr>
      <vt:lpstr>Reactive forms</vt:lpstr>
      <vt:lpstr>Reactive forms : Grouping Form Controls</vt:lpstr>
      <vt:lpstr>Reactive forms grouping : Form Group</vt:lpstr>
      <vt:lpstr>Reactive forms grouping : Form Group</vt:lpstr>
      <vt:lpstr>Reactive forms grouping : Form Group</vt:lpstr>
      <vt:lpstr>Reactive forms grouping : Form Group</vt:lpstr>
      <vt:lpstr>Reactive forms grouping : Nested form groups </vt:lpstr>
      <vt:lpstr>Reactive forms grouping : Nested form groups </vt:lpstr>
      <vt:lpstr>Reactive forms grouping : Nested form groups </vt:lpstr>
      <vt:lpstr>Reactive forms grouping : Nested form groups </vt:lpstr>
      <vt:lpstr>Reactive forms grouping : Form Builder </vt:lpstr>
      <vt:lpstr>Reactive forms grouping : Form Builder </vt:lpstr>
      <vt:lpstr>Reactive forms : Validation </vt:lpstr>
      <vt:lpstr>Reactive forms : Validation </vt:lpstr>
      <vt:lpstr>Reactive forms : Validation </vt:lpstr>
      <vt:lpstr>Reactive forms : Validation </vt:lpstr>
      <vt:lpstr>Reactive forms : Validation </vt:lpstr>
      <vt:lpstr>Reactive forms : Validation </vt:lpstr>
      <vt:lpstr>Reactive forms : updateOn </vt:lpstr>
      <vt:lpstr>Reactive forms : updateOn </vt:lpstr>
      <vt:lpstr>Reactive forms : updateOn </vt:lpstr>
      <vt:lpstr>updateOn on a form control </vt:lpstr>
      <vt:lpstr>updateOn on a FormGroup or FormArray </vt:lpstr>
      <vt:lpstr>updateOn in template driven forms</vt:lpstr>
      <vt:lpstr>Dynamic forms : FormArray</vt:lpstr>
      <vt:lpstr>Dynamic forms : FormArray</vt:lpstr>
      <vt:lpstr>Dynamic forms : FormArray</vt:lpstr>
      <vt:lpstr>Dynamic forms : FormArray</vt:lpstr>
      <vt:lpstr>Custom Validation using Directive : Template Driven Form</vt:lpstr>
      <vt:lpstr>Custom Validation using Directive : Template Driven Form</vt:lpstr>
      <vt:lpstr>Custom Validation using Directive : Template Driven Form</vt:lpstr>
      <vt:lpstr>Custom Validation using Directive : Template Driven Form</vt:lpstr>
      <vt:lpstr>Custom Validation using Directive : Template Driven Form</vt:lpstr>
      <vt:lpstr>Custom Validation : Reactive Forms</vt:lpstr>
      <vt:lpstr>Custom Directive : Hostbinding</vt:lpstr>
      <vt:lpstr>Custom Directive : Hostbinding</vt:lpstr>
      <vt:lpstr>Custom Directive : HostListener</vt:lpstr>
      <vt:lpstr>Angular Services</vt:lpstr>
      <vt:lpstr>Features of Angular Services</vt:lpstr>
      <vt:lpstr>Dependency Injection</vt:lpstr>
      <vt:lpstr>Dependency Injection</vt:lpstr>
      <vt:lpstr>Dependency Injection</vt:lpstr>
      <vt:lpstr>Dependency Injection :Providers</vt:lpstr>
      <vt:lpstr>Observables</vt:lpstr>
      <vt:lpstr>Observables: Observer</vt:lpstr>
      <vt:lpstr>Observables: Operators</vt:lpstr>
      <vt:lpstr>Observables: Subscription</vt:lpstr>
      <vt:lpstr>Observables: Subject</vt:lpstr>
      <vt:lpstr>Observables: Subject</vt:lpstr>
      <vt:lpstr>Observables: Subject</vt:lpstr>
      <vt:lpstr>Observables: Behavioral Subject</vt:lpstr>
      <vt:lpstr>Observables: Behavioral Subject</vt:lpstr>
      <vt:lpstr>Observables: Hot vs Cold</vt:lpstr>
      <vt:lpstr>Observables: Cold</vt:lpstr>
      <vt:lpstr>Observables: Hot</vt:lpstr>
      <vt:lpstr>Angular  Modules</vt:lpstr>
      <vt:lpstr>Angular  Modules:metadata</vt:lpstr>
      <vt:lpstr>Angular  Modules:metadata</vt:lpstr>
      <vt:lpstr>Routing</vt:lpstr>
      <vt:lpstr>Routing</vt:lpstr>
      <vt:lpstr>Routing</vt:lpstr>
      <vt:lpstr>Routing</vt:lpstr>
      <vt:lpstr>Angular  Modules:metadata</vt:lpstr>
      <vt:lpstr>Lazy loading module</vt:lpstr>
      <vt:lpstr> User input from a template reference variable </vt:lpstr>
      <vt:lpstr>Key event filtering (with key.enter) </vt:lpstr>
      <vt:lpstr>Key Event Filtering(with key.enter)</vt:lpstr>
      <vt:lpstr>Form Types</vt:lpstr>
      <vt:lpstr>Template Driven Forms</vt:lpstr>
      <vt:lpstr>Validation Classes</vt:lpstr>
      <vt:lpstr>Code Snapshot</vt:lpstr>
      <vt:lpstr>Reactive Forms</vt:lpstr>
      <vt:lpstr>Reactive Forms : Steps</vt:lpstr>
      <vt:lpstr>Reactive Forms : Steps</vt:lpstr>
      <vt:lpstr>Reactive Forms : Steps</vt:lpstr>
      <vt:lpstr>Reactive Forms : Steps</vt:lpstr>
      <vt:lpstr>Reactive Forms : Steps</vt:lpstr>
      <vt:lpstr> Reactive Forms : Nesting form groups </vt:lpstr>
      <vt:lpstr> Step 2 - Group the nested form in the template </vt:lpstr>
      <vt:lpstr>Routing</vt:lpstr>
      <vt:lpstr>Routing : Containing Template</vt:lpstr>
      <vt:lpstr>Routing : Entries in Containing Module</vt:lpstr>
      <vt:lpstr>Routing : Nesting</vt:lpstr>
      <vt:lpstr>Services</vt:lpstr>
      <vt:lpstr>Custom Structure Directive</vt:lpstr>
      <vt:lpstr>Http Requests</vt:lpstr>
      <vt:lpstr>Http Requests</vt:lpstr>
      <vt:lpstr>Http</vt:lpstr>
      <vt:lpstr>Inter Component Communication</vt:lpstr>
      <vt:lpstr>Routing with parameter</vt:lpstr>
      <vt:lpstr>Route Guards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Microsoft</dc:creator>
  <cp:lastModifiedBy>jitesh</cp:lastModifiedBy>
  <cp:revision>1882</cp:revision>
  <dcterms:created xsi:type="dcterms:W3CDTF">2018-07-22T05:46:41Z</dcterms:created>
  <dcterms:modified xsi:type="dcterms:W3CDTF">2023-01-22T14:57:50Z</dcterms:modified>
</cp:coreProperties>
</file>