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2"/>
  </p:notesMasterIdLst>
  <p:handoutMasterIdLst>
    <p:handoutMasterId r:id="rId13"/>
  </p:handoutMasterIdLst>
  <p:sldIdLst>
    <p:sldId id="2549" r:id="rId2"/>
    <p:sldId id="2552" r:id="rId3"/>
    <p:sldId id="2561" r:id="rId4"/>
    <p:sldId id="2554" r:id="rId5"/>
    <p:sldId id="2558" r:id="rId6"/>
    <p:sldId id="2562" r:id="rId7"/>
    <p:sldId id="2563" r:id="rId8"/>
    <p:sldId id="2565" r:id="rId9"/>
    <p:sldId id="2566" r:id="rId10"/>
    <p:sldId id="25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4634" autoAdjust="0"/>
  </p:normalViewPr>
  <p:slideViewPr>
    <p:cSldViewPr snapToGrid="0">
      <p:cViewPr varScale="1">
        <p:scale>
          <a:sx n="62" d="100"/>
          <a:sy n="62" d="100"/>
        </p:scale>
        <p:origin x="888" y="4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1/6/2025</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1/6/2025</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av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fundacionceibal.edu.uy/en/proyectos/implementation-of-a-monitoring-system-in-learning-analytics/" TargetMode="External"/><Relationship Id="rId2" Type="http://schemas.openxmlformats.org/officeDocument/2006/relationships/image" Target="../media/image3.jpg"/><Relationship Id="rId1" Type="http://schemas.openxmlformats.org/officeDocument/2006/relationships/slideLayout" Target="../slideLayouts/slideLayout9.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462337" y="1952090"/>
            <a:ext cx="5163940" cy="986319"/>
          </a:xfrm>
        </p:spPr>
        <p:txBody>
          <a:bodyPr>
            <a:normAutofit fontScale="90000"/>
          </a:bodyPr>
          <a:lstStyle/>
          <a:p>
            <a:r>
              <a:rPr lang="en-US" dirty="0"/>
              <a:t>Project:- Healthcare</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lstStyle/>
          <a:p>
            <a:endParaRPr lang="en-US" dirty="0"/>
          </a:p>
          <a:p>
            <a:endParaRPr lang="en-US" dirty="0"/>
          </a:p>
        </p:txBody>
      </p:sp>
      <p:pic>
        <p:nvPicPr>
          <p:cNvPr id="8" name="Picture Placeholder 7">
            <a:extLst>
              <a:ext uri="{FF2B5EF4-FFF2-40B4-BE49-F238E27FC236}">
                <a16:creationId xmlns:a16="http://schemas.microsoft.com/office/drawing/2014/main" id="{D476A21A-8DC8-DEE4-8BB3-A1484D7607B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4805" r="14805"/>
          <a:stretch>
            <a:fillRect/>
          </a:stretch>
        </p:blipFill>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7ED1-EE46-7879-E946-E79170A85C80}"/>
              </a:ext>
            </a:extLst>
          </p:cNvPr>
          <p:cNvSpPr>
            <a:spLocks noGrp="1"/>
          </p:cNvSpPr>
          <p:nvPr>
            <p:ph type="title"/>
          </p:nvPr>
        </p:nvSpPr>
        <p:spPr>
          <a:xfrm>
            <a:off x="932329" y="893728"/>
            <a:ext cx="10452849" cy="5137201"/>
          </a:xfrm>
        </p:spPr>
        <p:txBody>
          <a:bodyPr/>
          <a:lstStyle/>
          <a:p>
            <a:pPr algn="ctr"/>
            <a:r>
              <a:rPr lang="en-IN" dirty="0"/>
              <a:t>Thank you</a:t>
            </a:r>
          </a:p>
        </p:txBody>
      </p:sp>
    </p:spTree>
    <p:extLst>
      <p:ext uri="{BB962C8B-B14F-4D97-AF65-F5344CB8AC3E}">
        <p14:creationId xmlns:p14="http://schemas.microsoft.com/office/powerpoint/2010/main" val="25817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p:txBody>
          <a:bodyPr/>
          <a:lstStyle/>
          <a:p>
            <a:r>
              <a:rPr lang="en-US" dirty="0"/>
              <a:t>Team Members</a:t>
            </a:r>
          </a:p>
        </p:txBody>
      </p:sp>
      <p:sp>
        <p:nvSpPr>
          <p:cNvPr id="10" name="Content Placeholder 9">
            <a:extLst>
              <a:ext uri="{FF2B5EF4-FFF2-40B4-BE49-F238E27FC236}">
                <a16:creationId xmlns:a16="http://schemas.microsoft.com/office/drawing/2014/main" id="{5613A2D6-52A2-8C4D-985E-CB4BEE6B29BD}"/>
              </a:ext>
            </a:extLst>
          </p:cNvPr>
          <p:cNvSpPr>
            <a:spLocks noGrp="1"/>
          </p:cNvSpPr>
          <p:nvPr>
            <p:ph idx="1"/>
          </p:nvPr>
        </p:nvSpPr>
        <p:spPr>
          <a:xfrm>
            <a:off x="6876996" y="3401899"/>
            <a:ext cx="4845066" cy="2947530"/>
          </a:xfrm>
        </p:spPr>
        <p:txBody>
          <a:bodyPr/>
          <a:lstStyle/>
          <a:p>
            <a:r>
              <a:rPr lang="en-US" dirty="0"/>
              <a:t>Sampada Joshi</a:t>
            </a:r>
          </a:p>
          <a:p>
            <a:r>
              <a:rPr lang="en-US" dirty="0" err="1"/>
              <a:t>Sayali</a:t>
            </a:r>
            <a:r>
              <a:rPr lang="en-US" dirty="0"/>
              <a:t> Thakre</a:t>
            </a:r>
          </a:p>
          <a:p>
            <a:r>
              <a:rPr lang="en-US" dirty="0"/>
              <a:t>Ashwin Mohan</a:t>
            </a:r>
          </a:p>
          <a:p>
            <a:r>
              <a:rPr lang="en-US" dirty="0"/>
              <a:t>Jitesh </a:t>
            </a:r>
          </a:p>
          <a:p>
            <a:r>
              <a:rPr lang="en-US" dirty="0"/>
              <a:t>Vibha</a:t>
            </a:r>
          </a:p>
          <a:p>
            <a:pPr marL="0" indent="0">
              <a:buNone/>
            </a:pPr>
            <a:endParaRPr lang="en-US" dirty="0"/>
          </a:p>
          <a:p>
            <a:endParaRPr lang="en-US" dirty="0"/>
          </a:p>
          <a:p>
            <a:endParaRPr lang="en-US" dirty="0"/>
          </a:p>
        </p:txBody>
      </p:sp>
      <p:pic>
        <p:nvPicPr>
          <p:cNvPr id="28" name="Picture Placeholder 27" descr="woman looking down">
            <a:extLst>
              <a:ext uri="{FF2B5EF4-FFF2-40B4-BE49-F238E27FC236}">
                <a16:creationId xmlns:a16="http://schemas.microsoft.com/office/drawing/2014/main" id="{9E319FF9-B321-9D4B-AA89-6EFE572936E7}"/>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a:stretch/>
        </p:blipFill>
        <p:spPr>
          <a:xfrm flipH="1">
            <a:off x="444819" y="597553"/>
            <a:ext cx="6063915" cy="6063915"/>
          </a:xfrm>
        </p:spPr>
      </p:pic>
    </p:spTree>
    <p:extLst>
      <p:ext uri="{BB962C8B-B14F-4D97-AF65-F5344CB8AC3E}">
        <p14:creationId xmlns:p14="http://schemas.microsoft.com/office/powerpoint/2010/main" val="3072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07E31B-6C79-11B1-D81B-C8EBE061220C}"/>
              </a:ext>
            </a:extLst>
          </p:cNvPr>
          <p:cNvSpPr>
            <a:spLocks noGrp="1"/>
          </p:cNvSpPr>
          <p:nvPr>
            <p:ph idx="1"/>
          </p:nvPr>
        </p:nvSpPr>
        <p:spPr/>
        <p:txBody>
          <a:bodyPr/>
          <a:lstStyle/>
          <a:p>
            <a:r>
              <a:rPr lang="en-IN" dirty="0"/>
              <a:t>This project was about hospital healthcare </a:t>
            </a:r>
            <a:r>
              <a:rPr lang="en-US" dirty="0"/>
              <a:t>focuses on using hospital data to enhance patient care, optimize operational efficiency, and increase revenue generation. By leveraging data about patient stays, the number of doctors, net revenue, total discharges, and types of hospital services, the project aims to make informed decisions, improve patient outcomes, and streamline hospital management processes.</a:t>
            </a:r>
          </a:p>
          <a:p>
            <a:r>
              <a:rPr lang="en-US" dirty="0"/>
              <a:t>This project uses hospital data to improve operational performance, patient care, and financial sustainability, focusing on areas such as patient stays, staffing levels, revenue generation, discharge processes, and hospital service types. It integrates actionable insights to drive hospital improvement across multiple dimensions.</a:t>
            </a:r>
            <a:endParaRPr lang="en-IN" dirty="0"/>
          </a:p>
        </p:txBody>
      </p:sp>
      <p:sp>
        <p:nvSpPr>
          <p:cNvPr id="3" name="Title 2">
            <a:extLst>
              <a:ext uri="{FF2B5EF4-FFF2-40B4-BE49-F238E27FC236}">
                <a16:creationId xmlns:a16="http://schemas.microsoft.com/office/drawing/2014/main" id="{547F361B-26B9-6A2F-42A8-FBE47A9A941B}"/>
              </a:ext>
            </a:extLst>
          </p:cNvPr>
          <p:cNvSpPr>
            <a:spLocks noGrp="1"/>
          </p:cNvSpPr>
          <p:nvPr>
            <p:ph type="title"/>
          </p:nvPr>
        </p:nvSpPr>
        <p:spPr/>
        <p:txBody>
          <a:bodyPr/>
          <a:lstStyle/>
          <a:p>
            <a:r>
              <a:rPr lang="en-IN" dirty="0"/>
              <a:t>Project Summary</a:t>
            </a:r>
          </a:p>
        </p:txBody>
      </p:sp>
    </p:spTree>
    <p:extLst>
      <p:ext uri="{BB962C8B-B14F-4D97-AF65-F5344CB8AC3E}">
        <p14:creationId xmlns:p14="http://schemas.microsoft.com/office/powerpoint/2010/main" val="495678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a:xfrm>
            <a:off x="5527497" y="2679259"/>
            <a:ext cx="3328827" cy="1395208"/>
          </a:xfrm>
        </p:spPr>
        <p:txBody>
          <a:bodyPr>
            <a:normAutofit fontScale="90000"/>
          </a:bodyPr>
          <a:lstStyle/>
          <a:p>
            <a:r>
              <a:rPr lang="en-US" dirty="0"/>
              <a:t>KEY PERFORMANCE INDICATORS</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a:xfrm>
            <a:off x="8938517" y="1150707"/>
            <a:ext cx="2584188" cy="4458984"/>
          </a:xfrm>
        </p:spPr>
        <p:txBody>
          <a:bodyPr>
            <a:normAutofit/>
          </a:bodyPr>
          <a:lstStyle/>
          <a:p>
            <a:r>
              <a:rPr lang="en-US" dirty="0"/>
              <a:t>Average patient stays</a:t>
            </a:r>
          </a:p>
          <a:p>
            <a:r>
              <a:rPr lang="en-US" dirty="0"/>
              <a:t>Total Doctors</a:t>
            </a:r>
          </a:p>
          <a:p>
            <a:r>
              <a:rPr lang="en-US" dirty="0"/>
              <a:t>Total Patients days</a:t>
            </a:r>
          </a:p>
          <a:p>
            <a:r>
              <a:rPr lang="en-US" dirty="0"/>
              <a:t>Total Discharge</a:t>
            </a:r>
          </a:p>
          <a:p>
            <a:r>
              <a:rPr lang="en-US" dirty="0"/>
              <a:t>Net revenue –Hospital wise</a:t>
            </a:r>
          </a:p>
          <a:p>
            <a:r>
              <a:rPr lang="en-US" dirty="0"/>
              <a:t>Net Revenue –Quarter wise</a:t>
            </a:r>
          </a:p>
          <a:p>
            <a:r>
              <a:rPr lang="en-US" dirty="0"/>
              <a:t>Top 5 </a:t>
            </a:r>
            <a:r>
              <a:rPr lang="en-US" dirty="0" err="1"/>
              <a:t>Contywise</a:t>
            </a:r>
            <a:r>
              <a:rPr lang="en-US" dirty="0"/>
              <a:t> revenue</a:t>
            </a:r>
          </a:p>
          <a:p>
            <a:r>
              <a:rPr lang="en-US" dirty="0"/>
              <a:t>Total Net revenue</a:t>
            </a:r>
          </a:p>
          <a:p>
            <a:r>
              <a:rPr lang="en-US" dirty="0"/>
              <a:t>Availability of beds</a:t>
            </a:r>
          </a:p>
          <a:p>
            <a:endParaRPr lang="en-US" dirty="0"/>
          </a:p>
          <a:p>
            <a:endParaRPr lang="en-US" dirty="0"/>
          </a:p>
        </p:txBody>
      </p:sp>
      <p:pic>
        <p:nvPicPr>
          <p:cNvPr id="22" name="Picture Placeholder 21">
            <a:extLst>
              <a:ext uri="{FF2B5EF4-FFF2-40B4-BE49-F238E27FC236}">
                <a16:creationId xmlns:a16="http://schemas.microsoft.com/office/drawing/2014/main" id="{03B838CD-D2F0-81A4-4DF1-FF0EA9ED8B5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996" r="8996"/>
          <a:stretch>
            <a:fillRect/>
          </a:stretch>
        </p:blipFill>
        <p:spPr>
          <a:xfrm>
            <a:off x="0" y="431514"/>
            <a:ext cx="7818438" cy="6432835"/>
          </a:xfrm>
        </p:spPr>
      </p:pic>
      <p:sp>
        <p:nvSpPr>
          <p:cNvPr id="23" name="TextBox 22">
            <a:extLst>
              <a:ext uri="{FF2B5EF4-FFF2-40B4-BE49-F238E27FC236}">
                <a16:creationId xmlns:a16="http://schemas.microsoft.com/office/drawing/2014/main" id="{BC6C543A-D7E0-BF35-019C-232803F24314}"/>
              </a:ext>
            </a:extLst>
          </p:cNvPr>
          <p:cNvSpPr txBox="1"/>
          <p:nvPr/>
        </p:nvSpPr>
        <p:spPr>
          <a:xfrm>
            <a:off x="0" y="6864350"/>
            <a:ext cx="7818438" cy="230832"/>
          </a:xfrm>
          <a:prstGeom prst="rect">
            <a:avLst/>
          </a:prstGeom>
          <a:noFill/>
        </p:spPr>
        <p:txBody>
          <a:bodyPr wrap="square" rtlCol="0">
            <a:spAutoFit/>
          </a:bodyPr>
          <a:lstStyle/>
          <a:p>
            <a:r>
              <a:rPr lang="en-IN" sz="900">
                <a:hlinkClick r:id="rId3" tooltip="https://fundacionceibal.edu.uy/en/proyectos/implementation-of-a-monitoring-system-in-learning-analytics/"/>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127793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55ECB0-7B6B-6056-4E09-2F63B0C47AEB}"/>
              </a:ext>
            </a:extLst>
          </p:cNvPr>
          <p:cNvPicPr>
            <a:picLocks noGrp="1" noChangeAspect="1"/>
          </p:cNvPicPr>
          <p:nvPr>
            <p:ph idx="1"/>
          </p:nvPr>
        </p:nvPicPr>
        <p:blipFill>
          <a:blip r:embed="rId2"/>
          <a:stretch>
            <a:fillRect/>
          </a:stretch>
        </p:blipFill>
        <p:spPr>
          <a:xfrm>
            <a:off x="585627" y="1191802"/>
            <a:ext cx="10962526" cy="4921322"/>
          </a:xfrm>
        </p:spPr>
      </p:pic>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a:xfrm>
            <a:off x="932329" y="523983"/>
            <a:ext cx="10452849" cy="667819"/>
          </a:xfrm>
        </p:spPr>
        <p:txBody>
          <a:bodyPr anchor="ctr">
            <a:normAutofit/>
          </a:bodyPr>
          <a:lstStyle/>
          <a:p>
            <a:pPr algn="ctr"/>
            <a:r>
              <a:rPr lang="en-US" sz="3200" dirty="0">
                <a:solidFill>
                  <a:srgbClr val="FFFEFF"/>
                </a:solidFill>
              </a:rPr>
              <a:t>Excel Dashboard</a:t>
            </a:r>
          </a:p>
        </p:txBody>
      </p:sp>
    </p:spTree>
    <p:extLst>
      <p:ext uri="{BB962C8B-B14F-4D97-AF65-F5344CB8AC3E}">
        <p14:creationId xmlns:p14="http://schemas.microsoft.com/office/powerpoint/2010/main" val="492756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FD2B9-FFED-5B04-E833-CDC6293F9C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14C66-F825-8D6A-F7EC-EEFE4FEDD9A4}"/>
              </a:ext>
            </a:extLst>
          </p:cNvPr>
          <p:cNvSpPr>
            <a:spLocks noGrp="1"/>
          </p:cNvSpPr>
          <p:nvPr>
            <p:ph type="title"/>
          </p:nvPr>
        </p:nvSpPr>
        <p:spPr>
          <a:xfrm>
            <a:off x="932329" y="523983"/>
            <a:ext cx="10452849" cy="667819"/>
          </a:xfrm>
        </p:spPr>
        <p:txBody>
          <a:bodyPr anchor="ctr">
            <a:normAutofit/>
          </a:bodyPr>
          <a:lstStyle/>
          <a:p>
            <a:pPr algn="ctr"/>
            <a:r>
              <a:rPr lang="en-US" sz="3200" dirty="0">
                <a:solidFill>
                  <a:srgbClr val="FFFEFF"/>
                </a:solidFill>
              </a:rPr>
              <a:t>Tableau Dashboard</a:t>
            </a:r>
          </a:p>
        </p:txBody>
      </p:sp>
      <p:pic>
        <p:nvPicPr>
          <p:cNvPr id="7" name="Content Placeholder 6">
            <a:extLst>
              <a:ext uri="{FF2B5EF4-FFF2-40B4-BE49-F238E27FC236}">
                <a16:creationId xmlns:a16="http://schemas.microsoft.com/office/drawing/2014/main" id="{1471C9C6-399B-6121-AD48-14DACA5C54FB}"/>
              </a:ext>
            </a:extLst>
          </p:cNvPr>
          <p:cNvPicPr>
            <a:picLocks noGrp="1" noChangeAspect="1"/>
          </p:cNvPicPr>
          <p:nvPr>
            <p:ph idx="1"/>
          </p:nvPr>
        </p:nvPicPr>
        <p:blipFill>
          <a:blip r:embed="rId2"/>
          <a:stretch>
            <a:fillRect/>
          </a:stretch>
        </p:blipFill>
        <p:spPr>
          <a:xfrm>
            <a:off x="565079" y="1191803"/>
            <a:ext cx="10820099" cy="5003514"/>
          </a:xfrm>
        </p:spPr>
      </p:pic>
    </p:spTree>
    <p:extLst>
      <p:ext uri="{BB962C8B-B14F-4D97-AF65-F5344CB8AC3E}">
        <p14:creationId xmlns:p14="http://schemas.microsoft.com/office/powerpoint/2010/main" val="408034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42195-CFE9-5252-2DF8-2F527170D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24D5D-EAB8-5355-833D-4A849267BD8D}"/>
              </a:ext>
            </a:extLst>
          </p:cNvPr>
          <p:cNvSpPr>
            <a:spLocks noGrp="1"/>
          </p:cNvSpPr>
          <p:nvPr>
            <p:ph type="title"/>
          </p:nvPr>
        </p:nvSpPr>
        <p:spPr>
          <a:xfrm>
            <a:off x="932329" y="523983"/>
            <a:ext cx="10452849" cy="667819"/>
          </a:xfrm>
        </p:spPr>
        <p:txBody>
          <a:bodyPr anchor="ctr">
            <a:normAutofit/>
          </a:bodyPr>
          <a:lstStyle/>
          <a:p>
            <a:pPr algn="ctr"/>
            <a:r>
              <a:rPr lang="en-US" sz="3200" dirty="0">
                <a:solidFill>
                  <a:srgbClr val="FFFEFF"/>
                </a:solidFill>
              </a:rPr>
              <a:t>Power BI Dashboard</a:t>
            </a:r>
          </a:p>
        </p:txBody>
      </p:sp>
      <p:pic>
        <p:nvPicPr>
          <p:cNvPr id="6" name="Content Placeholder 5">
            <a:extLst>
              <a:ext uri="{FF2B5EF4-FFF2-40B4-BE49-F238E27FC236}">
                <a16:creationId xmlns:a16="http://schemas.microsoft.com/office/drawing/2014/main" id="{E2EDC0BF-D219-382A-AD90-2D624201B968}"/>
              </a:ext>
            </a:extLst>
          </p:cNvPr>
          <p:cNvPicPr>
            <a:picLocks noGrp="1" noChangeAspect="1"/>
          </p:cNvPicPr>
          <p:nvPr>
            <p:ph idx="1"/>
          </p:nvPr>
        </p:nvPicPr>
        <p:blipFill>
          <a:blip r:embed="rId2"/>
          <a:stretch>
            <a:fillRect/>
          </a:stretch>
        </p:blipFill>
        <p:spPr>
          <a:xfrm>
            <a:off x="708917" y="1191803"/>
            <a:ext cx="10911155" cy="4900772"/>
          </a:xfrm>
        </p:spPr>
      </p:pic>
    </p:spTree>
    <p:extLst>
      <p:ext uri="{BB962C8B-B14F-4D97-AF65-F5344CB8AC3E}">
        <p14:creationId xmlns:p14="http://schemas.microsoft.com/office/powerpoint/2010/main" val="87362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DAC46-44DC-EFD9-839F-97F05F913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6D7EE9-3517-C261-7C69-07289E089AEC}"/>
              </a:ext>
            </a:extLst>
          </p:cNvPr>
          <p:cNvSpPr>
            <a:spLocks noGrp="1"/>
          </p:cNvSpPr>
          <p:nvPr>
            <p:ph type="title"/>
          </p:nvPr>
        </p:nvSpPr>
        <p:spPr>
          <a:xfrm>
            <a:off x="932329" y="523983"/>
            <a:ext cx="10452849" cy="667819"/>
          </a:xfrm>
        </p:spPr>
        <p:txBody>
          <a:bodyPr anchor="ctr">
            <a:normAutofit/>
          </a:bodyPr>
          <a:lstStyle/>
          <a:p>
            <a:pPr algn="ctr"/>
            <a:r>
              <a:rPr lang="en-US" sz="3200" dirty="0">
                <a:solidFill>
                  <a:srgbClr val="FFFEFF"/>
                </a:solidFill>
              </a:rPr>
              <a:t>SQL Queries used for Tableau and Power BI</a:t>
            </a:r>
          </a:p>
        </p:txBody>
      </p:sp>
      <p:pic>
        <p:nvPicPr>
          <p:cNvPr id="7" name="Content Placeholder 6">
            <a:extLst>
              <a:ext uri="{FF2B5EF4-FFF2-40B4-BE49-F238E27FC236}">
                <a16:creationId xmlns:a16="http://schemas.microsoft.com/office/drawing/2014/main" id="{4F8AAB71-8A57-943B-EA8F-DD1FCB5768D3}"/>
              </a:ext>
            </a:extLst>
          </p:cNvPr>
          <p:cNvPicPr>
            <a:picLocks noGrp="1" noChangeAspect="1"/>
          </p:cNvPicPr>
          <p:nvPr>
            <p:ph idx="1"/>
          </p:nvPr>
        </p:nvPicPr>
        <p:blipFill>
          <a:blip r:embed="rId2"/>
          <a:stretch>
            <a:fillRect/>
          </a:stretch>
        </p:blipFill>
        <p:spPr>
          <a:xfrm>
            <a:off x="528018" y="102742"/>
            <a:ext cx="5841960" cy="4253502"/>
          </a:xfrm>
        </p:spPr>
      </p:pic>
      <p:pic>
        <p:nvPicPr>
          <p:cNvPr id="9" name="Picture 8">
            <a:extLst>
              <a:ext uri="{FF2B5EF4-FFF2-40B4-BE49-F238E27FC236}">
                <a16:creationId xmlns:a16="http://schemas.microsoft.com/office/drawing/2014/main" id="{EEC0BDC5-F1B9-49AE-B70B-CD8BE4946098}"/>
              </a:ext>
            </a:extLst>
          </p:cNvPr>
          <p:cNvPicPr>
            <a:picLocks noChangeAspect="1"/>
          </p:cNvPicPr>
          <p:nvPr/>
        </p:nvPicPr>
        <p:blipFill>
          <a:blip r:embed="rId3"/>
          <a:stretch>
            <a:fillRect/>
          </a:stretch>
        </p:blipFill>
        <p:spPr>
          <a:xfrm>
            <a:off x="6585736" y="1191802"/>
            <a:ext cx="4972691" cy="5142215"/>
          </a:xfrm>
          <a:prstGeom prst="rect">
            <a:avLst/>
          </a:prstGeom>
        </p:spPr>
      </p:pic>
      <p:pic>
        <p:nvPicPr>
          <p:cNvPr id="11" name="Picture 10">
            <a:extLst>
              <a:ext uri="{FF2B5EF4-FFF2-40B4-BE49-F238E27FC236}">
                <a16:creationId xmlns:a16="http://schemas.microsoft.com/office/drawing/2014/main" id="{45F60F1F-9CB9-ABC4-0B95-B453C2884558}"/>
              </a:ext>
            </a:extLst>
          </p:cNvPr>
          <p:cNvPicPr>
            <a:picLocks noChangeAspect="1"/>
          </p:cNvPicPr>
          <p:nvPr/>
        </p:nvPicPr>
        <p:blipFill>
          <a:blip r:embed="rId4"/>
          <a:stretch>
            <a:fillRect/>
          </a:stretch>
        </p:blipFill>
        <p:spPr>
          <a:xfrm>
            <a:off x="528018" y="4540834"/>
            <a:ext cx="5841960" cy="1793183"/>
          </a:xfrm>
          <a:prstGeom prst="rect">
            <a:avLst/>
          </a:prstGeom>
        </p:spPr>
      </p:pic>
    </p:spTree>
    <p:extLst>
      <p:ext uri="{BB962C8B-B14F-4D97-AF65-F5344CB8AC3E}">
        <p14:creationId xmlns:p14="http://schemas.microsoft.com/office/powerpoint/2010/main" val="2759537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DDC97-C61B-2312-9BA1-94A1F7783CA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F11329-74AB-754C-BAD6-3AF0018C53D2}"/>
              </a:ext>
            </a:extLst>
          </p:cNvPr>
          <p:cNvSpPr>
            <a:spLocks noGrp="1"/>
          </p:cNvSpPr>
          <p:nvPr>
            <p:ph idx="1"/>
          </p:nvPr>
        </p:nvSpPr>
        <p:spPr/>
        <p:txBody>
          <a:bodyPr/>
          <a:lstStyle/>
          <a:p>
            <a:r>
              <a:rPr lang="en-US" b="1" dirty="0"/>
              <a:t>Optimized Resources:</a:t>
            </a:r>
            <a:r>
              <a:rPr lang="en-US" dirty="0"/>
              <a:t> Better management of patient stays and staffing to reduce overcrowding and improve workforce efficiency.</a:t>
            </a:r>
          </a:p>
          <a:p>
            <a:r>
              <a:rPr lang="en-US" b="1" dirty="0"/>
              <a:t>Improved Operations:</a:t>
            </a:r>
            <a:r>
              <a:rPr lang="en-US" dirty="0"/>
              <a:t> Streamlined discharge processes and smoother patient flow, enhancing hospital efficiency.</a:t>
            </a:r>
          </a:p>
          <a:p>
            <a:r>
              <a:rPr lang="en-US" b="1" dirty="0"/>
              <a:t>Increased Revenue:</a:t>
            </a:r>
            <a:r>
              <a:rPr lang="en-US" dirty="0"/>
              <a:t> Data insights help identify profitable services and improve financial management.</a:t>
            </a:r>
          </a:p>
          <a:p>
            <a:r>
              <a:rPr lang="en-US" b="1" dirty="0"/>
              <a:t>Better Patient Care:</a:t>
            </a:r>
            <a:r>
              <a:rPr lang="en-US" dirty="0"/>
              <a:t> Focused service offerings lead to improved patient outcomes and satisfaction.</a:t>
            </a:r>
          </a:p>
          <a:p>
            <a:r>
              <a:rPr lang="en-US" b="1" dirty="0"/>
              <a:t>Informed Decisions:</a:t>
            </a:r>
            <a:r>
              <a:rPr lang="en-US" dirty="0"/>
              <a:t> Data-driven insights empower strategic decision-making for sustainable growth and continuous improvement.</a:t>
            </a:r>
            <a:endParaRPr lang="en-IN" dirty="0"/>
          </a:p>
        </p:txBody>
      </p:sp>
      <p:sp>
        <p:nvSpPr>
          <p:cNvPr id="3" name="Title 2">
            <a:extLst>
              <a:ext uri="{FF2B5EF4-FFF2-40B4-BE49-F238E27FC236}">
                <a16:creationId xmlns:a16="http://schemas.microsoft.com/office/drawing/2014/main" id="{D59611B9-4B64-2066-9E03-4638EDBB95E6}"/>
              </a:ext>
            </a:extLst>
          </p:cNvPr>
          <p:cNvSpPr>
            <a:spLocks noGrp="1"/>
          </p:cNvSpPr>
          <p:nvPr>
            <p:ph type="title"/>
          </p:nvPr>
        </p:nvSpPr>
        <p:spPr/>
        <p:txBody>
          <a:bodyPr/>
          <a:lstStyle/>
          <a:p>
            <a:pPr algn="ctr"/>
            <a:r>
              <a:rPr lang="en-IN" dirty="0"/>
              <a:t>Key Insights</a:t>
            </a:r>
          </a:p>
        </p:txBody>
      </p:sp>
    </p:spTree>
    <p:extLst>
      <p:ext uri="{BB962C8B-B14F-4D97-AF65-F5344CB8AC3E}">
        <p14:creationId xmlns:p14="http://schemas.microsoft.com/office/powerpoint/2010/main" val="51037758"/>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54</TotalTime>
  <Words>272</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Garamond</vt:lpstr>
      <vt:lpstr>RetrospectVTI</vt:lpstr>
      <vt:lpstr>Project:- Healthcare</vt:lpstr>
      <vt:lpstr>Team Members</vt:lpstr>
      <vt:lpstr>Project Summary</vt:lpstr>
      <vt:lpstr>KEY PERFORMANCE INDICATORS</vt:lpstr>
      <vt:lpstr>Excel Dashboard</vt:lpstr>
      <vt:lpstr>Tableau Dashboard</vt:lpstr>
      <vt:lpstr>Power BI Dashboard</vt:lpstr>
      <vt:lpstr>SQL Queries used for Tableau and Power BI</vt:lpstr>
      <vt:lpstr>Key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Ameya Joshi</dc:creator>
  <cp:lastModifiedBy>Ameya Joshi</cp:lastModifiedBy>
  <cp:revision>3</cp:revision>
  <dcterms:created xsi:type="dcterms:W3CDTF">2025-01-06T05:54:43Z</dcterms:created>
  <dcterms:modified xsi:type="dcterms:W3CDTF">2025-01-06T06:48:44Z</dcterms:modified>
</cp:coreProperties>
</file>