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B4A93-F3FC-48C8-8D33-E0372D1311AF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325AB-0E03-4F94-BE47-5A8E15C02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2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0325AB-0E03-4F94-BE47-5A8E15C02F0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6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ECCB-EADF-DFB4-BE39-A72F6F20A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756BF-0D86-62E4-6AC1-517D3F90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AEDA3-5418-D6DA-CFF3-0EED8C0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82498-B7B5-6B05-5902-12E7D929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EEA7-A3CA-656D-59FB-0C053104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64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D8C9-8416-AEE1-20EF-306CE195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A4ED-A0E5-412D-2A6F-DBE66CBFA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F9EC4-15D8-BC73-8A95-2D29C13C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2BA1-80FE-0FE3-BDBB-6D3AE3F1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A187-F1F9-73AB-E27F-12297825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5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79170-4675-BD86-2CA0-76BE3C4EE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CC4E5-CCC3-FDF2-C348-CE12110CB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C20A-D710-D4A0-305F-50D46C18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53304-04A7-EBB1-4435-17779485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038-5FFD-7DD8-1CEC-6FF978E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4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6EE8-A2FC-4A0D-2D34-ED6D85C9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2BA5-79DB-34E7-B0EE-47B2AE930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52F3-EC98-E637-13CB-BCA86E64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6A3AC-84C3-A0FE-FE43-8520AFAF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4F46-80D7-B5FC-C8B1-B4B09FFC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5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471D-6585-BDB7-FC96-11D146A0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F5E9-8D39-892F-AF6E-4BA9B7E23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5488-4FA6-F01D-30D8-FC31422C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2004B-3D23-AF5B-F818-A6D409BB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0039-20CA-2D34-1FC5-6E1945D5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8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7075-6337-8FBC-9553-2BBBB2D0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2AB4-806C-7DD6-E53B-05EDEF4D5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1C91C-8239-B3D5-376C-712B17DE4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A6DEB-3C5E-D4F9-2C96-2D0002EC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CFA23-0045-BDA7-883E-7E65E4C8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A6252-B8CD-A8AE-A708-4932FCAE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89EF-B7B6-7A52-3775-89BD8A03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A9115-5559-4E1C-C3DA-227767E5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6E582-6290-069D-4829-9CA1C8B83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3AE1C-FC51-C748-B088-0F72E9D40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02640-57A7-C035-DA59-6064EABD0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7FB68-A57A-E401-5185-F349A5B6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D486A-2A27-1E32-2C29-591D5DEC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99FA7E-DC66-24FB-3827-8A499388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8281-D0E6-A169-3F79-83841D22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80C58-E212-111F-D1BF-27323FB2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DD713-C8B4-C3C2-8293-359A72C1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2E82C-1B54-2E8D-DB71-97BA420A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4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81CE2-2134-8C73-FCB3-7726D5E6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6889D-74F0-D8F4-A3AE-55DFE72C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F9A6-C670-B55C-6C9D-D641D56A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45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A3CC-12AA-A1AE-158E-773DCC6D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97081-D47B-5F27-E7E4-5CB4A13A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B217-BDC4-B554-E751-1C21ABE75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F020E-C70A-96E5-8AD3-A0674F0E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9355E-511F-B7FE-F6A3-B833CAFD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0893A-CD1F-E1D1-B604-A7579F56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96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16A0-057A-383F-73AB-B7D56E67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3881C-D025-D3C5-0625-EB1B2F47A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5F2DD-1978-8ED1-FBF3-9A452C600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2ADDE-CC21-7663-87C4-DCB2115E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1CB53-D5BC-7EBB-9D92-CBE65966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99CD2-E531-4AB2-9EC7-7E0EB435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46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A5640-B8C6-8DBC-D1EF-21BC4FA9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C10EA-2953-152F-5109-466598F5B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A824B-4FF1-787E-9430-7FE2EBFE3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58E8A-821B-497F-92C5-0CB6E36F63C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3BD8C-BEFC-9EC5-673F-3B5152E3A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23BB-4B71-41D9-85A7-2D9DC8711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A6A8D-D531-4E33-89F6-C29A469DD6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1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CC2F04-B627-B0CE-0A7A-19CC1C510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34268"/>
              </p:ext>
            </p:extLst>
          </p:nvPr>
        </p:nvGraphicFramePr>
        <p:xfrm>
          <a:off x="88490" y="88490"/>
          <a:ext cx="12034685" cy="6501000"/>
        </p:xfrm>
        <a:graphic>
          <a:graphicData uri="http://schemas.openxmlformats.org/drawingml/2006/table">
            <a:tbl>
              <a:tblPr/>
              <a:tblGrid>
                <a:gridCol w="2406937">
                  <a:extLst>
                    <a:ext uri="{9D8B030D-6E8A-4147-A177-3AD203B41FA5}">
                      <a16:colId xmlns:a16="http://schemas.microsoft.com/office/drawing/2014/main" val="1538518828"/>
                    </a:ext>
                  </a:extLst>
                </a:gridCol>
                <a:gridCol w="2406937">
                  <a:extLst>
                    <a:ext uri="{9D8B030D-6E8A-4147-A177-3AD203B41FA5}">
                      <a16:colId xmlns:a16="http://schemas.microsoft.com/office/drawing/2014/main" val="2632226975"/>
                    </a:ext>
                  </a:extLst>
                </a:gridCol>
                <a:gridCol w="2406937">
                  <a:extLst>
                    <a:ext uri="{9D8B030D-6E8A-4147-A177-3AD203B41FA5}">
                      <a16:colId xmlns:a16="http://schemas.microsoft.com/office/drawing/2014/main" val="3338056096"/>
                    </a:ext>
                  </a:extLst>
                </a:gridCol>
                <a:gridCol w="2406937">
                  <a:extLst>
                    <a:ext uri="{9D8B030D-6E8A-4147-A177-3AD203B41FA5}">
                      <a16:colId xmlns:a16="http://schemas.microsoft.com/office/drawing/2014/main" val="2740597495"/>
                    </a:ext>
                  </a:extLst>
                </a:gridCol>
                <a:gridCol w="2406937">
                  <a:extLst>
                    <a:ext uri="{9D8B030D-6E8A-4147-A177-3AD203B41FA5}">
                      <a16:colId xmlns:a16="http://schemas.microsoft.com/office/drawing/2014/main" val="1182208430"/>
                    </a:ext>
                  </a:extLst>
                </a:gridCol>
              </a:tblGrid>
              <a:tr h="24740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Work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068376"/>
                  </a:ext>
                </a:extLst>
              </a:tr>
              <a:tr h="13220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&amp; Gender Detection using Convolutional Neural Network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Rohit Kumar Gupta, Shivaprasad M B, Dr. S. Srividhya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CNN architecture.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real-time potential.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Keras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TensorFlow, OpenCV.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Classifies into defined age/gender classes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Sensitive to lighting, pose, cosmetics- Limited to binary gender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robust for occlusions or real-time low-res CCTV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 accuracy under challenging conditions- Expand attributes beyond age/gender.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multi-person detection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11046"/>
                  </a:ext>
                </a:extLst>
              </a:tr>
              <a:tr h="132207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Deep Learning based Age and Gender Classification Model using Facial Features for Video Surveillance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Sivachandiran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Dr. K. Jagan Mohan, Dr. G. Mohammed Nazer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EfficientNet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+ 1D CNN- Employs MTCNN for robust face detection.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 on benchmark datasets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Multi-model system increases complexity.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Computationally heavier due to multiple deep models.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speed not clearly discussed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 lightweight deployment for edge devices- Expand to emotional/ethnic classification.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optimization for surveillance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756922"/>
                  </a:ext>
                </a:extLst>
              </a:tr>
              <a:tr h="117714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Human Detection as an Edge Service Enabled by a Lightweight CNN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Seyed Yahya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Nikouei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Edge-ready design (Raspberry Pi 3).Lightweight CNN based on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MobileNet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processing ~2 FPS- Resource-efficient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only on human detection.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gender/age or attribute extraction.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pedestrian detection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 to full attribute recognition- Integrate tracking and behavior analysis.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multiple human instances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0490"/>
                  </a:ext>
                </a:extLst>
              </a:tr>
              <a:tr h="11071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Systematic Review of Intelligence Video Surveillance: Trends, Techniques, Frameworks, and Datasets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Guruh Fajar Shidik et al.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Covers 220 studies from 2010–2019- Identifies trends, datasets, ML methods.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Reviews use cases like crime, traffic, healthcare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propose a new model.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Mostly high-level synthesis.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experimental results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future framework development- Build unified benchmarks.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 integration of multi-sensor data</a:t>
                      </a: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09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13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308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Durgekar</dc:creator>
  <cp:lastModifiedBy>Rahul Durgekar</cp:lastModifiedBy>
  <cp:revision>3</cp:revision>
  <dcterms:created xsi:type="dcterms:W3CDTF">2025-05-14T15:21:14Z</dcterms:created>
  <dcterms:modified xsi:type="dcterms:W3CDTF">2025-05-15T11:02:38Z</dcterms:modified>
</cp:coreProperties>
</file>