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Rabinarayan</a:t>
            </a:r>
            <a:r>
              <a:rPr lang="en-US" dirty="0" smtClean="0"/>
              <a:t> </a:t>
            </a:r>
            <a:r>
              <a:rPr lang="en-US" dirty="0" err="1" smtClean="0"/>
              <a:t>Mohanty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848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Props: Passing Data Between Components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248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dirty="0" smtClean="0">
                <a:solidFill>
                  <a:srgbClr val="C00000"/>
                </a:solidFill>
              </a:rPr>
              <a:t>Props (short for </a:t>
            </a:r>
            <a:r>
              <a:rPr lang="en-US" sz="4500" b="1" dirty="0" smtClean="0">
                <a:solidFill>
                  <a:srgbClr val="C00000"/>
                </a:solidFill>
              </a:rPr>
              <a:t>properties</a:t>
            </a:r>
            <a:r>
              <a:rPr lang="en-US" sz="4500" dirty="0" smtClean="0">
                <a:solidFill>
                  <a:srgbClr val="C00000"/>
                </a:solidFill>
              </a:rPr>
              <a:t>) allow components to communicate with each</a:t>
            </a:r>
          </a:p>
          <a:p>
            <a:pPr>
              <a:buNone/>
            </a:pPr>
            <a:r>
              <a:rPr lang="en-US" sz="4500" dirty="0" smtClean="0">
                <a:solidFill>
                  <a:srgbClr val="C00000"/>
                </a:solidFill>
              </a:rPr>
              <a:t>other.</a:t>
            </a:r>
          </a:p>
          <a:p>
            <a:pPr>
              <a:buNone/>
            </a:pPr>
            <a:endParaRPr lang="en-US" sz="4200" dirty="0" smtClean="0">
              <a:solidFill>
                <a:srgbClr val="C00000"/>
              </a:solidFill>
            </a:endParaRPr>
          </a:p>
          <a:p>
            <a:r>
              <a:rPr lang="en-US" sz="4000" dirty="0" smtClean="0"/>
              <a:t>Props are arguments passed into React components.</a:t>
            </a:r>
          </a:p>
          <a:p>
            <a:r>
              <a:rPr lang="en-US" sz="4000" dirty="0" smtClean="0"/>
              <a:t>Props are passed to components via HTML attributes.</a:t>
            </a:r>
          </a:p>
          <a:p>
            <a:r>
              <a:rPr lang="en-US" sz="4500" dirty="0" smtClean="0"/>
              <a:t>React Props are like function arguments in JavaScript </a:t>
            </a:r>
            <a:r>
              <a:rPr lang="en-US" sz="4500" i="1" dirty="0" smtClean="0"/>
              <a:t>and</a:t>
            </a:r>
            <a:r>
              <a:rPr lang="en-US" sz="4500" dirty="0" smtClean="0"/>
              <a:t> attributes in HTML.</a:t>
            </a:r>
          </a:p>
          <a:p>
            <a:pPr>
              <a:buNone/>
            </a:pPr>
            <a:endParaRPr lang="en-US" sz="4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Welcome(props) {</a:t>
            </a:r>
          </a:p>
          <a:p>
            <a:pPr>
              <a:buNone/>
            </a:pPr>
            <a:r>
              <a:rPr lang="en-US" dirty="0" smtClean="0"/>
              <a:t>  return &lt;h1&gt;Hello, {props.name}!&lt;/h1&gt;;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Get(props) {</a:t>
            </a:r>
          </a:p>
          <a:p>
            <a:pPr>
              <a:buNone/>
            </a:pPr>
            <a:r>
              <a:rPr lang="en-US" dirty="0" smtClean="0"/>
              <a:t>  return &lt;h1&gt;I am in, {props.name}!&lt;/h1&gt;;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App() {</a:t>
            </a:r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&lt;Welcome  name=“Silicon" /&gt;</a:t>
            </a:r>
          </a:p>
          <a:p>
            <a:pPr>
              <a:buNone/>
            </a:pPr>
            <a:r>
              <a:rPr lang="en-US" dirty="0" smtClean="0"/>
              <a:t>      &lt;Get  name=“CSE" /&gt;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4200" b="1" dirty="0" smtClean="0">
                <a:solidFill>
                  <a:srgbClr val="C00000"/>
                </a:solidFill>
              </a:rPr>
              <a:t>Props are immutable</a:t>
            </a:r>
            <a:r>
              <a:rPr lang="en-US" sz="4200" dirty="0" smtClean="0">
                <a:solidFill>
                  <a:srgbClr val="C00000"/>
                </a:solidFill>
              </a:rPr>
              <a:t> – they cannot be changed inside the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State: Managing Component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 smtClean="0"/>
              <a:t>While props are used for passing data </a:t>
            </a:r>
            <a:r>
              <a:rPr lang="en-US" sz="3600" b="1" dirty="0" smtClean="0"/>
              <a:t>from parent to child</a:t>
            </a:r>
            <a:r>
              <a:rPr lang="en-US" sz="3600" dirty="0" smtClean="0"/>
              <a:t>, </a:t>
            </a:r>
            <a:r>
              <a:rPr lang="en-US" sz="3600" b="1" dirty="0" smtClean="0"/>
              <a:t>state</a:t>
            </a:r>
            <a:r>
              <a:rPr lang="en-US" sz="3600" dirty="0" smtClean="0"/>
              <a:t> is used to manage</a:t>
            </a:r>
          </a:p>
          <a:p>
            <a:pPr>
              <a:buNone/>
            </a:pPr>
            <a:r>
              <a:rPr lang="en-US" sz="3600" dirty="0" smtClean="0"/>
              <a:t>Data </a:t>
            </a:r>
            <a:r>
              <a:rPr lang="en-US" sz="3600" b="1" dirty="0" smtClean="0"/>
              <a:t>within a component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useState</a:t>
            </a:r>
            <a:r>
              <a:rPr lang="en-US" dirty="0" smtClean="0"/>
              <a:t> } from "react";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Counter()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&lt;p&gt;Count: {count}&lt;/p&gt;</a:t>
            </a:r>
          </a:p>
          <a:p>
            <a:pPr>
              <a:buNone/>
            </a:pPr>
            <a:r>
              <a:rPr lang="en-US" dirty="0" smtClean="0"/>
              <a:t>      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</a:t>
            </a:r>
            <a:r>
              <a:rPr lang="en-US" dirty="0" err="1" smtClean="0"/>
              <a:t>setCount</a:t>
            </a:r>
            <a:r>
              <a:rPr lang="en-US" dirty="0" smtClean="0"/>
              <a:t>(count + 1)}&gt;Increment&lt;/button&gt;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State makes components dynamic and interactive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5240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 initialize our state by calling 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useState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 in our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 component.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useState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 accepts an initial state and returns two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values: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 current state.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 function that updates the state.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 first value, count, is our current state.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 second value, 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setCount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is the function that is used to update our state.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Higher-Order Components (HOCs)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Functions that wrap components for reusability.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Higher-Order Component (HOC)</a:t>
            </a:r>
            <a:r>
              <a:rPr lang="en-US" dirty="0" smtClean="0"/>
              <a:t> is a function that </a:t>
            </a:r>
            <a:r>
              <a:rPr lang="en-US" b="1" dirty="0" smtClean="0"/>
              <a:t>takes a component</a:t>
            </a:r>
            <a:r>
              <a:rPr lang="en-US" dirty="0" smtClean="0"/>
              <a:t> and </a:t>
            </a:r>
            <a:r>
              <a:rPr lang="en-US" b="1" dirty="0" smtClean="0"/>
              <a:t>returns a new component</a:t>
            </a:r>
            <a:r>
              <a:rPr lang="en-US" dirty="0" smtClean="0"/>
              <a:t> with added functionality. HOCs </a:t>
            </a:r>
            <a:r>
              <a:rPr lang="en-US" b="1" dirty="0" smtClean="0"/>
              <a:t>enhance</a:t>
            </a:r>
            <a:r>
              <a:rPr lang="en-US" dirty="0" smtClean="0"/>
              <a:t> or </a:t>
            </a:r>
            <a:r>
              <a:rPr lang="en-US" b="1" dirty="0" smtClean="0"/>
              <a:t>modify</a:t>
            </a:r>
            <a:r>
              <a:rPr lang="en-US" dirty="0" smtClean="0"/>
              <a:t> components without changing their original structure.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withEnhancement</a:t>
            </a:r>
            <a:r>
              <a:rPr lang="en-US" dirty="0" smtClean="0"/>
              <a:t> = (</a:t>
            </a:r>
            <a:r>
              <a:rPr lang="en-US" dirty="0" err="1" smtClean="0"/>
              <a:t>WrappedComponent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  return function </a:t>
            </a:r>
            <a:r>
              <a:rPr lang="en-US" dirty="0" err="1" smtClean="0"/>
              <a:t>EnhancedComponent</a:t>
            </a:r>
            <a:r>
              <a:rPr lang="en-US" dirty="0" smtClean="0"/>
              <a:t>(props) {</a:t>
            </a:r>
          </a:p>
          <a:p>
            <a:pPr>
              <a:buNone/>
            </a:pPr>
            <a:r>
              <a:rPr lang="en-US" dirty="0" smtClean="0"/>
              <a:t>    return &lt;</a:t>
            </a:r>
            <a:r>
              <a:rPr lang="en-US" dirty="0" err="1" smtClean="0"/>
              <a:t>WrappedComponent</a:t>
            </a:r>
            <a:r>
              <a:rPr lang="en-US" dirty="0" smtClean="0"/>
              <a:t> {...props} /&gt;;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withEnhancement</a:t>
            </a:r>
            <a:r>
              <a:rPr lang="en-US" dirty="0" smtClean="0"/>
              <a:t> is the </a:t>
            </a:r>
            <a:r>
              <a:rPr lang="en-US" b="1" dirty="0" smtClean="0"/>
              <a:t>HOC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takes a component</a:t>
            </a:r>
            <a:r>
              <a:rPr lang="en-US" dirty="0" smtClean="0"/>
              <a:t> (</a:t>
            </a:r>
            <a:r>
              <a:rPr lang="en-US" dirty="0" err="1" smtClean="0"/>
              <a:t>WrappedComponent</a:t>
            </a:r>
            <a:r>
              <a:rPr lang="en-US" dirty="0" smtClean="0"/>
              <a:t>) as an argument.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returns a new component</a:t>
            </a:r>
            <a:r>
              <a:rPr lang="en-US" dirty="0" smtClean="0"/>
              <a:t> (</a:t>
            </a:r>
            <a:r>
              <a:rPr lang="en-US" dirty="0" err="1" smtClean="0"/>
              <a:t>EnhancedComponent</a:t>
            </a:r>
            <a:r>
              <a:rPr lang="en-US" dirty="0" smtClean="0"/>
              <a:t>) that renders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WrappedComponent</a:t>
            </a:r>
            <a:r>
              <a:rPr lang="en-US" dirty="0" smtClean="0"/>
              <a:t> with additional logic.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Imagine we have a component that displays user data, but we want to show a </a:t>
            </a:r>
            <a:r>
              <a:rPr lang="en-US" b="1" dirty="0" smtClean="0"/>
              <a:t>loading spinner</a:t>
            </a:r>
            <a:r>
              <a:rPr lang="en-US" dirty="0" smtClean="0"/>
              <a:t> while data is being fetched.</a:t>
            </a:r>
          </a:p>
          <a:p>
            <a:pPr>
              <a:buNone/>
            </a:pPr>
            <a:r>
              <a:rPr lang="en-US" b="1" dirty="0" smtClean="0"/>
              <a:t>Step 1: Create a Base Component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UserProfile</a:t>
            </a:r>
            <a:r>
              <a:rPr lang="en-US" dirty="0" smtClean="0"/>
              <a:t>({ user }) {</a:t>
            </a:r>
          </a:p>
          <a:p>
            <a:pPr>
              <a:buNone/>
            </a:pPr>
            <a:r>
              <a:rPr lang="en-US" dirty="0" smtClean="0"/>
              <a:t>  return &lt;h1&gt;Welcome, {user.name}!&lt;/h1&gt;;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Step 2: Create an HOC to Handle Loading State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withLoading</a:t>
            </a:r>
            <a:r>
              <a:rPr lang="en-US" dirty="0" smtClean="0"/>
              <a:t> = (</a:t>
            </a:r>
            <a:r>
              <a:rPr lang="en-US" dirty="0" err="1" smtClean="0"/>
              <a:t>WrappedComponent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  return function </a:t>
            </a:r>
            <a:r>
              <a:rPr lang="en-US" dirty="0" err="1" smtClean="0"/>
              <a:t>EnhancedComponent</a:t>
            </a:r>
            <a:r>
              <a:rPr lang="en-US" dirty="0" smtClean="0"/>
              <a:t>({ </a:t>
            </a:r>
            <a:r>
              <a:rPr lang="en-US" dirty="0" err="1" smtClean="0"/>
              <a:t>isLoading</a:t>
            </a:r>
            <a:r>
              <a:rPr lang="en-US" dirty="0" smtClean="0"/>
              <a:t>, ...props }) 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isLoading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return &lt;p&gt;Loading...&lt;/p&gt;;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return &lt;</a:t>
            </a:r>
            <a:r>
              <a:rPr lang="en-US" dirty="0" err="1" smtClean="0"/>
              <a:t>WrappedComponent</a:t>
            </a:r>
            <a:r>
              <a:rPr lang="en-US" dirty="0" smtClean="0"/>
              <a:t> {...props} /&gt;;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b="1" dirty="0" smtClean="0"/>
              <a:t>Step 3: Use the HOC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UserProfileWithLoading</a:t>
            </a:r>
            <a:r>
              <a:rPr lang="en-US" dirty="0" smtClean="0"/>
              <a:t> = </a:t>
            </a:r>
            <a:r>
              <a:rPr lang="en-US" dirty="0" err="1" smtClean="0"/>
              <a:t>withLoading</a:t>
            </a:r>
            <a:r>
              <a:rPr lang="en-US" dirty="0" smtClean="0"/>
              <a:t>(</a:t>
            </a:r>
            <a:r>
              <a:rPr lang="en-US" dirty="0" err="1" smtClean="0"/>
              <a:t>UserProfile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App() {</a:t>
            </a:r>
          </a:p>
          <a:p>
            <a:pPr>
              <a:buNone/>
            </a:pPr>
            <a:r>
              <a:rPr lang="en-US" dirty="0" smtClean="0"/>
              <a:t>  const user = { name: </a:t>
            </a:r>
            <a:r>
              <a:rPr lang="en-US" smtClean="0"/>
              <a:t>“</a:t>
            </a:r>
            <a:r>
              <a:rPr lang="en-US" smtClean="0"/>
              <a:t>Silicon</a:t>
            </a:r>
            <a:r>
              <a:rPr lang="en-US" smtClean="0"/>
              <a:t>" </a:t>
            </a: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return &lt;</a:t>
            </a:r>
            <a:r>
              <a:rPr lang="en-US" dirty="0" err="1" smtClean="0"/>
              <a:t>UserProfileWithLoading</a:t>
            </a:r>
            <a:r>
              <a:rPr lang="en-US" dirty="0" smtClean="0"/>
              <a:t> </a:t>
            </a:r>
            <a:r>
              <a:rPr lang="en-US" dirty="0" err="1" smtClean="0"/>
              <a:t>isLoading</a:t>
            </a:r>
            <a:r>
              <a:rPr lang="en-US" dirty="0" smtClean="0"/>
              <a:t>={false} user={user} /&gt;;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676400"/>
            <a:ext cx="3276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Happens Here?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withLoading</a:t>
            </a:r>
            <a:r>
              <a:rPr lang="en-US" sz="2000" dirty="0" smtClean="0"/>
              <a:t> adds loading logic to any component.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UserProfileWithLoading</a:t>
            </a:r>
            <a:r>
              <a:rPr lang="en-US" sz="2000" dirty="0" smtClean="0"/>
              <a:t> is the   </a:t>
            </a:r>
            <a:r>
              <a:rPr lang="en-US" sz="2000" b="1" dirty="0" smtClean="0"/>
              <a:t>enhanced version</a:t>
            </a:r>
            <a:r>
              <a:rPr lang="en-US" sz="2000" dirty="0" smtClean="0"/>
              <a:t> of  </a:t>
            </a:r>
            <a:r>
              <a:rPr lang="en-US" sz="2000" dirty="0" err="1" smtClean="0"/>
              <a:t>UserProfile</a:t>
            </a:r>
            <a:r>
              <a:rPr lang="en-US" sz="2000" dirty="0" smtClean="0"/>
              <a:t> that can now handle loading states.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 for Authentication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withAuth</a:t>
            </a:r>
            <a:r>
              <a:rPr lang="en-US" dirty="0" smtClean="0"/>
              <a:t> = (</a:t>
            </a:r>
            <a:r>
              <a:rPr lang="en-US" dirty="0" err="1" smtClean="0"/>
              <a:t>WrappedComponent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  return function </a:t>
            </a:r>
            <a:r>
              <a:rPr lang="en-US" dirty="0" err="1" smtClean="0"/>
              <a:t>ProtectedComponent</a:t>
            </a:r>
            <a:r>
              <a:rPr lang="en-US" dirty="0" smtClean="0"/>
              <a:t>(props) {</a:t>
            </a:r>
          </a:p>
          <a:p>
            <a:pPr>
              <a:buNone/>
            </a:pPr>
            <a:r>
              <a:rPr lang="en-US" dirty="0" smtClean="0"/>
              <a:t>    const </a:t>
            </a:r>
            <a:r>
              <a:rPr lang="en-US" dirty="0" err="1" smtClean="0"/>
              <a:t>isAuthenticated</a:t>
            </a:r>
            <a:r>
              <a:rPr lang="en-US" dirty="0" smtClean="0"/>
              <a:t> = true; // Replace with real authentication logic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isAuthenticated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return &lt;h1&gt;Access Denied&lt;/h1&gt;;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&lt;</a:t>
            </a:r>
            <a:r>
              <a:rPr lang="en-US" dirty="0" err="1" smtClean="0"/>
              <a:t>WrappedComponent</a:t>
            </a:r>
            <a:r>
              <a:rPr lang="en-US" dirty="0" smtClean="0"/>
              <a:t> {...props} /&gt;;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Dashboard() {</a:t>
            </a:r>
          </a:p>
          <a:p>
            <a:pPr>
              <a:buNone/>
            </a:pPr>
            <a:r>
              <a:rPr lang="en-US" dirty="0" smtClean="0"/>
              <a:t>  return &lt;h1&gt;Welcome to your Dashboard!&lt;/h1&gt;;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ProtectedDashboard</a:t>
            </a:r>
            <a:r>
              <a:rPr lang="en-US" dirty="0" smtClean="0"/>
              <a:t> = </a:t>
            </a:r>
            <a:r>
              <a:rPr lang="en-US" dirty="0" err="1" smtClean="0"/>
              <a:t>withAuth</a:t>
            </a:r>
            <a:r>
              <a:rPr lang="en-US" dirty="0" smtClean="0"/>
              <a:t>(Dashboard);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App() {</a:t>
            </a:r>
          </a:p>
          <a:p>
            <a:pPr>
              <a:buNone/>
            </a:pPr>
            <a:r>
              <a:rPr lang="en-US" dirty="0" smtClean="0"/>
              <a:t>  return &lt;</a:t>
            </a:r>
            <a:r>
              <a:rPr lang="en-US" dirty="0" err="1" smtClean="0"/>
              <a:t>ProtectedDashboard</a:t>
            </a:r>
            <a:r>
              <a:rPr lang="en-US" dirty="0" smtClean="0"/>
              <a:t> /&gt;;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Declarative Approach (React)</a:t>
            </a:r>
          </a:p>
          <a:p>
            <a:pPr>
              <a:buNone/>
            </a:pPr>
            <a:r>
              <a:rPr lang="en-US" dirty="0" smtClean="0"/>
              <a:t>   You describe </a:t>
            </a:r>
            <a:r>
              <a:rPr lang="en-US" b="1" dirty="0" smtClean="0"/>
              <a:t>what</a:t>
            </a:r>
            <a:r>
              <a:rPr lang="en-US" dirty="0" smtClean="0"/>
              <a:t> should be rendered, and React </a:t>
            </a:r>
            <a:r>
              <a:rPr lang="en-US" b="1" dirty="0" smtClean="0"/>
              <a:t>manages the UI updates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function App()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React.useState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&lt;p&gt;Count: {count}&lt;/p&gt;</a:t>
            </a:r>
          </a:p>
          <a:p>
            <a:pPr>
              <a:buNone/>
            </a:pPr>
            <a:r>
              <a:rPr lang="en-US" dirty="0" smtClean="0"/>
              <a:t>      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</a:t>
            </a:r>
            <a:r>
              <a:rPr lang="en-US" dirty="0" err="1" smtClean="0"/>
              <a:t>setCount</a:t>
            </a:r>
            <a:r>
              <a:rPr lang="en-US" dirty="0" smtClean="0"/>
              <a:t>(count + 1)}&gt;Increment&lt;/button&gt;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The UI </a:t>
            </a:r>
            <a:r>
              <a:rPr lang="en-US" b="1" dirty="0" smtClean="0"/>
              <a:t>automatically updates</a:t>
            </a:r>
            <a:r>
              <a:rPr lang="en-US" dirty="0" smtClean="0"/>
              <a:t> when count changes.</a:t>
            </a:r>
          </a:p>
          <a:p>
            <a:r>
              <a:rPr lang="en-US" dirty="0" smtClean="0"/>
              <a:t>No need to manually update the DOM—React </a:t>
            </a:r>
            <a:r>
              <a:rPr lang="en-US" b="1" dirty="0" smtClean="0"/>
              <a:t>handles it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Imperative Approach (Vanilla JavaScript)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You manually tell the browser </a:t>
            </a:r>
            <a:r>
              <a:rPr lang="en-US" b="1" dirty="0" smtClean="0"/>
              <a:t>how</a:t>
            </a:r>
            <a:r>
              <a:rPr lang="en-US" dirty="0" smtClean="0"/>
              <a:t> to update the UI.</a:t>
            </a:r>
          </a:p>
          <a:p>
            <a:pPr>
              <a:buNone/>
            </a:pPr>
            <a:r>
              <a:rPr lang="en-US" dirty="0" smtClean="0"/>
              <a:t>&lt;div id="app"&gt;</a:t>
            </a:r>
          </a:p>
          <a:p>
            <a:pPr>
              <a:buNone/>
            </a:pPr>
            <a:r>
              <a:rPr lang="en-US" dirty="0" smtClean="0"/>
              <a:t>  &lt;p id="count"&gt;Count: 0&lt;/p&gt;</a:t>
            </a:r>
          </a:p>
          <a:p>
            <a:pPr>
              <a:buNone/>
            </a:pPr>
            <a:r>
              <a:rPr lang="en-US" dirty="0" smtClean="0"/>
              <a:t>  &lt;button </a:t>
            </a:r>
            <a:r>
              <a:rPr lang="en-US" dirty="0" err="1" smtClean="0"/>
              <a:t>onclick</a:t>
            </a:r>
            <a:r>
              <a:rPr lang="en-US" dirty="0" smtClean="0"/>
              <a:t>="increment()"&gt;Increment&lt;/button&gt;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let count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function increment() {</a:t>
            </a:r>
          </a:p>
          <a:p>
            <a:pPr>
              <a:buNone/>
            </a:pPr>
            <a:r>
              <a:rPr lang="en-US" dirty="0" smtClean="0"/>
              <a:t>    count++;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("count").</a:t>
            </a:r>
            <a:r>
              <a:rPr lang="en-US" dirty="0" err="1" smtClean="0"/>
              <a:t>innerText</a:t>
            </a:r>
            <a:r>
              <a:rPr lang="en-US" dirty="0" smtClean="0"/>
              <a:t> = "Count: " + count;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r>
              <a:rPr lang="en-US" dirty="0" smtClean="0"/>
              <a:t>You have to </a:t>
            </a:r>
            <a:r>
              <a:rPr lang="en-US" b="1" dirty="0" smtClean="0"/>
              <a:t>manually</a:t>
            </a:r>
            <a:r>
              <a:rPr lang="en-US" dirty="0" smtClean="0"/>
              <a:t> update the DOM (</a:t>
            </a:r>
            <a:r>
              <a:rPr lang="en-US" dirty="0" err="1" smtClean="0"/>
              <a:t>innerText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Can lead to </a:t>
            </a:r>
            <a:r>
              <a:rPr lang="en-US" b="1" dirty="0" smtClean="0"/>
              <a:t>complexity and bugs</a:t>
            </a:r>
            <a:r>
              <a:rPr lang="en-US" dirty="0" smtClean="0"/>
              <a:t> in larger applications.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Virtual DOM (VDOM)</a:t>
            </a:r>
            <a:r>
              <a:rPr lang="en-US" dirty="0" smtClean="0"/>
              <a:t> is a lightweight </a:t>
            </a:r>
            <a:r>
              <a:rPr lang="en-US" b="1" dirty="0" smtClean="0"/>
              <a:t>JavaScript representation</a:t>
            </a:r>
            <a:r>
              <a:rPr lang="en-US" dirty="0" smtClean="0"/>
              <a:t> of the actual DOM (Document Object Model). React uses the Virtual DOM to optimize UI updates and improve performance.</a:t>
            </a:r>
          </a:p>
          <a:p>
            <a:r>
              <a:rPr lang="en-US" dirty="0" smtClean="0"/>
              <a:t>Instead of modifying the </a:t>
            </a:r>
            <a:r>
              <a:rPr lang="en-US" b="1" dirty="0" smtClean="0"/>
              <a:t>real DOM</a:t>
            </a:r>
            <a:r>
              <a:rPr lang="en-US" dirty="0" smtClean="0"/>
              <a:t> directly (which is slow), React updates the Virtual DOM first, calculates the </a:t>
            </a:r>
            <a:r>
              <a:rPr lang="en-US" b="1" dirty="0" smtClean="0"/>
              <a:t>difference (</a:t>
            </a:r>
            <a:r>
              <a:rPr lang="en-US" b="1" dirty="0" err="1" smtClean="0"/>
              <a:t>diffing</a:t>
            </a:r>
            <a:r>
              <a:rPr lang="en-US" b="1" dirty="0" smtClean="0"/>
              <a:t>)</a:t>
            </a:r>
            <a:r>
              <a:rPr lang="en-US" dirty="0" smtClean="0"/>
              <a:t>, and then updates only the </a:t>
            </a:r>
            <a:r>
              <a:rPr lang="en-US" b="1" dirty="0" smtClean="0"/>
              <a:t>necessary parts</a:t>
            </a:r>
            <a:r>
              <a:rPr lang="en-US" dirty="0" smtClean="0"/>
              <a:t> of the actual DOM.</a:t>
            </a:r>
          </a:p>
          <a:p>
            <a:r>
              <a:rPr lang="en-US" b="1" dirty="0" smtClean="0"/>
              <a:t>How the Virtual DOM Works (Step-by-Step)</a:t>
            </a:r>
          </a:p>
          <a:p>
            <a:pPr>
              <a:buNone/>
            </a:pPr>
            <a:r>
              <a:rPr lang="en-US" b="1" dirty="0" smtClean="0"/>
              <a:t>     Render</a:t>
            </a:r>
            <a:r>
              <a:rPr lang="en-US" dirty="0" smtClean="0"/>
              <a:t> – The component returns JSX, which React converts into a Virtual DOM object.</a:t>
            </a:r>
            <a:br>
              <a:rPr lang="en-US" dirty="0" smtClean="0"/>
            </a:br>
            <a:r>
              <a:rPr lang="en-US" b="1" dirty="0" err="1" smtClean="0"/>
              <a:t>Diffing</a:t>
            </a:r>
            <a:r>
              <a:rPr lang="en-US" dirty="0" smtClean="0"/>
              <a:t> – React compares the new Virtual DOM with the previous one (using a </a:t>
            </a:r>
            <a:r>
              <a:rPr lang="en-US" dirty="0" err="1" smtClean="0"/>
              <a:t>diffing</a:t>
            </a:r>
            <a:r>
              <a:rPr lang="en-US" dirty="0" smtClean="0"/>
              <a:t> algorithm).</a:t>
            </a:r>
            <a:br>
              <a:rPr lang="en-US" dirty="0" smtClean="0"/>
            </a:br>
            <a:r>
              <a:rPr lang="en-US" b="1" dirty="0" smtClean="0"/>
              <a:t>Reconciliation</a:t>
            </a:r>
            <a:r>
              <a:rPr lang="en-US" dirty="0" smtClean="0"/>
              <a:t> – React updates only the </a:t>
            </a:r>
            <a:r>
              <a:rPr lang="en-US" b="1" dirty="0" smtClean="0"/>
              <a:t>changed elements</a:t>
            </a:r>
            <a:r>
              <a:rPr lang="en-US" dirty="0" smtClean="0"/>
              <a:t> in the real DOM.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function Counter()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React.useState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&lt;h1&gt;Count: {count}&lt;/h1&gt;</a:t>
            </a:r>
          </a:p>
          <a:p>
            <a:pPr>
              <a:buNone/>
            </a:pPr>
            <a:r>
              <a:rPr lang="en-US" dirty="0" smtClean="0"/>
              <a:t>      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</a:t>
            </a:r>
            <a:r>
              <a:rPr lang="en-US" dirty="0" err="1" smtClean="0"/>
              <a:t>setCount</a:t>
            </a:r>
            <a:r>
              <a:rPr lang="en-US" dirty="0" smtClean="0"/>
              <a:t>(count + 1)}&gt;Increment&lt;/button&gt;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When you click </a:t>
            </a:r>
            <a:r>
              <a:rPr lang="en-US" b="1" dirty="0" smtClean="0"/>
              <a:t>"Increment"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React </a:t>
            </a:r>
            <a:r>
              <a:rPr lang="en-US" b="1" dirty="0" smtClean="0"/>
              <a:t>creates a new Virtual 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compares</a:t>
            </a:r>
            <a:r>
              <a:rPr lang="en-US" dirty="0" smtClean="0"/>
              <a:t> the new Virtual DOM with the previous one.</a:t>
            </a:r>
          </a:p>
          <a:p>
            <a:r>
              <a:rPr lang="en-US" dirty="0" smtClean="0"/>
              <a:t>It finds that </a:t>
            </a:r>
            <a:r>
              <a:rPr lang="en-US" b="1" dirty="0" smtClean="0"/>
              <a:t>only the &lt;h1&gt; element</a:t>
            </a:r>
            <a:r>
              <a:rPr lang="en-US" dirty="0" smtClean="0"/>
              <a:t> changed.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updates only that element</a:t>
            </a:r>
            <a:r>
              <a:rPr lang="en-US" dirty="0" smtClean="0"/>
              <a:t> in the real DOM.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State management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State management</a:t>
            </a:r>
            <a:r>
              <a:rPr lang="en-US" dirty="0" smtClean="0"/>
              <a:t> in React refers to handling and updating the application’s data dynamically. It ensures that </a:t>
            </a:r>
            <a:r>
              <a:rPr lang="en-US" b="1" dirty="0" smtClean="0"/>
              <a:t>UI updates reflect changes in data</a:t>
            </a:r>
            <a:r>
              <a:rPr lang="en-US" dirty="0" smtClean="0"/>
              <a:t> efficiently.</a:t>
            </a:r>
          </a:p>
          <a:p>
            <a:r>
              <a:rPr lang="en-US" b="1" dirty="0" smtClean="0"/>
              <a:t>Think of state as a memory for your component—it determines what gets rendered on the screen.</a:t>
            </a:r>
          </a:p>
          <a:p>
            <a:pPr>
              <a:buNone/>
            </a:pPr>
            <a:r>
              <a:rPr lang="en-US" b="1" dirty="0" smtClean="0"/>
              <a:t>Why is State Management Important?</a:t>
            </a:r>
          </a:p>
          <a:p>
            <a:r>
              <a:rPr lang="en-US" b="1" dirty="0" smtClean="0"/>
              <a:t>Keeps UI in Sync</a:t>
            </a:r>
            <a:r>
              <a:rPr lang="en-US" dirty="0" smtClean="0"/>
              <a:t> – Ensures components re-render when data changes.</a:t>
            </a:r>
          </a:p>
          <a:p>
            <a:r>
              <a:rPr lang="en-US" b="1" dirty="0" smtClean="0"/>
              <a:t>Avoids Manual DOM Updates</a:t>
            </a:r>
            <a:r>
              <a:rPr lang="en-US" dirty="0" smtClean="0"/>
              <a:t> – React efficiently updates only the necessary parts.</a:t>
            </a:r>
          </a:p>
          <a:p>
            <a:r>
              <a:rPr lang="en-US" b="1" dirty="0" smtClean="0"/>
              <a:t>Manages Complexity</a:t>
            </a:r>
            <a:r>
              <a:rPr lang="en-US" dirty="0" smtClean="0"/>
              <a:t> – Helps structure data flow in large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React</a:t>
            </a:r>
            <a:r>
              <a:rPr lang="en-US" sz="4400" b="1" dirty="0" smtClean="0"/>
              <a:t> </a:t>
            </a:r>
            <a:r>
              <a:rPr lang="en-US" sz="4400" dirty="0" smtClean="0"/>
              <a:t>is a 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JavaScript Library</a:t>
            </a:r>
            <a:r>
              <a:rPr lang="en-US" sz="4400" dirty="0" smtClean="0"/>
              <a:t> known for front-end development (or user interface). It is popular due to its 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component-based architecture</a:t>
            </a:r>
            <a:r>
              <a:rPr lang="en-US" sz="4400" dirty="0" smtClean="0"/>
              <a:t>,</a:t>
            </a:r>
            <a:r>
              <a:rPr lang="en-US" sz="4400" b="1" dirty="0" smtClean="0"/>
              <a:t> 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Single Page Applications (SPAs) </a:t>
            </a:r>
            <a:r>
              <a:rPr lang="en-US" sz="4400" dirty="0" smtClean="0"/>
              <a:t>and</a:t>
            </a:r>
            <a:r>
              <a:rPr lang="en-US" sz="4400" b="1" dirty="0" smtClean="0"/>
              <a:t> 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r>
              <a:rPr lang="en-US" sz="4400" b="1" dirty="0" smtClean="0"/>
              <a:t> </a:t>
            </a:r>
            <a:r>
              <a:rPr lang="en-US" sz="4400" dirty="0" smtClean="0"/>
              <a:t>for building web applications that are fast, efficient, and scalable.</a:t>
            </a:r>
          </a:p>
          <a:p>
            <a:pPr>
              <a:buNone/>
            </a:pP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Key Features of React:</a:t>
            </a:r>
          </a:p>
          <a:p>
            <a:pPr>
              <a:spcBef>
                <a:spcPts val="0"/>
              </a:spcBef>
              <a:buNone/>
            </a:pPr>
            <a:endParaRPr lang="en-US" sz="3600" b="1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Component-Based Architecture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UI is broken down into reusable, independent components.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Declarative UI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Describe what the UI should look like, and React takes care of updating the DOM.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Optimizes performance by minimizing direct updates to the real DOM.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State Management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Handles dynamic data using </a:t>
            </a:r>
            <a:r>
              <a:rPr lang="en-US" sz="3600" dirty="0" err="1" smtClean="0"/>
              <a:t>useState</a:t>
            </a:r>
            <a:r>
              <a:rPr lang="en-US" sz="3600" dirty="0" smtClean="0"/>
              <a:t>, </a:t>
            </a:r>
            <a:r>
              <a:rPr lang="en-US" sz="3600" dirty="0" err="1" smtClean="0"/>
              <a:t>useReducer</a:t>
            </a:r>
            <a:r>
              <a:rPr lang="en-US" sz="3600" dirty="0" smtClean="0"/>
              <a:t>, and other hooks.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Unidirectional Data Flow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Data flows in one direction, making the app predictable and easier to debug.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Hooks (since React 16.8)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Functions like </a:t>
            </a:r>
            <a:r>
              <a:rPr lang="en-US" sz="3600" dirty="0" err="1" smtClean="0"/>
              <a:t>useState</a:t>
            </a:r>
            <a:r>
              <a:rPr lang="en-US" sz="3600" dirty="0" smtClean="0"/>
              <a:t> and </a:t>
            </a:r>
            <a:r>
              <a:rPr lang="en-US" sz="3600" dirty="0" err="1" smtClean="0"/>
              <a:t>useEffect</a:t>
            </a:r>
            <a:r>
              <a:rPr lang="en-US" sz="3600" dirty="0" smtClean="0"/>
              <a:t> enable functional components to manage state and side effects.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State: </a:t>
            </a:r>
            <a:r>
              <a:rPr lang="en-US" dirty="0" err="1" smtClean="0"/>
              <a:t>useState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The simplest way to manage state </a:t>
            </a:r>
            <a:r>
              <a:rPr lang="en-US" b="1" dirty="0" smtClean="0">
                <a:solidFill>
                  <a:schemeClr val="tx2"/>
                </a:solidFill>
              </a:rPr>
              <a:t>inside a component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useState</a:t>
            </a:r>
            <a:r>
              <a:rPr lang="en-US" dirty="0" smtClean="0"/>
              <a:t> } from "react";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Counter()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&lt;p&gt;Count: {count}&lt;/p&gt;</a:t>
            </a:r>
          </a:p>
          <a:p>
            <a:pPr>
              <a:buNone/>
            </a:pPr>
            <a:r>
              <a:rPr lang="en-US" dirty="0" smtClean="0"/>
              <a:t>      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</a:t>
            </a:r>
            <a:r>
              <a:rPr lang="en-US" dirty="0" err="1" smtClean="0"/>
              <a:t>setCount</a:t>
            </a:r>
            <a:r>
              <a:rPr lang="en-US" dirty="0" smtClean="0"/>
              <a:t>(count + 1)}&gt;Increment&lt;/button&gt;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Every time count updates, React </a:t>
            </a:r>
            <a:r>
              <a:rPr lang="en-US" b="1" dirty="0" smtClean="0"/>
              <a:t>re-renders</a:t>
            </a:r>
            <a:r>
              <a:rPr lang="en-US" dirty="0" smtClean="0"/>
              <a:t> the component.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State: </a:t>
            </a:r>
            <a:r>
              <a:rPr lang="en-US" dirty="0" err="1" smtClean="0"/>
              <a:t>useContext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Used to share state </a:t>
            </a:r>
            <a:r>
              <a:rPr lang="en-US" b="1" dirty="0" smtClean="0"/>
              <a:t>across multiple components</a:t>
            </a:r>
          </a:p>
          <a:p>
            <a:pPr>
              <a:buNone/>
            </a:pPr>
            <a:r>
              <a:rPr lang="en-US" dirty="0" smtClean="0"/>
              <a:t>without prop drilling.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createContext</a:t>
            </a:r>
            <a:r>
              <a:rPr lang="en-US" dirty="0" smtClean="0"/>
              <a:t>, </a:t>
            </a:r>
            <a:r>
              <a:rPr lang="en-US" dirty="0" err="1" smtClean="0"/>
              <a:t>useState</a:t>
            </a:r>
            <a:r>
              <a:rPr lang="en-US" dirty="0" smtClean="0"/>
              <a:t>, </a:t>
            </a:r>
            <a:r>
              <a:rPr lang="en-US" dirty="0" err="1" smtClean="0"/>
              <a:t>useContext</a:t>
            </a:r>
            <a:r>
              <a:rPr lang="en-US" dirty="0" smtClean="0"/>
              <a:t> } from "react";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ThemeContext</a:t>
            </a:r>
            <a:r>
              <a:rPr lang="en-US" dirty="0" smtClean="0"/>
              <a:t> = </a:t>
            </a:r>
            <a:r>
              <a:rPr lang="en-US" dirty="0" err="1" smtClean="0"/>
              <a:t>createContext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ThemeProvider</a:t>
            </a:r>
            <a:r>
              <a:rPr lang="en-US" dirty="0" smtClean="0"/>
              <a:t>({ children }) {</a:t>
            </a:r>
          </a:p>
          <a:p>
            <a:pPr>
              <a:buNone/>
            </a:pPr>
            <a:r>
              <a:rPr lang="en-US" dirty="0" smtClean="0"/>
              <a:t>  const [theme, </a:t>
            </a:r>
            <a:r>
              <a:rPr lang="en-US" dirty="0" err="1" smtClean="0"/>
              <a:t>setTheme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("light");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ThemeContext.Provider</a:t>
            </a:r>
            <a:r>
              <a:rPr lang="en-US" dirty="0" smtClean="0"/>
              <a:t> value={{ theme, </a:t>
            </a:r>
            <a:r>
              <a:rPr lang="en-US" dirty="0" err="1" smtClean="0"/>
              <a:t>setTheme</a:t>
            </a:r>
            <a:r>
              <a:rPr lang="en-US" dirty="0" smtClean="0"/>
              <a:t> }}&gt;</a:t>
            </a:r>
          </a:p>
          <a:p>
            <a:pPr>
              <a:buNone/>
            </a:pPr>
            <a:r>
              <a:rPr lang="en-US" dirty="0" smtClean="0"/>
              <a:t>      {children}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ThemeContext.Provider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Context 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ThemeSwitcher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const { theme, </a:t>
            </a:r>
            <a:r>
              <a:rPr lang="en-US" dirty="0" err="1" smtClean="0"/>
              <a:t>setTheme</a:t>
            </a:r>
            <a:r>
              <a:rPr lang="en-US" dirty="0" smtClean="0"/>
              <a:t> } = </a:t>
            </a:r>
            <a:r>
              <a:rPr lang="en-US" dirty="0" err="1" smtClean="0"/>
              <a:t>useContext</a:t>
            </a:r>
            <a:r>
              <a:rPr lang="en-US" dirty="0" smtClean="0"/>
              <a:t>(</a:t>
            </a:r>
            <a:r>
              <a:rPr lang="en-US" dirty="0" err="1" smtClean="0"/>
              <a:t>ThemeContext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</a:t>
            </a:r>
            <a:r>
              <a:rPr lang="en-US" dirty="0" err="1" smtClean="0"/>
              <a:t>setTheme</a:t>
            </a:r>
            <a:r>
              <a:rPr lang="en-US" dirty="0" smtClean="0"/>
              <a:t>(theme === "light" ? "dark" : "light")}&gt;</a:t>
            </a:r>
          </a:p>
          <a:p>
            <a:pPr>
              <a:buNone/>
            </a:pPr>
            <a:r>
              <a:rPr lang="en-US" dirty="0" smtClean="0"/>
              <a:t>      Toggle Theme (Current: {theme})</a:t>
            </a:r>
          </a:p>
          <a:p>
            <a:pPr>
              <a:buNone/>
            </a:pPr>
            <a:r>
              <a:rPr lang="en-US" dirty="0" smtClean="0"/>
              <a:t>    &lt;/button&gt;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Unidirectional Data 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Unidirectional Data Flow means </a:t>
            </a:r>
            <a:r>
              <a:rPr lang="en-US" b="1" dirty="0" smtClean="0"/>
              <a:t>data in a React app flows in a single direction</a:t>
            </a:r>
            <a:r>
              <a:rPr lang="en-US" dirty="0" smtClean="0"/>
              <a:t>—from </a:t>
            </a:r>
            <a:r>
              <a:rPr lang="en-US" b="1" dirty="0" smtClean="0"/>
              <a:t>parent components to child components</a:t>
            </a:r>
            <a:r>
              <a:rPr lang="en-US" dirty="0" smtClean="0"/>
              <a:t> via </a:t>
            </a:r>
            <a:r>
              <a:rPr lang="en-US" b="1" dirty="0" smtClean="0"/>
              <a:t>props</a:t>
            </a:r>
            <a:r>
              <a:rPr lang="en-US" dirty="0" smtClean="0"/>
              <a:t>. This makes the app more predictable and easier to debug.</a:t>
            </a:r>
          </a:p>
          <a:p>
            <a:pPr>
              <a:buNone/>
            </a:pPr>
            <a:r>
              <a:rPr lang="en-US" dirty="0" smtClean="0"/>
              <a:t>How Does Unidirectional Data Flow Work?</a:t>
            </a:r>
          </a:p>
          <a:p>
            <a:pPr>
              <a:buNone/>
            </a:pPr>
            <a:r>
              <a:rPr lang="en-US" b="1" dirty="0" smtClean="0"/>
              <a:t>Parent Component Holds the State</a:t>
            </a:r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b="1" dirty="0" smtClean="0"/>
              <a:t>state is managed in a parent component</a:t>
            </a:r>
            <a:r>
              <a:rPr lang="en-US" dirty="0" smtClean="0"/>
              <a:t>, and it </a:t>
            </a:r>
            <a:r>
              <a:rPr lang="en-US" b="1" dirty="0" smtClean="0"/>
              <a:t>passes data to child components as props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function Parent()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React.useState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&lt;Child count={count} /&gt;;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Child({ count }) {</a:t>
            </a:r>
          </a:p>
          <a:p>
            <a:pPr>
              <a:buNone/>
            </a:pPr>
            <a:r>
              <a:rPr lang="en-US" dirty="0" smtClean="0"/>
              <a:t>  return &lt;h1&gt;Count: {count}&lt;/h1&gt;;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Data flows from Parent → Child</a:t>
            </a:r>
          </a:p>
          <a:p>
            <a:pPr>
              <a:buNone/>
            </a:pPr>
            <a:r>
              <a:rPr lang="en-US" b="1" dirty="0" smtClean="0"/>
              <a:t>Child cannot modify the state directly!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State from Child → Use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function Parent() {</a:t>
            </a:r>
          </a:p>
          <a:p>
            <a:pPr>
              <a:buNone/>
            </a:pPr>
            <a:r>
              <a:rPr lang="en-US" dirty="0" smtClean="0"/>
              <a:t>  const [count, </a:t>
            </a:r>
            <a:r>
              <a:rPr lang="en-US" dirty="0" err="1" smtClean="0"/>
              <a:t>setCount</a:t>
            </a:r>
            <a:r>
              <a:rPr lang="en-US" dirty="0" smtClean="0"/>
              <a:t>] = </a:t>
            </a:r>
            <a:r>
              <a:rPr lang="en-US" dirty="0" err="1" smtClean="0"/>
              <a:t>React.useState</a:t>
            </a:r>
            <a:r>
              <a:rPr lang="en-US" dirty="0" smtClean="0"/>
              <a:t>(0);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const increment = () =&gt; </a:t>
            </a:r>
            <a:r>
              <a:rPr lang="en-US" dirty="0" err="1" smtClean="0"/>
              <a:t>setCount</a:t>
            </a:r>
            <a:r>
              <a:rPr lang="en-US" dirty="0" smtClean="0"/>
              <a:t>(count + 1);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return &lt;Child count={count} </a:t>
            </a:r>
            <a:r>
              <a:rPr lang="en-US" dirty="0" err="1" smtClean="0"/>
              <a:t>onIncrement</a:t>
            </a:r>
            <a:r>
              <a:rPr lang="en-US" dirty="0" smtClean="0"/>
              <a:t>={increment} /&gt;;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Child({ count, </a:t>
            </a:r>
            <a:r>
              <a:rPr lang="en-US" dirty="0" err="1" smtClean="0"/>
              <a:t>onIncrement</a:t>
            </a:r>
            <a:r>
              <a:rPr lang="en-US" dirty="0" smtClean="0"/>
              <a:t> }) {</a:t>
            </a:r>
          </a:p>
          <a:p>
            <a:pPr>
              <a:buNone/>
            </a:pPr>
            <a:r>
              <a:rPr lang="en-US" dirty="0" smtClean="0"/>
              <a:t>  return (</a:t>
            </a:r>
          </a:p>
          <a:p>
            <a:pPr>
              <a:buNone/>
            </a:pPr>
            <a:r>
              <a:rPr lang="en-US" dirty="0" smtClean="0"/>
              <a:t>    &lt;div&gt;</a:t>
            </a:r>
          </a:p>
          <a:p>
            <a:pPr>
              <a:buNone/>
            </a:pPr>
            <a:r>
              <a:rPr lang="en-US" dirty="0" smtClean="0"/>
              <a:t>      &lt;h1&gt;Count: {count}&lt;/h1&gt;</a:t>
            </a:r>
          </a:p>
          <a:p>
            <a:pPr>
              <a:buNone/>
            </a:pPr>
            <a:r>
              <a:rPr lang="en-US" dirty="0" smtClean="0"/>
              <a:t>      &lt;button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onIncrement</a:t>
            </a:r>
            <a:r>
              <a:rPr lang="en-US" dirty="0" smtClean="0"/>
              <a:t>}&gt;Increment&lt;/button&gt;</a:t>
            </a:r>
          </a:p>
          <a:p>
            <a:pPr>
              <a:buNone/>
            </a:pPr>
            <a:r>
              <a:rPr lang="en-US" dirty="0" smtClean="0"/>
              <a:t>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Hooks (since React 16.8)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React </a:t>
            </a:r>
            <a:r>
              <a:rPr lang="en-US" b="1" dirty="0" smtClean="0"/>
              <a:t>Hooks</a:t>
            </a:r>
            <a:r>
              <a:rPr lang="en-US" dirty="0" smtClean="0"/>
              <a:t> are functions that let you </a:t>
            </a:r>
            <a:r>
              <a:rPr lang="en-US" b="1" dirty="0" smtClean="0"/>
              <a:t>use state and lifecycle features</a:t>
            </a:r>
            <a:r>
              <a:rPr lang="en-US" dirty="0" smtClean="0"/>
              <a:t> in functional components.</a:t>
            </a:r>
          </a:p>
          <a:p>
            <a:r>
              <a:rPr lang="en-US" dirty="0" smtClean="0"/>
              <a:t>Before Hooks, React used </a:t>
            </a:r>
            <a:r>
              <a:rPr lang="en-US" b="1" dirty="0" smtClean="0"/>
              <a:t>class components</a:t>
            </a:r>
            <a:r>
              <a:rPr lang="en-US" dirty="0" smtClean="0"/>
              <a:t> for managing state, but Hooks </a:t>
            </a:r>
            <a:r>
              <a:rPr lang="en-US" b="1" dirty="0" smtClean="0"/>
              <a:t>eliminate the need for class components</a:t>
            </a:r>
            <a:r>
              <a:rPr lang="en-US" dirty="0" smtClean="0"/>
              <a:t> while making code cleaner and more reusable.</a:t>
            </a:r>
          </a:p>
          <a:p>
            <a:pPr>
              <a:buNone/>
            </a:pPr>
            <a:r>
              <a:rPr lang="en-US" b="1" dirty="0" smtClean="0"/>
              <a:t>Why Use Hooks?</a:t>
            </a:r>
          </a:p>
          <a:p>
            <a:pPr>
              <a:buNone/>
            </a:pPr>
            <a:r>
              <a:rPr lang="en-US" b="1" dirty="0" smtClean="0"/>
              <a:t>     1.No Need for Class Components</a:t>
            </a:r>
            <a:r>
              <a:rPr lang="en-US" dirty="0" smtClean="0"/>
              <a:t> – Use state and side effects in functional components.</a:t>
            </a:r>
          </a:p>
          <a:p>
            <a:pPr>
              <a:buNone/>
            </a:pPr>
            <a:r>
              <a:rPr lang="en-US" b="1" dirty="0" smtClean="0"/>
              <a:t>     2.Cleaner Code</a:t>
            </a:r>
            <a:r>
              <a:rPr lang="en-US" dirty="0" smtClean="0"/>
              <a:t> – No need for this, making code easier to read and maintain.</a:t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en-US" b="1" dirty="0" smtClean="0"/>
              <a:t>Reusable Logic</a:t>
            </a:r>
            <a:r>
              <a:rPr lang="en-US" dirty="0" smtClean="0"/>
              <a:t> – Share logic between components using </a:t>
            </a:r>
            <a:r>
              <a:rPr lang="en-US" b="1" dirty="0" smtClean="0"/>
              <a:t>custom hooks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4.</a:t>
            </a:r>
            <a:r>
              <a:rPr lang="en-US" b="1" dirty="0" smtClean="0"/>
              <a:t>Better Performance</a:t>
            </a:r>
            <a:r>
              <a:rPr lang="en-US" dirty="0" smtClean="0"/>
              <a:t> – Avoids unnecessary class re-renders.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797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 err="1"/>
                        <a:t>useState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Manages local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Counter, form inputs</a:t>
                      </a:r>
                    </a:p>
                  </a:txBody>
                  <a:tcPr anchor="ctr"/>
                </a:tc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 err="1"/>
                        <a:t>useEffect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side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calls, event listeners</a:t>
                      </a:r>
                    </a:p>
                  </a:txBody>
                  <a:tcPr anchor="ctr"/>
                </a:tc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 err="1"/>
                        <a:t>useEffect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side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API calls, event listeners</a:t>
                      </a:r>
                    </a:p>
                  </a:txBody>
                  <a:tcPr anchor="ctr"/>
                </a:tc>
              </a:tr>
              <a:tr h="361627">
                <a:tc>
                  <a:txBody>
                    <a:bodyPr/>
                    <a:lstStyle/>
                    <a:p>
                      <a:r>
                        <a:rPr lang="en-US"/>
                        <a:t>useContext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Global state sharing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Themes, authentication</a:t>
                      </a:r>
                    </a:p>
                  </a:txBody>
                  <a:tcPr anchor="ctr"/>
                </a:tc>
              </a:tr>
              <a:tr h="632848">
                <a:tc>
                  <a:txBody>
                    <a:bodyPr/>
                    <a:lstStyle/>
                    <a:p>
                      <a:r>
                        <a:rPr lang="en-US"/>
                        <a:t>useRef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Accesses DOM elements &amp; stores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input, store previous state</a:t>
                      </a:r>
                    </a:p>
                  </a:txBody>
                  <a:tcPr anchor="ctr"/>
                </a:tc>
              </a:tr>
              <a:tr h="632848">
                <a:tc>
                  <a:txBody>
                    <a:bodyPr/>
                    <a:lstStyle/>
                    <a:p>
                      <a:r>
                        <a:rPr lang="en-US"/>
                        <a:t>useReducer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Alternative to useState for complex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Managing form state, reducers</a:t>
                      </a:r>
                    </a:p>
                  </a:txBody>
                  <a:tcPr anchor="ctr"/>
                </a:tc>
              </a:tr>
              <a:tr h="632848">
                <a:tc>
                  <a:txBody>
                    <a:bodyPr/>
                    <a:lstStyle/>
                    <a:p>
                      <a:r>
                        <a:rPr lang="en-US"/>
                        <a:t>useMemo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Optimizes performance with memoization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Caching calculations</a:t>
                      </a:r>
                    </a:p>
                  </a:txBody>
                  <a:tcPr anchor="ctr"/>
                </a:tc>
              </a:tr>
              <a:tr h="632848">
                <a:tc>
                  <a:txBody>
                    <a:bodyPr/>
                    <a:lstStyle/>
                    <a:p>
                      <a:r>
                        <a:rPr lang="en-US"/>
                        <a:t>useCallback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unnecessary function re-creation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Preventing child re-renders</a:t>
                      </a:r>
                    </a:p>
                  </a:txBody>
                  <a:tcPr anchor="ctr"/>
                </a:tc>
              </a:tr>
              <a:tr h="361627">
                <a:tc>
                  <a:txBody>
                    <a:bodyPr/>
                    <a:lstStyle/>
                    <a:p>
                      <a:r>
                        <a:rPr lang="en-US"/>
                        <a:t>useLayoutEffect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after DOM 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Measuring layout changes</a:t>
                      </a:r>
                    </a:p>
                  </a:txBody>
                  <a:tcPr anchor="ctr"/>
                </a:tc>
              </a:tr>
              <a:tr h="632848">
                <a:tc>
                  <a:txBody>
                    <a:bodyPr/>
                    <a:lstStyle/>
                    <a:p>
                      <a:r>
                        <a:rPr lang="en-US"/>
                        <a:t>useImperativeHandle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Exposes functions from child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Customizing component behavior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Component-Based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React follows a </a:t>
            </a:r>
            <a:r>
              <a:rPr lang="en-US" b="1" dirty="0" smtClean="0"/>
              <a:t>component-based architecture</a:t>
            </a:r>
            <a:r>
              <a:rPr lang="en-US" dirty="0" smtClean="0"/>
              <a:t>, which means the UI is broken down into smaller, reusable, and independent pieces called </a:t>
            </a:r>
            <a:r>
              <a:rPr lang="en-US" b="1" dirty="0" smtClean="0"/>
              <a:t>components</a:t>
            </a:r>
            <a:r>
              <a:rPr lang="en-US" dirty="0" smtClean="0"/>
              <a:t>. Each component is responsible for rendering a part of the UI and can manage its own state and behavior.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Why Use Components?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Reusability</a:t>
            </a:r>
            <a:r>
              <a:rPr lang="en-US" dirty="0" smtClean="0"/>
              <a:t> – Write once, use multiple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Maintainability</a:t>
            </a:r>
            <a:r>
              <a:rPr lang="en-US" dirty="0" smtClean="0"/>
              <a:t> – Easier to manage and update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Separation of Concerns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Each component handles a specific part of the UI.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Scalability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Makes large applications easier to structure and expand.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Types of Components in React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Functional Components (Recommended)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Class Components (Legacy, but still used in some projects)</a:t>
            </a:r>
          </a:p>
          <a:p>
            <a:pPr marL="514350" indent="-514350">
              <a:buNone/>
            </a:pPr>
            <a:r>
              <a:rPr lang="en-US" sz="2800" b="1" dirty="0" smtClean="0"/>
              <a:t>Functional Components:</a:t>
            </a:r>
          </a:p>
          <a:p>
            <a:pPr marL="514350" indent="-514350">
              <a:buNone/>
            </a:pPr>
            <a:r>
              <a:rPr lang="en-US" sz="2000" dirty="0" smtClean="0"/>
              <a:t>Functional components are JavaScript functions that return JSX.</a:t>
            </a:r>
          </a:p>
          <a:p>
            <a:pPr marL="514350" indent="-514350">
              <a:buNone/>
            </a:pPr>
            <a:r>
              <a:rPr lang="en-US" sz="2800" b="1" dirty="0" smtClean="0"/>
              <a:t>What is JSX?</a:t>
            </a:r>
          </a:p>
          <a:p>
            <a:pPr fontAlgn="base"/>
            <a:r>
              <a:rPr lang="en-US" sz="2400" b="1" dirty="0" smtClean="0"/>
              <a:t>JSX (.</a:t>
            </a:r>
            <a:r>
              <a:rPr lang="en-US" sz="2400" b="1" dirty="0" err="1" smtClean="0"/>
              <a:t>jsx</a:t>
            </a:r>
            <a:r>
              <a:rPr lang="en-US" sz="2400" b="1" dirty="0" smtClean="0"/>
              <a:t>) files in React</a:t>
            </a:r>
          </a:p>
          <a:p>
            <a:pPr fontAlgn="base">
              <a:buNone/>
            </a:pPr>
            <a:r>
              <a:rPr lang="en-US" sz="2400" dirty="0" smtClean="0"/>
              <a:t>      JSX or JavaScript XML is a JavaScript syntax extension that allows developers to write HTML-like code directly within JavaScript. Files with the .</a:t>
            </a:r>
            <a:r>
              <a:rPr lang="en-US" sz="2400" dirty="0" err="1" smtClean="0"/>
              <a:t>jsx</a:t>
            </a:r>
            <a:r>
              <a:rPr lang="en-US" sz="2400" dirty="0" smtClean="0"/>
              <a:t> extension typically contain components written in JSX syntax, which React converts into calls. JavaScript Function This extension specifies that a file contains primarily JSX code, which makes it easier for developers and search engines.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514350" indent="-514350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// HelloWorld.js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import React from 'react';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HelloWorld</a:t>
            </a:r>
            <a:r>
              <a:rPr lang="en-US" dirty="0" smtClean="0"/>
              <a:t> = () =&gt; {</a:t>
            </a:r>
          </a:p>
          <a:p>
            <a:pPr>
              <a:buNone/>
            </a:pPr>
            <a:r>
              <a:rPr lang="en-US" dirty="0" smtClean="0"/>
              <a:t>       return (</a:t>
            </a:r>
          </a:p>
          <a:p>
            <a:pPr>
              <a:buNone/>
            </a:pPr>
            <a:r>
              <a:rPr lang="en-US" dirty="0" smtClean="0"/>
              <a:t>             &lt;div&gt;</a:t>
            </a:r>
          </a:p>
          <a:p>
            <a:pPr>
              <a:buNone/>
            </a:pPr>
            <a:r>
              <a:rPr lang="en-US" dirty="0" smtClean="0"/>
              <a:t>                  &lt;h1&gt;Hello, World!&lt;/h1&gt;</a:t>
            </a:r>
          </a:p>
          <a:p>
            <a:pPr>
              <a:buNone/>
            </a:pPr>
            <a:r>
              <a:rPr lang="en-US" dirty="0" smtClean="0"/>
              <a:t>                  &lt;p&gt;Welcome to my first React component!&lt;/p&gt;</a:t>
            </a:r>
          </a:p>
          <a:p>
            <a:pPr>
              <a:buNone/>
            </a:pPr>
            <a:r>
              <a:rPr lang="en-US" dirty="0" smtClean="0"/>
              <a:t>             &lt;/div&gt;</a:t>
            </a:r>
          </a:p>
          <a:p>
            <a:pPr>
              <a:buNone/>
            </a:pPr>
            <a:r>
              <a:rPr lang="en-US" dirty="0" smtClean="0"/>
              <a:t>           );</a:t>
            </a:r>
          </a:p>
          <a:p>
            <a:pPr>
              <a:buNone/>
            </a:pPr>
            <a:r>
              <a:rPr lang="en-US" dirty="0" smtClean="0"/>
              <a:t>     };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export default </a:t>
            </a:r>
            <a:r>
              <a:rPr lang="en-US" dirty="0" err="1" smtClean="0"/>
              <a:t>HelloWorld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i="1" dirty="0" smtClean="0">
                <a:solidFill>
                  <a:srgbClr val="C00000"/>
                </a:solidFill>
              </a:rPr>
              <a:t>// Greeting.jsx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    import</a:t>
            </a:r>
            <a:r>
              <a:rPr lang="en-US" dirty="0" smtClean="0"/>
              <a:t> React </a:t>
            </a:r>
            <a:r>
              <a:rPr lang="en-US" b="1" dirty="0" smtClean="0"/>
              <a:t>from</a:t>
            </a:r>
            <a:r>
              <a:rPr lang="en-US" dirty="0" smtClean="0"/>
              <a:t> 'react'; </a:t>
            </a:r>
          </a:p>
          <a:p>
            <a:pPr>
              <a:buNone/>
            </a:pPr>
            <a:r>
              <a:rPr lang="en-US" b="1" dirty="0" smtClean="0"/>
              <a:t>    const</a:t>
            </a:r>
            <a:r>
              <a:rPr lang="en-US" dirty="0" smtClean="0"/>
              <a:t> Greeting = ({ name }) =&gt; { </a:t>
            </a:r>
          </a:p>
          <a:p>
            <a:pPr>
              <a:buNone/>
            </a:pPr>
            <a:r>
              <a:rPr lang="en-US" b="1" dirty="0" smtClean="0"/>
              <a:t>    return</a:t>
            </a:r>
            <a:r>
              <a:rPr lang="en-US" dirty="0" smtClean="0"/>
              <a:t> ( </a:t>
            </a:r>
          </a:p>
          <a:p>
            <a:pPr>
              <a:buNone/>
            </a:pPr>
            <a:r>
              <a:rPr lang="en-US" dirty="0" smtClean="0"/>
              <a:t>        &lt;div&gt; </a:t>
            </a:r>
          </a:p>
          <a:p>
            <a:pPr>
              <a:buNone/>
            </a:pPr>
            <a:r>
              <a:rPr lang="en-US" dirty="0" smtClean="0"/>
              <a:t>        &lt;h1&gt;Hello, {name}!&lt;/h1&gt; </a:t>
            </a:r>
          </a:p>
          <a:p>
            <a:pPr>
              <a:buNone/>
            </a:pPr>
            <a:r>
              <a:rPr lang="en-US" dirty="0" smtClean="0"/>
              <a:t>        &lt;p&gt;Welcome to the world </a:t>
            </a:r>
            <a:r>
              <a:rPr lang="en-US" b="1" dirty="0" smtClean="0"/>
              <a:t>of</a:t>
            </a:r>
            <a:r>
              <a:rPr lang="en-US" dirty="0" smtClean="0"/>
              <a:t> React!&lt;/p&gt;          </a:t>
            </a:r>
          </a:p>
          <a:p>
            <a:pPr>
              <a:buNone/>
            </a:pPr>
            <a:r>
              <a:rPr lang="en-US" dirty="0" smtClean="0"/>
              <a:t>       &lt;/div&gt; ); }; </a:t>
            </a:r>
          </a:p>
          <a:p>
            <a:pPr>
              <a:buNone/>
            </a:pPr>
            <a:r>
              <a:rPr lang="en-US" b="1" dirty="0" smtClean="0"/>
              <a:t>    export</a:t>
            </a:r>
            <a:r>
              <a:rPr lang="en-US" dirty="0" smtClean="0"/>
              <a:t> </a:t>
            </a:r>
            <a:r>
              <a:rPr lang="en-US" b="1" dirty="0" smtClean="0"/>
              <a:t>default</a:t>
            </a:r>
            <a:r>
              <a:rPr lang="en-US" dirty="0" smtClean="0"/>
              <a:t> Greeting;</a:t>
            </a:r>
          </a:p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Hello, !</a:t>
            </a:r>
          </a:p>
          <a:p>
            <a:pPr>
              <a:buNone/>
            </a:pPr>
            <a:r>
              <a:rPr lang="en-US" dirty="0" smtClean="0"/>
              <a:t>Welcome to the world of React!</a:t>
            </a:r>
          </a:p>
          <a:p>
            <a:pPr>
              <a:buNone/>
            </a:pPr>
            <a:r>
              <a:rPr lang="en-US" dirty="0" smtClean="0"/>
              <a:t>       In this example, the Greeting component is defined in a file named Greeting. </a:t>
            </a:r>
            <a:r>
              <a:rPr lang="en-US" dirty="0" err="1" smtClean="0"/>
              <a:t>jsx</a:t>
            </a:r>
            <a:r>
              <a:rPr lang="en-US" dirty="0" smtClean="0"/>
              <a:t>. It accepts a name prop and renders a personalized greeting using JSX syntax. The curly braces {} allow embedding JavaScript expressions within the markup, demonstrating how JSX can be used to create dynamic and interactive UIs.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import React, { Component } from "react";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Greeting extends Component {</a:t>
            </a:r>
          </a:p>
          <a:p>
            <a:pPr>
              <a:buNone/>
            </a:pPr>
            <a:r>
              <a:rPr lang="en-US" dirty="0" smtClean="0"/>
              <a:t>  render() {</a:t>
            </a:r>
          </a:p>
          <a:p>
            <a:pPr>
              <a:buNone/>
            </a:pPr>
            <a:r>
              <a:rPr lang="en-US" dirty="0" smtClean="0"/>
              <a:t>    return &lt;h1&gt;Hello, React!&lt;/h1&gt;;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Hierarchy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App() {</a:t>
            </a:r>
          </a:p>
          <a:p>
            <a:pPr>
              <a:buNone/>
            </a:pPr>
            <a:r>
              <a:rPr lang="en-US" dirty="0" smtClean="0"/>
              <a:t>        return (</a:t>
            </a:r>
          </a:p>
          <a:p>
            <a:pPr>
              <a:buNone/>
            </a:pPr>
            <a:r>
              <a:rPr lang="en-US" dirty="0" smtClean="0"/>
              <a:t>              &lt;div&gt;</a:t>
            </a:r>
          </a:p>
          <a:p>
            <a:pPr>
              <a:buNone/>
            </a:pPr>
            <a:r>
              <a:rPr lang="en-US" dirty="0" smtClean="0"/>
              <a:t>                &lt;Header /&gt;</a:t>
            </a:r>
          </a:p>
          <a:p>
            <a:pPr>
              <a:buNone/>
            </a:pPr>
            <a:r>
              <a:rPr lang="en-US" dirty="0" smtClean="0"/>
              <a:t>                &lt;</a:t>
            </a:r>
            <a:r>
              <a:rPr lang="en-US" dirty="0" err="1" smtClean="0"/>
              <a:t>MainContent</a:t>
            </a:r>
            <a:r>
              <a:rPr lang="en-US" dirty="0" smtClean="0"/>
              <a:t> /&gt;</a:t>
            </a:r>
          </a:p>
          <a:p>
            <a:pPr>
              <a:buNone/>
            </a:pPr>
            <a:r>
              <a:rPr lang="en-US" dirty="0" smtClean="0"/>
              <a:t>                &lt;Footer /&gt;</a:t>
            </a:r>
          </a:p>
          <a:p>
            <a:pPr>
              <a:buNone/>
            </a:pPr>
            <a:r>
              <a:rPr lang="en-US" dirty="0" smtClean="0"/>
              <a:t>              &lt;/div&gt;</a:t>
            </a:r>
          </a:p>
          <a:p>
            <a:pPr>
              <a:buNone/>
            </a:pP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Header() {</a:t>
            </a:r>
          </a:p>
          <a:p>
            <a:pPr>
              <a:buNone/>
            </a:pPr>
            <a:r>
              <a:rPr lang="en-US" dirty="0" smtClean="0"/>
              <a:t>  return &lt;h1&gt;Header&lt;/h1&gt;;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MainContent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return &lt;p&gt;This is the main content.&lt;/p&gt;;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Footer() {</a:t>
            </a:r>
          </a:p>
          <a:p>
            <a:pPr>
              <a:buNone/>
            </a:pPr>
            <a:r>
              <a:rPr lang="en-US" dirty="0" smtClean="0"/>
              <a:t>  return &lt;footer&gt;Footer&lt;/footer&gt;;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Benefits of Nesting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Promotes </a:t>
            </a:r>
            <a:r>
              <a:rPr lang="en-US" b="1" dirty="0" smtClean="0"/>
              <a:t>modular design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Encapsulation</a:t>
            </a:r>
            <a:r>
              <a:rPr lang="en-US" dirty="0" smtClean="0"/>
              <a:t> – Each component is self-contained.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Easier to manage </a:t>
            </a:r>
            <a:r>
              <a:rPr lang="en-US" b="1" dirty="0" smtClean="0"/>
              <a:t>complex UIs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2106</Words>
  <Application>Microsoft Office PowerPoint</Application>
  <PresentationFormat>On-screen Show (4:3)</PresentationFormat>
  <Paragraphs>384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React.js</vt:lpstr>
      <vt:lpstr>Introduction</vt:lpstr>
      <vt:lpstr>Component-Based Architecture</vt:lpstr>
      <vt:lpstr>Cont..</vt:lpstr>
      <vt:lpstr>JSX Example</vt:lpstr>
      <vt:lpstr>JSX Example</vt:lpstr>
      <vt:lpstr>Class Components:</vt:lpstr>
      <vt:lpstr>Component Hierarchy in React</vt:lpstr>
      <vt:lpstr>Benefits of Nesting Components:</vt:lpstr>
      <vt:lpstr>Props: Passing Data Between Components</vt:lpstr>
      <vt:lpstr>State: Managing Component Data</vt:lpstr>
      <vt:lpstr>Higher-Order Components (HOCs)</vt:lpstr>
      <vt:lpstr>Example</vt:lpstr>
      <vt:lpstr>HOC for Authentication Check</vt:lpstr>
      <vt:lpstr>Declarative UI</vt:lpstr>
      <vt:lpstr>Imperative Approach (Vanilla JavaScript)</vt:lpstr>
      <vt:lpstr>Virtual DOM</vt:lpstr>
      <vt:lpstr>Example</vt:lpstr>
      <vt:lpstr>State management</vt:lpstr>
      <vt:lpstr>Local State: useState Hook</vt:lpstr>
      <vt:lpstr>Global State: useContext Hook</vt:lpstr>
      <vt:lpstr>Use Context in Components</vt:lpstr>
      <vt:lpstr>Unidirectional Data Flow</vt:lpstr>
      <vt:lpstr>Updating State from Child → Use Callback Functions</vt:lpstr>
      <vt:lpstr>Hooks (since React 16.8)</vt:lpstr>
      <vt:lpstr>Hooks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RABINARAYAN MOHANTY</dc:creator>
  <cp:lastModifiedBy>Windows User</cp:lastModifiedBy>
  <cp:revision>37</cp:revision>
  <dcterms:created xsi:type="dcterms:W3CDTF">2006-08-16T00:00:00Z</dcterms:created>
  <dcterms:modified xsi:type="dcterms:W3CDTF">2025-03-05T03:33:25Z</dcterms:modified>
</cp:coreProperties>
</file>