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2" r:id="rId7"/>
    <p:sldId id="264" r:id="rId8"/>
    <p:sldId id="265" r:id="rId9"/>
    <p:sldId id="267" r:id="rId10"/>
    <p:sldId id="266" r:id="rId11"/>
    <p:sldId id="268" r:id="rId12"/>
    <p:sldId id="269" r:id="rId13"/>
    <p:sldId id="270" r:id="rId14"/>
    <p:sldId id="271" r:id="rId15"/>
    <p:sldId id="275" r:id="rId16"/>
    <p:sldId id="278" r:id="rId17"/>
    <p:sldId id="272" r:id="rId18"/>
    <p:sldId id="273" r:id="rId19"/>
    <p:sldId id="276" r:id="rId20"/>
    <p:sldId id="274"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6/2/2020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kaggle.com/datasets"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ANALYTICS INTERNSHIP </a:t>
            </a:r>
            <a:br>
              <a:rPr lang="en-IN" dirty="0" smtClean="0"/>
            </a:br>
            <a:r>
              <a:rPr lang="en-IN" dirty="0" smtClean="0"/>
              <a:t>the </a:t>
            </a:r>
            <a:r>
              <a:rPr lang="en-IN" dirty="0" err="1" smtClean="0"/>
              <a:t>shaadi</a:t>
            </a:r>
            <a:r>
              <a:rPr lang="en-IN" dirty="0" smtClean="0"/>
              <a:t> times</a:t>
            </a:r>
            <a:endParaRPr lang="en-IN" dirty="0"/>
          </a:p>
        </p:txBody>
      </p:sp>
      <p:sp>
        <p:nvSpPr>
          <p:cNvPr id="3" name="Subtitle 2"/>
          <p:cNvSpPr>
            <a:spLocks noGrp="1"/>
          </p:cNvSpPr>
          <p:nvPr>
            <p:ph type="subTitle" idx="1"/>
          </p:nvPr>
        </p:nvSpPr>
        <p:spPr/>
        <p:txBody>
          <a:bodyPr/>
          <a:lstStyle/>
          <a:p>
            <a:r>
              <a:rPr lang="en-US" dirty="0">
                <a:effectLst/>
              </a:rPr>
              <a:t>Impact of Air Pollution on our Lives</a:t>
            </a:r>
            <a:endParaRPr lang="en-IN" dirty="0"/>
          </a:p>
        </p:txBody>
      </p:sp>
    </p:spTree>
    <p:extLst>
      <p:ext uri="{BB962C8B-B14F-4D97-AF65-F5344CB8AC3E}">
        <p14:creationId xmlns:p14="http://schemas.microsoft.com/office/powerpoint/2010/main" val="3051654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from the cities vs gases graphs</a:t>
            </a:r>
            <a:endParaRPr lang="en-IN" dirty="0"/>
          </a:p>
        </p:txBody>
      </p:sp>
      <p:sp>
        <p:nvSpPr>
          <p:cNvPr id="3" name="Content Placeholder 2"/>
          <p:cNvSpPr>
            <a:spLocks noGrp="1"/>
          </p:cNvSpPr>
          <p:nvPr>
            <p:ph sz="quarter" idx="13"/>
          </p:nvPr>
        </p:nvSpPr>
        <p:spPr/>
        <p:txBody>
          <a:bodyPr/>
          <a:lstStyle/>
          <a:p>
            <a:r>
              <a:rPr lang="en-IN" dirty="0" smtClean="0"/>
              <a:t>Thus from the above graphs we conclude that some of the cities with the highest proportion of gases and </a:t>
            </a:r>
            <a:r>
              <a:rPr lang="en-IN" dirty="0" err="1" smtClean="0"/>
              <a:t>highestr</a:t>
            </a:r>
            <a:r>
              <a:rPr lang="en-IN" dirty="0" smtClean="0"/>
              <a:t> proportion of pollution are Mumbai , </a:t>
            </a:r>
            <a:r>
              <a:rPr lang="en-IN" dirty="0" err="1" smtClean="0"/>
              <a:t>delhi</a:t>
            </a:r>
            <a:r>
              <a:rPr lang="en-IN" dirty="0" smtClean="0"/>
              <a:t>, Ahmednagar, Bhopal, </a:t>
            </a:r>
            <a:r>
              <a:rPr lang="en-IN" dirty="0" err="1" smtClean="0"/>
              <a:t>patna</a:t>
            </a:r>
            <a:r>
              <a:rPr lang="en-IN" dirty="0" smtClean="0"/>
              <a:t> And </a:t>
            </a:r>
            <a:r>
              <a:rPr lang="en-IN" dirty="0" err="1" smtClean="0"/>
              <a:t>kolkatta</a:t>
            </a:r>
            <a:endParaRPr lang="en-IN" dirty="0" smtClean="0"/>
          </a:p>
          <a:p>
            <a:r>
              <a:rPr lang="en-IN" dirty="0" smtClean="0"/>
              <a:t>Thus we would analyse the impact of pollution due to lockdown on this particular cities with usually high pollution</a:t>
            </a:r>
            <a:endParaRPr lang="en-IN" dirty="0"/>
          </a:p>
        </p:txBody>
      </p:sp>
    </p:spTree>
    <p:extLst>
      <p:ext uri="{BB962C8B-B14F-4D97-AF65-F5344CB8AC3E}">
        <p14:creationId xmlns:p14="http://schemas.microsoft.com/office/powerpoint/2010/main" val="1410825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AQI INDEX AND CLASSIFICATION OF CITIES</a:t>
            </a:r>
            <a:endParaRPr lang="en-IN" dirty="0"/>
          </a:p>
        </p:txBody>
      </p:sp>
      <p:sp>
        <p:nvSpPr>
          <p:cNvPr id="3" name="Content Placeholder 2"/>
          <p:cNvSpPr>
            <a:spLocks noGrp="1"/>
          </p:cNvSpPr>
          <p:nvPr>
            <p:ph sz="quarter" idx="13"/>
          </p:nvPr>
        </p:nvSpPr>
        <p:spPr/>
        <p:txBody>
          <a:bodyPr/>
          <a:lstStyle/>
          <a:p>
            <a:r>
              <a:rPr lang="en-IN" dirty="0" smtClean="0"/>
              <a:t>THE AIR QUALITY INDEX WHICH IS MENTIONED ABOVE IS DIVIDED INTO FIVE CATEGORIES NAMELY : </a:t>
            </a:r>
          </a:p>
          <a:p>
            <a:r>
              <a:rPr lang="en-IN" dirty="0" smtClean="0"/>
              <a:t>1)SEVERE 2)VERY POOR 3)POOR 4)MODERATE 5)GOOD 6)SATISFACTORY</a:t>
            </a:r>
          </a:p>
          <a:p>
            <a:r>
              <a:rPr lang="en-IN" dirty="0" smtClean="0"/>
              <a:t>NOW WE WILL DIVE DEEPER INTO THE AQI OF DIFFERENT CITIES BEFORE LOCKDOWN AND AFTER LOCKDOWN</a:t>
            </a:r>
          </a:p>
        </p:txBody>
      </p:sp>
    </p:spTree>
    <p:extLst>
      <p:ext uri="{BB962C8B-B14F-4D97-AF65-F5344CB8AC3E}">
        <p14:creationId xmlns:p14="http://schemas.microsoft.com/office/powerpoint/2010/main" val="712813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68416"/>
          </a:xfrm>
        </p:spPr>
        <p:txBody>
          <a:bodyPr>
            <a:normAutofit fontScale="90000"/>
          </a:bodyPr>
          <a:lstStyle/>
          <a:p>
            <a:r>
              <a:rPr lang="en-IN" dirty="0" smtClean="0"/>
              <a:t>COMPARISON OF AQI BEFORE AND AFTER LOCKDOWN</a:t>
            </a:r>
            <a:endParaRPr lang="en-IN" dirty="0"/>
          </a:p>
        </p:txBody>
      </p:sp>
      <p:pic>
        <p:nvPicPr>
          <p:cNvPr id="5" name="Content Placeholder 4"/>
          <p:cNvPicPr>
            <a:picLocks noGrp="1" noChangeAspect="1"/>
          </p:cNvPicPr>
          <p:nvPr>
            <p:ph sz="quarter" idx="13"/>
          </p:nvPr>
        </p:nvPicPr>
        <p:blipFill rotWithShape="1">
          <a:blip r:embed="rId2"/>
          <a:srcRect r="20519" b="2929"/>
          <a:stretch/>
        </p:blipFill>
        <p:spPr>
          <a:xfrm>
            <a:off x="119063" y="1532467"/>
            <a:ext cx="5833003" cy="4775200"/>
          </a:xfrm>
          <a:prstGeom prst="rect">
            <a:avLst/>
          </a:prstGeom>
        </p:spPr>
      </p:pic>
      <p:pic>
        <p:nvPicPr>
          <p:cNvPr id="6" name="Content Placeholder 5"/>
          <p:cNvPicPr>
            <a:picLocks noGrp="1" noChangeAspect="1"/>
          </p:cNvPicPr>
          <p:nvPr>
            <p:ph sz="quarter" idx="14"/>
          </p:nvPr>
        </p:nvPicPr>
        <p:blipFill rotWithShape="1">
          <a:blip r:embed="rId3"/>
          <a:srcRect r="19144" b="4456"/>
          <a:stretch/>
        </p:blipFill>
        <p:spPr>
          <a:xfrm>
            <a:off x="6172200" y="1532467"/>
            <a:ext cx="5858933" cy="4775199"/>
          </a:xfrm>
          <a:prstGeom prst="rect">
            <a:avLst/>
          </a:prstGeom>
        </p:spPr>
      </p:pic>
    </p:spTree>
    <p:extLst>
      <p:ext uri="{BB962C8B-B14F-4D97-AF65-F5344CB8AC3E}">
        <p14:creationId xmlns:p14="http://schemas.microsoft.com/office/powerpoint/2010/main" val="933974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6083"/>
          </a:xfrm>
        </p:spPr>
        <p:txBody>
          <a:bodyPr>
            <a:normAutofit fontScale="90000"/>
          </a:bodyPr>
          <a:lstStyle/>
          <a:p>
            <a:r>
              <a:rPr lang="en-IN" dirty="0" smtClean="0"/>
              <a:t>Comparison of </a:t>
            </a:r>
            <a:r>
              <a:rPr lang="en-IN" dirty="0" err="1" smtClean="0"/>
              <a:t>aqi</a:t>
            </a:r>
            <a:r>
              <a:rPr lang="en-IN" dirty="0" smtClean="0"/>
              <a:t> before and after lockdown</a:t>
            </a:r>
            <a:endParaRPr lang="en-IN" dirty="0"/>
          </a:p>
        </p:txBody>
      </p:sp>
      <p:sp>
        <p:nvSpPr>
          <p:cNvPr id="3" name="Content Placeholder 2"/>
          <p:cNvSpPr>
            <a:spLocks noGrp="1"/>
          </p:cNvSpPr>
          <p:nvPr>
            <p:ph sz="quarter" idx="13"/>
          </p:nvPr>
        </p:nvSpPr>
        <p:spPr>
          <a:xfrm>
            <a:off x="913774" y="1413934"/>
            <a:ext cx="10363826" cy="5164666"/>
          </a:xfrm>
        </p:spPr>
        <p:txBody>
          <a:bodyPr/>
          <a:lstStyle/>
          <a:p>
            <a:r>
              <a:rPr lang="en-IN" dirty="0" smtClean="0"/>
              <a:t>FROM THE SLIDE ABOVE WE CONCLUDE THAT THERE IS DRASTIC CHANGE IN AIR QUALITY BEFORE AND AFTER LOCKDOWN.</a:t>
            </a:r>
          </a:p>
          <a:p>
            <a:r>
              <a:rPr lang="en-IN" dirty="0" smtClean="0"/>
              <a:t>Before lockdown period exists from 2015 to </a:t>
            </a:r>
            <a:r>
              <a:rPr lang="en-IN" dirty="0" err="1" smtClean="0"/>
              <a:t>feb</a:t>
            </a:r>
            <a:r>
              <a:rPr lang="en-IN" dirty="0" smtClean="0"/>
              <a:t> 2020 and the lockdown period exists since march 2020.</a:t>
            </a:r>
          </a:p>
          <a:p>
            <a:r>
              <a:rPr lang="en-IN" dirty="0" smtClean="0"/>
              <a:t>We can see the changes in some of the cities since lockdown</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88854536"/>
              </p:ext>
            </p:extLst>
          </p:nvPr>
        </p:nvGraphicFramePr>
        <p:xfrm>
          <a:off x="2099733" y="3640665"/>
          <a:ext cx="8127999" cy="2595880"/>
        </p:xfrm>
        <a:graphic>
          <a:graphicData uri="http://schemas.openxmlformats.org/drawingml/2006/table">
            <a:tbl>
              <a:tblPr firstRow="1" bandRow="1">
                <a:tableStyleId>{5C22544A-7EE6-4342-B048-85BDC9FD1C3A}</a:tableStyleId>
              </a:tblPr>
              <a:tblGrid>
                <a:gridCol w="2175934">
                  <a:extLst>
                    <a:ext uri="{9D8B030D-6E8A-4147-A177-3AD203B41FA5}">
                      <a16:colId xmlns:a16="http://schemas.microsoft.com/office/drawing/2014/main" val="121348097"/>
                    </a:ext>
                  </a:extLst>
                </a:gridCol>
                <a:gridCol w="3242732">
                  <a:extLst>
                    <a:ext uri="{9D8B030D-6E8A-4147-A177-3AD203B41FA5}">
                      <a16:colId xmlns:a16="http://schemas.microsoft.com/office/drawing/2014/main" val="4281463670"/>
                    </a:ext>
                  </a:extLst>
                </a:gridCol>
                <a:gridCol w="2709333">
                  <a:extLst>
                    <a:ext uri="{9D8B030D-6E8A-4147-A177-3AD203B41FA5}">
                      <a16:colId xmlns:a16="http://schemas.microsoft.com/office/drawing/2014/main" val="13448650"/>
                    </a:ext>
                  </a:extLst>
                </a:gridCol>
              </a:tblGrid>
              <a:tr h="370840">
                <a:tc>
                  <a:txBody>
                    <a:bodyPr/>
                    <a:lstStyle/>
                    <a:p>
                      <a:r>
                        <a:rPr lang="en-IN" dirty="0" smtClean="0"/>
                        <a:t>CITY</a:t>
                      </a:r>
                      <a:endParaRPr lang="en-IN" dirty="0"/>
                    </a:p>
                  </a:txBody>
                  <a:tcPr/>
                </a:tc>
                <a:tc>
                  <a:txBody>
                    <a:bodyPr/>
                    <a:lstStyle/>
                    <a:p>
                      <a:r>
                        <a:rPr lang="en-IN" dirty="0" smtClean="0"/>
                        <a:t>AQI BEFORE LOCKDOWN</a:t>
                      </a:r>
                      <a:endParaRPr lang="en-IN" dirty="0"/>
                    </a:p>
                  </a:txBody>
                  <a:tcPr/>
                </a:tc>
                <a:tc>
                  <a:txBody>
                    <a:bodyPr/>
                    <a:lstStyle/>
                    <a:p>
                      <a:r>
                        <a:rPr lang="en-IN" dirty="0" smtClean="0"/>
                        <a:t>AQI AFTER</a:t>
                      </a:r>
                      <a:r>
                        <a:rPr lang="en-IN" baseline="0" dirty="0" smtClean="0"/>
                        <a:t> LOCKDOWN</a:t>
                      </a:r>
                      <a:endParaRPr lang="en-IN" dirty="0"/>
                    </a:p>
                  </a:txBody>
                  <a:tcPr/>
                </a:tc>
                <a:extLst>
                  <a:ext uri="{0D108BD9-81ED-4DB2-BD59-A6C34878D82A}">
                    <a16:rowId xmlns:a16="http://schemas.microsoft.com/office/drawing/2014/main" val="142220370"/>
                  </a:ext>
                </a:extLst>
              </a:tr>
              <a:tr h="370840">
                <a:tc>
                  <a:txBody>
                    <a:bodyPr/>
                    <a:lstStyle/>
                    <a:p>
                      <a:r>
                        <a:rPr lang="en-IN" dirty="0" smtClean="0"/>
                        <a:t>DELHI</a:t>
                      </a:r>
                      <a:endParaRPr lang="en-IN" dirty="0"/>
                    </a:p>
                  </a:txBody>
                  <a:tcPr/>
                </a:tc>
                <a:tc>
                  <a:txBody>
                    <a:bodyPr/>
                    <a:lstStyle/>
                    <a:p>
                      <a:r>
                        <a:rPr lang="en-IN" dirty="0" smtClean="0"/>
                        <a:t>Poor</a:t>
                      </a:r>
                      <a:endParaRPr lang="en-IN" dirty="0"/>
                    </a:p>
                  </a:txBody>
                  <a:tcPr/>
                </a:tc>
                <a:tc>
                  <a:txBody>
                    <a:bodyPr/>
                    <a:lstStyle/>
                    <a:p>
                      <a:r>
                        <a:rPr lang="en-IN" dirty="0" smtClean="0"/>
                        <a:t>Moderate</a:t>
                      </a:r>
                      <a:endParaRPr lang="en-IN" dirty="0"/>
                    </a:p>
                  </a:txBody>
                  <a:tcPr/>
                </a:tc>
                <a:extLst>
                  <a:ext uri="{0D108BD9-81ED-4DB2-BD59-A6C34878D82A}">
                    <a16:rowId xmlns:a16="http://schemas.microsoft.com/office/drawing/2014/main" val="3472637669"/>
                  </a:ext>
                </a:extLst>
              </a:tr>
              <a:tr h="370840">
                <a:tc>
                  <a:txBody>
                    <a:bodyPr/>
                    <a:lstStyle/>
                    <a:p>
                      <a:r>
                        <a:rPr lang="en-IN" dirty="0" smtClean="0"/>
                        <a:t>LUCKNOW</a:t>
                      </a:r>
                      <a:endParaRPr lang="en-IN" dirty="0"/>
                    </a:p>
                  </a:txBody>
                  <a:tcPr/>
                </a:tc>
                <a:tc>
                  <a:txBody>
                    <a:bodyPr/>
                    <a:lstStyle/>
                    <a:p>
                      <a:r>
                        <a:rPr lang="en-IN" dirty="0" smtClean="0"/>
                        <a:t>Poor</a:t>
                      </a:r>
                      <a:endParaRPr lang="en-IN" dirty="0"/>
                    </a:p>
                  </a:txBody>
                  <a:tcPr/>
                </a:tc>
                <a:tc>
                  <a:txBody>
                    <a:bodyPr/>
                    <a:lstStyle/>
                    <a:p>
                      <a:r>
                        <a:rPr lang="en-IN" dirty="0" smtClean="0"/>
                        <a:t>Moderate</a:t>
                      </a:r>
                      <a:endParaRPr lang="en-IN" dirty="0"/>
                    </a:p>
                  </a:txBody>
                  <a:tcPr/>
                </a:tc>
                <a:extLst>
                  <a:ext uri="{0D108BD9-81ED-4DB2-BD59-A6C34878D82A}">
                    <a16:rowId xmlns:a16="http://schemas.microsoft.com/office/drawing/2014/main" val="323596347"/>
                  </a:ext>
                </a:extLst>
              </a:tr>
              <a:tr h="370840">
                <a:tc>
                  <a:txBody>
                    <a:bodyPr/>
                    <a:lstStyle/>
                    <a:p>
                      <a:r>
                        <a:rPr lang="en-IN" dirty="0" smtClean="0"/>
                        <a:t>PATNA</a:t>
                      </a:r>
                      <a:endParaRPr lang="en-IN" dirty="0"/>
                    </a:p>
                  </a:txBody>
                  <a:tcPr/>
                </a:tc>
                <a:tc>
                  <a:txBody>
                    <a:bodyPr/>
                    <a:lstStyle/>
                    <a:p>
                      <a:r>
                        <a:rPr lang="en-IN" dirty="0" smtClean="0"/>
                        <a:t>Poor</a:t>
                      </a:r>
                      <a:endParaRPr lang="en-IN" dirty="0"/>
                    </a:p>
                  </a:txBody>
                  <a:tcPr/>
                </a:tc>
                <a:tc>
                  <a:txBody>
                    <a:bodyPr/>
                    <a:lstStyle/>
                    <a:p>
                      <a:r>
                        <a:rPr lang="en-IN" dirty="0" smtClean="0"/>
                        <a:t>Moderate</a:t>
                      </a:r>
                      <a:endParaRPr lang="en-IN" dirty="0"/>
                    </a:p>
                  </a:txBody>
                  <a:tcPr/>
                </a:tc>
                <a:extLst>
                  <a:ext uri="{0D108BD9-81ED-4DB2-BD59-A6C34878D82A}">
                    <a16:rowId xmlns:a16="http://schemas.microsoft.com/office/drawing/2014/main" val="1060752701"/>
                  </a:ext>
                </a:extLst>
              </a:tr>
              <a:tr h="370840">
                <a:tc>
                  <a:txBody>
                    <a:bodyPr/>
                    <a:lstStyle/>
                    <a:p>
                      <a:r>
                        <a:rPr lang="en-IN" dirty="0" smtClean="0"/>
                        <a:t>AHMEDABAD</a:t>
                      </a:r>
                      <a:endParaRPr lang="en-IN" dirty="0"/>
                    </a:p>
                  </a:txBody>
                  <a:tcPr/>
                </a:tc>
                <a:tc>
                  <a:txBody>
                    <a:bodyPr/>
                    <a:lstStyle/>
                    <a:p>
                      <a:r>
                        <a:rPr lang="en-IN" dirty="0" smtClean="0"/>
                        <a:t>Severe</a:t>
                      </a:r>
                      <a:endParaRPr lang="en-IN" dirty="0"/>
                    </a:p>
                  </a:txBody>
                  <a:tcPr/>
                </a:tc>
                <a:tc>
                  <a:txBody>
                    <a:bodyPr/>
                    <a:lstStyle/>
                    <a:p>
                      <a:r>
                        <a:rPr lang="en-IN" dirty="0" smtClean="0"/>
                        <a:t>Moderate</a:t>
                      </a:r>
                      <a:endParaRPr lang="en-IN" dirty="0"/>
                    </a:p>
                  </a:txBody>
                  <a:tcPr/>
                </a:tc>
                <a:extLst>
                  <a:ext uri="{0D108BD9-81ED-4DB2-BD59-A6C34878D82A}">
                    <a16:rowId xmlns:a16="http://schemas.microsoft.com/office/drawing/2014/main" val="2027338255"/>
                  </a:ext>
                </a:extLst>
              </a:tr>
              <a:tr h="370840">
                <a:tc>
                  <a:txBody>
                    <a:bodyPr/>
                    <a:lstStyle/>
                    <a:p>
                      <a:r>
                        <a:rPr lang="en-IN" dirty="0" smtClean="0"/>
                        <a:t>BHOPAL</a:t>
                      </a:r>
                      <a:endParaRPr lang="en-IN" dirty="0"/>
                    </a:p>
                  </a:txBody>
                  <a:tcPr/>
                </a:tc>
                <a:tc>
                  <a:txBody>
                    <a:bodyPr/>
                    <a:lstStyle/>
                    <a:p>
                      <a:r>
                        <a:rPr lang="en-IN" dirty="0" smtClean="0"/>
                        <a:t>Moderate</a:t>
                      </a:r>
                      <a:endParaRPr lang="en-IN" dirty="0"/>
                    </a:p>
                  </a:txBody>
                  <a:tcPr/>
                </a:tc>
                <a:tc>
                  <a:txBody>
                    <a:bodyPr/>
                    <a:lstStyle/>
                    <a:p>
                      <a:r>
                        <a:rPr lang="en-IN" dirty="0" smtClean="0"/>
                        <a:t>Satisfactory</a:t>
                      </a:r>
                      <a:endParaRPr lang="en-IN" dirty="0"/>
                    </a:p>
                  </a:txBody>
                  <a:tcPr/>
                </a:tc>
                <a:extLst>
                  <a:ext uri="{0D108BD9-81ED-4DB2-BD59-A6C34878D82A}">
                    <a16:rowId xmlns:a16="http://schemas.microsoft.com/office/drawing/2014/main" val="764562296"/>
                  </a:ext>
                </a:extLst>
              </a:tr>
              <a:tr h="370840">
                <a:tc>
                  <a:txBody>
                    <a:bodyPr/>
                    <a:lstStyle/>
                    <a:p>
                      <a:r>
                        <a:rPr lang="en-IN" dirty="0" smtClean="0"/>
                        <a:t>CHANDIGARH</a:t>
                      </a:r>
                      <a:endParaRPr lang="en-IN" dirty="0"/>
                    </a:p>
                  </a:txBody>
                  <a:tcPr/>
                </a:tc>
                <a:tc>
                  <a:txBody>
                    <a:bodyPr/>
                    <a:lstStyle/>
                    <a:p>
                      <a:r>
                        <a:rPr lang="en-IN" dirty="0" smtClean="0"/>
                        <a:t>Moderate</a:t>
                      </a:r>
                      <a:endParaRPr lang="en-IN" dirty="0"/>
                    </a:p>
                  </a:txBody>
                  <a:tcPr/>
                </a:tc>
                <a:tc>
                  <a:txBody>
                    <a:bodyPr/>
                    <a:lstStyle/>
                    <a:p>
                      <a:r>
                        <a:rPr lang="en-IN" dirty="0" smtClean="0"/>
                        <a:t>Good</a:t>
                      </a:r>
                      <a:endParaRPr lang="en-IN" dirty="0"/>
                    </a:p>
                  </a:txBody>
                  <a:tcPr/>
                </a:tc>
                <a:extLst>
                  <a:ext uri="{0D108BD9-81ED-4DB2-BD59-A6C34878D82A}">
                    <a16:rowId xmlns:a16="http://schemas.microsoft.com/office/drawing/2014/main" val="962665306"/>
                  </a:ext>
                </a:extLst>
              </a:tr>
            </a:tbl>
          </a:graphicData>
        </a:graphic>
      </p:graphicFrame>
    </p:spTree>
    <p:extLst>
      <p:ext uri="{BB962C8B-B14F-4D97-AF65-F5344CB8AC3E}">
        <p14:creationId xmlns:p14="http://schemas.microsoft.com/office/powerpoint/2010/main" val="21441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12192002" cy="6858001"/>
          </a:xfrm>
          <a:prstGeom prst="rect">
            <a:avLst/>
          </a:prstGeom>
        </p:spPr>
      </p:pic>
    </p:spTree>
    <p:extLst>
      <p:ext uri="{BB962C8B-B14F-4D97-AF65-F5344CB8AC3E}">
        <p14:creationId xmlns:p14="http://schemas.microsoft.com/office/powerpoint/2010/main" val="995306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00683"/>
          </a:xfrm>
        </p:spPr>
        <p:txBody>
          <a:bodyPr/>
          <a:lstStyle/>
          <a:p>
            <a:r>
              <a:rPr lang="en-IN" dirty="0" smtClean="0"/>
              <a:t>Gases emission prediction from 2020-2022</a:t>
            </a:r>
            <a:endParaRPr lang="en-IN" dirty="0"/>
          </a:p>
        </p:txBody>
      </p:sp>
      <p:pic>
        <p:nvPicPr>
          <p:cNvPr id="5" name="Content Placeholder 4"/>
          <p:cNvPicPr>
            <a:picLocks noGrp="1" noChangeAspect="1"/>
          </p:cNvPicPr>
          <p:nvPr>
            <p:ph sz="quarter" idx="13"/>
          </p:nvPr>
        </p:nvPicPr>
        <p:blipFill rotWithShape="1">
          <a:blip r:embed="rId2"/>
          <a:srcRect r="3981" b="3268"/>
          <a:stretch/>
        </p:blipFill>
        <p:spPr>
          <a:xfrm>
            <a:off x="745067" y="1346200"/>
            <a:ext cx="11082866" cy="5240867"/>
          </a:xfrm>
          <a:prstGeom prst="rect">
            <a:avLst/>
          </a:prstGeom>
        </p:spPr>
      </p:pic>
    </p:spTree>
    <p:extLst>
      <p:ext uri="{BB962C8B-B14F-4D97-AF65-F5344CB8AC3E}">
        <p14:creationId xmlns:p14="http://schemas.microsoft.com/office/powerpoint/2010/main" val="2879213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667483"/>
          </a:xfrm>
        </p:spPr>
        <p:txBody>
          <a:bodyPr/>
          <a:lstStyle/>
          <a:p>
            <a:r>
              <a:rPr lang="en-IN" dirty="0" smtClean="0"/>
              <a:t>Conclusion from the concentration of gases in air from 2015-2020 and predictions for 2020-2022</a:t>
            </a:r>
            <a:endParaRPr lang="en-IN" dirty="0"/>
          </a:p>
        </p:txBody>
      </p:sp>
      <p:sp>
        <p:nvSpPr>
          <p:cNvPr id="3" name="Content Placeholder 2"/>
          <p:cNvSpPr>
            <a:spLocks noGrp="1"/>
          </p:cNvSpPr>
          <p:nvPr>
            <p:ph sz="quarter" idx="13"/>
          </p:nvPr>
        </p:nvSpPr>
        <p:spPr>
          <a:xfrm>
            <a:off x="913774" y="2650067"/>
            <a:ext cx="10363826" cy="3141132"/>
          </a:xfrm>
        </p:spPr>
        <p:txBody>
          <a:bodyPr/>
          <a:lstStyle/>
          <a:p>
            <a:r>
              <a:rPr lang="en-IN" dirty="0" smtClean="0"/>
              <a:t>While the concentration of major gases such as co2,so2,co,no2,o3 are decreasing in </a:t>
            </a:r>
            <a:r>
              <a:rPr lang="en-IN" dirty="0" err="1" smtClean="0"/>
              <a:t>air,the</a:t>
            </a:r>
            <a:r>
              <a:rPr lang="en-IN" dirty="0" smtClean="0"/>
              <a:t> pollution level of </a:t>
            </a:r>
            <a:r>
              <a:rPr lang="en-IN" dirty="0" err="1" smtClean="0"/>
              <a:t>india</a:t>
            </a:r>
            <a:r>
              <a:rPr lang="en-IN" dirty="0" smtClean="0"/>
              <a:t> has really improved from past 3 months.</a:t>
            </a:r>
          </a:p>
          <a:p>
            <a:r>
              <a:rPr lang="en-IN" dirty="0" smtClean="0"/>
              <a:t>While the concentration is expected to increase from end of 2020 to much higher levels </a:t>
            </a:r>
            <a:endParaRPr lang="en-IN" dirty="0"/>
          </a:p>
        </p:txBody>
      </p:sp>
    </p:spTree>
    <p:extLst>
      <p:ext uri="{BB962C8B-B14F-4D97-AF65-F5344CB8AC3E}">
        <p14:creationId xmlns:p14="http://schemas.microsoft.com/office/powerpoint/2010/main" val="1017983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Air quality prediction for 2020-2022 in </a:t>
            </a:r>
            <a:r>
              <a:rPr lang="en-IN" dirty="0" err="1" smtClean="0"/>
              <a:t>india</a:t>
            </a:r>
            <a:endParaRPr lang="en-IN" dirty="0"/>
          </a:p>
        </p:txBody>
      </p:sp>
      <p:sp>
        <p:nvSpPr>
          <p:cNvPr id="3" name="Content Placeholder 2"/>
          <p:cNvSpPr>
            <a:spLocks noGrp="1"/>
          </p:cNvSpPr>
          <p:nvPr>
            <p:ph sz="quarter" idx="13"/>
          </p:nvPr>
        </p:nvSpPr>
        <p:spPr/>
        <p:txBody>
          <a:bodyPr/>
          <a:lstStyle/>
          <a:p>
            <a:r>
              <a:rPr lang="en-IN" dirty="0" smtClean="0"/>
              <a:t>Now we will have a look at the most important factor </a:t>
            </a:r>
          </a:p>
          <a:p>
            <a:r>
              <a:rPr lang="en-IN" dirty="0" smtClean="0"/>
              <a:t>We will see the air quality index from 2015 to 2019 and post the lockdown phase we will forecast the air quality index from years 2020 to 2022.</a:t>
            </a:r>
          </a:p>
          <a:p>
            <a:r>
              <a:rPr lang="en-IN" dirty="0" smtClean="0"/>
              <a:t>The below graph depicts the forecast for the upcoming years</a:t>
            </a:r>
          </a:p>
          <a:p>
            <a:endParaRPr lang="en-IN" dirty="0"/>
          </a:p>
        </p:txBody>
      </p:sp>
    </p:spTree>
    <p:extLst>
      <p:ext uri="{BB962C8B-B14F-4D97-AF65-F5344CB8AC3E}">
        <p14:creationId xmlns:p14="http://schemas.microsoft.com/office/powerpoint/2010/main" val="1570716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2986" b="3704"/>
          <a:stretch/>
        </p:blipFill>
        <p:spPr>
          <a:xfrm>
            <a:off x="0" y="0"/>
            <a:ext cx="12282854" cy="6858000"/>
          </a:xfrm>
          <a:prstGeom prst="rect">
            <a:avLst/>
          </a:prstGeom>
        </p:spPr>
      </p:pic>
    </p:spTree>
    <p:extLst>
      <p:ext uri="{BB962C8B-B14F-4D97-AF65-F5344CB8AC3E}">
        <p14:creationId xmlns:p14="http://schemas.microsoft.com/office/powerpoint/2010/main" val="3814390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03200"/>
            <a:ext cx="10364451" cy="1032934"/>
          </a:xfrm>
        </p:spPr>
        <p:txBody>
          <a:bodyPr>
            <a:normAutofit fontScale="90000"/>
          </a:bodyPr>
          <a:lstStyle/>
          <a:p>
            <a:r>
              <a:rPr lang="en-IN" dirty="0" err="1" smtClean="0"/>
              <a:t>Aqi</a:t>
            </a:r>
            <a:r>
              <a:rPr lang="en-IN" dirty="0" smtClean="0"/>
              <a:t> predictions for some </a:t>
            </a:r>
            <a:r>
              <a:rPr lang="en-IN" dirty="0" err="1" smtClean="0"/>
              <a:t>citites</a:t>
            </a:r>
            <a:r>
              <a:rPr lang="en-IN" dirty="0" smtClean="0"/>
              <a:t> having high pollution</a:t>
            </a:r>
            <a:endParaRPr lang="en-IN" dirty="0"/>
          </a:p>
        </p:txBody>
      </p:sp>
      <p:pic>
        <p:nvPicPr>
          <p:cNvPr id="4" name="Content Placeholder 3"/>
          <p:cNvPicPr>
            <a:picLocks noGrp="1" noChangeAspect="1"/>
          </p:cNvPicPr>
          <p:nvPr>
            <p:ph sz="quarter" idx="13"/>
          </p:nvPr>
        </p:nvPicPr>
        <p:blipFill rotWithShape="1">
          <a:blip r:embed="rId2"/>
          <a:srcRect r="3927" b="3820"/>
          <a:stretch/>
        </p:blipFill>
        <p:spPr>
          <a:xfrm>
            <a:off x="1032308" y="1455738"/>
            <a:ext cx="9957425" cy="4902729"/>
          </a:xfrm>
          <a:prstGeom prst="rect">
            <a:avLst/>
          </a:prstGeom>
        </p:spPr>
      </p:pic>
    </p:spTree>
    <p:extLst>
      <p:ext uri="{BB962C8B-B14F-4D97-AF65-F5344CB8AC3E}">
        <p14:creationId xmlns:p14="http://schemas.microsoft.com/office/powerpoint/2010/main" val="2643312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LOCKDOWN AND IT’S EFFECTS</a:t>
            </a:r>
            <a:endParaRPr lang="en-IN" dirty="0"/>
          </a:p>
        </p:txBody>
      </p:sp>
      <p:sp>
        <p:nvSpPr>
          <p:cNvPr id="3" name="Content Placeholder 2"/>
          <p:cNvSpPr>
            <a:spLocks noGrp="1"/>
          </p:cNvSpPr>
          <p:nvPr>
            <p:ph sz="quarter" idx="13"/>
          </p:nvPr>
        </p:nvSpPr>
        <p:spPr/>
        <p:txBody>
          <a:bodyPr/>
          <a:lstStyle/>
          <a:p>
            <a:r>
              <a:rPr lang="en-US" dirty="0">
                <a:effectLst/>
              </a:rPr>
              <a:t>On March </a:t>
            </a:r>
            <a:r>
              <a:rPr lang="en-US" dirty="0" smtClean="0">
                <a:effectLst/>
              </a:rPr>
              <a:t>15 </a:t>
            </a:r>
            <a:r>
              <a:rPr lang="en-US" dirty="0">
                <a:effectLst/>
              </a:rPr>
              <a:t>2020, the Indian government placed its population of more than 1.3 billion citizens under lockdown in an effort to reduce the spread of the COVID-19 disease. All non-essential shops, markets and places of worship were closed with only essential services including water, electricity and health services remaining active.</a:t>
            </a:r>
          </a:p>
          <a:p>
            <a:r>
              <a:rPr lang="en-US" dirty="0">
                <a:effectLst/>
              </a:rPr>
              <a:t>Citizens started to experience better air quality so much so that the scenic </a:t>
            </a:r>
            <a:r>
              <a:rPr lang="en-US" dirty="0" err="1">
                <a:effectLst/>
              </a:rPr>
              <a:t>Dhauladhar</a:t>
            </a:r>
            <a:r>
              <a:rPr lang="en-US" dirty="0">
                <a:effectLst/>
              </a:rPr>
              <a:t> Peaks of Himachal Pradesh became visible from </a:t>
            </a:r>
            <a:r>
              <a:rPr lang="en-US" dirty="0" err="1">
                <a:effectLst/>
              </a:rPr>
              <a:t>neighbouring</a:t>
            </a:r>
            <a:r>
              <a:rPr lang="en-US" dirty="0">
                <a:effectLst/>
              </a:rPr>
              <a:t> states. On normal days, these peaks lie hidden behind he film of smog.</a:t>
            </a:r>
          </a:p>
          <a:p>
            <a:endParaRPr lang="en-IN" dirty="0"/>
          </a:p>
        </p:txBody>
      </p:sp>
    </p:spTree>
    <p:extLst>
      <p:ext uri="{BB962C8B-B14F-4D97-AF65-F5344CB8AC3E}">
        <p14:creationId xmlns:p14="http://schemas.microsoft.com/office/powerpoint/2010/main" val="2426947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16016"/>
          </a:xfrm>
        </p:spPr>
        <p:txBody>
          <a:bodyPr>
            <a:normAutofit fontScale="90000"/>
          </a:bodyPr>
          <a:lstStyle/>
          <a:p>
            <a:r>
              <a:rPr lang="en-IN" dirty="0" err="1" smtClean="0"/>
              <a:t>conlusion</a:t>
            </a:r>
            <a:endParaRPr lang="en-IN" dirty="0"/>
          </a:p>
        </p:txBody>
      </p:sp>
      <p:sp>
        <p:nvSpPr>
          <p:cNvPr id="3" name="Content Placeholder 2"/>
          <p:cNvSpPr>
            <a:spLocks noGrp="1"/>
          </p:cNvSpPr>
          <p:nvPr>
            <p:ph sz="quarter" idx="13"/>
          </p:nvPr>
        </p:nvSpPr>
        <p:spPr>
          <a:xfrm>
            <a:off x="913774" y="1134534"/>
            <a:ext cx="10363826" cy="4656665"/>
          </a:xfrm>
        </p:spPr>
        <p:txBody>
          <a:bodyPr/>
          <a:lstStyle/>
          <a:p>
            <a:r>
              <a:rPr lang="en-IN" dirty="0" smtClean="0"/>
              <a:t>Thus from the above graph we depict that the air pollution level has gone significantly low in 2020 due to lockdown but in upcoming years from 2020 to 2022 the air pollution is expected to increase and thus the air quality will be degraded</a:t>
            </a:r>
          </a:p>
          <a:p>
            <a:r>
              <a:rPr lang="en-IN" dirty="0" smtClean="0"/>
              <a:t>The reason for this can be that people now will not get crowded and avoid using government vehicles and thus use private vehicles which might lead to high level of pollution .also industries reopening will have a huge toll on environment and will contribute to the rise of air pollution</a:t>
            </a:r>
          </a:p>
          <a:p>
            <a:r>
              <a:rPr lang="en-IN" dirty="0" smtClean="0"/>
              <a:t>Also upcoming 2 years rise in pollution might be more than the past 3 years as people will avoid getting in contact with each other and resulting in use of local trains, buses and other government vehicles.</a:t>
            </a:r>
          </a:p>
          <a:p>
            <a:endParaRPr lang="en-IN" dirty="0"/>
          </a:p>
        </p:txBody>
      </p:sp>
    </p:spTree>
    <p:extLst>
      <p:ext uri="{BB962C8B-B14F-4D97-AF65-F5344CB8AC3E}">
        <p14:creationId xmlns:p14="http://schemas.microsoft.com/office/powerpoint/2010/main" val="3514943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4174693" cy="567267"/>
          </a:xfrm>
        </p:spPr>
        <p:txBody>
          <a:bodyPr/>
          <a:lstStyle/>
          <a:p>
            <a:r>
              <a:rPr lang="en-IN" dirty="0" smtClean="0"/>
              <a:t>Final conclusion</a:t>
            </a:r>
            <a:endParaRPr lang="en-IN" dirty="0"/>
          </a:p>
        </p:txBody>
      </p:sp>
      <p:sp>
        <p:nvSpPr>
          <p:cNvPr id="4" name="Text Placeholder 3"/>
          <p:cNvSpPr>
            <a:spLocks noGrp="1"/>
          </p:cNvSpPr>
          <p:nvPr>
            <p:ph type="body" sz="half" idx="2"/>
          </p:nvPr>
        </p:nvSpPr>
        <p:spPr>
          <a:xfrm>
            <a:off x="913795" y="1388534"/>
            <a:ext cx="4242406" cy="4580466"/>
          </a:xfrm>
        </p:spPr>
        <p:txBody>
          <a:bodyPr>
            <a:normAutofit fontScale="92500" lnSpcReduction="10000"/>
          </a:bodyPr>
          <a:lstStyle/>
          <a:p>
            <a:r>
              <a:rPr lang="en-IN" dirty="0" smtClean="0"/>
              <a:t>This image clearly shows the effects of pollution before and after lockdown.</a:t>
            </a:r>
          </a:p>
          <a:p>
            <a:r>
              <a:rPr lang="en-IN" dirty="0" smtClean="0"/>
              <a:t>After lockdown the pollution level are so low that one can even see Himalayas clearly which were once hidden behind the polluted air from </a:t>
            </a:r>
            <a:r>
              <a:rPr lang="en-IN" dirty="0" err="1" smtClean="0"/>
              <a:t>india</a:t>
            </a:r>
            <a:r>
              <a:rPr lang="en-IN" dirty="0" smtClean="0"/>
              <a:t>.</a:t>
            </a:r>
          </a:p>
          <a:p>
            <a:r>
              <a:rPr lang="en-IN" dirty="0" smtClean="0"/>
              <a:t>But as the forecast suggests the </a:t>
            </a:r>
            <a:r>
              <a:rPr lang="en-IN" dirty="0" err="1" smtClean="0"/>
              <a:t>aqi</a:t>
            </a:r>
            <a:r>
              <a:rPr lang="en-IN" dirty="0" smtClean="0"/>
              <a:t> is expected to be worse by 2022 again.to keep air pollution under control is an individual duty.</a:t>
            </a:r>
          </a:p>
          <a:p>
            <a:r>
              <a:rPr lang="en-IN" dirty="0" smtClean="0"/>
              <a:t>Also there were some suggestions put forth by environmentalists that lockdown should be imposed for 1 week every year just for the betterment of air quality . individually we should look forward to take care of our country</a:t>
            </a:r>
            <a:endParaRPr lang="en-IN" dirty="0"/>
          </a:p>
        </p:txBody>
      </p:sp>
      <p:pic>
        <p:nvPicPr>
          <p:cNvPr id="5122" name="Picture 2" descr="India's coronavirus lockdown is having a dramatic impact on ..."/>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2327" r="32327"/>
          <a:stretch>
            <a:fillRect/>
          </a:stretch>
        </p:blipFill>
        <p:spPr bwMode="auto">
          <a:xfrm>
            <a:off x="5393267" y="609601"/>
            <a:ext cx="6206066"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273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LETS HAVE A LOOK AT SOME OF THE POLLUTANTS RESPONSIBLE FOR AIR POLLUTION IN INDIA</a:t>
            </a:r>
          </a:p>
        </p:txBody>
      </p:sp>
      <p:sp>
        <p:nvSpPr>
          <p:cNvPr id="4" name="Text Placeholder 3"/>
          <p:cNvSpPr>
            <a:spLocks noGrp="1"/>
          </p:cNvSpPr>
          <p:nvPr>
            <p:ph type="body" sz="half" idx="2"/>
          </p:nvPr>
        </p:nvSpPr>
        <p:spPr/>
        <p:txBody>
          <a:bodyPr/>
          <a:lstStyle/>
          <a:p>
            <a:endParaRPr lang="en-IN" dirty="0" smtClean="0"/>
          </a:p>
          <a:p>
            <a:r>
              <a:rPr lang="en-IN" dirty="0" smtClean="0"/>
              <a:t> This are some of the pollutants responsible for air pollution due to the gases released by industries and </a:t>
            </a:r>
            <a:r>
              <a:rPr lang="en-IN" dirty="0" err="1" smtClean="0"/>
              <a:t>vehicles.The</a:t>
            </a:r>
            <a:r>
              <a:rPr lang="en-IN" dirty="0" smtClean="0"/>
              <a:t> dataset taken from </a:t>
            </a:r>
            <a:r>
              <a:rPr lang="en-IN" dirty="0" err="1" smtClean="0"/>
              <a:t>kaggle</a:t>
            </a:r>
            <a:r>
              <a:rPr lang="en-IN" dirty="0" smtClean="0"/>
              <a:t> (</a:t>
            </a:r>
            <a:r>
              <a:rPr lang="en-IN" dirty="0" smtClean="0">
                <a:hlinkClick r:id="rId2"/>
              </a:rPr>
              <a:t>www.kaggle.com/datasets</a:t>
            </a:r>
            <a:r>
              <a:rPr lang="en-IN" dirty="0" smtClean="0"/>
              <a:t>)  has this gases given day by day for different cities with their proportions recorded daily.</a:t>
            </a:r>
            <a:endParaRPr lang="en-IN" dirty="0"/>
          </a:p>
        </p:txBody>
      </p:sp>
      <p:pic>
        <p:nvPicPr>
          <p:cNvPr id="5" name="Picture 2" descr="https://imgur.com/C4q7gwX.png"/>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5078413" y="1506527"/>
            <a:ext cx="6199187" cy="3387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810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531221"/>
            <a:ext cx="6061792" cy="1091437"/>
          </a:xfrm>
        </p:spPr>
        <p:txBody>
          <a:bodyPr/>
          <a:lstStyle/>
          <a:p>
            <a:r>
              <a:rPr lang="en-IN" dirty="0" smtClean="0"/>
              <a:t>HOW TO DETERMINE AIR QUALITY INDEX (AQI)</a:t>
            </a:r>
            <a:endParaRPr lang="en-IN" dirty="0"/>
          </a:p>
        </p:txBody>
      </p:sp>
      <p:sp>
        <p:nvSpPr>
          <p:cNvPr id="4" name="Text Placeholder 3"/>
          <p:cNvSpPr>
            <a:spLocks noGrp="1"/>
          </p:cNvSpPr>
          <p:nvPr>
            <p:ph type="body" sz="half" idx="2"/>
          </p:nvPr>
        </p:nvSpPr>
        <p:spPr>
          <a:xfrm>
            <a:off x="913794" y="1622658"/>
            <a:ext cx="5934949" cy="11002816"/>
          </a:xfrm>
        </p:spPr>
        <p:txBody>
          <a:bodyPr/>
          <a:lstStyle/>
          <a:p>
            <a:endParaRPr lang="en-IN" dirty="0" smtClean="0"/>
          </a:p>
          <a:p>
            <a:endParaRPr lang="en-IN" dirty="0" smtClean="0"/>
          </a:p>
        </p:txBody>
      </p:sp>
      <p:pic>
        <p:nvPicPr>
          <p:cNvPr id="2054" name="Picture 6" descr="https://imgur.com/JwXoMr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4" y="2339627"/>
            <a:ext cx="5792379" cy="33080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141029" y="1700910"/>
            <a:ext cx="4284617" cy="3693319"/>
          </a:xfrm>
          <a:prstGeom prst="rect">
            <a:avLst/>
          </a:prstGeom>
        </p:spPr>
        <p:txBody>
          <a:bodyPr wrap="square">
            <a:spAutoFit/>
          </a:bodyPr>
          <a:lstStyle/>
          <a:p>
            <a:r>
              <a:rPr lang="en-US" dirty="0">
                <a:latin typeface="Inter"/>
              </a:rPr>
              <a:t>An air quality index (AQI) is used by government agencies[1] to communicate to the public how polluted the air currently is or how polluted it is forecast to </a:t>
            </a:r>
            <a:r>
              <a:rPr lang="en-US" dirty="0" err="1">
                <a:latin typeface="Inter"/>
              </a:rPr>
              <a:t>become.There</a:t>
            </a:r>
            <a:r>
              <a:rPr lang="en-US" dirty="0">
                <a:latin typeface="Inter"/>
              </a:rPr>
              <a:t> are six AQI categories, namely Good, Satisfactory, Moderately polluted, Poor, Very Poor, and Severe. The proposed AQI will consider eight pollutants (PM10, PM2.5, NO2, SO2, CO, O3, NH3, and </a:t>
            </a:r>
            <a:r>
              <a:rPr lang="en-US" dirty="0" err="1">
                <a:latin typeface="Inter"/>
              </a:rPr>
              <a:t>Pb</a:t>
            </a:r>
            <a:r>
              <a:rPr lang="en-US" dirty="0">
                <a:latin typeface="Inter"/>
              </a:rPr>
              <a:t>) for which short-term (up to 24-hourly averaging period) National Ambient Air Quality Standards are prescribed</a:t>
            </a:r>
            <a:endParaRPr lang="en-IN" dirty="0"/>
          </a:p>
        </p:txBody>
      </p:sp>
    </p:spTree>
    <p:extLst>
      <p:ext uri="{BB962C8B-B14F-4D97-AF65-F5344CB8AC3E}">
        <p14:creationId xmlns:p14="http://schemas.microsoft.com/office/powerpoint/2010/main" val="2252667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a:t>
            </a:r>
            <a:r>
              <a:rPr lang="en-IN" dirty="0" err="1" smtClean="0"/>
              <a:t>aqi</a:t>
            </a:r>
            <a:r>
              <a:rPr lang="en-IN" dirty="0" smtClean="0"/>
              <a:t> has an impact on air pollution?</a:t>
            </a:r>
            <a:endParaRPr lang="en-IN" dirty="0"/>
          </a:p>
        </p:txBody>
      </p:sp>
      <p:sp>
        <p:nvSpPr>
          <p:cNvPr id="4" name="Content Placeholder 3"/>
          <p:cNvSpPr>
            <a:spLocks noGrp="1"/>
          </p:cNvSpPr>
          <p:nvPr>
            <p:ph sz="quarter" idx="13"/>
          </p:nvPr>
        </p:nvSpPr>
        <p:spPr/>
        <p:txBody>
          <a:bodyPr/>
          <a:lstStyle/>
          <a:p>
            <a:r>
              <a:rPr lang="en-IN" dirty="0" smtClean="0"/>
              <a:t>In the upcoming slides we would discuss the distribution of various gases in air in various cities across the years.</a:t>
            </a:r>
          </a:p>
          <a:p>
            <a:r>
              <a:rPr lang="en-IN" dirty="0" smtClean="0"/>
              <a:t>This slides will depict the charts which help us to know which cities are the most populated by certain gases.</a:t>
            </a:r>
          </a:p>
          <a:p>
            <a:r>
              <a:rPr lang="en-IN" dirty="0" smtClean="0"/>
              <a:t>Lets have a look at some of the cities vs gases proportions below</a:t>
            </a:r>
          </a:p>
          <a:p>
            <a:pPr marL="0" indent="0">
              <a:buNone/>
            </a:pPr>
            <a:endParaRPr lang="en-IN" dirty="0"/>
          </a:p>
        </p:txBody>
      </p:sp>
    </p:spTree>
    <p:extLst>
      <p:ext uri="{BB962C8B-B14F-4D97-AF65-F5344CB8AC3E}">
        <p14:creationId xmlns:p14="http://schemas.microsoft.com/office/powerpoint/2010/main" val="133057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79357"/>
          </a:xfrm>
        </p:spPr>
        <p:txBody>
          <a:bodyPr/>
          <a:lstStyle/>
          <a:p>
            <a:r>
              <a:rPr lang="en-IN" dirty="0" smtClean="0"/>
              <a:t>Cities  vs pm2.5 emission rate</a:t>
            </a:r>
            <a:endParaRPr lang="en-IN" dirty="0"/>
          </a:p>
        </p:txBody>
      </p:sp>
      <p:pic>
        <p:nvPicPr>
          <p:cNvPr id="4" name="Content Placeholder 3"/>
          <p:cNvPicPr>
            <a:picLocks noGrp="1" noChangeAspect="1"/>
          </p:cNvPicPr>
          <p:nvPr>
            <p:ph sz="quarter" idx="13"/>
          </p:nvPr>
        </p:nvPicPr>
        <p:blipFill rotWithShape="1">
          <a:blip r:embed="rId2"/>
          <a:srcRect b="3708"/>
          <a:stretch/>
        </p:blipFill>
        <p:spPr>
          <a:xfrm>
            <a:off x="1062446" y="1593669"/>
            <a:ext cx="10058400" cy="4537165"/>
          </a:xfrm>
          <a:prstGeom prst="rect">
            <a:avLst/>
          </a:prstGeom>
        </p:spPr>
      </p:pic>
    </p:spTree>
    <p:extLst>
      <p:ext uri="{BB962C8B-B14F-4D97-AF65-F5344CB8AC3E}">
        <p14:creationId xmlns:p14="http://schemas.microsoft.com/office/powerpoint/2010/main" val="4090419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79357"/>
          </a:xfrm>
        </p:spPr>
        <p:txBody>
          <a:bodyPr/>
          <a:lstStyle/>
          <a:p>
            <a:r>
              <a:rPr lang="en-IN" dirty="0" smtClean="0"/>
              <a:t>Cities  vs pm2.5 emission rate</a:t>
            </a:r>
            <a:endParaRPr lang="en-IN" dirty="0"/>
          </a:p>
        </p:txBody>
      </p:sp>
      <p:pic>
        <p:nvPicPr>
          <p:cNvPr id="3" name="Picture 2"/>
          <p:cNvPicPr>
            <a:picLocks noChangeAspect="1"/>
          </p:cNvPicPr>
          <p:nvPr/>
        </p:nvPicPr>
        <p:blipFill rotWithShape="1">
          <a:blip r:embed="rId2"/>
          <a:srcRect b="3878"/>
          <a:stretch/>
        </p:blipFill>
        <p:spPr>
          <a:xfrm>
            <a:off x="913148" y="1497875"/>
            <a:ext cx="10364451" cy="4389120"/>
          </a:xfrm>
          <a:prstGeom prst="rect">
            <a:avLst/>
          </a:prstGeom>
        </p:spPr>
      </p:pic>
    </p:spTree>
    <p:extLst>
      <p:ext uri="{BB962C8B-B14F-4D97-AF65-F5344CB8AC3E}">
        <p14:creationId xmlns:p14="http://schemas.microsoft.com/office/powerpoint/2010/main" val="3698580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79357"/>
          </a:xfrm>
        </p:spPr>
        <p:txBody>
          <a:bodyPr/>
          <a:lstStyle/>
          <a:p>
            <a:r>
              <a:rPr lang="en-IN" dirty="0" smtClean="0"/>
              <a:t>Cities  vs pm2.5 emission rate</a:t>
            </a:r>
            <a:endParaRPr lang="en-IN" dirty="0"/>
          </a:p>
        </p:txBody>
      </p:sp>
      <p:pic>
        <p:nvPicPr>
          <p:cNvPr id="4" name="Picture 3"/>
          <p:cNvPicPr>
            <a:picLocks noChangeAspect="1"/>
          </p:cNvPicPr>
          <p:nvPr/>
        </p:nvPicPr>
        <p:blipFill rotWithShape="1">
          <a:blip r:embed="rId2"/>
          <a:srcRect b="3586"/>
          <a:stretch/>
        </p:blipFill>
        <p:spPr>
          <a:xfrm>
            <a:off x="685800" y="1459774"/>
            <a:ext cx="10592425" cy="4653643"/>
          </a:xfrm>
          <a:prstGeom prst="rect">
            <a:avLst/>
          </a:prstGeom>
        </p:spPr>
      </p:pic>
    </p:spTree>
    <p:extLst>
      <p:ext uri="{BB962C8B-B14F-4D97-AF65-F5344CB8AC3E}">
        <p14:creationId xmlns:p14="http://schemas.microsoft.com/office/powerpoint/2010/main" val="10072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4127"/>
          <a:stretch/>
        </p:blipFill>
        <p:spPr>
          <a:xfrm>
            <a:off x="0" y="0"/>
            <a:ext cx="12192000" cy="6858000"/>
          </a:xfrm>
          <a:prstGeom prst="rect">
            <a:avLst/>
          </a:prstGeom>
        </p:spPr>
      </p:pic>
    </p:spTree>
    <p:extLst>
      <p:ext uri="{BB962C8B-B14F-4D97-AF65-F5344CB8AC3E}">
        <p14:creationId xmlns:p14="http://schemas.microsoft.com/office/powerpoint/2010/main" val="1376280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211</TotalTime>
  <Words>905</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Inter</vt:lpstr>
      <vt:lpstr>Tw Cen MT</vt:lpstr>
      <vt:lpstr>Droplet</vt:lpstr>
      <vt:lpstr>Data ANALYTICS INTERNSHIP  the shaadi times</vt:lpstr>
      <vt:lpstr>LOCKDOWN AND IT’S EFFECTS</vt:lpstr>
      <vt:lpstr>LETS HAVE A LOOK AT SOME OF THE POLLUTANTS RESPONSIBLE FOR AIR POLLUTION IN INDIA</vt:lpstr>
      <vt:lpstr>HOW TO DETERMINE AIR QUALITY INDEX (AQI)</vt:lpstr>
      <vt:lpstr>How aqi has an impact on air pollution?</vt:lpstr>
      <vt:lpstr>Cities  vs pm2.5 emission rate</vt:lpstr>
      <vt:lpstr>Cities  vs pm2.5 emission rate</vt:lpstr>
      <vt:lpstr>Cities  vs pm2.5 emission rate</vt:lpstr>
      <vt:lpstr>PowerPoint Presentation</vt:lpstr>
      <vt:lpstr>Conclusion from the cities vs gases graphs</vt:lpstr>
      <vt:lpstr>AQI INDEX AND CLASSIFICATION OF CITIES</vt:lpstr>
      <vt:lpstr>COMPARISON OF AQI BEFORE AND AFTER LOCKDOWN</vt:lpstr>
      <vt:lpstr>Comparison of aqi before and after lockdown</vt:lpstr>
      <vt:lpstr>PowerPoint Presentation</vt:lpstr>
      <vt:lpstr>Gases emission prediction from 2020-2022</vt:lpstr>
      <vt:lpstr>Conclusion from the concentration of gases in air from 2015-2020 and predictions for 2020-2022</vt:lpstr>
      <vt:lpstr>Air quality prediction for 2020-2022 in india</vt:lpstr>
      <vt:lpstr>PowerPoint Presentation</vt:lpstr>
      <vt:lpstr>Aqi predictions for some citites having high pollution</vt:lpstr>
      <vt:lpstr>conlusion</vt:lpstr>
      <vt:lpstr>Final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INTERNSHIP  the shaadi times</dc:title>
  <dc:creator>jiteshgawas30@gmail.com</dc:creator>
  <cp:lastModifiedBy>jiteshgawas30@gmail.com</cp:lastModifiedBy>
  <cp:revision>10</cp:revision>
  <dcterms:created xsi:type="dcterms:W3CDTF">2020-06-02T12:57:43Z</dcterms:created>
  <dcterms:modified xsi:type="dcterms:W3CDTF">2020-06-02T16:29:48Z</dcterms:modified>
</cp:coreProperties>
</file>