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69" r:id="rId12"/>
    <p:sldId id="267" r:id="rId13"/>
    <p:sldId id="268"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snapToGrid="0">
      <p:cViewPr>
        <p:scale>
          <a:sx n="66" d="100"/>
          <a:sy n="66" d="100"/>
        </p:scale>
        <p:origin x="87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6375C-21ED-4A21-A9E7-25E09AE4F91A}"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01E74-BDC8-4EB3-B1AD-5CC9907729CE}" type="slidenum">
              <a:rPr lang="en-US" smtClean="0"/>
              <a:t>‹#›</a:t>
            </a:fld>
            <a:endParaRPr lang="en-US"/>
          </a:p>
        </p:txBody>
      </p:sp>
    </p:spTree>
    <p:extLst>
      <p:ext uri="{BB962C8B-B14F-4D97-AF65-F5344CB8AC3E}">
        <p14:creationId xmlns:p14="http://schemas.microsoft.com/office/powerpoint/2010/main" val="2264719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Neural networks are set of algorithms inspired by the functioning of human </a:t>
            </a:r>
            <a:r>
              <a:rPr lang="en-US" sz="1200" b="0" i="0" kern="1200" dirty="0" err="1" smtClean="0">
                <a:solidFill>
                  <a:schemeClr val="tx1"/>
                </a:solidFill>
                <a:effectLst/>
                <a:latin typeface="+mn-lt"/>
                <a:ea typeface="+mn-ea"/>
                <a:cs typeface="+mn-cs"/>
              </a:rPr>
              <a:t>brian</a:t>
            </a:r>
            <a:r>
              <a:rPr lang="en-US" sz="1200" b="0" i="0" kern="1200" dirty="0" smtClean="0">
                <a:solidFill>
                  <a:schemeClr val="tx1"/>
                </a:solidFill>
                <a:effectLst/>
                <a:latin typeface="+mn-lt"/>
                <a:ea typeface="+mn-ea"/>
                <a:cs typeface="+mn-cs"/>
              </a:rPr>
              <a:t>. Generally when you open your eyes, what you see is called data and is processed by the </a:t>
            </a:r>
            <a:r>
              <a:rPr lang="en-US" sz="1200" b="0" i="0" kern="1200" dirty="0" err="1" smtClean="0">
                <a:solidFill>
                  <a:schemeClr val="tx1"/>
                </a:solidFill>
                <a:effectLst/>
                <a:latin typeface="+mn-lt"/>
                <a:ea typeface="+mn-ea"/>
                <a:cs typeface="+mn-cs"/>
              </a:rPr>
              <a:t>Nuerons</a:t>
            </a:r>
            <a:r>
              <a:rPr lang="en-US" sz="1200" b="0" i="0" kern="1200" dirty="0" smtClean="0">
                <a:solidFill>
                  <a:schemeClr val="tx1"/>
                </a:solidFill>
                <a:effectLst/>
                <a:latin typeface="+mn-lt"/>
                <a:ea typeface="+mn-ea"/>
                <a:cs typeface="+mn-cs"/>
              </a:rPr>
              <a:t>(data processing cells) in your brain, and </a:t>
            </a:r>
            <a:r>
              <a:rPr lang="en-US" sz="1200" b="0" i="0" kern="1200" dirty="0" err="1" smtClean="0">
                <a:solidFill>
                  <a:schemeClr val="tx1"/>
                </a:solidFill>
                <a:effectLst/>
                <a:latin typeface="+mn-lt"/>
                <a:ea typeface="+mn-ea"/>
                <a:cs typeface="+mn-cs"/>
              </a:rPr>
              <a:t>recognises</a:t>
            </a:r>
            <a:r>
              <a:rPr lang="en-US" sz="1200" b="0" i="0" kern="1200" dirty="0" smtClean="0">
                <a:solidFill>
                  <a:schemeClr val="tx1"/>
                </a:solidFill>
                <a:effectLst/>
                <a:latin typeface="+mn-lt"/>
                <a:ea typeface="+mn-ea"/>
                <a:cs typeface="+mn-cs"/>
              </a:rPr>
              <a:t> what is around you. That’s how similar the Neural Networks works. They takes a large set of data, process the data(draws out the patterns from data), and outputs what it is.</a:t>
            </a:r>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3</a:t>
            </a:fld>
            <a:endParaRPr lang="en-US"/>
          </a:p>
        </p:txBody>
      </p:sp>
    </p:spTree>
    <p:extLst>
      <p:ext uri="{BB962C8B-B14F-4D97-AF65-F5344CB8AC3E}">
        <p14:creationId xmlns:p14="http://schemas.microsoft.com/office/powerpoint/2010/main" val="23053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several scenario’s where the previous understanding of data is </a:t>
            </a:r>
            <a:r>
              <a:rPr lang="en-US" sz="1200" b="0" i="0" kern="1200" dirty="0" err="1" smtClean="0">
                <a:solidFill>
                  <a:schemeClr val="tx1"/>
                </a:solidFill>
                <a:effectLst/>
                <a:latin typeface="+mn-lt"/>
                <a:ea typeface="+mn-ea"/>
                <a:cs typeface="+mn-cs"/>
              </a:rPr>
              <a:t>important.for</a:t>
            </a:r>
            <a:r>
              <a:rPr lang="en-US" sz="1200" b="0" i="0" kern="1200" dirty="0" smtClean="0">
                <a:solidFill>
                  <a:schemeClr val="tx1"/>
                </a:solidFill>
                <a:effectLst/>
                <a:latin typeface="+mn-lt"/>
                <a:ea typeface="+mn-ea"/>
                <a:cs typeface="+mn-cs"/>
              </a:rPr>
              <a:t> example: Reading book, understanding lyrics,..,. These networks do not have memory in order to understand Sequential data like Reading books.</a:t>
            </a:r>
          </a:p>
          <a:p>
            <a:endParaRPr lang="en-GB"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how do we overcome this challenge of understanding previous output?</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solution:</a:t>
            </a:r>
            <a:r>
              <a:rPr lang="en-US" sz="1200" b="0" i="0" kern="1200" dirty="0" smtClean="0">
                <a:solidFill>
                  <a:schemeClr val="tx1"/>
                </a:solidFill>
                <a:effectLst/>
                <a:latin typeface="+mn-lt"/>
                <a:ea typeface="+mn-ea"/>
                <a:cs typeface="+mn-cs"/>
              </a:rPr>
              <a:t> RNN’s.</a:t>
            </a:r>
          </a:p>
          <a:p>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5</a:t>
            </a:fld>
            <a:endParaRPr lang="en-US"/>
          </a:p>
        </p:txBody>
      </p:sp>
    </p:spTree>
    <p:extLst>
      <p:ext uri="{BB962C8B-B14F-4D97-AF65-F5344CB8AC3E}">
        <p14:creationId xmlns:p14="http://schemas.microsoft.com/office/powerpoint/2010/main" val="374702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traditional neural network we assume that all inputs (and outputs) are independent of each other. But for many tasks that’s a very bad idea. If you want to predict the next word in a sentence you better know which words came before it. RNNs are called </a:t>
            </a:r>
            <a:r>
              <a:rPr lang="en-US" sz="1200" b="0" i="1" kern="1200" dirty="0" smtClean="0">
                <a:solidFill>
                  <a:schemeClr val="tx1"/>
                </a:solidFill>
                <a:effectLst/>
                <a:latin typeface="+mn-lt"/>
                <a:ea typeface="+mn-ea"/>
                <a:cs typeface="+mn-cs"/>
              </a:rPr>
              <a:t>recurrent</a:t>
            </a:r>
            <a:r>
              <a:rPr lang="en-US" sz="1200" b="0" i="0" kern="1200" dirty="0" smtClean="0">
                <a:solidFill>
                  <a:schemeClr val="tx1"/>
                </a:solidFill>
                <a:effectLst/>
                <a:latin typeface="+mn-lt"/>
                <a:ea typeface="+mn-ea"/>
                <a:cs typeface="+mn-cs"/>
              </a:rPr>
              <a:t> because they perform the same task for every element of a sequence, with the output being depended on the previous computations and you already know that they have a “memory” which captures information about what has been calculated so far.</a:t>
            </a:r>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6</a:t>
            </a:fld>
            <a:endParaRPr lang="en-US"/>
          </a:p>
        </p:txBody>
      </p:sp>
    </p:spTree>
    <p:extLst>
      <p:ext uri="{BB962C8B-B14F-4D97-AF65-F5344CB8AC3E}">
        <p14:creationId xmlns:p14="http://schemas.microsoft.com/office/powerpoint/2010/main" val="3915755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One-to-one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also called as Plain/</a:t>
            </a:r>
            <a:r>
              <a:rPr lang="en-US" sz="1200" b="0" i="0" kern="1200" dirty="0" err="1" smtClean="0">
                <a:solidFill>
                  <a:schemeClr val="tx1"/>
                </a:solidFill>
                <a:effectLst/>
                <a:latin typeface="+mn-lt"/>
                <a:ea typeface="+mn-ea"/>
                <a:cs typeface="+mn-cs"/>
              </a:rPr>
              <a:t>Vaniall</a:t>
            </a:r>
            <a:r>
              <a:rPr lang="en-US" sz="1200" b="0" i="0" kern="1200" dirty="0" smtClean="0">
                <a:solidFill>
                  <a:schemeClr val="tx1"/>
                </a:solidFill>
                <a:effectLst/>
                <a:latin typeface="+mn-lt"/>
                <a:ea typeface="+mn-ea"/>
                <a:cs typeface="+mn-cs"/>
              </a:rPr>
              <a:t> Neural networks. It deals with Fixed size of input to Fixed size of Output where they are independent of previous information/output.</a:t>
            </a:r>
          </a:p>
          <a:p>
            <a:r>
              <a:rPr lang="en-US" sz="1200" b="1" i="0" kern="1200" dirty="0" smtClean="0">
                <a:solidFill>
                  <a:schemeClr val="tx1"/>
                </a:solidFill>
                <a:effectLst/>
                <a:latin typeface="+mn-lt"/>
                <a:ea typeface="+mn-ea"/>
                <a:cs typeface="+mn-cs"/>
              </a:rPr>
              <a:t>Ex:</a:t>
            </a:r>
            <a:r>
              <a:rPr lang="en-US" sz="1200" b="0" i="0" kern="1200" dirty="0" smtClean="0">
                <a:solidFill>
                  <a:schemeClr val="tx1"/>
                </a:solidFill>
                <a:effectLst/>
                <a:latin typeface="+mn-lt"/>
                <a:ea typeface="+mn-ea"/>
                <a:cs typeface="+mn-cs"/>
              </a:rPr>
              <a:t> Image classification.</a:t>
            </a:r>
          </a:p>
          <a:p>
            <a:r>
              <a:rPr lang="en-US" sz="1200" b="1" i="0" kern="1200" dirty="0" smtClean="0">
                <a:solidFill>
                  <a:schemeClr val="tx1"/>
                </a:solidFill>
                <a:effectLst/>
                <a:latin typeface="+mn-lt"/>
                <a:ea typeface="+mn-ea"/>
                <a:cs typeface="+mn-cs"/>
              </a:rPr>
              <a:t>One-to-Many: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deals with fixed size of information as input that gives sequence of data as output.</a:t>
            </a:r>
          </a:p>
          <a:p>
            <a:r>
              <a:rPr lang="en-US" sz="1200" b="1" i="0" kern="1200" dirty="0" err="1" smtClean="0">
                <a:solidFill>
                  <a:schemeClr val="tx1"/>
                </a:solidFill>
                <a:effectLst/>
                <a:latin typeface="+mn-lt"/>
                <a:ea typeface="+mn-ea"/>
                <a:cs typeface="+mn-cs"/>
              </a:rPr>
              <a:t>Ex:</a:t>
            </a:r>
            <a:r>
              <a:rPr lang="en-US" sz="1200" b="0" i="0" kern="1200" dirty="0" err="1" smtClean="0">
                <a:solidFill>
                  <a:schemeClr val="tx1"/>
                </a:solidFill>
                <a:effectLst/>
                <a:latin typeface="+mn-lt"/>
                <a:ea typeface="+mn-ea"/>
                <a:cs typeface="+mn-cs"/>
              </a:rPr>
              <a:t>Image</a:t>
            </a:r>
            <a:r>
              <a:rPr lang="en-US" sz="1200" b="0" i="0" kern="1200" dirty="0" smtClean="0">
                <a:solidFill>
                  <a:schemeClr val="tx1"/>
                </a:solidFill>
                <a:effectLst/>
                <a:latin typeface="+mn-lt"/>
                <a:ea typeface="+mn-ea"/>
                <a:cs typeface="+mn-cs"/>
              </a:rPr>
              <a:t> Captioning takes image as input and outputs a sentence of words.</a:t>
            </a:r>
          </a:p>
          <a:p>
            <a:r>
              <a:rPr lang="en-US" i="1" dirty="0" smtClean="0">
                <a:effectLst/>
              </a:rPr>
              <a:t>Deep Visual-Semantic Alignments for Generating Image </a:t>
            </a:r>
            <a:r>
              <a:rPr lang="en-US" i="1" dirty="0" err="1" smtClean="0">
                <a:effectLst/>
              </a:rPr>
              <a:t>Descriptions.</a:t>
            </a:r>
            <a:r>
              <a:rPr lang="en-US" sz="1200" b="1" i="0" kern="1200" dirty="0" err="1" smtClean="0">
                <a:solidFill>
                  <a:schemeClr val="tx1"/>
                </a:solidFill>
                <a:effectLst/>
                <a:latin typeface="+mn-lt"/>
                <a:ea typeface="+mn-ea"/>
                <a:cs typeface="+mn-cs"/>
              </a:rPr>
              <a:t>Many</a:t>
            </a:r>
            <a:r>
              <a:rPr lang="en-US" sz="1200" b="1" i="0" kern="1200" dirty="0" smtClean="0">
                <a:solidFill>
                  <a:schemeClr val="tx1"/>
                </a:solidFill>
                <a:effectLst/>
                <a:latin typeface="+mn-lt"/>
                <a:ea typeface="+mn-ea"/>
                <a:cs typeface="+mn-cs"/>
              </a:rPr>
              <a:t>-to-One: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takes Sequence of information as input and </a:t>
            </a:r>
            <a:r>
              <a:rPr lang="en-US" sz="1200" b="0" i="0" kern="1200" dirty="0" err="1" smtClean="0">
                <a:solidFill>
                  <a:schemeClr val="tx1"/>
                </a:solidFill>
                <a:effectLst/>
                <a:latin typeface="+mn-lt"/>
                <a:ea typeface="+mn-ea"/>
                <a:cs typeface="+mn-cs"/>
              </a:rPr>
              <a:t>ouputs</a:t>
            </a:r>
            <a:r>
              <a:rPr lang="en-US" sz="1200" b="0" i="0" kern="1200" dirty="0" smtClean="0">
                <a:solidFill>
                  <a:schemeClr val="tx1"/>
                </a:solidFill>
                <a:effectLst/>
                <a:latin typeface="+mn-lt"/>
                <a:ea typeface="+mn-ea"/>
                <a:cs typeface="+mn-cs"/>
              </a:rPr>
              <a:t> a fixed size of output.</a:t>
            </a:r>
          </a:p>
          <a:p>
            <a:r>
              <a:rPr lang="en-US" sz="1200" b="1" i="0" kern="1200" dirty="0" err="1" smtClean="0">
                <a:solidFill>
                  <a:schemeClr val="tx1"/>
                </a:solidFill>
                <a:effectLst/>
                <a:latin typeface="+mn-lt"/>
                <a:ea typeface="+mn-ea"/>
                <a:cs typeface="+mn-cs"/>
              </a:rPr>
              <a:t>Ex</a:t>
            </a:r>
            <a:r>
              <a:rPr lang="en-US" sz="1200" b="0" i="0" kern="1200" dirty="0" err="1" smtClean="0">
                <a:solidFill>
                  <a:schemeClr val="tx1"/>
                </a:solidFill>
                <a:effectLst/>
                <a:latin typeface="+mn-lt"/>
                <a:ea typeface="+mn-ea"/>
                <a:cs typeface="+mn-cs"/>
              </a:rPr>
              <a:t>:sentiment</a:t>
            </a:r>
            <a:r>
              <a:rPr lang="en-US" sz="1200" b="0" i="0" kern="1200" dirty="0" smtClean="0">
                <a:solidFill>
                  <a:schemeClr val="tx1"/>
                </a:solidFill>
                <a:effectLst/>
                <a:latin typeface="+mn-lt"/>
                <a:ea typeface="+mn-ea"/>
                <a:cs typeface="+mn-cs"/>
              </a:rPr>
              <a:t> analysis where a given sentence is classified as expressing positive or negative sentiment.</a:t>
            </a:r>
          </a:p>
          <a:p>
            <a:r>
              <a:rPr lang="en-US" sz="1200" b="1" i="0" kern="1200" dirty="0" smtClean="0">
                <a:solidFill>
                  <a:schemeClr val="tx1"/>
                </a:solidFill>
                <a:effectLst/>
                <a:latin typeface="+mn-lt"/>
                <a:ea typeface="+mn-ea"/>
                <a:cs typeface="+mn-cs"/>
              </a:rPr>
              <a:t>Many-to-Many: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takes a Sequence of information as input and process it recurrently outputs a Sequence of data.</a:t>
            </a:r>
          </a:p>
          <a:p>
            <a:r>
              <a:rPr lang="en-US" sz="1200" b="1" i="0" kern="1200" dirty="0" smtClean="0">
                <a:solidFill>
                  <a:schemeClr val="tx1"/>
                </a:solidFill>
                <a:effectLst/>
                <a:latin typeface="+mn-lt"/>
                <a:ea typeface="+mn-ea"/>
                <a:cs typeface="+mn-cs"/>
              </a:rPr>
              <a:t>Ex:</a:t>
            </a:r>
            <a:r>
              <a:rPr lang="en-US" sz="1200" b="0" i="0" kern="1200" dirty="0" smtClean="0">
                <a:solidFill>
                  <a:schemeClr val="tx1"/>
                </a:solidFill>
                <a:effectLst/>
                <a:latin typeface="+mn-lt"/>
                <a:ea typeface="+mn-ea"/>
                <a:cs typeface="+mn-cs"/>
              </a:rPr>
              <a:t> Machine Translation, where an RNN reads a sentence in English and then outputs a sentence in French.</a:t>
            </a:r>
          </a:p>
          <a:p>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7</a:t>
            </a:fld>
            <a:endParaRPr lang="en-US"/>
          </a:p>
        </p:txBody>
      </p:sp>
    </p:spTree>
    <p:extLst>
      <p:ext uri="{BB962C8B-B14F-4D97-AF65-F5344CB8AC3E}">
        <p14:creationId xmlns:p14="http://schemas.microsoft.com/office/powerpoint/2010/main" val="65322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We’ll give the RNN a huge chunk of text and ask it to model the probability distribution of the next character in the sequence given a sequence of previous characters.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a working example, suppose we only had a vocabulary of four possible letters “</a:t>
            </a:r>
            <a:r>
              <a:rPr lang="en-US" sz="1200" b="1" i="0" kern="1200" dirty="0" err="1" smtClean="0">
                <a:solidFill>
                  <a:schemeClr val="tx1"/>
                </a:solidFill>
                <a:effectLst/>
                <a:latin typeface="+mn-lt"/>
                <a:ea typeface="+mn-ea"/>
                <a:cs typeface="+mn-cs"/>
              </a:rPr>
              <a:t>helo</a:t>
            </a:r>
            <a:r>
              <a:rPr lang="en-US" sz="1200" b="0" i="0" kern="1200" dirty="0" smtClean="0">
                <a:solidFill>
                  <a:schemeClr val="tx1"/>
                </a:solidFill>
                <a:effectLst/>
                <a:latin typeface="+mn-lt"/>
                <a:ea typeface="+mn-ea"/>
                <a:cs typeface="+mn-cs"/>
              </a:rPr>
              <a:t>”, and wanted to train an RNN on the training sequence “</a:t>
            </a:r>
            <a:r>
              <a:rPr lang="en-US" sz="1200" b="1" i="0" kern="1200" dirty="0" smtClean="0">
                <a:solidFill>
                  <a:schemeClr val="tx1"/>
                </a:solidFill>
                <a:effectLst/>
                <a:latin typeface="+mn-lt"/>
                <a:ea typeface="+mn-ea"/>
                <a:cs typeface="+mn-cs"/>
              </a:rPr>
              <a:t>hello</a:t>
            </a:r>
            <a:r>
              <a:rPr lang="en-US" sz="1200" b="0" i="0" kern="1200" dirty="0" smtClean="0">
                <a:solidFill>
                  <a:schemeClr val="tx1"/>
                </a:solidFill>
                <a:effectLst/>
                <a:latin typeface="+mn-lt"/>
                <a:ea typeface="+mn-ea"/>
                <a:cs typeface="+mn-cs"/>
              </a:rPr>
              <a:t>”. This training sequence is in fact a source of 4 separate training examples: 1. The probability of “</a:t>
            </a:r>
            <a:r>
              <a:rPr lang="en-US" sz="1200" b="1" i="0"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should be likely given the context of “</a:t>
            </a:r>
            <a:r>
              <a:rPr lang="en-US" sz="1200" b="1" i="0" kern="1200" dirty="0" smtClean="0">
                <a:solidFill>
                  <a:schemeClr val="tx1"/>
                </a:solidFill>
                <a:effectLst/>
                <a:latin typeface="+mn-lt"/>
                <a:ea typeface="+mn-ea"/>
                <a:cs typeface="+mn-cs"/>
              </a:rPr>
              <a:t>h</a:t>
            </a:r>
            <a:r>
              <a:rPr lang="en-US" sz="1200" b="0" i="0" kern="1200" dirty="0" smtClean="0">
                <a:solidFill>
                  <a:schemeClr val="tx1"/>
                </a:solidFill>
                <a:effectLst/>
                <a:latin typeface="+mn-lt"/>
                <a:ea typeface="+mn-ea"/>
                <a:cs typeface="+mn-cs"/>
              </a:rPr>
              <a:t>”, 2.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 should be likely in the context of “</a:t>
            </a:r>
            <a:r>
              <a:rPr lang="en-US" sz="1200" b="1" i="0" kern="1200" dirty="0" smtClean="0">
                <a:solidFill>
                  <a:schemeClr val="tx1"/>
                </a:solidFill>
                <a:effectLst/>
                <a:latin typeface="+mn-lt"/>
                <a:ea typeface="+mn-ea"/>
                <a:cs typeface="+mn-cs"/>
              </a:rPr>
              <a:t>he</a:t>
            </a:r>
            <a:r>
              <a:rPr lang="en-US" sz="1200" b="0" i="0" kern="1200" dirty="0" smtClean="0">
                <a:solidFill>
                  <a:schemeClr val="tx1"/>
                </a:solidFill>
                <a:effectLst/>
                <a:latin typeface="+mn-lt"/>
                <a:ea typeface="+mn-ea"/>
                <a:cs typeface="+mn-cs"/>
              </a:rPr>
              <a:t>”, 3. “</a:t>
            </a:r>
            <a:r>
              <a:rPr lang="en-US" sz="1200" b="1" i="0" kern="1200" dirty="0" smtClean="0">
                <a:solidFill>
                  <a:schemeClr val="tx1"/>
                </a:solidFill>
                <a:effectLst/>
                <a:latin typeface="+mn-lt"/>
                <a:ea typeface="+mn-ea"/>
                <a:cs typeface="+mn-cs"/>
              </a:rPr>
              <a:t>l</a:t>
            </a:r>
            <a:r>
              <a:rPr lang="en-US" sz="1200" b="0" i="0" kern="1200" dirty="0" smtClean="0">
                <a:solidFill>
                  <a:schemeClr val="tx1"/>
                </a:solidFill>
                <a:effectLst/>
                <a:latin typeface="+mn-lt"/>
                <a:ea typeface="+mn-ea"/>
                <a:cs typeface="+mn-cs"/>
              </a:rPr>
              <a:t>” should also be likely given the context of “</a:t>
            </a:r>
            <a:r>
              <a:rPr lang="en-US" sz="1200" b="1" i="0" kern="1200" dirty="0" err="1" smtClean="0">
                <a:solidFill>
                  <a:schemeClr val="tx1"/>
                </a:solidFill>
                <a:effectLst/>
                <a:latin typeface="+mn-lt"/>
                <a:ea typeface="+mn-ea"/>
                <a:cs typeface="+mn-cs"/>
              </a:rPr>
              <a:t>hel</a:t>
            </a:r>
            <a:r>
              <a:rPr lang="en-US" sz="1200" b="0" i="0" kern="1200" dirty="0" smtClean="0">
                <a:solidFill>
                  <a:schemeClr val="tx1"/>
                </a:solidFill>
                <a:effectLst/>
                <a:latin typeface="+mn-lt"/>
                <a:ea typeface="+mn-ea"/>
                <a:cs typeface="+mn-cs"/>
              </a:rPr>
              <a:t>”, and finally 4. “</a:t>
            </a:r>
            <a:r>
              <a:rPr lang="en-US" sz="1200" b="1" i="0" kern="1200" dirty="0"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 should be likely given the context of “</a:t>
            </a:r>
            <a:r>
              <a:rPr lang="en-US" sz="1200" b="1" i="0" kern="1200" dirty="0" smtClean="0">
                <a:solidFill>
                  <a:schemeClr val="tx1"/>
                </a:solidFill>
                <a:effectLst/>
                <a:latin typeface="+mn-lt"/>
                <a:ea typeface="+mn-ea"/>
                <a:cs typeface="+mn-cs"/>
              </a:rPr>
              <a:t>hell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9</a:t>
            </a:fld>
            <a:endParaRPr lang="en-US"/>
          </a:p>
        </p:txBody>
      </p:sp>
    </p:spTree>
    <p:extLst>
      <p:ext uri="{BB962C8B-B14F-4D97-AF65-F5344CB8AC3E}">
        <p14:creationId xmlns:p14="http://schemas.microsoft.com/office/powerpoint/2010/main" val="23526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Vanishing Gradient</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Exploding Gradient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10</a:t>
            </a:fld>
            <a:endParaRPr lang="en-US"/>
          </a:p>
        </p:txBody>
      </p:sp>
    </p:spTree>
    <p:extLst>
      <p:ext uri="{BB962C8B-B14F-4D97-AF65-F5344CB8AC3E}">
        <p14:creationId xmlns:p14="http://schemas.microsoft.com/office/powerpoint/2010/main" val="352671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you are using </a:t>
            </a:r>
            <a:r>
              <a:rPr lang="en-US" sz="1200" b="0" i="0" kern="1200" dirty="0" err="1" smtClean="0">
                <a:solidFill>
                  <a:schemeClr val="tx1"/>
                </a:solidFill>
                <a:effectLst/>
                <a:latin typeface="+mn-lt"/>
                <a:ea typeface="+mn-ea"/>
                <a:cs typeface="+mn-cs"/>
              </a:rPr>
              <a:t>Backpropogating</a:t>
            </a:r>
            <a:r>
              <a:rPr lang="en-US" sz="1200" b="0" i="0" kern="1200" dirty="0" smtClean="0">
                <a:solidFill>
                  <a:schemeClr val="tx1"/>
                </a:solidFill>
                <a:effectLst/>
                <a:latin typeface="+mn-lt"/>
                <a:ea typeface="+mn-ea"/>
                <a:cs typeface="+mn-cs"/>
              </a:rPr>
              <a:t> through time, you find Error is the difference of Actual and Predicted model. Now what if the partial derivation of error with respect to weight is very less than 1?</a:t>
            </a:r>
          </a:p>
          <a:p>
            <a:endParaRPr lang="en-GB"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partial derivation of Error is less than 1, then when it get multiplied with the Learning rate which is also very less. then Multiplying learning rate with partial derivation of Error wont be a big change when compared with previous iteration.</a:t>
            </a:r>
          </a:p>
          <a:p>
            <a:r>
              <a:rPr lang="en-US" sz="1200" b="1" i="0" kern="1200" dirty="0" smtClean="0">
                <a:solidFill>
                  <a:schemeClr val="tx1"/>
                </a:solidFill>
                <a:effectLst/>
                <a:latin typeface="+mn-lt"/>
                <a:ea typeface="+mn-ea"/>
                <a:cs typeface="+mn-cs"/>
              </a:rPr>
              <a:t>For ex</a:t>
            </a:r>
            <a:r>
              <a:rPr lang="en-US" sz="1200" b="0" i="0" kern="1200" dirty="0" smtClean="0">
                <a:solidFill>
                  <a:schemeClr val="tx1"/>
                </a:solidFill>
                <a:effectLst/>
                <a:latin typeface="+mn-lt"/>
                <a:ea typeface="+mn-ea"/>
                <a:cs typeface="+mn-cs"/>
              </a:rPr>
              <a:t>:- Lets say the value decreased like 0.863 →0.532 →0.356 →0.192 →0.117 →0.086 →0.023 →0.019..</a:t>
            </a:r>
          </a:p>
          <a:p>
            <a:r>
              <a:rPr lang="en-US" sz="1200" b="0" i="0" kern="1200" dirty="0" smtClean="0">
                <a:solidFill>
                  <a:schemeClr val="tx1"/>
                </a:solidFill>
                <a:effectLst/>
                <a:latin typeface="+mn-lt"/>
                <a:ea typeface="+mn-ea"/>
                <a:cs typeface="+mn-cs"/>
              </a:rPr>
              <a:t>you can see that there is no much change in last 3 iterations. This Vanishing of </a:t>
            </a:r>
            <a:r>
              <a:rPr lang="en-US" sz="1200" b="0" i="0" kern="1200" dirty="0" err="1" smtClean="0">
                <a:solidFill>
                  <a:schemeClr val="tx1"/>
                </a:solidFill>
                <a:effectLst/>
                <a:latin typeface="+mn-lt"/>
                <a:ea typeface="+mn-ea"/>
                <a:cs typeface="+mn-cs"/>
              </a:rPr>
              <a:t>Gradience</a:t>
            </a:r>
            <a:r>
              <a:rPr lang="en-US" sz="1200" b="0" i="0" kern="1200" dirty="0" smtClean="0">
                <a:solidFill>
                  <a:schemeClr val="tx1"/>
                </a:solidFill>
                <a:effectLst/>
                <a:latin typeface="+mn-lt"/>
                <a:ea typeface="+mn-ea"/>
                <a:cs typeface="+mn-cs"/>
              </a:rPr>
              <a:t> is called </a:t>
            </a:r>
            <a:r>
              <a:rPr lang="en-US" sz="1200" b="1" i="0" kern="1200" dirty="0" smtClean="0">
                <a:solidFill>
                  <a:schemeClr val="tx1"/>
                </a:solidFill>
                <a:effectLst/>
                <a:latin typeface="+mn-lt"/>
                <a:ea typeface="+mn-ea"/>
                <a:cs typeface="+mn-cs"/>
              </a:rPr>
              <a:t>Vanishing </a:t>
            </a:r>
            <a:r>
              <a:rPr lang="en-US" sz="1200" b="1" i="0" kern="1200" dirty="0" err="1" smtClean="0">
                <a:solidFill>
                  <a:schemeClr val="tx1"/>
                </a:solidFill>
                <a:effectLst/>
                <a:latin typeface="+mn-lt"/>
                <a:ea typeface="+mn-ea"/>
                <a:cs typeface="+mn-cs"/>
              </a:rPr>
              <a:t>Gradience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11</a:t>
            </a:fld>
            <a:endParaRPr lang="en-US"/>
          </a:p>
        </p:txBody>
      </p:sp>
    </p:spTree>
    <p:extLst>
      <p:ext uri="{BB962C8B-B14F-4D97-AF65-F5344CB8AC3E}">
        <p14:creationId xmlns:p14="http://schemas.microsoft.com/office/powerpoint/2010/main" val="3545957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LSTM’s have a Nature of Remembering information for a long periods of time is their Default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LSTM had a three step Process: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look at the below figure that says Every LSTM module will have 3 gates named as </a:t>
            </a:r>
            <a:r>
              <a:rPr lang="en-US" sz="1200" b="1" i="0" kern="1200" dirty="0" smtClean="0">
                <a:solidFill>
                  <a:schemeClr val="tx1"/>
                </a:solidFill>
                <a:effectLst/>
                <a:latin typeface="+mn-lt"/>
                <a:ea typeface="+mn-ea"/>
                <a:cs typeface="+mn-cs"/>
              </a:rPr>
              <a:t>Forget gate, Input gate, Output gate.</a:t>
            </a:r>
          </a:p>
          <a:p>
            <a:endParaRPr lang="en-GB"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Forget Gate:</a:t>
            </a:r>
          </a:p>
          <a:p>
            <a:r>
              <a:rPr lang="en-US" sz="1200" b="0" i="1" kern="1200" dirty="0" smtClean="0">
                <a:solidFill>
                  <a:schemeClr val="tx1"/>
                </a:solidFill>
                <a:effectLst/>
                <a:latin typeface="+mn-lt"/>
                <a:ea typeface="+mn-ea"/>
                <a:cs typeface="+mn-cs"/>
              </a:rPr>
              <a:t>Decides how much of the past you should remember.</a:t>
            </a:r>
          </a:p>
          <a:p>
            <a:r>
              <a:rPr lang="en-US" sz="1200" b="0" i="0" kern="1200" dirty="0" smtClean="0">
                <a:solidFill>
                  <a:schemeClr val="tx1"/>
                </a:solidFill>
                <a:effectLst/>
                <a:latin typeface="+mn-lt"/>
                <a:ea typeface="+mn-ea"/>
                <a:cs typeface="+mn-cs"/>
              </a:rPr>
              <a:t>This gate Decides which information to be omitted in from the cell in that particular time stamp. It is decided by the </a:t>
            </a:r>
            <a:r>
              <a:rPr lang="en-US" sz="1200" b="1" i="0" kern="1200" dirty="0" smtClean="0">
                <a:solidFill>
                  <a:schemeClr val="tx1"/>
                </a:solidFill>
                <a:effectLst/>
                <a:latin typeface="+mn-lt"/>
                <a:ea typeface="+mn-ea"/>
                <a:cs typeface="+mn-cs"/>
              </a:rPr>
              <a:t>sigmoid function. </a:t>
            </a:r>
            <a:endParaRPr lang="en-US"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Update Gate/input gate:</a:t>
            </a:r>
          </a:p>
          <a:p>
            <a:r>
              <a:rPr lang="en-US" sz="1200" b="0" i="1" kern="1200" dirty="0" smtClean="0">
                <a:solidFill>
                  <a:schemeClr val="tx1"/>
                </a:solidFill>
                <a:effectLst/>
                <a:latin typeface="+mn-lt"/>
                <a:ea typeface="+mn-ea"/>
                <a:cs typeface="+mn-cs"/>
              </a:rPr>
              <a:t>Decides how much of this unit is added to the current state.</a:t>
            </a:r>
          </a:p>
          <a:p>
            <a:r>
              <a:rPr lang="en-US" sz="1200" b="1" i="0" kern="1200" dirty="0" smtClean="0">
                <a:solidFill>
                  <a:schemeClr val="tx1"/>
                </a:solidFill>
                <a:effectLst/>
                <a:latin typeface="+mn-lt"/>
                <a:ea typeface="+mn-ea"/>
                <a:cs typeface="+mn-cs"/>
              </a:rPr>
              <a:t>Sigmoid</a:t>
            </a:r>
            <a:r>
              <a:rPr lang="en-US" sz="1200" b="0" i="0" kern="1200" dirty="0" smtClean="0">
                <a:solidFill>
                  <a:schemeClr val="tx1"/>
                </a:solidFill>
                <a:effectLst/>
                <a:latin typeface="+mn-lt"/>
                <a:ea typeface="+mn-ea"/>
                <a:cs typeface="+mn-cs"/>
              </a:rPr>
              <a:t> function decides which values to let through </a:t>
            </a:r>
            <a:r>
              <a:rPr lang="en-US" sz="1200" b="1" i="0" kern="1200" dirty="0" smtClean="0">
                <a:solidFill>
                  <a:schemeClr val="tx1"/>
                </a:solidFill>
                <a:effectLst/>
                <a:latin typeface="+mn-lt"/>
                <a:ea typeface="+mn-ea"/>
                <a:cs typeface="+mn-cs"/>
              </a:rPr>
              <a:t>0,1. </a:t>
            </a:r>
            <a:r>
              <a:rPr lang="en-US" sz="1200" b="0" i="0" kern="1200" dirty="0" smtClean="0">
                <a:solidFill>
                  <a:schemeClr val="tx1"/>
                </a:solidFill>
                <a:effectLst/>
                <a:latin typeface="+mn-lt"/>
                <a:ea typeface="+mn-ea"/>
                <a:cs typeface="+mn-cs"/>
              </a:rPr>
              <a:t>and </a:t>
            </a:r>
            <a:r>
              <a:rPr lang="en-US" sz="1200" b="1" i="0" kern="1200" dirty="0" err="1" smtClean="0">
                <a:solidFill>
                  <a:schemeClr val="tx1"/>
                </a:solidFill>
                <a:effectLst/>
                <a:latin typeface="+mn-lt"/>
                <a:ea typeface="+mn-ea"/>
                <a:cs typeface="+mn-cs"/>
              </a:rPr>
              <a:t>tanh</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function gives weightage to the values which are passed deciding their level of importance ranging from</a:t>
            </a:r>
            <a:r>
              <a:rPr lang="en-US" sz="1200" b="1"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1.</a:t>
            </a:r>
          </a:p>
          <a:p>
            <a:endParaRPr lang="en-GB"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Output Gate:</a:t>
            </a:r>
          </a:p>
          <a:p>
            <a:r>
              <a:rPr lang="en-US" sz="1200" b="0" i="1" kern="1200" dirty="0" smtClean="0">
                <a:solidFill>
                  <a:schemeClr val="tx1"/>
                </a:solidFill>
                <a:effectLst/>
                <a:latin typeface="+mn-lt"/>
                <a:ea typeface="+mn-ea"/>
                <a:cs typeface="+mn-cs"/>
              </a:rPr>
              <a:t>Decides which part of the current cell makes it to the output.</a:t>
            </a:r>
          </a:p>
          <a:p>
            <a:r>
              <a:rPr lang="en-US" sz="1200" b="1" i="0" kern="1200" dirty="0" smtClean="0">
                <a:solidFill>
                  <a:schemeClr val="tx1"/>
                </a:solidFill>
                <a:effectLst/>
                <a:latin typeface="+mn-lt"/>
                <a:ea typeface="+mn-ea"/>
                <a:cs typeface="+mn-cs"/>
              </a:rPr>
              <a:t>Sigmoid</a:t>
            </a:r>
            <a:r>
              <a:rPr lang="en-US" sz="1200" b="0" i="0" kern="1200" dirty="0" smtClean="0">
                <a:solidFill>
                  <a:schemeClr val="tx1"/>
                </a:solidFill>
                <a:effectLst/>
                <a:latin typeface="+mn-lt"/>
                <a:ea typeface="+mn-ea"/>
                <a:cs typeface="+mn-cs"/>
              </a:rPr>
              <a:t> function decides which values to let through </a:t>
            </a:r>
            <a:r>
              <a:rPr lang="en-US" sz="1200" b="1" i="0" kern="1200" dirty="0" smtClean="0">
                <a:solidFill>
                  <a:schemeClr val="tx1"/>
                </a:solidFill>
                <a:effectLst/>
                <a:latin typeface="+mn-lt"/>
                <a:ea typeface="+mn-ea"/>
                <a:cs typeface="+mn-cs"/>
              </a:rPr>
              <a:t>0,1. </a:t>
            </a:r>
            <a:r>
              <a:rPr lang="en-US" sz="1200" b="0" i="0" kern="1200" dirty="0" smtClean="0">
                <a:solidFill>
                  <a:schemeClr val="tx1"/>
                </a:solidFill>
                <a:effectLst/>
                <a:latin typeface="+mn-lt"/>
                <a:ea typeface="+mn-ea"/>
                <a:cs typeface="+mn-cs"/>
              </a:rPr>
              <a:t>and </a:t>
            </a:r>
            <a:r>
              <a:rPr lang="en-US" sz="1200" b="1" i="0" kern="1200" dirty="0" err="1" smtClean="0">
                <a:solidFill>
                  <a:schemeClr val="tx1"/>
                </a:solidFill>
                <a:effectLst/>
                <a:latin typeface="+mn-lt"/>
                <a:ea typeface="+mn-ea"/>
                <a:cs typeface="+mn-cs"/>
              </a:rPr>
              <a:t>tanh</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function gives weightage to the values which are passed deciding their level of importance ranging from</a:t>
            </a:r>
            <a:r>
              <a:rPr lang="en-US" sz="1200" b="1" i="0" kern="12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to </a:t>
            </a:r>
            <a:r>
              <a:rPr lang="en-US" sz="1200" b="1" i="0" kern="12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and multiplied with output of </a:t>
            </a:r>
            <a:r>
              <a:rPr lang="en-US" sz="1200" b="1" i="0" kern="1200" dirty="0" smtClean="0">
                <a:solidFill>
                  <a:schemeClr val="tx1"/>
                </a:solidFill>
                <a:effectLst/>
                <a:latin typeface="+mn-lt"/>
                <a:ea typeface="+mn-ea"/>
                <a:cs typeface="+mn-cs"/>
              </a:rPr>
              <a:t>Sigmoid.</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8301E74-BDC8-4EB3-B1AD-5CC9907729CE}" type="slidenum">
              <a:rPr lang="en-US" smtClean="0"/>
              <a:t>15</a:t>
            </a:fld>
            <a:endParaRPr lang="en-US"/>
          </a:p>
        </p:txBody>
      </p:sp>
    </p:spTree>
    <p:extLst>
      <p:ext uri="{BB962C8B-B14F-4D97-AF65-F5344CB8AC3E}">
        <p14:creationId xmlns:p14="http://schemas.microsoft.com/office/powerpoint/2010/main" val="2932861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7B81F5-163C-4294-A535-60054431D98D}" type="datetime1">
              <a:rPr lang="en-GB" smtClean="0"/>
              <a:t>19/03/2021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184907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28FF3-2A98-4FAB-A072-366F0A04D0B5}" type="datetime1">
              <a:rPr lang="en-GB" smtClean="0"/>
              <a:t>19/03/2021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309556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1D784-D2F6-4F93-A5FB-A6DB9CB7A462}" type="datetime1">
              <a:rPr lang="en-GB" smtClean="0"/>
              <a:t>19/03/2021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191989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AD512-91A2-4E66-B153-6F574D06FFE0}" type="datetime1">
              <a:rPr lang="en-GB" smtClean="0"/>
              <a:t>19/03/2021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270376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AA9049-2ECF-4594-BE21-9B8D0F8607A9}" type="datetime1">
              <a:rPr lang="en-GB" smtClean="0"/>
              <a:t>19/03/2021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340382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06E4B1-FE15-43F1-9724-2C7A8C1F7AD7}" type="datetime1">
              <a:rPr lang="en-GB" smtClean="0"/>
              <a:t>19/03/2021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42685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7F3752-B7CC-4838-AE96-231A1E3AA407}" type="datetime1">
              <a:rPr lang="en-GB" smtClean="0"/>
              <a:t>19/03/2021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11259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327830-ECEB-4498-A441-080950AA9150}" type="datetime1">
              <a:rPr lang="en-GB" smtClean="0"/>
              <a:t>19/03/2021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1664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FA148-9475-4B97-8333-62E68ED497A4}" type="datetime1">
              <a:rPr lang="en-GB" smtClean="0"/>
              <a:t>19/03/2021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347810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F35BF6-B6D9-4B88-8059-C78E509D128F}" type="datetime1">
              <a:rPr lang="en-GB" smtClean="0"/>
              <a:t>19/03/2021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313249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CBF32A-0E65-4A77-904F-F63AAA1EA0BA}" type="datetime1">
              <a:rPr lang="en-GB" smtClean="0"/>
              <a:t>19/03/2021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A84B9-2874-42F0-84B1-B4302E179AD9}" type="slidenum">
              <a:rPr lang="en-US" smtClean="0"/>
              <a:t>‹#›</a:t>
            </a:fld>
            <a:endParaRPr lang="en-US"/>
          </a:p>
        </p:txBody>
      </p:sp>
    </p:spTree>
    <p:extLst>
      <p:ext uri="{BB962C8B-B14F-4D97-AF65-F5344CB8AC3E}">
        <p14:creationId xmlns:p14="http://schemas.microsoft.com/office/powerpoint/2010/main" val="7087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0C21A-F45D-41FD-9CE5-338063502845}" type="datetime1">
              <a:rPr lang="en-GB" smtClean="0"/>
              <a:t>19/03/2021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7A84B9-2874-42F0-84B1-B4302E179AD9}" type="slidenum">
              <a:rPr lang="en-US" smtClean="0"/>
              <a:t>‹#›</a:t>
            </a:fld>
            <a:endParaRPr lang="en-US"/>
          </a:p>
        </p:txBody>
      </p:sp>
    </p:spTree>
    <p:extLst>
      <p:ext uri="{BB962C8B-B14F-4D97-AF65-F5344CB8AC3E}">
        <p14:creationId xmlns:p14="http://schemas.microsoft.com/office/powerpoint/2010/main" val="4277438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0362"/>
            <a:ext cx="9144000" cy="2387600"/>
          </a:xfrm>
        </p:spPr>
        <p:txBody>
          <a:bodyPr/>
          <a:lstStyle/>
          <a:p>
            <a:r>
              <a:rPr lang="en-GB" dirty="0" smtClean="0"/>
              <a:t>Recurrent Neural Networks (RNNs)</a:t>
            </a:r>
            <a:endParaRPr lang="en-US" dirty="0"/>
          </a:p>
        </p:txBody>
      </p:sp>
      <p:sp>
        <p:nvSpPr>
          <p:cNvPr id="3" name="Subtitle 2"/>
          <p:cNvSpPr>
            <a:spLocks noGrp="1"/>
          </p:cNvSpPr>
          <p:nvPr>
            <p:ph type="subTitle" idx="1"/>
          </p:nvPr>
        </p:nvSpPr>
        <p:spPr>
          <a:xfrm>
            <a:off x="1524000" y="4110037"/>
            <a:ext cx="9144000" cy="1655762"/>
          </a:xfrm>
        </p:spPr>
        <p:txBody>
          <a:bodyPr/>
          <a:lstStyle/>
          <a:p>
            <a:r>
              <a:rPr lang="en-GB" dirty="0" smtClean="0"/>
              <a:t>Week 5</a:t>
            </a:r>
            <a:endParaRPr lang="en-US" dirty="0"/>
          </a:p>
        </p:txBody>
      </p:sp>
      <p:sp>
        <p:nvSpPr>
          <p:cNvPr id="4" name="Slide Number Placeholder 3"/>
          <p:cNvSpPr>
            <a:spLocks noGrp="1"/>
          </p:cNvSpPr>
          <p:nvPr>
            <p:ph type="sldNum" sz="quarter" idx="12"/>
          </p:nvPr>
        </p:nvSpPr>
        <p:spPr/>
        <p:txBody>
          <a:bodyPr/>
          <a:lstStyle/>
          <a:p>
            <a:fld id="{D27A84B9-2874-42F0-84B1-B4302E179AD9}" type="slidenum">
              <a:rPr lang="en-US" smtClean="0"/>
              <a:t>1</a:t>
            </a:fld>
            <a:endParaRPr lang="en-US"/>
          </a:p>
        </p:txBody>
      </p:sp>
      <p:sp>
        <p:nvSpPr>
          <p:cNvPr id="5" name="Date Placeholder 4"/>
          <p:cNvSpPr>
            <a:spLocks noGrp="1"/>
          </p:cNvSpPr>
          <p:nvPr>
            <p:ph type="dt" sz="half" idx="10"/>
          </p:nvPr>
        </p:nvSpPr>
        <p:spPr/>
        <p:txBody>
          <a:bodyPr/>
          <a:lstStyle/>
          <a:p>
            <a:fld id="{D44CF784-4781-48E1-AA8E-BEC86C449312}" type="datetime1">
              <a:rPr lang="en-GB" smtClean="0"/>
              <a:t>19/03/2021</a:t>
            </a:fld>
            <a:endParaRPr lang="en-US"/>
          </a:p>
        </p:txBody>
      </p:sp>
    </p:spTree>
    <p:extLst>
      <p:ext uri="{BB962C8B-B14F-4D97-AF65-F5344CB8AC3E}">
        <p14:creationId xmlns:p14="http://schemas.microsoft.com/office/powerpoint/2010/main" val="400415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Backpropogate</a:t>
            </a:r>
            <a:r>
              <a:rPr lang="en-US" dirty="0" smtClean="0"/>
              <a:t> Through Time:</a:t>
            </a:r>
            <a:endParaRPr lang="en-US" dirty="0"/>
          </a:p>
        </p:txBody>
      </p:sp>
      <p:pic>
        <p:nvPicPr>
          <p:cNvPr id="8194" name="Picture 2" descr="https://miro.medium.com/max/1008/0*ENwCVS8XI8cjCy5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2673" y="1572759"/>
            <a:ext cx="9506654" cy="48570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10</a:t>
            </a:fld>
            <a:endParaRPr lang="en-US"/>
          </a:p>
        </p:txBody>
      </p:sp>
      <p:sp>
        <p:nvSpPr>
          <p:cNvPr id="5" name="Date Placeholder 4"/>
          <p:cNvSpPr>
            <a:spLocks noGrp="1"/>
          </p:cNvSpPr>
          <p:nvPr>
            <p:ph type="dt" sz="half" idx="10"/>
          </p:nvPr>
        </p:nvSpPr>
        <p:spPr/>
        <p:txBody>
          <a:bodyPr/>
          <a:lstStyle/>
          <a:p>
            <a:fld id="{3F6221FF-C1A6-45BD-B355-1A6040EE03BA}" type="datetime1">
              <a:rPr lang="en-GB" smtClean="0"/>
              <a:t>19/03/2021</a:t>
            </a:fld>
            <a:endParaRPr lang="en-US"/>
          </a:p>
        </p:txBody>
      </p:sp>
    </p:spTree>
    <p:extLst>
      <p:ext uri="{BB962C8B-B14F-4D97-AF65-F5344CB8AC3E}">
        <p14:creationId xmlns:p14="http://schemas.microsoft.com/office/powerpoint/2010/main" val="390093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Vanishing gradient</a:t>
            </a:r>
            <a:endParaRPr lang="en-US" dirty="0"/>
          </a:p>
        </p:txBody>
      </p:sp>
      <p:pic>
        <p:nvPicPr>
          <p:cNvPr id="11266" name="Picture 2" descr="https://miro.medium.com/max/905/1*U4S-rvcTtnHZUSUhuutxM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0686" y="1522848"/>
            <a:ext cx="7750628" cy="43763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7570" y="5899168"/>
            <a:ext cx="10410371" cy="369332"/>
          </a:xfrm>
          <a:prstGeom prst="rect">
            <a:avLst/>
          </a:prstGeom>
        </p:spPr>
        <p:txBody>
          <a:bodyPr wrap="square">
            <a:spAutoFit/>
          </a:bodyPr>
          <a:lstStyle/>
          <a:p>
            <a:r>
              <a:rPr lang="en-US" b="1" dirty="0"/>
              <a:t>For ex</a:t>
            </a:r>
            <a:r>
              <a:rPr lang="en-US" dirty="0"/>
              <a:t>:- Lets say the value decreased like 0.863 →0.532 →0.356 →0.192 →0.117 →0.086 →0.023 →0.019..</a:t>
            </a:r>
          </a:p>
        </p:txBody>
      </p:sp>
      <p:sp>
        <p:nvSpPr>
          <p:cNvPr id="5" name="Slide Number Placeholder 4"/>
          <p:cNvSpPr>
            <a:spLocks noGrp="1"/>
          </p:cNvSpPr>
          <p:nvPr>
            <p:ph type="sldNum" sz="quarter" idx="12"/>
          </p:nvPr>
        </p:nvSpPr>
        <p:spPr/>
        <p:txBody>
          <a:bodyPr/>
          <a:lstStyle/>
          <a:p>
            <a:fld id="{D27A84B9-2874-42F0-84B1-B4302E179AD9}" type="slidenum">
              <a:rPr lang="en-US" smtClean="0"/>
              <a:t>11</a:t>
            </a:fld>
            <a:endParaRPr lang="en-US"/>
          </a:p>
        </p:txBody>
      </p:sp>
      <p:sp>
        <p:nvSpPr>
          <p:cNvPr id="6" name="Date Placeholder 5"/>
          <p:cNvSpPr>
            <a:spLocks noGrp="1"/>
          </p:cNvSpPr>
          <p:nvPr>
            <p:ph type="dt" sz="half" idx="10"/>
          </p:nvPr>
        </p:nvSpPr>
        <p:spPr/>
        <p:txBody>
          <a:bodyPr/>
          <a:lstStyle/>
          <a:p>
            <a:fld id="{D4E4A9BF-90AF-4F8D-9DFF-1E96EB7EF76D}" type="datetime1">
              <a:rPr lang="en-GB" smtClean="0"/>
              <a:t>19/03/2021</a:t>
            </a:fld>
            <a:endParaRPr lang="en-US"/>
          </a:p>
        </p:txBody>
      </p:sp>
    </p:spTree>
    <p:extLst>
      <p:ext uri="{BB962C8B-B14F-4D97-AF65-F5344CB8AC3E}">
        <p14:creationId xmlns:p14="http://schemas.microsoft.com/office/powerpoint/2010/main" val="1906959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Vanishing Gradient</a:t>
            </a:r>
            <a:endParaRPr lang="en-US" dirty="0"/>
          </a:p>
        </p:txBody>
      </p:sp>
      <p:pic>
        <p:nvPicPr>
          <p:cNvPr id="9218" name="Picture 2" descr="https://miro.medium.com/max/720/1*TRCh7MX4Bv74vLZOFpuBB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862" y="1979158"/>
            <a:ext cx="11694276" cy="40442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12</a:t>
            </a:fld>
            <a:endParaRPr lang="en-US"/>
          </a:p>
        </p:txBody>
      </p:sp>
      <p:sp>
        <p:nvSpPr>
          <p:cNvPr id="5" name="Date Placeholder 4"/>
          <p:cNvSpPr>
            <a:spLocks noGrp="1"/>
          </p:cNvSpPr>
          <p:nvPr>
            <p:ph type="dt" sz="half" idx="10"/>
          </p:nvPr>
        </p:nvSpPr>
        <p:spPr/>
        <p:txBody>
          <a:bodyPr/>
          <a:lstStyle/>
          <a:p>
            <a:fld id="{EA939BA0-3C53-429E-9201-93453D1B6803}" type="datetime1">
              <a:rPr lang="en-GB" smtClean="0"/>
              <a:t>19/03/2021</a:t>
            </a:fld>
            <a:endParaRPr lang="en-US"/>
          </a:p>
        </p:txBody>
      </p:sp>
    </p:spTree>
    <p:extLst>
      <p:ext uri="{BB962C8B-B14F-4D97-AF65-F5344CB8AC3E}">
        <p14:creationId xmlns:p14="http://schemas.microsoft.com/office/powerpoint/2010/main" val="3690291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Exploding Gradient</a:t>
            </a:r>
            <a:endParaRPr lang="en-US" dirty="0"/>
          </a:p>
        </p:txBody>
      </p:sp>
      <p:pic>
        <p:nvPicPr>
          <p:cNvPr id="10242" name="Picture 2" descr="https://miro.medium.com/max/885/1*zgI-csKo3BOstYvITddHt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3157" y="1825625"/>
            <a:ext cx="756568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13</a:t>
            </a:fld>
            <a:endParaRPr lang="en-US"/>
          </a:p>
        </p:txBody>
      </p:sp>
      <p:sp>
        <p:nvSpPr>
          <p:cNvPr id="5" name="Date Placeholder 4"/>
          <p:cNvSpPr>
            <a:spLocks noGrp="1"/>
          </p:cNvSpPr>
          <p:nvPr>
            <p:ph type="dt" sz="half" idx="10"/>
          </p:nvPr>
        </p:nvSpPr>
        <p:spPr/>
        <p:txBody>
          <a:bodyPr/>
          <a:lstStyle/>
          <a:p>
            <a:fld id="{50AC4A35-BD8C-4103-B72E-2978458CCF82}" type="datetime1">
              <a:rPr lang="en-GB" smtClean="0"/>
              <a:t>19/03/2021</a:t>
            </a:fld>
            <a:endParaRPr lang="en-US"/>
          </a:p>
        </p:txBody>
      </p:sp>
    </p:spTree>
    <p:extLst>
      <p:ext uri="{BB962C8B-B14F-4D97-AF65-F5344CB8AC3E}">
        <p14:creationId xmlns:p14="http://schemas.microsoft.com/office/powerpoint/2010/main" val="3607622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can you overcome the Challenges of Vanishing and Exploding </a:t>
            </a:r>
            <a:r>
              <a:rPr lang="en-US" b="1" dirty="0" err="1" smtClean="0"/>
              <a:t>Gradience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b="1" dirty="0" smtClean="0"/>
              <a:t>Vanishing </a:t>
            </a:r>
            <a:r>
              <a:rPr lang="en-US" b="1" dirty="0" err="1"/>
              <a:t>Gradience</a:t>
            </a:r>
            <a:r>
              <a:rPr lang="en-US" dirty="0"/>
              <a:t> can be overcome with</a:t>
            </a:r>
          </a:p>
          <a:p>
            <a:pPr lvl="1"/>
            <a:r>
              <a:rPr lang="en-US" dirty="0" err="1"/>
              <a:t>Relu</a:t>
            </a:r>
            <a:r>
              <a:rPr lang="en-US" dirty="0"/>
              <a:t> activation function.</a:t>
            </a:r>
          </a:p>
          <a:p>
            <a:pPr lvl="1"/>
            <a:r>
              <a:rPr lang="en-US" dirty="0"/>
              <a:t>LSTM, GRU.</a:t>
            </a:r>
          </a:p>
          <a:p>
            <a:r>
              <a:rPr lang="en-US" b="1" dirty="0" smtClean="0"/>
              <a:t>Exploding </a:t>
            </a:r>
            <a:r>
              <a:rPr lang="en-US" b="1" dirty="0" err="1"/>
              <a:t>Gradience</a:t>
            </a:r>
            <a:r>
              <a:rPr lang="en-US" dirty="0"/>
              <a:t> can be overcome with</a:t>
            </a:r>
          </a:p>
          <a:p>
            <a:pPr lvl="1"/>
            <a:r>
              <a:rPr lang="en-US" dirty="0"/>
              <a:t>Truncated BTT(instead starting </a:t>
            </a:r>
            <a:r>
              <a:rPr lang="en-US" dirty="0" err="1"/>
              <a:t>backprop</a:t>
            </a:r>
            <a:r>
              <a:rPr lang="en-US" dirty="0"/>
              <a:t> at the last time stamp, we can choose similar time stamp, which is just before it.)</a:t>
            </a:r>
          </a:p>
          <a:p>
            <a:pPr lvl="1"/>
            <a:r>
              <a:rPr lang="en-US" dirty="0"/>
              <a:t>Clip </a:t>
            </a:r>
            <a:r>
              <a:rPr lang="en-US" dirty="0" err="1"/>
              <a:t>Gradience</a:t>
            </a:r>
            <a:r>
              <a:rPr lang="en-US" dirty="0"/>
              <a:t> to threshold.</a:t>
            </a:r>
          </a:p>
          <a:p>
            <a:pPr lvl="1"/>
            <a:r>
              <a:rPr lang="en-US" dirty="0" err="1"/>
              <a:t>RMSprop</a:t>
            </a:r>
            <a:r>
              <a:rPr lang="en-US" dirty="0"/>
              <a:t> to adjust learning rate.</a:t>
            </a:r>
          </a:p>
          <a:p>
            <a:endParaRPr lang="en-US" dirty="0"/>
          </a:p>
        </p:txBody>
      </p:sp>
      <p:sp>
        <p:nvSpPr>
          <p:cNvPr id="4" name="Slide Number Placeholder 3"/>
          <p:cNvSpPr>
            <a:spLocks noGrp="1"/>
          </p:cNvSpPr>
          <p:nvPr>
            <p:ph type="sldNum" sz="quarter" idx="12"/>
          </p:nvPr>
        </p:nvSpPr>
        <p:spPr/>
        <p:txBody>
          <a:bodyPr/>
          <a:lstStyle/>
          <a:p>
            <a:fld id="{D27A84B9-2874-42F0-84B1-B4302E179AD9}" type="slidenum">
              <a:rPr lang="en-US" smtClean="0"/>
              <a:t>14</a:t>
            </a:fld>
            <a:endParaRPr lang="en-US"/>
          </a:p>
        </p:txBody>
      </p:sp>
      <p:sp>
        <p:nvSpPr>
          <p:cNvPr id="5" name="Date Placeholder 4"/>
          <p:cNvSpPr>
            <a:spLocks noGrp="1"/>
          </p:cNvSpPr>
          <p:nvPr>
            <p:ph type="dt" sz="half" idx="10"/>
          </p:nvPr>
        </p:nvSpPr>
        <p:spPr/>
        <p:txBody>
          <a:bodyPr/>
          <a:lstStyle/>
          <a:p>
            <a:fld id="{967F8975-68B8-46F0-B3EC-95ED6B10F7A5}" type="datetime1">
              <a:rPr lang="en-GB" smtClean="0"/>
              <a:t>19/03/2021</a:t>
            </a:fld>
            <a:endParaRPr lang="en-US"/>
          </a:p>
        </p:txBody>
      </p:sp>
    </p:spTree>
    <p:extLst>
      <p:ext uri="{BB962C8B-B14F-4D97-AF65-F5344CB8AC3E}">
        <p14:creationId xmlns:p14="http://schemas.microsoft.com/office/powerpoint/2010/main" val="1668447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LSTM</a:t>
            </a:r>
            <a:endParaRPr lang="en-US" dirty="0"/>
          </a:p>
        </p:txBody>
      </p:sp>
      <p:pic>
        <p:nvPicPr>
          <p:cNvPr id="12292" name="Picture 4" descr="https://miro.medium.com/max/1044/0*G474BVfgtu5ZE4ai"/>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83657" y="1186523"/>
            <a:ext cx="8824686" cy="56295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27A84B9-2874-42F0-84B1-B4302E179AD9}" type="slidenum">
              <a:rPr lang="en-US" smtClean="0"/>
              <a:t>15</a:t>
            </a:fld>
            <a:endParaRPr lang="en-US"/>
          </a:p>
        </p:txBody>
      </p:sp>
      <p:sp>
        <p:nvSpPr>
          <p:cNvPr id="6" name="Date Placeholder 5"/>
          <p:cNvSpPr>
            <a:spLocks noGrp="1"/>
          </p:cNvSpPr>
          <p:nvPr>
            <p:ph type="dt" sz="half" idx="10"/>
          </p:nvPr>
        </p:nvSpPr>
        <p:spPr/>
        <p:txBody>
          <a:bodyPr/>
          <a:lstStyle/>
          <a:p>
            <a:fld id="{43CCD820-37D9-47C9-948E-E831C30B8E97}" type="datetime1">
              <a:rPr lang="en-GB" smtClean="0"/>
              <a:t>19/03/2021</a:t>
            </a:fld>
            <a:endParaRPr lang="en-US"/>
          </a:p>
        </p:txBody>
      </p:sp>
    </p:spTree>
    <p:extLst>
      <p:ext uri="{BB962C8B-B14F-4D97-AF65-F5344CB8AC3E}">
        <p14:creationId xmlns:p14="http://schemas.microsoft.com/office/powerpoint/2010/main" val="813815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&amp; Disadvantages</a:t>
            </a:r>
            <a:endParaRPr lang="en-US" dirty="0"/>
          </a:p>
        </p:txBody>
      </p:sp>
      <p:sp>
        <p:nvSpPr>
          <p:cNvPr id="3" name="Content Placeholder 2"/>
          <p:cNvSpPr>
            <a:spLocks noGrp="1"/>
          </p:cNvSpPr>
          <p:nvPr>
            <p:ph idx="1"/>
          </p:nvPr>
        </p:nvSpPr>
        <p:spPr/>
        <p:txBody>
          <a:bodyPr>
            <a:normAutofit/>
          </a:bodyPr>
          <a:lstStyle/>
          <a:p>
            <a:r>
              <a:rPr lang="en-US" b="1" dirty="0"/>
              <a:t>Advantages of Recurrent Neural Network</a:t>
            </a:r>
          </a:p>
          <a:p>
            <a:pPr lvl="1"/>
            <a:r>
              <a:rPr lang="en-US" dirty="0"/>
              <a:t>The main </a:t>
            </a:r>
            <a:r>
              <a:rPr lang="en-US" b="1" dirty="0"/>
              <a:t>advantage of RNN</a:t>
            </a:r>
            <a:r>
              <a:rPr lang="en-US" dirty="0"/>
              <a:t> over ANN is that </a:t>
            </a:r>
            <a:r>
              <a:rPr lang="en-US" b="1" dirty="0"/>
              <a:t>RNN </a:t>
            </a:r>
            <a:r>
              <a:rPr lang="en-US" dirty="0"/>
              <a:t>can model sequence of data (i.e. time series) so that each sample can be assumed to be dependent on previous ones</a:t>
            </a:r>
          </a:p>
          <a:p>
            <a:pPr lvl="1"/>
            <a:r>
              <a:rPr lang="en-US" dirty="0"/>
              <a:t>Recurrent neural network are even used with convolutional layers to extend the effective pixel neighborhood.</a:t>
            </a:r>
          </a:p>
          <a:p>
            <a:r>
              <a:rPr lang="en-US" b="1" dirty="0"/>
              <a:t>Disadvantages of Recurrent Neural Network</a:t>
            </a:r>
            <a:endParaRPr lang="en-US" dirty="0"/>
          </a:p>
          <a:p>
            <a:pPr lvl="1"/>
            <a:r>
              <a:rPr lang="en-US" dirty="0"/>
              <a:t>Gradient vanishing and exploding problems.</a:t>
            </a:r>
          </a:p>
          <a:p>
            <a:pPr lvl="1"/>
            <a:r>
              <a:rPr lang="en-US" dirty="0"/>
              <a:t>Training an RNN is a very difficult task.</a:t>
            </a:r>
          </a:p>
          <a:p>
            <a:pPr lvl="1"/>
            <a:r>
              <a:rPr lang="en-US" dirty="0"/>
              <a:t>It cannot process very long sequences if using </a:t>
            </a:r>
            <a:r>
              <a:rPr lang="en-US" i="1" dirty="0" err="1"/>
              <a:t>tanh</a:t>
            </a:r>
            <a:r>
              <a:rPr lang="en-US" dirty="0"/>
              <a:t> or </a:t>
            </a:r>
            <a:r>
              <a:rPr lang="en-US" i="1" dirty="0" err="1"/>
              <a:t>relu</a:t>
            </a:r>
            <a:r>
              <a:rPr lang="en-US" dirty="0"/>
              <a:t> as an activation function.</a:t>
            </a:r>
          </a:p>
          <a:p>
            <a:endParaRPr lang="en-US" dirty="0"/>
          </a:p>
        </p:txBody>
      </p:sp>
      <p:sp>
        <p:nvSpPr>
          <p:cNvPr id="4" name="Slide Number Placeholder 3"/>
          <p:cNvSpPr>
            <a:spLocks noGrp="1"/>
          </p:cNvSpPr>
          <p:nvPr>
            <p:ph type="sldNum" sz="quarter" idx="12"/>
          </p:nvPr>
        </p:nvSpPr>
        <p:spPr/>
        <p:txBody>
          <a:bodyPr/>
          <a:lstStyle/>
          <a:p>
            <a:fld id="{D27A84B9-2874-42F0-84B1-B4302E179AD9}" type="slidenum">
              <a:rPr lang="en-US" smtClean="0"/>
              <a:t>16</a:t>
            </a:fld>
            <a:endParaRPr lang="en-US"/>
          </a:p>
        </p:txBody>
      </p:sp>
      <p:sp>
        <p:nvSpPr>
          <p:cNvPr id="5" name="Date Placeholder 4"/>
          <p:cNvSpPr>
            <a:spLocks noGrp="1"/>
          </p:cNvSpPr>
          <p:nvPr>
            <p:ph type="dt" sz="half" idx="10"/>
          </p:nvPr>
        </p:nvSpPr>
        <p:spPr/>
        <p:txBody>
          <a:bodyPr/>
          <a:lstStyle/>
          <a:p>
            <a:fld id="{F456E6D9-E148-4BC9-927D-3BD8EB4DD153}" type="datetime1">
              <a:rPr lang="en-GB" smtClean="0"/>
              <a:t>19/03/2021</a:t>
            </a:fld>
            <a:endParaRPr lang="en-US"/>
          </a:p>
        </p:txBody>
      </p:sp>
    </p:spTree>
    <p:extLst>
      <p:ext uri="{BB962C8B-B14F-4D97-AF65-F5344CB8AC3E}">
        <p14:creationId xmlns:p14="http://schemas.microsoft.com/office/powerpoint/2010/main" val="1660942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t>
            </a:r>
            <a:r>
              <a:rPr lang="en-US" dirty="0"/>
              <a:t>are Neural Networks?</a:t>
            </a:r>
          </a:p>
          <a:p>
            <a:r>
              <a:rPr lang="en-US" dirty="0" smtClean="0"/>
              <a:t>What </a:t>
            </a:r>
            <a:r>
              <a:rPr lang="en-US" dirty="0"/>
              <a:t>Neural Networks do?</a:t>
            </a:r>
          </a:p>
          <a:p>
            <a:r>
              <a:rPr lang="en-US" dirty="0" smtClean="0"/>
              <a:t>Why </a:t>
            </a:r>
            <a:r>
              <a:rPr lang="en-US" dirty="0"/>
              <a:t>not Neural Networks/Feed forward Networks?</a:t>
            </a:r>
          </a:p>
          <a:p>
            <a:r>
              <a:rPr lang="en-US" dirty="0"/>
              <a:t>Why/what are Recurrent Neural Networks?</a:t>
            </a:r>
          </a:p>
          <a:p>
            <a:r>
              <a:rPr lang="en-US" dirty="0"/>
              <a:t>Different Types of RNN’s</a:t>
            </a:r>
          </a:p>
          <a:p>
            <a:r>
              <a:rPr lang="en-US" dirty="0"/>
              <a:t>Deep view into RNN’s</a:t>
            </a:r>
          </a:p>
          <a:p>
            <a:r>
              <a:rPr lang="en-US" dirty="0"/>
              <a:t>Character level language model</a:t>
            </a:r>
          </a:p>
          <a:p>
            <a:r>
              <a:rPr lang="en-US" dirty="0"/>
              <a:t>Back </a:t>
            </a:r>
            <a:r>
              <a:rPr lang="en-US" dirty="0" err="1"/>
              <a:t>propogation</a:t>
            </a:r>
            <a:r>
              <a:rPr lang="en-US" dirty="0"/>
              <a:t> through time(BTT)</a:t>
            </a:r>
          </a:p>
          <a:p>
            <a:r>
              <a:rPr lang="en-US" dirty="0"/>
              <a:t>Issues of RNN’s?</a:t>
            </a:r>
          </a:p>
          <a:p>
            <a:r>
              <a:rPr lang="en-US" dirty="0"/>
              <a:t>Advantages &amp; Disadvantages of RNN</a:t>
            </a:r>
          </a:p>
          <a:p>
            <a:r>
              <a:rPr lang="en-US" dirty="0"/>
              <a:t>Why LSTM’s?</a:t>
            </a:r>
          </a:p>
          <a:p>
            <a:endParaRPr lang="en-US" dirty="0"/>
          </a:p>
        </p:txBody>
      </p:sp>
      <p:sp>
        <p:nvSpPr>
          <p:cNvPr id="4" name="Slide Number Placeholder 3"/>
          <p:cNvSpPr>
            <a:spLocks noGrp="1"/>
          </p:cNvSpPr>
          <p:nvPr>
            <p:ph type="sldNum" sz="quarter" idx="12"/>
          </p:nvPr>
        </p:nvSpPr>
        <p:spPr/>
        <p:txBody>
          <a:bodyPr/>
          <a:lstStyle/>
          <a:p>
            <a:fld id="{D27A84B9-2874-42F0-84B1-B4302E179AD9}" type="slidenum">
              <a:rPr lang="en-US" smtClean="0"/>
              <a:t>2</a:t>
            </a:fld>
            <a:endParaRPr lang="en-US"/>
          </a:p>
        </p:txBody>
      </p:sp>
      <p:sp>
        <p:nvSpPr>
          <p:cNvPr id="5" name="Date Placeholder 4"/>
          <p:cNvSpPr>
            <a:spLocks noGrp="1"/>
          </p:cNvSpPr>
          <p:nvPr>
            <p:ph type="dt" sz="half" idx="10"/>
          </p:nvPr>
        </p:nvSpPr>
        <p:spPr/>
        <p:txBody>
          <a:bodyPr/>
          <a:lstStyle/>
          <a:p>
            <a:fld id="{404BC017-3628-4581-ABD3-D67C1687C769}" type="datetime1">
              <a:rPr lang="en-GB" smtClean="0"/>
              <a:t>19/03/2021</a:t>
            </a:fld>
            <a:endParaRPr lang="en-US"/>
          </a:p>
        </p:txBody>
      </p:sp>
    </p:spTree>
    <p:extLst>
      <p:ext uri="{BB962C8B-B14F-4D97-AF65-F5344CB8AC3E}">
        <p14:creationId xmlns:p14="http://schemas.microsoft.com/office/powerpoint/2010/main" val="2007097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Neural networks?</a:t>
            </a:r>
            <a:endParaRPr lang="en-US" dirty="0"/>
          </a:p>
        </p:txBody>
      </p:sp>
      <p:sp>
        <p:nvSpPr>
          <p:cNvPr id="3" name="Content Placeholder 2"/>
          <p:cNvSpPr>
            <a:spLocks noGrp="1"/>
          </p:cNvSpPr>
          <p:nvPr>
            <p:ph idx="1"/>
          </p:nvPr>
        </p:nvSpPr>
        <p:spPr/>
        <p:txBody>
          <a:bodyPr/>
          <a:lstStyle/>
          <a:p>
            <a:r>
              <a:rPr lang="en-US" dirty="0"/>
              <a:t>Neural networks are set of algorithms inspired by the functioning of human </a:t>
            </a:r>
            <a:r>
              <a:rPr lang="en-US" dirty="0" smtClean="0"/>
              <a:t>brain</a:t>
            </a:r>
            <a:endParaRPr lang="en-US" dirty="0"/>
          </a:p>
        </p:txBody>
      </p:sp>
      <p:sp>
        <p:nvSpPr>
          <p:cNvPr id="4" name="Slide Number Placeholder 3"/>
          <p:cNvSpPr>
            <a:spLocks noGrp="1"/>
          </p:cNvSpPr>
          <p:nvPr>
            <p:ph type="sldNum" sz="quarter" idx="12"/>
          </p:nvPr>
        </p:nvSpPr>
        <p:spPr/>
        <p:txBody>
          <a:bodyPr/>
          <a:lstStyle/>
          <a:p>
            <a:fld id="{D27A84B9-2874-42F0-84B1-B4302E179AD9}" type="slidenum">
              <a:rPr lang="en-US" smtClean="0"/>
              <a:t>3</a:t>
            </a:fld>
            <a:endParaRPr lang="en-US"/>
          </a:p>
        </p:txBody>
      </p:sp>
      <p:sp>
        <p:nvSpPr>
          <p:cNvPr id="5" name="Date Placeholder 4"/>
          <p:cNvSpPr>
            <a:spLocks noGrp="1"/>
          </p:cNvSpPr>
          <p:nvPr>
            <p:ph type="dt" sz="half" idx="10"/>
          </p:nvPr>
        </p:nvSpPr>
        <p:spPr/>
        <p:txBody>
          <a:bodyPr/>
          <a:lstStyle/>
          <a:p>
            <a:fld id="{B2836F8F-3C20-49F7-B07A-3B7A304F4578}" type="datetime1">
              <a:rPr lang="en-GB" smtClean="0"/>
              <a:t>19/03/2021</a:t>
            </a:fld>
            <a:endParaRPr lang="en-US"/>
          </a:p>
        </p:txBody>
      </p:sp>
    </p:spTree>
    <p:extLst>
      <p:ext uri="{BB962C8B-B14F-4D97-AF65-F5344CB8AC3E}">
        <p14:creationId xmlns:p14="http://schemas.microsoft.com/office/powerpoint/2010/main" val="46629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they do ?</a:t>
            </a:r>
            <a:endParaRPr lang="en-US" dirty="0"/>
          </a:p>
        </p:txBody>
      </p:sp>
      <p:sp>
        <p:nvSpPr>
          <p:cNvPr id="3" name="Content Placeholder 2"/>
          <p:cNvSpPr>
            <a:spLocks noGrp="1"/>
          </p:cNvSpPr>
          <p:nvPr>
            <p:ph idx="1"/>
          </p:nvPr>
        </p:nvSpPr>
        <p:spPr/>
        <p:txBody>
          <a:bodyPr/>
          <a:lstStyle/>
          <a:p>
            <a:r>
              <a:rPr lang="en-US" dirty="0" smtClean="0"/>
              <a:t>Neural </a:t>
            </a:r>
            <a:r>
              <a:rPr lang="en-US" dirty="0"/>
              <a:t>networks (NN) are universal function </a:t>
            </a:r>
            <a:r>
              <a:rPr lang="en-US" dirty="0" err="1"/>
              <a:t>approximaters</a:t>
            </a:r>
            <a:r>
              <a:rPr lang="en-US" dirty="0"/>
              <a:t> so that means neural networks can learn an approximation of any function f() such that.</a:t>
            </a:r>
          </a:p>
          <a:p>
            <a:pPr lvl="1"/>
            <a:r>
              <a:rPr lang="en-US" dirty="0"/>
              <a:t>y = f(x</a:t>
            </a:r>
            <a:r>
              <a:rPr lang="en-US" dirty="0" smtClean="0"/>
              <a:t>)</a:t>
            </a:r>
            <a:endParaRPr lang="en-US" dirty="0"/>
          </a:p>
        </p:txBody>
      </p:sp>
      <p:pic>
        <p:nvPicPr>
          <p:cNvPr id="4" name="Picture 2" descr="https://miro.medium.com/max/500/0*aWIO7eB6E4-cIkK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0239" y="3485621"/>
            <a:ext cx="5637417" cy="31795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miro.medium.com/max/1920/1*5K-1CSOB2mb5Jn2L8K3f9Q.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0883" y="3272622"/>
            <a:ext cx="6031117" cy="33925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27A84B9-2874-42F0-84B1-B4302E179AD9}" type="slidenum">
              <a:rPr lang="en-US" smtClean="0"/>
              <a:t>4</a:t>
            </a:fld>
            <a:endParaRPr lang="en-US"/>
          </a:p>
        </p:txBody>
      </p:sp>
      <p:sp>
        <p:nvSpPr>
          <p:cNvPr id="6" name="Date Placeholder 5"/>
          <p:cNvSpPr>
            <a:spLocks noGrp="1"/>
          </p:cNvSpPr>
          <p:nvPr>
            <p:ph type="dt" sz="half" idx="10"/>
          </p:nvPr>
        </p:nvSpPr>
        <p:spPr/>
        <p:txBody>
          <a:bodyPr/>
          <a:lstStyle/>
          <a:p>
            <a:fld id="{A918E40D-8B18-40A3-A985-BFBF6377F68B}" type="datetime1">
              <a:rPr lang="en-GB" smtClean="0"/>
              <a:t>19/03/2021</a:t>
            </a:fld>
            <a:endParaRPr lang="en-US"/>
          </a:p>
        </p:txBody>
      </p:sp>
    </p:spTree>
    <p:extLst>
      <p:ext uri="{BB962C8B-B14F-4D97-AF65-F5344CB8AC3E}">
        <p14:creationId xmlns:p14="http://schemas.microsoft.com/office/powerpoint/2010/main" val="391797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Not Neural Networks?</a:t>
            </a:r>
            <a:endParaRPr lang="en-US" dirty="0"/>
          </a:p>
        </p:txBody>
      </p:sp>
      <p:pic>
        <p:nvPicPr>
          <p:cNvPr id="3074" name="Picture 2" descr="Image result for cats and dogs neural network"/>
          <p:cNvPicPr>
            <a:picLocks noGrp="1" noChangeAspect="1" noChangeArrowheads="1" noCro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30212" y="1601788"/>
            <a:ext cx="8531576" cy="47990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5</a:t>
            </a:fld>
            <a:endParaRPr lang="en-US"/>
          </a:p>
        </p:txBody>
      </p:sp>
      <p:sp>
        <p:nvSpPr>
          <p:cNvPr id="5" name="Date Placeholder 4"/>
          <p:cNvSpPr>
            <a:spLocks noGrp="1"/>
          </p:cNvSpPr>
          <p:nvPr>
            <p:ph type="dt" sz="half" idx="10"/>
          </p:nvPr>
        </p:nvSpPr>
        <p:spPr/>
        <p:txBody>
          <a:bodyPr/>
          <a:lstStyle/>
          <a:p>
            <a:fld id="{C1A4168C-F4E8-4571-8CC3-B0E1FBB7C0C1}" type="datetime1">
              <a:rPr lang="en-GB" smtClean="0"/>
              <a:t>19/03/2021</a:t>
            </a:fld>
            <a:endParaRPr lang="en-US"/>
          </a:p>
        </p:txBody>
      </p:sp>
    </p:spTree>
    <p:extLst>
      <p:ext uri="{BB962C8B-B14F-4D97-AF65-F5344CB8AC3E}">
        <p14:creationId xmlns:p14="http://schemas.microsoft.com/office/powerpoint/2010/main" val="1480971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RNN’s?</a:t>
            </a:r>
            <a:endParaRPr lang="en-US" dirty="0"/>
          </a:p>
        </p:txBody>
      </p:sp>
      <p:sp>
        <p:nvSpPr>
          <p:cNvPr id="3" name="Content Placeholder 2"/>
          <p:cNvSpPr>
            <a:spLocks noGrp="1"/>
          </p:cNvSpPr>
          <p:nvPr>
            <p:ph idx="1"/>
          </p:nvPr>
        </p:nvSpPr>
        <p:spPr/>
        <p:txBody>
          <a:bodyPr/>
          <a:lstStyle/>
          <a:p>
            <a:r>
              <a:rPr lang="en-US" dirty="0" smtClean="0"/>
              <a:t>The idea behind RNNs is to make use of sequential information. </a:t>
            </a:r>
            <a:endParaRPr lang="en-US" dirty="0"/>
          </a:p>
        </p:txBody>
      </p:sp>
      <p:pic>
        <p:nvPicPr>
          <p:cNvPr id="4098" name="Picture 2" descr="https://miro.medium.com/proxy/1*xLcQd_xeBWHeC6CeYSJ9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748" y="3259137"/>
            <a:ext cx="8670504" cy="29178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6</a:t>
            </a:fld>
            <a:endParaRPr lang="en-US"/>
          </a:p>
        </p:txBody>
      </p:sp>
      <p:sp>
        <p:nvSpPr>
          <p:cNvPr id="5" name="Date Placeholder 4"/>
          <p:cNvSpPr>
            <a:spLocks noGrp="1"/>
          </p:cNvSpPr>
          <p:nvPr>
            <p:ph type="dt" sz="half" idx="10"/>
          </p:nvPr>
        </p:nvSpPr>
        <p:spPr/>
        <p:txBody>
          <a:bodyPr/>
          <a:lstStyle/>
          <a:p>
            <a:fld id="{926ADF76-DEF4-466A-A644-215DC471812D}" type="datetime1">
              <a:rPr lang="en-GB" smtClean="0"/>
              <a:t>19/03/2021</a:t>
            </a:fld>
            <a:endParaRPr lang="en-US"/>
          </a:p>
        </p:txBody>
      </p:sp>
    </p:spTree>
    <p:extLst>
      <p:ext uri="{BB962C8B-B14F-4D97-AF65-F5344CB8AC3E}">
        <p14:creationId xmlns:p14="http://schemas.microsoft.com/office/powerpoint/2010/main" val="354040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 of RNN’s</a:t>
            </a:r>
            <a:endParaRPr lang="en-US" dirty="0"/>
          </a:p>
        </p:txBody>
      </p:sp>
      <p:pic>
        <p:nvPicPr>
          <p:cNvPr id="5122" name="Picture 2" descr="https://miro.medium.com/max/1329/0*1PKOwfxLIg_64TAO.jpe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355512"/>
            <a:ext cx="10515600" cy="32915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7</a:t>
            </a:fld>
            <a:endParaRPr lang="en-US"/>
          </a:p>
        </p:txBody>
      </p:sp>
      <p:sp>
        <p:nvSpPr>
          <p:cNvPr id="5" name="Date Placeholder 4"/>
          <p:cNvSpPr>
            <a:spLocks noGrp="1"/>
          </p:cNvSpPr>
          <p:nvPr>
            <p:ph type="dt" sz="half" idx="10"/>
          </p:nvPr>
        </p:nvSpPr>
        <p:spPr/>
        <p:txBody>
          <a:bodyPr/>
          <a:lstStyle/>
          <a:p>
            <a:fld id="{EC6FE36C-C3D6-4EA6-80BF-A30BD133900D}" type="datetime1">
              <a:rPr lang="en-GB" smtClean="0"/>
              <a:t>19/03/2021</a:t>
            </a:fld>
            <a:endParaRPr lang="en-US"/>
          </a:p>
        </p:txBody>
      </p:sp>
    </p:spTree>
    <p:extLst>
      <p:ext uri="{BB962C8B-B14F-4D97-AF65-F5344CB8AC3E}">
        <p14:creationId xmlns:p14="http://schemas.microsoft.com/office/powerpoint/2010/main" val="1072095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 view into RNN’s</a:t>
            </a:r>
            <a:r>
              <a:rPr lang="en-US" dirty="0" smtClean="0"/>
              <a:t>:</a:t>
            </a:r>
            <a:endParaRPr lang="en-US" dirty="0"/>
          </a:p>
        </p:txBody>
      </p:sp>
      <p:pic>
        <p:nvPicPr>
          <p:cNvPr id="6146" name="Picture 2" descr="https://miro.medium.com/max/1024/1*T2B-0QNCxxD3bcO25OgGs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314" y="2496457"/>
            <a:ext cx="11945372" cy="30096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8</a:t>
            </a:fld>
            <a:endParaRPr lang="en-US"/>
          </a:p>
        </p:txBody>
      </p:sp>
      <p:sp>
        <p:nvSpPr>
          <p:cNvPr id="5" name="Date Placeholder 4"/>
          <p:cNvSpPr>
            <a:spLocks noGrp="1"/>
          </p:cNvSpPr>
          <p:nvPr>
            <p:ph type="dt" sz="half" idx="10"/>
          </p:nvPr>
        </p:nvSpPr>
        <p:spPr/>
        <p:txBody>
          <a:bodyPr/>
          <a:lstStyle/>
          <a:p>
            <a:fld id="{EED24053-460D-4783-A728-C0EF657C616E}" type="datetime1">
              <a:rPr lang="en-GB" smtClean="0"/>
              <a:t>19/03/2021</a:t>
            </a:fld>
            <a:endParaRPr lang="en-US"/>
          </a:p>
        </p:txBody>
      </p:sp>
    </p:spTree>
    <p:extLst>
      <p:ext uri="{BB962C8B-B14F-4D97-AF65-F5344CB8AC3E}">
        <p14:creationId xmlns:p14="http://schemas.microsoft.com/office/powerpoint/2010/main" val="3532594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level language model:</a:t>
            </a:r>
            <a:endParaRPr lang="en-US" dirty="0"/>
          </a:p>
        </p:txBody>
      </p:sp>
      <p:pic>
        <p:nvPicPr>
          <p:cNvPr id="7170" name="Picture 2" descr="https://miro.medium.com/max/902/0*n07yz5AbOp07RwhC.jpe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59314" y="1399745"/>
            <a:ext cx="6473372" cy="520309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27A84B9-2874-42F0-84B1-B4302E179AD9}" type="slidenum">
              <a:rPr lang="en-US" smtClean="0"/>
              <a:t>9</a:t>
            </a:fld>
            <a:endParaRPr lang="en-US"/>
          </a:p>
        </p:txBody>
      </p:sp>
      <p:sp>
        <p:nvSpPr>
          <p:cNvPr id="5" name="Date Placeholder 4"/>
          <p:cNvSpPr>
            <a:spLocks noGrp="1"/>
          </p:cNvSpPr>
          <p:nvPr>
            <p:ph type="dt" sz="half" idx="10"/>
          </p:nvPr>
        </p:nvSpPr>
        <p:spPr/>
        <p:txBody>
          <a:bodyPr/>
          <a:lstStyle/>
          <a:p>
            <a:fld id="{476D4C5C-657E-454B-9FAF-FAEFBC7DBE2B}" type="datetime1">
              <a:rPr lang="en-GB" smtClean="0"/>
              <a:t>19/03/2021</a:t>
            </a:fld>
            <a:endParaRPr lang="en-US"/>
          </a:p>
        </p:txBody>
      </p:sp>
    </p:spTree>
    <p:extLst>
      <p:ext uri="{BB962C8B-B14F-4D97-AF65-F5344CB8AC3E}">
        <p14:creationId xmlns:p14="http://schemas.microsoft.com/office/powerpoint/2010/main" val="3220030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1262</Words>
  <Application>Microsoft Office PowerPoint</Application>
  <PresentationFormat>Widescreen</PresentationFormat>
  <Paragraphs>130</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Recurrent Neural Networks (RNNs)</vt:lpstr>
      <vt:lpstr>Agenda</vt:lpstr>
      <vt:lpstr>What are Neural networks?</vt:lpstr>
      <vt:lpstr>What they do ?</vt:lpstr>
      <vt:lpstr>Why Not Neural Networks?</vt:lpstr>
      <vt:lpstr>What are RNN’s?</vt:lpstr>
      <vt:lpstr>Different types of RNN’s</vt:lpstr>
      <vt:lpstr>Deep view into RNN’s:</vt:lpstr>
      <vt:lpstr>Character level language model:</vt:lpstr>
      <vt:lpstr>Backpropogate Through Time:</vt:lpstr>
      <vt:lpstr>Vanishing gradient</vt:lpstr>
      <vt:lpstr>Vanishing Gradient</vt:lpstr>
      <vt:lpstr>Exploding Gradient</vt:lpstr>
      <vt:lpstr>How can you overcome the Challenges of Vanishing and Exploding Gradience?</vt:lpstr>
      <vt:lpstr>LSTM</vt:lpstr>
      <vt:lpstr>Advantages &amp; Disadvantages</vt:lpstr>
    </vt:vector>
  </TitlesOfParts>
  <Company>MyComputer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Rohan Yashraj Gupta</dc:creator>
  <cp:lastModifiedBy>Rohan Yashraj Gupta</cp:lastModifiedBy>
  <cp:revision>46</cp:revision>
  <dcterms:created xsi:type="dcterms:W3CDTF">2021-03-19T10:30:40Z</dcterms:created>
  <dcterms:modified xsi:type="dcterms:W3CDTF">2021-03-19T11:54:34Z</dcterms:modified>
</cp:coreProperties>
</file>