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3" r:id="rId5"/>
    <p:sldId id="264" r:id="rId6"/>
    <p:sldId id="266" r:id="rId7"/>
    <p:sldId id="267" r:id="rId8"/>
    <p:sldId id="265" r:id="rId9"/>
    <p:sldId id="269" r:id="rId10"/>
    <p:sldId id="270" r:id="rId11"/>
    <p:sldId id="268" r:id="rId12"/>
    <p:sldId id="271" r:id="rId13"/>
    <p:sldId id="272"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903"/>
  </p:normalViewPr>
  <p:slideViewPr>
    <p:cSldViewPr snapToGrid="0" snapToObjects="1">
      <p:cViewPr varScale="1">
        <p:scale>
          <a:sx n="114" d="100"/>
          <a:sy n="114" d="100"/>
        </p:scale>
        <p:origin x="47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40402-BA89-6E4C-9704-E3DD07D5623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E2343E3-16A6-4B45-AD4E-A274A3783C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2EDB2DF4-F013-6D45-AF36-C5D059EF3B66}"/>
              </a:ext>
            </a:extLst>
          </p:cNvPr>
          <p:cNvSpPr>
            <a:spLocks noGrp="1"/>
          </p:cNvSpPr>
          <p:nvPr>
            <p:ph type="dt" sz="half" idx="10"/>
          </p:nvPr>
        </p:nvSpPr>
        <p:spPr/>
        <p:txBody>
          <a:bodyPr/>
          <a:lstStyle/>
          <a:p>
            <a:fld id="{CD7F9FBE-04F9-2742-95E2-79EFB75F8FE5}" type="datetimeFigureOut">
              <a:rPr lang="en-US" smtClean="0"/>
              <a:t>11/29/21</a:t>
            </a:fld>
            <a:endParaRPr lang="en-US"/>
          </a:p>
        </p:txBody>
      </p:sp>
      <p:sp>
        <p:nvSpPr>
          <p:cNvPr id="5" name="Footer Placeholder 4">
            <a:extLst>
              <a:ext uri="{FF2B5EF4-FFF2-40B4-BE49-F238E27FC236}">
                <a16:creationId xmlns:a16="http://schemas.microsoft.com/office/drawing/2014/main" id="{6B4C8095-B34C-8640-8880-72A556D8C4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9E9716-8B89-444B-9EA5-F863F667C4DC}"/>
              </a:ext>
            </a:extLst>
          </p:cNvPr>
          <p:cNvSpPr>
            <a:spLocks noGrp="1"/>
          </p:cNvSpPr>
          <p:nvPr>
            <p:ph type="sldNum" sz="quarter" idx="12"/>
          </p:nvPr>
        </p:nvSpPr>
        <p:spPr/>
        <p:txBody>
          <a:bodyPr/>
          <a:lstStyle/>
          <a:p>
            <a:fld id="{DBE232E7-BECD-9543-8557-E587011FD8E2}" type="slidenum">
              <a:rPr lang="en-US" smtClean="0"/>
              <a:t>‹#›</a:t>
            </a:fld>
            <a:endParaRPr lang="en-US"/>
          </a:p>
        </p:txBody>
      </p:sp>
    </p:spTree>
    <p:extLst>
      <p:ext uri="{BB962C8B-B14F-4D97-AF65-F5344CB8AC3E}">
        <p14:creationId xmlns:p14="http://schemas.microsoft.com/office/powerpoint/2010/main" val="2594780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52E36-4C3D-9848-B143-C1A7AE8DBB0A}"/>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63D3C2E-AC5C-084F-A663-2A9D6818008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B2726F5-1CF0-CD4D-8069-24073F5C6AA8}"/>
              </a:ext>
            </a:extLst>
          </p:cNvPr>
          <p:cNvSpPr>
            <a:spLocks noGrp="1"/>
          </p:cNvSpPr>
          <p:nvPr>
            <p:ph type="dt" sz="half" idx="10"/>
          </p:nvPr>
        </p:nvSpPr>
        <p:spPr/>
        <p:txBody>
          <a:bodyPr/>
          <a:lstStyle/>
          <a:p>
            <a:fld id="{CD7F9FBE-04F9-2742-95E2-79EFB75F8FE5}" type="datetimeFigureOut">
              <a:rPr lang="en-US" smtClean="0"/>
              <a:t>11/29/21</a:t>
            </a:fld>
            <a:endParaRPr lang="en-US"/>
          </a:p>
        </p:txBody>
      </p:sp>
      <p:sp>
        <p:nvSpPr>
          <p:cNvPr id="5" name="Footer Placeholder 4">
            <a:extLst>
              <a:ext uri="{FF2B5EF4-FFF2-40B4-BE49-F238E27FC236}">
                <a16:creationId xmlns:a16="http://schemas.microsoft.com/office/drawing/2014/main" id="{BC9F814C-F75E-3545-8DAA-F92A542BBE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56AD9D-0F3D-9E44-BEB5-AD3BA60269C8}"/>
              </a:ext>
            </a:extLst>
          </p:cNvPr>
          <p:cNvSpPr>
            <a:spLocks noGrp="1"/>
          </p:cNvSpPr>
          <p:nvPr>
            <p:ph type="sldNum" sz="quarter" idx="12"/>
          </p:nvPr>
        </p:nvSpPr>
        <p:spPr/>
        <p:txBody>
          <a:bodyPr/>
          <a:lstStyle/>
          <a:p>
            <a:fld id="{DBE232E7-BECD-9543-8557-E587011FD8E2}" type="slidenum">
              <a:rPr lang="en-US" smtClean="0"/>
              <a:t>‹#›</a:t>
            </a:fld>
            <a:endParaRPr lang="en-US"/>
          </a:p>
        </p:txBody>
      </p:sp>
    </p:spTree>
    <p:extLst>
      <p:ext uri="{BB962C8B-B14F-4D97-AF65-F5344CB8AC3E}">
        <p14:creationId xmlns:p14="http://schemas.microsoft.com/office/powerpoint/2010/main" val="1026006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74DB23-6C14-504F-9978-71CD8629783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5E2BEC7-367B-EB49-81B8-BA82D28244A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A84BF4E-493E-A04D-8743-E6A9D94E638B}"/>
              </a:ext>
            </a:extLst>
          </p:cNvPr>
          <p:cNvSpPr>
            <a:spLocks noGrp="1"/>
          </p:cNvSpPr>
          <p:nvPr>
            <p:ph type="dt" sz="half" idx="10"/>
          </p:nvPr>
        </p:nvSpPr>
        <p:spPr/>
        <p:txBody>
          <a:bodyPr/>
          <a:lstStyle/>
          <a:p>
            <a:fld id="{CD7F9FBE-04F9-2742-95E2-79EFB75F8FE5}" type="datetimeFigureOut">
              <a:rPr lang="en-US" smtClean="0"/>
              <a:t>11/29/21</a:t>
            </a:fld>
            <a:endParaRPr lang="en-US"/>
          </a:p>
        </p:txBody>
      </p:sp>
      <p:sp>
        <p:nvSpPr>
          <p:cNvPr id="5" name="Footer Placeholder 4">
            <a:extLst>
              <a:ext uri="{FF2B5EF4-FFF2-40B4-BE49-F238E27FC236}">
                <a16:creationId xmlns:a16="http://schemas.microsoft.com/office/drawing/2014/main" id="{84FD423D-4F7D-4840-9489-D215EEDC5B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C8A3D3-2C9A-4D41-980C-730E9AB3B3E3}"/>
              </a:ext>
            </a:extLst>
          </p:cNvPr>
          <p:cNvSpPr>
            <a:spLocks noGrp="1"/>
          </p:cNvSpPr>
          <p:nvPr>
            <p:ph type="sldNum" sz="quarter" idx="12"/>
          </p:nvPr>
        </p:nvSpPr>
        <p:spPr/>
        <p:txBody>
          <a:bodyPr/>
          <a:lstStyle/>
          <a:p>
            <a:fld id="{DBE232E7-BECD-9543-8557-E587011FD8E2}" type="slidenum">
              <a:rPr lang="en-US" smtClean="0"/>
              <a:t>‹#›</a:t>
            </a:fld>
            <a:endParaRPr lang="en-US"/>
          </a:p>
        </p:txBody>
      </p:sp>
    </p:spTree>
    <p:extLst>
      <p:ext uri="{BB962C8B-B14F-4D97-AF65-F5344CB8AC3E}">
        <p14:creationId xmlns:p14="http://schemas.microsoft.com/office/powerpoint/2010/main" val="1376041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B5A46-3467-0D45-9BA5-B516B9B4E3E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E89A740-2AA8-3145-96C8-B4C0B06DB80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C6DCA29-FAA4-EE49-861E-A2FF232041D6}"/>
              </a:ext>
            </a:extLst>
          </p:cNvPr>
          <p:cNvSpPr>
            <a:spLocks noGrp="1"/>
          </p:cNvSpPr>
          <p:nvPr>
            <p:ph type="dt" sz="half" idx="10"/>
          </p:nvPr>
        </p:nvSpPr>
        <p:spPr/>
        <p:txBody>
          <a:bodyPr/>
          <a:lstStyle/>
          <a:p>
            <a:fld id="{CD7F9FBE-04F9-2742-95E2-79EFB75F8FE5}" type="datetimeFigureOut">
              <a:rPr lang="en-US" smtClean="0"/>
              <a:t>11/29/21</a:t>
            </a:fld>
            <a:endParaRPr lang="en-US"/>
          </a:p>
        </p:txBody>
      </p:sp>
      <p:sp>
        <p:nvSpPr>
          <p:cNvPr id="5" name="Footer Placeholder 4">
            <a:extLst>
              <a:ext uri="{FF2B5EF4-FFF2-40B4-BE49-F238E27FC236}">
                <a16:creationId xmlns:a16="http://schemas.microsoft.com/office/drawing/2014/main" id="{7916B706-F9FB-884F-B298-A32C31BBAF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60C6A9-0440-A940-9D25-6E22E0DA5AA7}"/>
              </a:ext>
            </a:extLst>
          </p:cNvPr>
          <p:cNvSpPr>
            <a:spLocks noGrp="1"/>
          </p:cNvSpPr>
          <p:nvPr>
            <p:ph type="sldNum" sz="quarter" idx="12"/>
          </p:nvPr>
        </p:nvSpPr>
        <p:spPr/>
        <p:txBody>
          <a:bodyPr/>
          <a:lstStyle/>
          <a:p>
            <a:fld id="{DBE232E7-BECD-9543-8557-E587011FD8E2}" type="slidenum">
              <a:rPr lang="en-US" smtClean="0"/>
              <a:t>‹#›</a:t>
            </a:fld>
            <a:endParaRPr lang="en-US"/>
          </a:p>
        </p:txBody>
      </p:sp>
    </p:spTree>
    <p:extLst>
      <p:ext uri="{BB962C8B-B14F-4D97-AF65-F5344CB8AC3E}">
        <p14:creationId xmlns:p14="http://schemas.microsoft.com/office/powerpoint/2010/main" val="3961780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EEB3-2202-724D-A580-EC7B68D1EE3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18F14C2A-E124-954F-B2D2-8D049409AC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97FB4B6-AA16-FD42-9D6C-12A288283078}"/>
              </a:ext>
            </a:extLst>
          </p:cNvPr>
          <p:cNvSpPr>
            <a:spLocks noGrp="1"/>
          </p:cNvSpPr>
          <p:nvPr>
            <p:ph type="dt" sz="half" idx="10"/>
          </p:nvPr>
        </p:nvSpPr>
        <p:spPr/>
        <p:txBody>
          <a:bodyPr/>
          <a:lstStyle/>
          <a:p>
            <a:fld id="{CD7F9FBE-04F9-2742-95E2-79EFB75F8FE5}" type="datetimeFigureOut">
              <a:rPr lang="en-US" smtClean="0"/>
              <a:t>11/29/21</a:t>
            </a:fld>
            <a:endParaRPr lang="en-US"/>
          </a:p>
        </p:txBody>
      </p:sp>
      <p:sp>
        <p:nvSpPr>
          <p:cNvPr id="5" name="Footer Placeholder 4">
            <a:extLst>
              <a:ext uri="{FF2B5EF4-FFF2-40B4-BE49-F238E27FC236}">
                <a16:creationId xmlns:a16="http://schemas.microsoft.com/office/drawing/2014/main" id="{7720F162-2AAF-C044-9A00-C84D90F933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BC7EEE-C1E9-B64C-9D2D-B582AA587ECD}"/>
              </a:ext>
            </a:extLst>
          </p:cNvPr>
          <p:cNvSpPr>
            <a:spLocks noGrp="1"/>
          </p:cNvSpPr>
          <p:nvPr>
            <p:ph type="sldNum" sz="quarter" idx="12"/>
          </p:nvPr>
        </p:nvSpPr>
        <p:spPr/>
        <p:txBody>
          <a:bodyPr/>
          <a:lstStyle/>
          <a:p>
            <a:fld id="{DBE232E7-BECD-9543-8557-E587011FD8E2}" type="slidenum">
              <a:rPr lang="en-US" smtClean="0"/>
              <a:t>‹#›</a:t>
            </a:fld>
            <a:endParaRPr lang="en-US"/>
          </a:p>
        </p:txBody>
      </p:sp>
    </p:spTree>
    <p:extLst>
      <p:ext uri="{BB962C8B-B14F-4D97-AF65-F5344CB8AC3E}">
        <p14:creationId xmlns:p14="http://schemas.microsoft.com/office/powerpoint/2010/main" val="1998926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B919C-DAC8-1C42-BF44-D5007EE81AF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930FEE0-27D6-AF48-AC02-38CFC9DF6E0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F702179-93F5-274D-ADA0-B41E8EC8C3C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352AD48-FEF9-8C4B-B03F-720DA32CE63F}"/>
              </a:ext>
            </a:extLst>
          </p:cNvPr>
          <p:cNvSpPr>
            <a:spLocks noGrp="1"/>
          </p:cNvSpPr>
          <p:nvPr>
            <p:ph type="dt" sz="half" idx="10"/>
          </p:nvPr>
        </p:nvSpPr>
        <p:spPr/>
        <p:txBody>
          <a:bodyPr/>
          <a:lstStyle/>
          <a:p>
            <a:fld id="{CD7F9FBE-04F9-2742-95E2-79EFB75F8FE5}" type="datetimeFigureOut">
              <a:rPr lang="en-US" smtClean="0"/>
              <a:t>11/29/21</a:t>
            </a:fld>
            <a:endParaRPr lang="en-US"/>
          </a:p>
        </p:txBody>
      </p:sp>
      <p:sp>
        <p:nvSpPr>
          <p:cNvPr id="6" name="Footer Placeholder 5">
            <a:extLst>
              <a:ext uri="{FF2B5EF4-FFF2-40B4-BE49-F238E27FC236}">
                <a16:creationId xmlns:a16="http://schemas.microsoft.com/office/drawing/2014/main" id="{30443833-8B8B-1C4C-BC61-CF78DF8283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D89B8C-3E09-5D47-BFF2-0D12B4F459A0}"/>
              </a:ext>
            </a:extLst>
          </p:cNvPr>
          <p:cNvSpPr>
            <a:spLocks noGrp="1"/>
          </p:cNvSpPr>
          <p:nvPr>
            <p:ph type="sldNum" sz="quarter" idx="12"/>
          </p:nvPr>
        </p:nvSpPr>
        <p:spPr/>
        <p:txBody>
          <a:bodyPr/>
          <a:lstStyle/>
          <a:p>
            <a:fld id="{DBE232E7-BECD-9543-8557-E587011FD8E2}" type="slidenum">
              <a:rPr lang="en-US" smtClean="0"/>
              <a:t>‹#›</a:t>
            </a:fld>
            <a:endParaRPr lang="en-US"/>
          </a:p>
        </p:txBody>
      </p:sp>
    </p:spTree>
    <p:extLst>
      <p:ext uri="{BB962C8B-B14F-4D97-AF65-F5344CB8AC3E}">
        <p14:creationId xmlns:p14="http://schemas.microsoft.com/office/powerpoint/2010/main" val="1263039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119F-1FCC-6440-B4AE-F715859D0FB9}"/>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C04E631-18D4-664C-87FD-E70FD6EF71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52D397F-0B05-8D4A-A36C-67183081B51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13D01FD4-71DB-D24F-A0E4-CE54128F2F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C78D8A4-365B-174E-989B-8D7D87A99BE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7BF024E4-5641-8C4E-B6DA-22A35EC47990}"/>
              </a:ext>
            </a:extLst>
          </p:cNvPr>
          <p:cNvSpPr>
            <a:spLocks noGrp="1"/>
          </p:cNvSpPr>
          <p:nvPr>
            <p:ph type="dt" sz="half" idx="10"/>
          </p:nvPr>
        </p:nvSpPr>
        <p:spPr/>
        <p:txBody>
          <a:bodyPr/>
          <a:lstStyle/>
          <a:p>
            <a:fld id="{CD7F9FBE-04F9-2742-95E2-79EFB75F8FE5}" type="datetimeFigureOut">
              <a:rPr lang="en-US" smtClean="0"/>
              <a:t>11/29/21</a:t>
            </a:fld>
            <a:endParaRPr lang="en-US"/>
          </a:p>
        </p:txBody>
      </p:sp>
      <p:sp>
        <p:nvSpPr>
          <p:cNvPr id="8" name="Footer Placeholder 7">
            <a:extLst>
              <a:ext uri="{FF2B5EF4-FFF2-40B4-BE49-F238E27FC236}">
                <a16:creationId xmlns:a16="http://schemas.microsoft.com/office/drawing/2014/main" id="{0A7BE7B7-CBF7-E04F-B222-003317F268A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154836-6790-9144-8F11-7B52114EAF6E}"/>
              </a:ext>
            </a:extLst>
          </p:cNvPr>
          <p:cNvSpPr>
            <a:spLocks noGrp="1"/>
          </p:cNvSpPr>
          <p:nvPr>
            <p:ph type="sldNum" sz="quarter" idx="12"/>
          </p:nvPr>
        </p:nvSpPr>
        <p:spPr/>
        <p:txBody>
          <a:bodyPr/>
          <a:lstStyle/>
          <a:p>
            <a:fld id="{DBE232E7-BECD-9543-8557-E587011FD8E2}" type="slidenum">
              <a:rPr lang="en-US" smtClean="0"/>
              <a:t>‹#›</a:t>
            </a:fld>
            <a:endParaRPr lang="en-US"/>
          </a:p>
        </p:txBody>
      </p:sp>
    </p:spTree>
    <p:extLst>
      <p:ext uri="{BB962C8B-B14F-4D97-AF65-F5344CB8AC3E}">
        <p14:creationId xmlns:p14="http://schemas.microsoft.com/office/powerpoint/2010/main" val="4013358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0C6FC-4199-FA4D-932A-385F40140AA4}"/>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DA0E4066-A718-D940-8AEC-71E29BFAD000}"/>
              </a:ext>
            </a:extLst>
          </p:cNvPr>
          <p:cNvSpPr>
            <a:spLocks noGrp="1"/>
          </p:cNvSpPr>
          <p:nvPr>
            <p:ph type="dt" sz="half" idx="10"/>
          </p:nvPr>
        </p:nvSpPr>
        <p:spPr/>
        <p:txBody>
          <a:bodyPr/>
          <a:lstStyle/>
          <a:p>
            <a:fld id="{CD7F9FBE-04F9-2742-95E2-79EFB75F8FE5}" type="datetimeFigureOut">
              <a:rPr lang="en-US" smtClean="0"/>
              <a:t>11/29/21</a:t>
            </a:fld>
            <a:endParaRPr lang="en-US"/>
          </a:p>
        </p:txBody>
      </p:sp>
      <p:sp>
        <p:nvSpPr>
          <p:cNvPr id="4" name="Footer Placeholder 3">
            <a:extLst>
              <a:ext uri="{FF2B5EF4-FFF2-40B4-BE49-F238E27FC236}">
                <a16:creationId xmlns:a16="http://schemas.microsoft.com/office/drawing/2014/main" id="{D50C2F4E-85A1-504C-85BC-60DDC4A582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09F1CA-B88E-A54E-BA62-852D59904447}"/>
              </a:ext>
            </a:extLst>
          </p:cNvPr>
          <p:cNvSpPr>
            <a:spLocks noGrp="1"/>
          </p:cNvSpPr>
          <p:nvPr>
            <p:ph type="sldNum" sz="quarter" idx="12"/>
          </p:nvPr>
        </p:nvSpPr>
        <p:spPr/>
        <p:txBody>
          <a:bodyPr/>
          <a:lstStyle/>
          <a:p>
            <a:fld id="{DBE232E7-BECD-9543-8557-E587011FD8E2}" type="slidenum">
              <a:rPr lang="en-US" smtClean="0"/>
              <a:t>‹#›</a:t>
            </a:fld>
            <a:endParaRPr lang="en-US"/>
          </a:p>
        </p:txBody>
      </p:sp>
    </p:spTree>
    <p:extLst>
      <p:ext uri="{BB962C8B-B14F-4D97-AF65-F5344CB8AC3E}">
        <p14:creationId xmlns:p14="http://schemas.microsoft.com/office/powerpoint/2010/main" val="2876692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7BF276-3A8A-4344-AAA9-95D6A0E3E16A}"/>
              </a:ext>
            </a:extLst>
          </p:cNvPr>
          <p:cNvSpPr>
            <a:spLocks noGrp="1"/>
          </p:cNvSpPr>
          <p:nvPr>
            <p:ph type="dt" sz="half" idx="10"/>
          </p:nvPr>
        </p:nvSpPr>
        <p:spPr/>
        <p:txBody>
          <a:bodyPr/>
          <a:lstStyle/>
          <a:p>
            <a:fld id="{CD7F9FBE-04F9-2742-95E2-79EFB75F8FE5}" type="datetimeFigureOut">
              <a:rPr lang="en-US" smtClean="0"/>
              <a:t>11/29/21</a:t>
            </a:fld>
            <a:endParaRPr lang="en-US"/>
          </a:p>
        </p:txBody>
      </p:sp>
      <p:sp>
        <p:nvSpPr>
          <p:cNvPr id="3" name="Footer Placeholder 2">
            <a:extLst>
              <a:ext uri="{FF2B5EF4-FFF2-40B4-BE49-F238E27FC236}">
                <a16:creationId xmlns:a16="http://schemas.microsoft.com/office/drawing/2014/main" id="{74A67BA8-4CE7-7147-B045-8F7C049C2A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2C3617-E8A4-BE41-94A6-809AE5AC7901}"/>
              </a:ext>
            </a:extLst>
          </p:cNvPr>
          <p:cNvSpPr>
            <a:spLocks noGrp="1"/>
          </p:cNvSpPr>
          <p:nvPr>
            <p:ph type="sldNum" sz="quarter" idx="12"/>
          </p:nvPr>
        </p:nvSpPr>
        <p:spPr/>
        <p:txBody>
          <a:bodyPr/>
          <a:lstStyle/>
          <a:p>
            <a:fld id="{DBE232E7-BECD-9543-8557-E587011FD8E2}" type="slidenum">
              <a:rPr lang="en-US" smtClean="0"/>
              <a:t>‹#›</a:t>
            </a:fld>
            <a:endParaRPr lang="en-US"/>
          </a:p>
        </p:txBody>
      </p:sp>
    </p:spTree>
    <p:extLst>
      <p:ext uri="{BB962C8B-B14F-4D97-AF65-F5344CB8AC3E}">
        <p14:creationId xmlns:p14="http://schemas.microsoft.com/office/powerpoint/2010/main" val="88575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FE1CA-D171-8045-9DE5-0EF93F97913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2F42AAF-C35F-7F49-87CA-BA01F65AB8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D750D7C-950B-5842-94AD-DC5B0D181F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9D98ABF-A592-AE41-AB2F-007BD366676C}"/>
              </a:ext>
            </a:extLst>
          </p:cNvPr>
          <p:cNvSpPr>
            <a:spLocks noGrp="1"/>
          </p:cNvSpPr>
          <p:nvPr>
            <p:ph type="dt" sz="half" idx="10"/>
          </p:nvPr>
        </p:nvSpPr>
        <p:spPr/>
        <p:txBody>
          <a:bodyPr/>
          <a:lstStyle/>
          <a:p>
            <a:fld id="{CD7F9FBE-04F9-2742-95E2-79EFB75F8FE5}" type="datetimeFigureOut">
              <a:rPr lang="en-US" smtClean="0"/>
              <a:t>11/29/21</a:t>
            </a:fld>
            <a:endParaRPr lang="en-US"/>
          </a:p>
        </p:txBody>
      </p:sp>
      <p:sp>
        <p:nvSpPr>
          <p:cNvPr id="6" name="Footer Placeholder 5">
            <a:extLst>
              <a:ext uri="{FF2B5EF4-FFF2-40B4-BE49-F238E27FC236}">
                <a16:creationId xmlns:a16="http://schemas.microsoft.com/office/drawing/2014/main" id="{FED1E376-E464-FD4C-9AE2-06D289D032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275C0D-4CDC-FC4C-B012-A65BEC3A978D}"/>
              </a:ext>
            </a:extLst>
          </p:cNvPr>
          <p:cNvSpPr>
            <a:spLocks noGrp="1"/>
          </p:cNvSpPr>
          <p:nvPr>
            <p:ph type="sldNum" sz="quarter" idx="12"/>
          </p:nvPr>
        </p:nvSpPr>
        <p:spPr/>
        <p:txBody>
          <a:bodyPr/>
          <a:lstStyle/>
          <a:p>
            <a:fld id="{DBE232E7-BECD-9543-8557-E587011FD8E2}" type="slidenum">
              <a:rPr lang="en-US" smtClean="0"/>
              <a:t>‹#›</a:t>
            </a:fld>
            <a:endParaRPr lang="en-US"/>
          </a:p>
        </p:txBody>
      </p:sp>
    </p:spTree>
    <p:extLst>
      <p:ext uri="{BB962C8B-B14F-4D97-AF65-F5344CB8AC3E}">
        <p14:creationId xmlns:p14="http://schemas.microsoft.com/office/powerpoint/2010/main" val="1775472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F2D3C-C7A8-A549-A1C6-1171678272B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5EEA0FC-1423-7343-A21D-46932E0CE9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CA7AF16-C314-544F-AE0E-A2438B5E1E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8B5F5FD-5957-8645-8CD5-3FD97269EA17}"/>
              </a:ext>
            </a:extLst>
          </p:cNvPr>
          <p:cNvSpPr>
            <a:spLocks noGrp="1"/>
          </p:cNvSpPr>
          <p:nvPr>
            <p:ph type="dt" sz="half" idx="10"/>
          </p:nvPr>
        </p:nvSpPr>
        <p:spPr/>
        <p:txBody>
          <a:bodyPr/>
          <a:lstStyle/>
          <a:p>
            <a:fld id="{CD7F9FBE-04F9-2742-95E2-79EFB75F8FE5}" type="datetimeFigureOut">
              <a:rPr lang="en-US" smtClean="0"/>
              <a:t>11/29/21</a:t>
            </a:fld>
            <a:endParaRPr lang="en-US"/>
          </a:p>
        </p:txBody>
      </p:sp>
      <p:sp>
        <p:nvSpPr>
          <p:cNvPr id="6" name="Footer Placeholder 5">
            <a:extLst>
              <a:ext uri="{FF2B5EF4-FFF2-40B4-BE49-F238E27FC236}">
                <a16:creationId xmlns:a16="http://schemas.microsoft.com/office/drawing/2014/main" id="{6D8CB7A1-D112-FA4A-AACE-1FF05DB2B7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DB5D1B-12E8-B345-B53C-700E84933C74}"/>
              </a:ext>
            </a:extLst>
          </p:cNvPr>
          <p:cNvSpPr>
            <a:spLocks noGrp="1"/>
          </p:cNvSpPr>
          <p:nvPr>
            <p:ph type="sldNum" sz="quarter" idx="12"/>
          </p:nvPr>
        </p:nvSpPr>
        <p:spPr/>
        <p:txBody>
          <a:bodyPr/>
          <a:lstStyle/>
          <a:p>
            <a:fld id="{DBE232E7-BECD-9543-8557-E587011FD8E2}" type="slidenum">
              <a:rPr lang="en-US" smtClean="0"/>
              <a:t>‹#›</a:t>
            </a:fld>
            <a:endParaRPr lang="en-US"/>
          </a:p>
        </p:txBody>
      </p:sp>
    </p:spTree>
    <p:extLst>
      <p:ext uri="{BB962C8B-B14F-4D97-AF65-F5344CB8AC3E}">
        <p14:creationId xmlns:p14="http://schemas.microsoft.com/office/powerpoint/2010/main" val="1496959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E05BB4-43C4-594F-B23E-2AEBBE77E3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27D56D4-A3E8-D140-BB5D-09EFC55497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206C741-87C7-D74E-8A80-3EEF82B4D0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7F9FBE-04F9-2742-95E2-79EFB75F8FE5}" type="datetimeFigureOut">
              <a:rPr lang="en-US" smtClean="0"/>
              <a:t>11/29/21</a:t>
            </a:fld>
            <a:endParaRPr lang="en-US"/>
          </a:p>
        </p:txBody>
      </p:sp>
      <p:sp>
        <p:nvSpPr>
          <p:cNvPr id="5" name="Footer Placeholder 4">
            <a:extLst>
              <a:ext uri="{FF2B5EF4-FFF2-40B4-BE49-F238E27FC236}">
                <a16:creationId xmlns:a16="http://schemas.microsoft.com/office/drawing/2014/main" id="{BE040296-BC95-FA4C-AF62-96806DBEFA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1ECE1A-5E57-1447-9BCB-11FAAD52BB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E232E7-BECD-9543-8557-E587011FD8E2}" type="slidenum">
              <a:rPr lang="en-US" smtClean="0"/>
              <a:t>‹#›</a:t>
            </a:fld>
            <a:endParaRPr lang="en-US"/>
          </a:p>
        </p:txBody>
      </p:sp>
    </p:spTree>
    <p:extLst>
      <p:ext uri="{BB962C8B-B14F-4D97-AF65-F5344CB8AC3E}">
        <p14:creationId xmlns:p14="http://schemas.microsoft.com/office/powerpoint/2010/main" val="13035428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2237D-FDB6-804F-8C21-0C61EB61A9CE}"/>
              </a:ext>
            </a:extLst>
          </p:cNvPr>
          <p:cNvSpPr>
            <a:spLocks noGrp="1"/>
          </p:cNvSpPr>
          <p:nvPr>
            <p:ph type="ctrTitle"/>
          </p:nvPr>
        </p:nvSpPr>
        <p:spPr/>
        <p:txBody>
          <a:bodyPr/>
          <a:lstStyle/>
          <a:p>
            <a:r>
              <a:rPr lang="en-US" dirty="0"/>
              <a:t>Time Series</a:t>
            </a:r>
          </a:p>
        </p:txBody>
      </p:sp>
      <p:sp>
        <p:nvSpPr>
          <p:cNvPr id="3" name="Subtitle 2">
            <a:extLst>
              <a:ext uri="{FF2B5EF4-FFF2-40B4-BE49-F238E27FC236}">
                <a16:creationId xmlns:a16="http://schemas.microsoft.com/office/drawing/2014/main" id="{E309D917-316B-EB42-9EFB-3DE008AEC2FE}"/>
              </a:ext>
            </a:extLst>
          </p:cNvPr>
          <p:cNvSpPr>
            <a:spLocks noGrp="1"/>
          </p:cNvSpPr>
          <p:nvPr>
            <p:ph type="subTitle" idx="1"/>
          </p:nvPr>
        </p:nvSpPr>
        <p:spPr/>
        <p:txBody>
          <a:bodyPr/>
          <a:lstStyle/>
          <a:p>
            <a:r>
              <a:rPr lang="en-US" dirty="0"/>
              <a:t>CNN RNN</a:t>
            </a:r>
          </a:p>
        </p:txBody>
      </p:sp>
    </p:spTree>
    <p:extLst>
      <p:ext uri="{BB962C8B-B14F-4D97-AF65-F5344CB8AC3E}">
        <p14:creationId xmlns:p14="http://schemas.microsoft.com/office/powerpoint/2010/main" val="4183613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554B1-9692-0241-8AD1-EAF24CE37138}"/>
              </a:ext>
            </a:extLst>
          </p:cNvPr>
          <p:cNvSpPr>
            <a:spLocks noGrp="1"/>
          </p:cNvSpPr>
          <p:nvPr>
            <p:ph type="title"/>
          </p:nvPr>
        </p:nvSpPr>
        <p:spPr/>
        <p:txBody>
          <a:bodyPr/>
          <a:lstStyle/>
          <a:p>
            <a:r>
              <a:rPr lang="en-US" dirty="0"/>
              <a:t>CNN Time Series </a:t>
            </a:r>
            <a:r>
              <a:rPr lang="en-US" dirty="0" err="1"/>
              <a:t>Cont</a:t>
            </a:r>
            <a:r>
              <a:rPr lang="en-US" dirty="0"/>
              <a:t>’</a:t>
            </a:r>
          </a:p>
        </p:txBody>
      </p:sp>
      <p:sp>
        <p:nvSpPr>
          <p:cNvPr id="3" name="Content Placeholder 2">
            <a:extLst>
              <a:ext uri="{FF2B5EF4-FFF2-40B4-BE49-F238E27FC236}">
                <a16:creationId xmlns:a16="http://schemas.microsoft.com/office/drawing/2014/main" id="{2E18C3B5-FFBC-474E-930F-AB5310B1A43A}"/>
              </a:ext>
            </a:extLst>
          </p:cNvPr>
          <p:cNvSpPr>
            <a:spLocks noGrp="1"/>
          </p:cNvSpPr>
          <p:nvPr>
            <p:ph idx="1"/>
          </p:nvPr>
        </p:nvSpPr>
        <p:spPr/>
        <p:txBody>
          <a:bodyPr/>
          <a:lstStyle/>
          <a:p>
            <a:r>
              <a:rPr lang="en-IN" dirty="0"/>
              <a:t>Deep CNN model which was able to learn the pattern in the sequence and predict the output accurately. </a:t>
            </a:r>
          </a:p>
          <a:p>
            <a:r>
              <a:rPr lang="en-IN" dirty="0"/>
              <a:t>CNN models are popular for detecting the patterns in the pixel matrix via their convolutional layers. </a:t>
            </a:r>
          </a:p>
          <a:p>
            <a:r>
              <a:rPr lang="en-IN" dirty="0"/>
              <a:t>Similarly, upon suitable treatment, patterns (cyclical and trend components) in the time series data could be learned effectively by the CNN model.</a:t>
            </a:r>
          </a:p>
          <a:p>
            <a:r>
              <a:rPr lang="en-IN" dirty="0"/>
              <a:t>Advanced CNN architecture, combined with other Deep Learning models such as LSTM could yield better performance. </a:t>
            </a:r>
            <a:endParaRPr lang="en-US" dirty="0"/>
          </a:p>
        </p:txBody>
      </p:sp>
    </p:spTree>
    <p:extLst>
      <p:ext uri="{BB962C8B-B14F-4D97-AF65-F5344CB8AC3E}">
        <p14:creationId xmlns:p14="http://schemas.microsoft.com/office/powerpoint/2010/main" val="54520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26CEB-6E8C-7F4C-831F-928080B96F68}"/>
              </a:ext>
            </a:extLst>
          </p:cNvPr>
          <p:cNvSpPr>
            <a:spLocks noGrp="1"/>
          </p:cNvSpPr>
          <p:nvPr>
            <p:ph type="title"/>
          </p:nvPr>
        </p:nvSpPr>
        <p:spPr/>
        <p:txBody>
          <a:bodyPr/>
          <a:lstStyle/>
          <a:p>
            <a:r>
              <a:rPr lang="en-IN" dirty="0"/>
              <a:t>Long Short-Term Memory (LSTM)</a:t>
            </a:r>
            <a:endParaRPr lang="en-US" dirty="0"/>
          </a:p>
        </p:txBody>
      </p:sp>
      <p:sp>
        <p:nvSpPr>
          <p:cNvPr id="3" name="Content Placeholder 2">
            <a:extLst>
              <a:ext uri="{FF2B5EF4-FFF2-40B4-BE49-F238E27FC236}">
                <a16:creationId xmlns:a16="http://schemas.microsoft.com/office/drawing/2014/main" id="{46B77DF5-3B9F-B84A-A38A-BAF2B8AB1D87}"/>
              </a:ext>
            </a:extLst>
          </p:cNvPr>
          <p:cNvSpPr>
            <a:spLocks noGrp="1"/>
          </p:cNvSpPr>
          <p:nvPr>
            <p:ph idx="1"/>
          </p:nvPr>
        </p:nvSpPr>
        <p:spPr>
          <a:xfrm>
            <a:off x="838200" y="1825625"/>
            <a:ext cx="10515600" cy="4667250"/>
          </a:xfrm>
        </p:spPr>
        <p:txBody>
          <a:bodyPr>
            <a:normAutofit fontScale="85000" lnSpcReduction="20000"/>
          </a:bodyPr>
          <a:lstStyle/>
          <a:p>
            <a:r>
              <a:rPr lang="en-IN" b="1" dirty="0"/>
              <a:t>Long short-term memory</a:t>
            </a:r>
            <a:r>
              <a:rPr lang="en-IN" dirty="0"/>
              <a:t> (</a:t>
            </a:r>
            <a:r>
              <a:rPr lang="en-IN" b="1" dirty="0"/>
              <a:t>LSTM</a:t>
            </a:r>
            <a:r>
              <a:rPr lang="en-IN" dirty="0"/>
              <a:t>) is an artificial recurrent neural network (RNN) architecture used in the field of deep learning. Unlike standard feedforward neural networks, LSTM has feedback connections. It can not only process single data points (e.g. images), but also entire sequences of data (such as speech or video inputs).</a:t>
            </a:r>
          </a:p>
          <a:p>
            <a:r>
              <a:rPr lang="en-IN" dirty="0"/>
              <a:t>Long Short-Term Memory Networks (LSTM) have been developed to overcome the vanishing gradient problem in the standard RNN by improving the gradient flow within the network</a:t>
            </a:r>
          </a:p>
          <a:p>
            <a:pPr fontAlgn="base"/>
            <a:r>
              <a:rPr lang="en-IN" dirty="0"/>
              <a:t>LSTMs can be used to model univariate time series forecasting problems.</a:t>
            </a:r>
          </a:p>
          <a:p>
            <a:pPr fontAlgn="base"/>
            <a:r>
              <a:rPr lang="en-IN" dirty="0"/>
              <a:t>These are problems comprised of a single series of observations and a model is required to learn from the series of past observations to predict the next value in the sequence.</a:t>
            </a:r>
          </a:p>
          <a:p>
            <a:r>
              <a:rPr lang="en-IN" dirty="0"/>
              <a:t>The LSTM model will learn a function that maps a sequence of past observations as input to an output observation. As such, the sequence of observations must be transformed into multiple examples from which the LSTM can learn.</a:t>
            </a:r>
          </a:p>
        </p:txBody>
      </p:sp>
    </p:spTree>
    <p:extLst>
      <p:ext uri="{BB962C8B-B14F-4D97-AF65-F5344CB8AC3E}">
        <p14:creationId xmlns:p14="http://schemas.microsoft.com/office/powerpoint/2010/main" val="2998394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A735E-4C50-8744-87EF-1558840936FA}"/>
              </a:ext>
            </a:extLst>
          </p:cNvPr>
          <p:cNvSpPr>
            <a:spLocks noGrp="1"/>
          </p:cNvSpPr>
          <p:nvPr>
            <p:ph type="title"/>
          </p:nvPr>
        </p:nvSpPr>
        <p:spPr/>
        <p:txBody>
          <a:bodyPr/>
          <a:lstStyle/>
          <a:p>
            <a:r>
              <a:rPr lang="en-US" dirty="0"/>
              <a:t>LSTM Time Series</a:t>
            </a:r>
          </a:p>
        </p:txBody>
      </p:sp>
      <p:sp>
        <p:nvSpPr>
          <p:cNvPr id="3" name="Content Placeholder 2">
            <a:extLst>
              <a:ext uri="{FF2B5EF4-FFF2-40B4-BE49-F238E27FC236}">
                <a16:creationId xmlns:a16="http://schemas.microsoft.com/office/drawing/2014/main" id="{A9FA331C-15DC-E14F-B3B3-5B08677EC42F}"/>
              </a:ext>
            </a:extLst>
          </p:cNvPr>
          <p:cNvSpPr>
            <a:spLocks noGrp="1"/>
          </p:cNvSpPr>
          <p:nvPr>
            <p:ph idx="1"/>
          </p:nvPr>
        </p:nvSpPr>
        <p:spPr/>
        <p:txBody>
          <a:bodyPr>
            <a:normAutofit lnSpcReduction="10000"/>
          </a:bodyPr>
          <a:lstStyle/>
          <a:p>
            <a:r>
              <a:rPr lang="en-IN" dirty="0"/>
              <a:t>A Vanilla LSTM is an LSTM model that has a single hidden layer of LSTM units, and an output layer used to make a prediction.</a:t>
            </a:r>
          </a:p>
          <a:p>
            <a:pPr fontAlgn="base"/>
            <a:r>
              <a:rPr lang="en-IN" dirty="0"/>
              <a:t>Key in the definition is the shape of the input; that is what the model expects as input for each sample in terms of the number of time steps and the number of features.</a:t>
            </a:r>
          </a:p>
          <a:p>
            <a:pPr fontAlgn="base"/>
            <a:r>
              <a:rPr lang="en-IN" dirty="0"/>
              <a:t>With a univariate series, the number of features is one, for one variable</a:t>
            </a:r>
          </a:p>
          <a:p>
            <a:pPr fontAlgn="base"/>
            <a:r>
              <a:rPr lang="en-IN" dirty="0"/>
              <a:t>We will predict only a single step value, or more formally, we can say using past values, we will predict only one value for the future. This is why the whole method can be called an LSTM univariate single step type. </a:t>
            </a:r>
          </a:p>
          <a:p>
            <a:pPr fontAlgn="base"/>
            <a:endParaRPr lang="en-IN" dirty="0"/>
          </a:p>
        </p:txBody>
      </p:sp>
    </p:spTree>
    <p:extLst>
      <p:ext uri="{BB962C8B-B14F-4D97-AF65-F5344CB8AC3E}">
        <p14:creationId xmlns:p14="http://schemas.microsoft.com/office/powerpoint/2010/main" val="3911262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39EB6-ED06-7641-AF68-F4077040D96C}"/>
              </a:ext>
            </a:extLst>
          </p:cNvPr>
          <p:cNvSpPr>
            <a:spLocks noGrp="1"/>
          </p:cNvSpPr>
          <p:nvPr>
            <p:ph type="title"/>
          </p:nvPr>
        </p:nvSpPr>
        <p:spPr/>
        <p:txBody>
          <a:bodyPr/>
          <a:lstStyle/>
          <a:p>
            <a:r>
              <a:rPr lang="en-US" dirty="0"/>
              <a:t>Hybrid CNN LSTM Time Series</a:t>
            </a:r>
          </a:p>
        </p:txBody>
      </p:sp>
      <p:sp>
        <p:nvSpPr>
          <p:cNvPr id="3" name="Content Placeholder 2">
            <a:extLst>
              <a:ext uri="{FF2B5EF4-FFF2-40B4-BE49-F238E27FC236}">
                <a16:creationId xmlns:a16="http://schemas.microsoft.com/office/drawing/2014/main" id="{CC738351-206D-9442-8E68-23CF0AE67967}"/>
              </a:ext>
            </a:extLst>
          </p:cNvPr>
          <p:cNvSpPr>
            <a:spLocks noGrp="1"/>
          </p:cNvSpPr>
          <p:nvPr>
            <p:ph idx="1"/>
          </p:nvPr>
        </p:nvSpPr>
        <p:spPr/>
        <p:txBody>
          <a:bodyPr/>
          <a:lstStyle/>
          <a:p>
            <a:r>
              <a:rPr lang="en-IN" dirty="0"/>
              <a:t>In Machine Learning, you can now predict values on complex data by using Neural Networks. And for the majority of them, you will send one or several inputs to be analysed. Sometimes, these values are chronological. </a:t>
            </a:r>
          </a:p>
          <a:p>
            <a:r>
              <a:rPr lang="en-IN" dirty="0"/>
              <a:t>For example stock prices in time, video frames, or human-size at a certain age in its life. For this kind of data, we already have some nice layers to treat data in the time range, for example, LSTM. But what if you need to adapt each input before or after this layer? This is where Time Distributed layer can give a hand.</a:t>
            </a:r>
          </a:p>
          <a:p>
            <a:endParaRPr lang="en-IN" dirty="0"/>
          </a:p>
          <a:p>
            <a:endParaRPr lang="en-US" dirty="0"/>
          </a:p>
        </p:txBody>
      </p:sp>
    </p:spTree>
    <p:extLst>
      <p:ext uri="{BB962C8B-B14F-4D97-AF65-F5344CB8AC3E}">
        <p14:creationId xmlns:p14="http://schemas.microsoft.com/office/powerpoint/2010/main" val="11722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C0FB1-1F62-8241-9271-A658C5EC2343}"/>
              </a:ext>
            </a:extLst>
          </p:cNvPr>
          <p:cNvSpPr>
            <a:spLocks noGrp="1"/>
          </p:cNvSpPr>
          <p:nvPr>
            <p:ph type="title"/>
          </p:nvPr>
        </p:nvSpPr>
        <p:spPr/>
        <p:txBody>
          <a:bodyPr/>
          <a:lstStyle/>
          <a:p>
            <a:r>
              <a:rPr lang="en-US" dirty="0"/>
              <a:t>Hybrid CNN LSTM Time Series</a:t>
            </a:r>
          </a:p>
        </p:txBody>
      </p:sp>
      <p:sp>
        <p:nvSpPr>
          <p:cNvPr id="3" name="Content Placeholder 2">
            <a:extLst>
              <a:ext uri="{FF2B5EF4-FFF2-40B4-BE49-F238E27FC236}">
                <a16:creationId xmlns:a16="http://schemas.microsoft.com/office/drawing/2014/main" id="{E11FDE56-EEC3-5543-8236-583FB05A0E9D}"/>
              </a:ext>
            </a:extLst>
          </p:cNvPr>
          <p:cNvSpPr>
            <a:spLocks noGrp="1"/>
          </p:cNvSpPr>
          <p:nvPr>
            <p:ph idx="1"/>
          </p:nvPr>
        </p:nvSpPr>
        <p:spPr/>
        <p:txBody>
          <a:bodyPr>
            <a:normAutofit fontScale="92500" lnSpcReduction="20000"/>
          </a:bodyPr>
          <a:lstStyle/>
          <a:p>
            <a:r>
              <a:rPr lang="en-IN" dirty="0"/>
              <a:t>The benefit of this model is that the model can support very long input sequences that can be read as blocks or </a:t>
            </a:r>
            <a:r>
              <a:rPr lang="en-IN" dirty="0" err="1"/>
              <a:t>subsequences</a:t>
            </a:r>
            <a:r>
              <a:rPr lang="en-IN" dirty="0"/>
              <a:t> by the CNN model, then pieced together by the LSTM model.</a:t>
            </a:r>
          </a:p>
          <a:p>
            <a:r>
              <a:rPr lang="en-IN" dirty="0"/>
              <a:t>When using a hybrid CNN-LSTM model, we will further divide each sample into further </a:t>
            </a:r>
            <a:r>
              <a:rPr lang="en-IN" dirty="0" err="1"/>
              <a:t>subsequences</a:t>
            </a:r>
            <a:r>
              <a:rPr lang="en-IN" dirty="0"/>
              <a:t>. The CNN model will interpret each sub-sequence and the LSTM will piece together the interpretations from the </a:t>
            </a:r>
            <a:r>
              <a:rPr lang="en-IN" dirty="0" err="1"/>
              <a:t>subsequences</a:t>
            </a:r>
            <a:r>
              <a:rPr lang="en-IN" dirty="0"/>
              <a:t>. As such, we will split each sample into 2 </a:t>
            </a:r>
            <a:r>
              <a:rPr lang="en-IN" dirty="0" err="1"/>
              <a:t>subsequences</a:t>
            </a:r>
            <a:r>
              <a:rPr lang="en-IN" dirty="0"/>
              <a:t> of 2 times per subsequence.</a:t>
            </a:r>
          </a:p>
          <a:p>
            <a:r>
              <a:rPr lang="en-IN" dirty="0"/>
              <a:t>The CNN will be defined to expect 2 timesteps per subsequence with one feature. The entire CNN model is then wrapped in </a:t>
            </a:r>
            <a:r>
              <a:rPr lang="en-IN" dirty="0" err="1"/>
              <a:t>TimeDistributed</a:t>
            </a:r>
            <a:r>
              <a:rPr lang="en-IN" dirty="0"/>
              <a:t> wrapper layers so that it can be applied to each subsequence in the sample. The results are then interpreted by the LSTM layer before the model outputs a prediction.</a:t>
            </a:r>
          </a:p>
        </p:txBody>
      </p:sp>
    </p:spTree>
    <p:extLst>
      <p:ext uri="{BB962C8B-B14F-4D97-AF65-F5344CB8AC3E}">
        <p14:creationId xmlns:p14="http://schemas.microsoft.com/office/powerpoint/2010/main" val="1795688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0C249-8170-3140-829A-60FB61A3FB09}"/>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39E15F9C-1FEF-8946-AE2C-9FB813CD36E2}"/>
              </a:ext>
            </a:extLst>
          </p:cNvPr>
          <p:cNvSpPr>
            <a:spLocks noGrp="1"/>
          </p:cNvSpPr>
          <p:nvPr>
            <p:ph idx="1"/>
          </p:nvPr>
        </p:nvSpPr>
        <p:spPr/>
        <p:txBody>
          <a:bodyPr/>
          <a:lstStyle/>
          <a:p>
            <a:r>
              <a:rPr lang="en-US" dirty="0"/>
              <a:t>Introduction Time Series</a:t>
            </a:r>
          </a:p>
          <a:p>
            <a:r>
              <a:rPr lang="en-US" dirty="0"/>
              <a:t>Deep learning with Time Series</a:t>
            </a:r>
          </a:p>
          <a:p>
            <a:r>
              <a:rPr lang="en-US" dirty="0"/>
              <a:t>Multi layer Perceptron</a:t>
            </a:r>
          </a:p>
          <a:p>
            <a:r>
              <a:rPr lang="en-US" dirty="0"/>
              <a:t>Convolutional Neural Network</a:t>
            </a:r>
          </a:p>
          <a:p>
            <a:r>
              <a:rPr lang="en-US" dirty="0"/>
              <a:t>LSTM</a:t>
            </a:r>
          </a:p>
          <a:p>
            <a:r>
              <a:rPr lang="en-US" dirty="0"/>
              <a:t>Hybrid CNN-LSTM</a:t>
            </a:r>
          </a:p>
          <a:p>
            <a:endParaRPr lang="en-US" dirty="0"/>
          </a:p>
          <a:p>
            <a:endParaRPr lang="en-US" dirty="0"/>
          </a:p>
        </p:txBody>
      </p:sp>
    </p:spTree>
    <p:extLst>
      <p:ext uri="{BB962C8B-B14F-4D97-AF65-F5344CB8AC3E}">
        <p14:creationId xmlns:p14="http://schemas.microsoft.com/office/powerpoint/2010/main" val="2110404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23D9B-5178-E242-A35E-2B11D9F60588}"/>
              </a:ext>
            </a:extLst>
          </p:cNvPr>
          <p:cNvSpPr>
            <a:spLocks noGrp="1"/>
          </p:cNvSpPr>
          <p:nvPr>
            <p:ph type="title"/>
          </p:nvPr>
        </p:nvSpPr>
        <p:spPr/>
        <p:txBody>
          <a:bodyPr/>
          <a:lstStyle/>
          <a:p>
            <a:r>
              <a:rPr lang="en-US" dirty="0"/>
              <a:t>Time Series Introduction</a:t>
            </a:r>
          </a:p>
        </p:txBody>
      </p:sp>
      <p:sp>
        <p:nvSpPr>
          <p:cNvPr id="3" name="Content Placeholder 2">
            <a:extLst>
              <a:ext uri="{FF2B5EF4-FFF2-40B4-BE49-F238E27FC236}">
                <a16:creationId xmlns:a16="http://schemas.microsoft.com/office/drawing/2014/main" id="{265FA5F4-8D6B-5F4D-BB45-44EDE6D08CAE}"/>
              </a:ext>
            </a:extLst>
          </p:cNvPr>
          <p:cNvSpPr>
            <a:spLocks noGrp="1"/>
          </p:cNvSpPr>
          <p:nvPr>
            <p:ph idx="1"/>
          </p:nvPr>
        </p:nvSpPr>
        <p:spPr>
          <a:xfrm>
            <a:off x="838200" y="1825625"/>
            <a:ext cx="5835732" cy="4351338"/>
          </a:xfrm>
        </p:spPr>
        <p:txBody>
          <a:bodyPr>
            <a:normAutofit fontScale="70000" lnSpcReduction="20000"/>
          </a:bodyPr>
          <a:lstStyle/>
          <a:p>
            <a:r>
              <a:rPr lang="en-US" dirty="0"/>
              <a:t>We're going to discover how it differs from other types of data you've previously encountered and why</a:t>
            </a:r>
          </a:p>
          <a:p>
            <a:r>
              <a:rPr lang="en-IN" dirty="0"/>
              <a:t>Time series is a sequence of information which attaches a time period to each value</a:t>
            </a:r>
          </a:p>
          <a:p>
            <a:r>
              <a:rPr lang="en-IN" dirty="0"/>
              <a:t>The value can be pretty much anything measurable.</a:t>
            </a:r>
          </a:p>
          <a:p>
            <a:r>
              <a:rPr lang="en-IN" dirty="0"/>
              <a:t>It depends on time in some way, like prices, humidity or number of people.</a:t>
            </a:r>
          </a:p>
          <a:p>
            <a:r>
              <a:rPr lang="en-IN" dirty="0"/>
              <a:t>As long as the values we record are unambiguous, any medium could be measured with Time series.</a:t>
            </a:r>
          </a:p>
          <a:p>
            <a:r>
              <a:rPr lang="en-IN" dirty="0"/>
              <a:t>There aren't any limitations regarding the total time span of our Time series.</a:t>
            </a:r>
          </a:p>
          <a:p>
            <a:r>
              <a:rPr lang="en-IN" dirty="0"/>
              <a:t>It could be a minute, a day, a month or even a century.</a:t>
            </a:r>
          </a:p>
          <a:p>
            <a:r>
              <a:rPr lang="en-IN" dirty="0"/>
              <a:t>All we need is a starting and an ending point.</a:t>
            </a:r>
          </a:p>
          <a:p>
            <a:endParaRPr lang="en-IN" dirty="0"/>
          </a:p>
          <a:p>
            <a:endParaRPr lang="en-US" dirty="0"/>
          </a:p>
        </p:txBody>
      </p:sp>
      <p:pic>
        <p:nvPicPr>
          <p:cNvPr id="3074" name="Picture 2" descr="Time Series in 5-Minutes, Part 6: Modeling Time Series Data">
            <a:extLst>
              <a:ext uri="{FF2B5EF4-FFF2-40B4-BE49-F238E27FC236}">
                <a16:creationId xmlns:a16="http://schemas.microsoft.com/office/drawing/2014/main" id="{B9F5FF28-BA14-9A4C-8D02-E916BBE508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7504" y="2101932"/>
            <a:ext cx="5604496" cy="3140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7394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736A8-D2A4-CF41-9593-7F40863CCDBF}"/>
              </a:ext>
            </a:extLst>
          </p:cNvPr>
          <p:cNvSpPr>
            <a:spLocks noGrp="1"/>
          </p:cNvSpPr>
          <p:nvPr>
            <p:ph type="title"/>
          </p:nvPr>
        </p:nvSpPr>
        <p:spPr/>
        <p:txBody>
          <a:bodyPr/>
          <a:lstStyle/>
          <a:p>
            <a:r>
              <a:rPr lang="en-US" dirty="0"/>
              <a:t>Time Series Basics</a:t>
            </a:r>
          </a:p>
        </p:txBody>
      </p:sp>
      <p:sp>
        <p:nvSpPr>
          <p:cNvPr id="3" name="Content Placeholder 2">
            <a:extLst>
              <a:ext uri="{FF2B5EF4-FFF2-40B4-BE49-F238E27FC236}">
                <a16:creationId xmlns:a16="http://schemas.microsoft.com/office/drawing/2014/main" id="{2EDDDB7F-C5AA-9845-8EB5-A1665D6BA8D4}"/>
              </a:ext>
            </a:extLst>
          </p:cNvPr>
          <p:cNvSpPr>
            <a:spLocks noGrp="1"/>
          </p:cNvSpPr>
          <p:nvPr>
            <p:ph idx="1"/>
          </p:nvPr>
        </p:nvSpPr>
        <p:spPr/>
        <p:txBody>
          <a:bodyPr/>
          <a:lstStyle/>
          <a:p>
            <a:r>
              <a:rPr lang="en-US" dirty="0"/>
              <a:t>Chronological Data</a:t>
            </a:r>
          </a:p>
          <a:p>
            <a:r>
              <a:rPr lang="en-US" dirty="0"/>
              <a:t>Cannot be shuffled</a:t>
            </a:r>
          </a:p>
          <a:p>
            <a:r>
              <a:rPr lang="en-US" dirty="0"/>
              <a:t>Each row indicate specific time record</a:t>
            </a:r>
          </a:p>
          <a:p>
            <a:r>
              <a:rPr lang="en-US" dirty="0"/>
              <a:t>Train – Test split happens chronologically</a:t>
            </a:r>
          </a:p>
          <a:p>
            <a:r>
              <a:rPr lang="en-US" dirty="0"/>
              <a:t>Data is analyzed univariately and </a:t>
            </a:r>
            <a:r>
              <a:rPr lang="en-US" dirty="0" err="1"/>
              <a:t>multivariately</a:t>
            </a:r>
            <a:r>
              <a:rPr lang="en-US" dirty="0"/>
              <a:t> (for given use case)</a:t>
            </a:r>
          </a:p>
          <a:p>
            <a:r>
              <a:rPr lang="en-US" dirty="0"/>
              <a:t>Nature of the data represents if it can be predicted or not</a:t>
            </a:r>
          </a:p>
        </p:txBody>
      </p:sp>
      <p:pic>
        <p:nvPicPr>
          <p:cNvPr id="2050" name="Picture 2" descr="Time Series Analysis - New Features in Maple 18 – Maplesoft">
            <a:extLst>
              <a:ext uri="{FF2B5EF4-FFF2-40B4-BE49-F238E27FC236}">
                <a16:creationId xmlns:a16="http://schemas.microsoft.com/office/drawing/2014/main" id="{7395DA3A-A923-DC42-BEEF-7C522BE851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2438" y="365124"/>
            <a:ext cx="6276069" cy="21999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95DE780C-5DE7-874C-BE81-5F83C541B02C}"/>
              </a:ext>
            </a:extLst>
          </p:cNvPr>
          <p:cNvPicPr>
            <a:picLocks noChangeAspect="1"/>
          </p:cNvPicPr>
          <p:nvPr/>
        </p:nvPicPr>
        <p:blipFill>
          <a:blip r:embed="rId3"/>
          <a:stretch>
            <a:fillRect/>
          </a:stretch>
        </p:blipFill>
        <p:spPr>
          <a:xfrm>
            <a:off x="7647425" y="4874285"/>
            <a:ext cx="4162089" cy="1618590"/>
          </a:xfrm>
          <a:prstGeom prst="rect">
            <a:avLst/>
          </a:prstGeom>
        </p:spPr>
      </p:pic>
    </p:spTree>
    <p:extLst>
      <p:ext uri="{BB962C8B-B14F-4D97-AF65-F5344CB8AC3E}">
        <p14:creationId xmlns:p14="http://schemas.microsoft.com/office/powerpoint/2010/main" val="3800205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E7C64-AE41-F343-B1A6-69115DFFD5E6}"/>
              </a:ext>
            </a:extLst>
          </p:cNvPr>
          <p:cNvSpPr>
            <a:spLocks noGrp="1"/>
          </p:cNvSpPr>
          <p:nvPr>
            <p:ph type="title"/>
          </p:nvPr>
        </p:nvSpPr>
        <p:spPr/>
        <p:txBody>
          <a:bodyPr/>
          <a:lstStyle/>
          <a:p>
            <a:r>
              <a:rPr lang="en-US" dirty="0"/>
              <a:t>Data Examining &amp; Preprocessing</a:t>
            </a:r>
          </a:p>
        </p:txBody>
      </p:sp>
      <p:sp>
        <p:nvSpPr>
          <p:cNvPr id="3" name="Content Placeholder 2">
            <a:extLst>
              <a:ext uri="{FF2B5EF4-FFF2-40B4-BE49-F238E27FC236}">
                <a16:creationId xmlns:a16="http://schemas.microsoft.com/office/drawing/2014/main" id="{21A1C631-62B0-604C-BA36-F43D33AAC3D0}"/>
              </a:ext>
            </a:extLst>
          </p:cNvPr>
          <p:cNvSpPr>
            <a:spLocks noGrp="1"/>
          </p:cNvSpPr>
          <p:nvPr>
            <p:ph idx="1"/>
          </p:nvPr>
        </p:nvSpPr>
        <p:spPr/>
        <p:txBody>
          <a:bodyPr/>
          <a:lstStyle/>
          <a:p>
            <a:r>
              <a:rPr lang="en-US" dirty="0"/>
              <a:t>Reading Data using Pandas – describe, head</a:t>
            </a:r>
          </a:p>
          <a:p>
            <a:r>
              <a:rPr lang="en-US" dirty="0"/>
              <a:t>Check for null values</a:t>
            </a:r>
          </a:p>
          <a:p>
            <a:r>
              <a:rPr lang="en-US" dirty="0"/>
              <a:t>Line plot for each feature</a:t>
            </a:r>
          </a:p>
          <a:p>
            <a:r>
              <a:rPr lang="en-US" dirty="0"/>
              <a:t>Convert Date from String to Date time feature</a:t>
            </a:r>
          </a:p>
          <a:p>
            <a:r>
              <a:rPr lang="en-US" dirty="0"/>
              <a:t>Setting the desired frequency</a:t>
            </a:r>
          </a:p>
          <a:p>
            <a:r>
              <a:rPr lang="en-US" dirty="0"/>
              <a:t>Handling missing Values</a:t>
            </a:r>
          </a:p>
          <a:p>
            <a:r>
              <a:rPr lang="en-US" dirty="0"/>
              <a:t>QQ plots</a:t>
            </a:r>
          </a:p>
          <a:p>
            <a:endParaRPr lang="en-US" dirty="0"/>
          </a:p>
        </p:txBody>
      </p:sp>
      <p:pic>
        <p:nvPicPr>
          <p:cNvPr id="4" name="Picture 3">
            <a:extLst>
              <a:ext uri="{FF2B5EF4-FFF2-40B4-BE49-F238E27FC236}">
                <a16:creationId xmlns:a16="http://schemas.microsoft.com/office/drawing/2014/main" id="{39B5F199-BB1A-E040-9231-31046F80E26B}"/>
              </a:ext>
            </a:extLst>
          </p:cNvPr>
          <p:cNvPicPr>
            <a:picLocks noChangeAspect="1"/>
          </p:cNvPicPr>
          <p:nvPr/>
        </p:nvPicPr>
        <p:blipFill>
          <a:blip r:embed="rId2"/>
          <a:stretch>
            <a:fillRect/>
          </a:stretch>
        </p:blipFill>
        <p:spPr>
          <a:xfrm>
            <a:off x="5438460" y="4762005"/>
            <a:ext cx="6504157" cy="2010979"/>
          </a:xfrm>
          <a:prstGeom prst="rect">
            <a:avLst/>
          </a:prstGeom>
        </p:spPr>
      </p:pic>
      <p:pic>
        <p:nvPicPr>
          <p:cNvPr id="5" name="Picture 4">
            <a:extLst>
              <a:ext uri="{FF2B5EF4-FFF2-40B4-BE49-F238E27FC236}">
                <a16:creationId xmlns:a16="http://schemas.microsoft.com/office/drawing/2014/main" id="{A7F27221-E431-3842-9028-A508D349CD09}"/>
              </a:ext>
            </a:extLst>
          </p:cNvPr>
          <p:cNvPicPr>
            <a:picLocks noChangeAspect="1"/>
          </p:cNvPicPr>
          <p:nvPr/>
        </p:nvPicPr>
        <p:blipFill>
          <a:blip r:embed="rId3"/>
          <a:stretch>
            <a:fillRect/>
          </a:stretch>
        </p:blipFill>
        <p:spPr>
          <a:xfrm>
            <a:off x="7873057" y="1825625"/>
            <a:ext cx="4162089" cy="1618590"/>
          </a:xfrm>
          <a:prstGeom prst="rect">
            <a:avLst/>
          </a:prstGeom>
        </p:spPr>
      </p:pic>
    </p:spTree>
    <p:extLst>
      <p:ext uri="{BB962C8B-B14F-4D97-AF65-F5344CB8AC3E}">
        <p14:creationId xmlns:p14="http://schemas.microsoft.com/office/powerpoint/2010/main" val="82806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D81CC-6D12-4D48-82FF-170C26B6FD66}"/>
              </a:ext>
            </a:extLst>
          </p:cNvPr>
          <p:cNvSpPr>
            <a:spLocks noGrp="1"/>
          </p:cNvSpPr>
          <p:nvPr>
            <p:ph type="title"/>
          </p:nvPr>
        </p:nvSpPr>
        <p:spPr/>
        <p:txBody>
          <a:bodyPr/>
          <a:lstStyle/>
          <a:p>
            <a:r>
              <a:rPr lang="en-US" dirty="0"/>
              <a:t>Deep Learning Time Series</a:t>
            </a:r>
          </a:p>
        </p:txBody>
      </p:sp>
      <p:sp>
        <p:nvSpPr>
          <p:cNvPr id="3" name="Content Placeholder 2">
            <a:extLst>
              <a:ext uri="{FF2B5EF4-FFF2-40B4-BE49-F238E27FC236}">
                <a16:creationId xmlns:a16="http://schemas.microsoft.com/office/drawing/2014/main" id="{C6E16152-09F7-D94A-8D96-36515411185B}"/>
              </a:ext>
            </a:extLst>
          </p:cNvPr>
          <p:cNvSpPr>
            <a:spLocks noGrp="1"/>
          </p:cNvSpPr>
          <p:nvPr>
            <p:ph idx="1"/>
          </p:nvPr>
        </p:nvSpPr>
        <p:spPr/>
        <p:txBody>
          <a:bodyPr/>
          <a:lstStyle/>
          <a:p>
            <a:r>
              <a:rPr lang="en-IN" dirty="0"/>
              <a:t>Deep Learning has become a fundamental part of the new generation of Time Series Forecasting models, obtaining excellent results</a:t>
            </a:r>
          </a:p>
          <a:p>
            <a:r>
              <a:rPr lang="en-IN" dirty="0"/>
              <a:t>While in classical Machine Learning models - such as autoregressive models (AR) or exponential smoothing - feature engineering is performed manually and often some parameters are optimized also considering the domain knowledge, Deep Learning models learn features and dynamics only and directly from the data.</a:t>
            </a:r>
          </a:p>
          <a:p>
            <a:r>
              <a:rPr lang="en-IN" dirty="0"/>
              <a:t>Thanks to this, they speed up the process of data preparation and are able to learn more complex data patterns in a more complete way.</a:t>
            </a:r>
          </a:p>
          <a:p>
            <a:endParaRPr lang="en-US" dirty="0"/>
          </a:p>
        </p:txBody>
      </p:sp>
    </p:spTree>
    <p:extLst>
      <p:ext uri="{BB962C8B-B14F-4D97-AF65-F5344CB8AC3E}">
        <p14:creationId xmlns:p14="http://schemas.microsoft.com/office/powerpoint/2010/main" val="3964047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BD6740-B73F-694D-B079-EBDF25984D3B}"/>
              </a:ext>
            </a:extLst>
          </p:cNvPr>
          <p:cNvSpPr>
            <a:spLocks noGrp="1"/>
          </p:cNvSpPr>
          <p:nvPr>
            <p:ph idx="1"/>
          </p:nvPr>
        </p:nvSpPr>
        <p:spPr>
          <a:xfrm>
            <a:off x="838200" y="535259"/>
            <a:ext cx="10515600" cy="5641704"/>
          </a:xfrm>
        </p:spPr>
        <p:txBody>
          <a:bodyPr>
            <a:normAutofit fontScale="92500" lnSpcReduction="10000"/>
          </a:bodyPr>
          <a:lstStyle/>
          <a:p>
            <a:pPr marL="0" indent="0">
              <a:buNone/>
            </a:pPr>
            <a:r>
              <a:rPr lang="en-IN" dirty="0"/>
              <a:t>It is well known that these traditional Machine Learning models have many limitations:</a:t>
            </a:r>
          </a:p>
          <a:p>
            <a:r>
              <a:rPr lang="en-IN" dirty="0"/>
              <a:t>missing values can really affect the performance of the models;</a:t>
            </a:r>
          </a:p>
          <a:p>
            <a:r>
              <a:rPr lang="en-IN" dirty="0"/>
              <a:t>they are not able to recognize complex patterns in the data;</a:t>
            </a:r>
          </a:p>
          <a:p>
            <a:r>
              <a:rPr lang="en-IN" dirty="0"/>
              <a:t>they usually work well only in few-steps forecasts, not in long term forecast.</a:t>
            </a:r>
          </a:p>
          <a:p>
            <a:pPr marL="0" indent="0">
              <a:buNone/>
            </a:pPr>
            <a:r>
              <a:rPr lang="en-IN" dirty="0"/>
              <a:t>The use of Deep Learning for Time Series Forecasting overcomes the traditional Machine Learning disadvantages with many different approaches. In this series, 4 different Deep Learning Architecture for Time Series Forecasting are presented:</a:t>
            </a:r>
          </a:p>
          <a:p>
            <a:pPr marL="514350" indent="-514350">
              <a:buAutoNum type="arabicPeriod"/>
            </a:pPr>
            <a:r>
              <a:rPr lang="en-IN" dirty="0"/>
              <a:t>Multilayer Perceptron</a:t>
            </a:r>
          </a:p>
          <a:p>
            <a:pPr marL="514350" indent="-514350">
              <a:buAutoNum type="arabicPeriod"/>
            </a:pPr>
            <a:r>
              <a:rPr lang="en-IN" dirty="0"/>
              <a:t>CNN</a:t>
            </a:r>
          </a:p>
          <a:p>
            <a:pPr marL="514350" indent="-514350">
              <a:buAutoNum type="arabicPeriod"/>
            </a:pPr>
            <a:r>
              <a:rPr lang="en-IN" dirty="0"/>
              <a:t>LSTM</a:t>
            </a:r>
          </a:p>
          <a:p>
            <a:pPr marL="514350" indent="-514350">
              <a:buAutoNum type="arabicPeriod"/>
            </a:pPr>
            <a:r>
              <a:rPr lang="en-IN" dirty="0"/>
              <a:t>CNN+LSTM</a:t>
            </a:r>
          </a:p>
          <a:p>
            <a:endParaRPr lang="en-US" dirty="0"/>
          </a:p>
        </p:txBody>
      </p:sp>
    </p:spTree>
    <p:extLst>
      <p:ext uri="{BB962C8B-B14F-4D97-AF65-F5344CB8AC3E}">
        <p14:creationId xmlns:p14="http://schemas.microsoft.com/office/powerpoint/2010/main" val="2157979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5FA75-800B-E449-BB69-5379DD97E52D}"/>
              </a:ext>
            </a:extLst>
          </p:cNvPr>
          <p:cNvSpPr>
            <a:spLocks noGrp="1"/>
          </p:cNvSpPr>
          <p:nvPr>
            <p:ph type="title"/>
          </p:nvPr>
        </p:nvSpPr>
        <p:spPr/>
        <p:txBody>
          <a:bodyPr/>
          <a:lstStyle/>
          <a:p>
            <a:r>
              <a:rPr lang="en-US" dirty="0"/>
              <a:t>Multilayer Perceptron Time Series</a:t>
            </a:r>
          </a:p>
        </p:txBody>
      </p:sp>
      <p:sp>
        <p:nvSpPr>
          <p:cNvPr id="3" name="Content Placeholder 2">
            <a:extLst>
              <a:ext uri="{FF2B5EF4-FFF2-40B4-BE49-F238E27FC236}">
                <a16:creationId xmlns:a16="http://schemas.microsoft.com/office/drawing/2014/main" id="{6C06F7BF-6897-BE44-A5A9-A87FB5BBBF03}"/>
              </a:ext>
            </a:extLst>
          </p:cNvPr>
          <p:cNvSpPr>
            <a:spLocks noGrp="1"/>
          </p:cNvSpPr>
          <p:nvPr>
            <p:ph idx="1"/>
          </p:nvPr>
        </p:nvSpPr>
        <p:spPr>
          <a:xfrm>
            <a:off x="838200" y="1825625"/>
            <a:ext cx="6789234" cy="4351338"/>
          </a:xfrm>
        </p:spPr>
        <p:txBody>
          <a:bodyPr>
            <a:normAutofit fontScale="85000" lnSpcReduction="20000"/>
          </a:bodyPr>
          <a:lstStyle/>
          <a:p>
            <a:r>
              <a:rPr lang="en-IN" dirty="0"/>
              <a:t>Multilayer </a:t>
            </a:r>
            <a:r>
              <a:rPr lang="en-IN" dirty="0" err="1"/>
              <a:t>Perceptrons</a:t>
            </a:r>
            <a:r>
              <a:rPr lang="en-IN" dirty="0"/>
              <a:t>, or MLPs for short, can be applied to time series forecasting.</a:t>
            </a:r>
          </a:p>
          <a:p>
            <a:r>
              <a:rPr lang="en-IN" dirty="0"/>
              <a:t>Univariate time series are a dataset comprised of a single series of observations with a temporal ordering and a model is required to learn from the series of past observations to predict the next value in the sequence.</a:t>
            </a:r>
          </a:p>
          <a:p>
            <a:pPr fontAlgn="base"/>
            <a:r>
              <a:rPr lang="en-IN" dirty="0"/>
              <a:t>Before a univariate series can be </a:t>
            </a:r>
            <a:r>
              <a:rPr lang="en-IN" dirty="0" err="1"/>
              <a:t>modeled</a:t>
            </a:r>
            <a:r>
              <a:rPr lang="en-IN" dirty="0"/>
              <a:t>, it must be prepared.</a:t>
            </a:r>
          </a:p>
          <a:p>
            <a:pPr fontAlgn="base"/>
            <a:r>
              <a:rPr lang="en-IN" dirty="0"/>
              <a:t>The MLP model will learn a function that maps a sequence of past observations as input to an output observation. As such, the sequence of observations must be transformed into multiple examples from which the model can learn.</a:t>
            </a:r>
          </a:p>
        </p:txBody>
      </p:sp>
      <p:pic>
        <p:nvPicPr>
          <p:cNvPr id="1026" name="Picture 2" descr="Forecasting time series with neural networks in R – Nikolaos Kourentzes">
            <a:extLst>
              <a:ext uri="{FF2B5EF4-FFF2-40B4-BE49-F238E27FC236}">
                <a16:creationId xmlns:a16="http://schemas.microsoft.com/office/drawing/2014/main" id="{13BCB0C5-C8DA-454C-982B-1345D19164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7434" y="2413794"/>
            <a:ext cx="4127500" cy="317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3422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164F1-F243-954B-9335-762CB4B48AE8}"/>
              </a:ext>
            </a:extLst>
          </p:cNvPr>
          <p:cNvSpPr>
            <a:spLocks noGrp="1"/>
          </p:cNvSpPr>
          <p:nvPr>
            <p:ph type="title"/>
          </p:nvPr>
        </p:nvSpPr>
        <p:spPr/>
        <p:txBody>
          <a:bodyPr/>
          <a:lstStyle/>
          <a:p>
            <a:r>
              <a:rPr lang="en-US" dirty="0"/>
              <a:t>CNN Time Series</a:t>
            </a:r>
          </a:p>
        </p:txBody>
      </p:sp>
      <p:sp>
        <p:nvSpPr>
          <p:cNvPr id="3" name="Content Placeholder 2">
            <a:extLst>
              <a:ext uri="{FF2B5EF4-FFF2-40B4-BE49-F238E27FC236}">
                <a16:creationId xmlns:a16="http://schemas.microsoft.com/office/drawing/2014/main" id="{C40994CA-F408-C14F-86EB-323978796B5E}"/>
              </a:ext>
            </a:extLst>
          </p:cNvPr>
          <p:cNvSpPr>
            <a:spLocks noGrp="1"/>
          </p:cNvSpPr>
          <p:nvPr>
            <p:ph idx="1"/>
          </p:nvPr>
        </p:nvSpPr>
        <p:spPr>
          <a:xfrm>
            <a:off x="838200" y="1825625"/>
            <a:ext cx="10959790" cy="2523351"/>
          </a:xfrm>
        </p:spPr>
        <p:txBody>
          <a:bodyPr>
            <a:normAutofit fontScale="62500" lnSpcReduction="20000"/>
          </a:bodyPr>
          <a:lstStyle/>
          <a:p>
            <a:r>
              <a:rPr lang="en-IN" dirty="0"/>
              <a:t>Deep CNNs have been quite popular in areas such as Image Processing, Computer Vision, etc. Recently, the research community has been showing a growing interest in using CNNs for time-series forecasting problems.</a:t>
            </a:r>
          </a:p>
          <a:p>
            <a:r>
              <a:rPr lang="en-IN" dirty="0"/>
              <a:t>we will proceed to understand the primary components of a Deep CNN model and understand how these components are also used for time series forecasting. Following are the primary layers of an ordinary CNN model.</a:t>
            </a:r>
          </a:p>
          <a:p>
            <a:r>
              <a:rPr lang="en-IN" dirty="0"/>
              <a:t>1. Convolutional Layer</a:t>
            </a:r>
          </a:p>
          <a:p>
            <a:r>
              <a:rPr lang="en-IN" dirty="0"/>
              <a:t>2. Pooling Layer</a:t>
            </a:r>
          </a:p>
          <a:p>
            <a:r>
              <a:rPr lang="en-IN" dirty="0"/>
              <a:t>3. Fully Connected Layer</a:t>
            </a:r>
          </a:p>
        </p:txBody>
      </p:sp>
      <p:pic>
        <p:nvPicPr>
          <p:cNvPr id="2050" name="Picture 2" descr="cookbook convolution">
            <a:extLst>
              <a:ext uri="{FF2B5EF4-FFF2-40B4-BE49-F238E27FC236}">
                <a16:creationId xmlns:a16="http://schemas.microsoft.com/office/drawing/2014/main" id="{412CFC84-0A31-074F-8A08-519ABD6D9B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3963" y="3983076"/>
            <a:ext cx="5068264" cy="2509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67147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1231</TotalTime>
  <Words>1286</Words>
  <Application>Microsoft Macintosh PowerPoint</Application>
  <PresentationFormat>Widescreen</PresentationFormat>
  <Paragraphs>80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Time Series</vt:lpstr>
      <vt:lpstr>Agenda</vt:lpstr>
      <vt:lpstr>Time Series Introduction</vt:lpstr>
      <vt:lpstr>Time Series Basics</vt:lpstr>
      <vt:lpstr>Data Examining &amp; Preprocessing</vt:lpstr>
      <vt:lpstr>Deep Learning Time Series</vt:lpstr>
      <vt:lpstr>PowerPoint Presentation</vt:lpstr>
      <vt:lpstr>Multilayer Perceptron Time Series</vt:lpstr>
      <vt:lpstr>CNN Time Series</vt:lpstr>
      <vt:lpstr>CNN Time Series Cont’</vt:lpstr>
      <vt:lpstr>Long Short-Term Memory (LSTM)</vt:lpstr>
      <vt:lpstr>LSTM Time Series</vt:lpstr>
      <vt:lpstr>Hybrid CNN LSTM Time Series</vt:lpstr>
      <vt:lpstr>Hybrid CNN LSTM Time Series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dc:title>
  <dc:creator>Nihit Saxena</dc:creator>
  <cp:lastModifiedBy>Nihit Saxena</cp:lastModifiedBy>
  <cp:revision>3</cp:revision>
  <dcterms:created xsi:type="dcterms:W3CDTF">2021-11-25T15:24:08Z</dcterms:created>
  <dcterms:modified xsi:type="dcterms:W3CDTF">2021-11-29T17:03:10Z</dcterms:modified>
</cp:coreProperties>
</file>