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notesMasterIdLst>
    <p:notesMasterId r:id="rId36"/>
  </p:notesMasterIdLst>
  <p:sldIdLst>
    <p:sldId id="256" r:id="rId2"/>
    <p:sldId id="288" r:id="rId3"/>
    <p:sldId id="257" r:id="rId4"/>
    <p:sldId id="289" r:id="rId5"/>
    <p:sldId id="258" r:id="rId6"/>
    <p:sldId id="259" r:id="rId7"/>
    <p:sldId id="260" r:id="rId8"/>
    <p:sldId id="261" r:id="rId9"/>
    <p:sldId id="262" r:id="rId10"/>
    <p:sldId id="286" r:id="rId11"/>
    <p:sldId id="287" r:id="rId12"/>
    <p:sldId id="263" r:id="rId13"/>
    <p:sldId id="268" r:id="rId14"/>
    <p:sldId id="264" r:id="rId15"/>
    <p:sldId id="265" r:id="rId16"/>
    <p:sldId id="266" r:id="rId17"/>
    <p:sldId id="267" r:id="rId18"/>
    <p:sldId id="269" r:id="rId19"/>
    <p:sldId id="270" r:id="rId20"/>
    <p:sldId id="271" r:id="rId21"/>
    <p:sldId id="272" r:id="rId22"/>
    <p:sldId id="274" r:id="rId23"/>
    <p:sldId id="273"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3"/>
  </p:normalViewPr>
  <p:slideViewPr>
    <p:cSldViewPr snapToGrid="0">
      <p:cViewPr>
        <p:scale>
          <a:sx n="79" d="100"/>
          <a:sy n="79" d="100"/>
        </p:scale>
        <p:origin x="132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0D9844-A2E0-41FF-AFFC-F752CB5033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B52C940-5C59-48EC-8521-750BE733B5D6}">
      <dgm:prSet/>
      <dgm:spPr/>
      <dgm:t>
        <a:bodyPr/>
        <a:lstStyle/>
        <a:p>
          <a:r>
            <a:rPr lang="en-IN" b="0" i="0"/>
            <a:t>Selective column loading</a:t>
          </a:r>
          <a:endParaRPr lang="en-US"/>
        </a:p>
      </dgm:t>
    </dgm:pt>
    <dgm:pt modelId="{4DA36CD1-A2E7-4EBC-A236-F819C5FBC0FB}" type="parTrans" cxnId="{F275ACAA-3DB4-4CAB-8A7D-490FC6FC85B6}">
      <dgm:prSet/>
      <dgm:spPr/>
      <dgm:t>
        <a:bodyPr/>
        <a:lstStyle/>
        <a:p>
          <a:endParaRPr lang="en-US"/>
        </a:p>
      </dgm:t>
    </dgm:pt>
    <dgm:pt modelId="{21909D16-8897-47EC-A6E5-EC214099ABD9}" type="sibTrans" cxnId="{F275ACAA-3DB4-4CAB-8A7D-490FC6FC85B6}">
      <dgm:prSet/>
      <dgm:spPr/>
      <dgm:t>
        <a:bodyPr/>
        <a:lstStyle/>
        <a:p>
          <a:endParaRPr lang="en-US"/>
        </a:p>
      </dgm:t>
    </dgm:pt>
    <dgm:pt modelId="{675FC7B3-D9FC-40D1-913F-679A40A38F10}">
      <dgm:prSet/>
      <dgm:spPr/>
      <dgm:t>
        <a:bodyPr/>
        <a:lstStyle/>
        <a:p>
          <a:r>
            <a:rPr lang="en-IN" b="0" i="0"/>
            <a:t>Standardizing encoding</a:t>
          </a:r>
          <a:endParaRPr lang="en-US"/>
        </a:p>
      </dgm:t>
    </dgm:pt>
    <dgm:pt modelId="{F14DC062-1030-4ABB-993E-224C39ED79EE}" type="parTrans" cxnId="{2E73F05A-E0FE-4731-A483-964D9B90D138}">
      <dgm:prSet/>
      <dgm:spPr/>
      <dgm:t>
        <a:bodyPr/>
        <a:lstStyle/>
        <a:p>
          <a:endParaRPr lang="en-US"/>
        </a:p>
      </dgm:t>
    </dgm:pt>
    <dgm:pt modelId="{700A6542-5227-4999-83AD-7DC7E6494793}" type="sibTrans" cxnId="{2E73F05A-E0FE-4731-A483-964D9B90D138}">
      <dgm:prSet/>
      <dgm:spPr/>
      <dgm:t>
        <a:bodyPr/>
        <a:lstStyle/>
        <a:p>
          <a:endParaRPr lang="en-US"/>
        </a:p>
      </dgm:t>
    </dgm:pt>
    <dgm:pt modelId="{0A031347-1442-4982-9060-B962B14E8E51}">
      <dgm:prSet/>
      <dgm:spPr/>
      <dgm:t>
        <a:bodyPr/>
        <a:lstStyle/>
        <a:p>
          <a:r>
            <a:rPr lang="en-IN" b="0" i="0"/>
            <a:t>Pre-calculation</a:t>
          </a:r>
          <a:endParaRPr lang="en-US"/>
        </a:p>
      </dgm:t>
    </dgm:pt>
    <dgm:pt modelId="{DBA1B1D4-D317-4961-97E1-8A49F6AD101E}" type="parTrans" cxnId="{A1D87416-759F-47FB-8F62-F4E973B57EE5}">
      <dgm:prSet/>
      <dgm:spPr/>
      <dgm:t>
        <a:bodyPr/>
        <a:lstStyle/>
        <a:p>
          <a:endParaRPr lang="en-US"/>
        </a:p>
      </dgm:t>
    </dgm:pt>
    <dgm:pt modelId="{04F73A49-25FF-466B-AC5D-8B1178E73629}" type="sibTrans" cxnId="{A1D87416-759F-47FB-8F62-F4E973B57EE5}">
      <dgm:prSet/>
      <dgm:spPr/>
      <dgm:t>
        <a:bodyPr/>
        <a:lstStyle/>
        <a:p>
          <a:endParaRPr lang="en-US"/>
        </a:p>
      </dgm:t>
    </dgm:pt>
    <dgm:pt modelId="{F221C526-7EA5-4B1A-B1FB-AD1D98BE467B}">
      <dgm:prSet/>
      <dgm:spPr/>
      <dgm:t>
        <a:bodyPr/>
        <a:lstStyle/>
        <a:p>
          <a:r>
            <a:rPr lang="en-IN" b="0" i="0"/>
            <a:t>Optimizing query performance through reordering</a:t>
          </a:r>
          <a:endParaRPr lang="en-US"/>
        </a:p>
      </dgm:t>
    </dgm:pt>
    <dgm:pt modelId="{043DB08B-08D3-43FD-9459-1895F97128E0}" type="parTrans" cxnId="{98E8563E-D3CE-4A0A-8A4B-1010B44F7512}">
      <dgm:prSet/>
      <dgm:spPr/>
      <dgm:t>
        <a:bodyPr/>
        <a:lstStyle/>
        <a:p>
          <a:endParaRPr lang="en-US"/>
        </a:p>
      </dgm:t>
    </dgm:pt>
    <dgm:pt modelId="{C8A2C5E2-B004-47A6-BDD8-2004FF069822}" type="sibTrans" cxnId="{98E8563E-D3CE-4A0A-8A4B-1010B44F7512}">
      <dgm:prSet/>
      <dgm:spPr/>
      <dgm:t>
        <a:bodyPr/>
        <a:lstStyle/>
        <a:p>
          <a:endParaRPr lang="en-US"/>
        </a:p>
      </dgm:t>
    </dgm:pt>
    <dgm:pt modelId="{78505F55-28CC-4C84-85C8-3629D8A4320B}">
      <dgm:prSet/>
      <dgm:spPr/>
      <dgm:t>
        <a:bodyPr/>
        <a:lstStyle/>
        <a:p>
          <a:r>
            <a:rPr lang="en-IN" b="0" i="0"/>
            <a:t>Merging data sources to eliminate duplicates</a:t>
          </a:r>
          <a:endParaRPr lang="en-US"/>
        </a:p>
      </dgm:t>
    </dgm:pt>
    <dgm:pt modelId="{895555B8-506B-49C6-9381-FCCA69CB5BDF}" type="parTrans" cxnId="{5626809B-DF90-4067-A8E2-E14627CC5D7F}">
      <dgm:prSet/>
      <dgm:spPr/>
      <dgm:t>
        <a:bodyPr/>
        <a:lstStyle/>
        <a:p>
          <a:endParaRPr lang="en-US"/>
        </a:p>
      </dgm:t>
    </dgm:pt>
    <dgm:pt modelId="{A04A3683-543B-44BF-9A2B-179A75594EF1}" type="sibTrans" cxnId="{5626809B-DF90-4067-A8E2-E14627CC5D7F}">
      <dgm:prSet/>
      <dgm:spPr/>
      <dgm:t>
        <a:bodyPr/>
        <a:lstStyle/>
        <a:p>
          <a:endParaRPr lang="en-US"/>
        </a:p>
      </dgm:t>
    </dgm:pt>
    <dgm:pt modelId="{CD60168D-3C6D-4A8B-A4A7-71D47FB5D9A9}">
      <dgm:prSet/>
      <dgm:spPr/>
      <dgm:t>
        <a:bodyPr/>
        <a:lstStyle/>
        <a:p>
          <a:r>
            <a:rPr lang="en-IN" b="0" i="0"/>
            <a:t>Row-column transformations</a:t>
          </a:r>
          <a:endParaRPr lang="en-US"/>
        </a:p>
      </dgm:t>
    </dgm:pt>
    <dgm:pt modelId="{AD53C030-AD59-4C2E-844E-95BAE03CE9CB}" type="parTrans" cxnId="{BA095B57-F036-4174-8064-472131A2BB4C}">
      <dgm:prSet/>
      <dgm:spPr/>
      <dgm:t>
        <a:bodyPr/>
        <a:lstStyle/>
        <a:p>
          <a:endParaRPr lang="en-US"/>
        </a:p>
      </dgm:t>
    </dgm:pt>
    <dgm:pt modelId="{BF032992-293E-48C7-BB74-53718D53F4E2}" type="sibTrans" cxnId="{BA095B57-F036-4174-8064-472131A2BB4C}">
      <dgm:prSet/>
      <dgm:spPr/>
      <dgm:t>
        <a:bodyPr/>
        <a:lstStyle/>
        <a:p>
          <a:endParaRPr lang="en-US"/>
        </a:p>
      </dgm:t>
    </dgm:pt>
    <dgm:pt modelId="{E998A9AF-A155-44D3-B38F-2246B9E30458}">
      <dgm:prSet/>
      <dgm:spPr/>
      <dgm:t>
        <a:bodyPr/>
        <a:lstStyle/>
        <a:p>
          <a:r>
            <a:rPr lang="en-IN" b="0" i="0"/>
            <a:t>Splitting one column into multiple</a:t>
          </a:r>
          <a:endParaRPr lang="en-US"/>
        </a:p>
      </dgm:t>
    </dgm:pt>
    <dgm:pt modelId="{5703D724-7C5A-4573-8B10-2A04F9A7E0B1}" type="parTrans" cxnId="{35ABEAC5-55C3-4253-9C1E-1F3064BD5F9F}">
      <dgm:prSet/>
      <dgm:spPr/>
      <dgm:t>
        <a:bodyPr/>
        <a:lstStyle/>
        <a:p>
          <a:endParaRPr lang="en-US"/>
        </a:p>
      </dgm:t>
    </dgm:pt>
    <dgm:pt modelId="{9B1125E6-37C5-4CDF-8F69-8AAF78ED6A7C}" type="sibTrans" cxnId="{35ABEAC5-55C3-4253-9C1E-1F3064BD5F9F}">
      <dgm:prSet/>
      <dgm:spPr/>
      <dgm:t>
        <a:bodyPr/>
        <a:lstStyle/>
        <a:p>
          <a:endParaRPr lang="en-US"/>
        </a:p>
      </dgm:t>
    </dgm:pt>
    <dgm:pt modelId="{1E93BB97-A562-4A71-85D2-B9E4892DFBA2}">
      <dgm:prSet/>
      <dgm:spPr/>
      <dgm:t>
        <a:bodyPr/>
        <a:lstStyle/>
        <a:p>
          <a:r>
            <a:rPr lang="en-IN" b="0" i="0"/>
            <a:t>Consolidating duplicate columns</a:t>
          </a:r>
          <a:endParaRPr lang="en-US"/>
        </a:p>
      </dgm:t>
    </dgm:pt>
    <dgm:pt modelId="{346673ED-9BD2-4AAF-8DF1-4B5426E3AAB5}" type="parTrans" cxnId="{E2C58EB4-59AE-43BE-B865-AFB83539FE4D}">
      <dgm:prSet/>
      <dgm:spPr/>
      <dgm:t>
        <a:bodyPr/>
        <a:lstStyle/>
        <a:p>
          <a:endParaRPr lang="en-US"/>
        </a:p>
      </dgm:t>
    </dgm:pt>
    <dgm:pt modelId="{09CC3A5B-1D05-4F1B-880D-30DDE518A865}" type="sibTrans" cxnId="{E2C58EB4-59AE-43BE-B865-AFB83539FE4D}">
      <dgm:prSet/>
      <dgm:spPr/>
      <dgm:t>
        <a:bodyPr/>
        <a:lstStyle/>
        <a:p>
          <a:endParaRPr lang="en-US"/>
        </a:p>
      </dgm:t>
    </dgm:pt>
    <dgm:pt modelId="{5EC3C490-E592-4941-954F-517FB258CA6C}">
      <dgm:prSet/>
      <dgm:spPr/>
      <dgm:t>
        <a:bodyPr/>
        <a:lstStyle/>
        <a:p>
          <a:r>
            <a:rPr lang="en-IN" b="0" i="0"/>
            <a:t>Pre-connecting data</a:t>
          </a:r>
          <a:endParaRPr lang="en-US"/>
        </a:p>
      </dgm:t>
    </dgm:pt>
    <dgm:pt modelId="{F4E0840B-282E-47CD-8448-7CB1B9F2E4B6}" type="parTrans" cxnId="{2F62E55E-8D16-4539-90A4-F2ED51A7B81C}">
      <dgm:prSet/>
      <dgm:spPr/>
      <dgm:t>
        <a:bodyPr/>
        <a:lstStyle/>
        <a:p>
          <a:endParaRPr lang="en-US"/>
        </a:p>
      </dgm:t>
    </dgm:pt>
    <dgm:pt modelId="{5A568427-1C69-4371-8209-3185BE9C75DB}" type="sibTrans" cxnId="{2F62E55E-8D16-4539-90A4-F2ED51A7B81C}">
      <dgm:prSet/>
      <dgm:spPr/>
      <dgm:t>
        <a:bodyPr/>
        <a:lstStyle/>
        <a:p>
          <a:endParaRPr lang="en-US"/>
        </a:p>
      </dgm:t>
    </dgm:pt>
    <dgm:pt modelId="{3C069576-A097-4698-B982-7A905672D857}">
      <dgm:prSet/>
      <dgm:spPr/>
      <dgm:t>
        <a:bodyPr/>
        <a:lstStyle/>
        <a:p>
          <a:r>
            <a:rPr lang="en-IN" b="0" i="0"/>
            <a:t>Validating data integrity.</a:t>
          </a:r>
          <a:endParaRPr lang="en-US"/>
        </a:p>
      </dgm:t>
    </dgm:pt>
    <dgm:pt modelId="{03DBC454-756A-4047-B8EB-6FC54FCCE8F7}" type="parTrans" cxnId="{2F1D64F5-1EC9-4804-9FA3-F2C9EE56E2B4}">
      <dgm:prSet/>
      <dgm:spPr/>
      <dgm:t>
        <a:bodyPr/>
        <a:lstStyle/>
        <a:p>
          <a:endParaRPr lang="en-US"/>
        </a:p>
      </dgm:t>
    </dgm:pt>
    <dgm:pt modelId="{549B51B1-1870-40E2-8805-6D479EDF3CFF}" type="sibTrans" cxnId="{2F1D64F5-1EC9-4804-9FA3-F2C9EE56E2B4}">
      <dgm:prSet/>
      <dgm:spPr/>
      <dgm:t>
        <a:bodyPr/>
        <a:lstStyle/>
        <a:p>
          <a:endParaRPr lang="en-US"/>
        </a:p>
      </dgm:t>
    </dgm:pt>
    <dgm:pt modelId="{4B265095-892C-0D49-AC9A-75BFBDB5DCC3}" type="pres">
      <dgm:prSet presAssocID="{550D9844-A2E0-41FF-AFFC-F752CB503373}" presName="linear" presStyleCnt="0">
        <dgm:presLayoutVars>
          <dgm:animLvl val="lvl"/>
          <dgm:resizeHandles val="exact"/>
        </dgm:presLayoutVars>
      </dgm:prSet>
      <dgm:spPr/>
    </dgm:pt>
    <dgm:pt modelId="{D1BFFB0E-AC12-5840-863A-5D7AC191EB9D}" type="pres">
      <dgm:prSet presAssocID="{0B52C940-5C59-48EC-8521-750BE733B5D6}" presName="parentText" presStyleLbl="node1" presStyleIdx="0" presStyleCnt="10">
        <dgm:presLayoutVars>
          <dgm:chMax val="0"/>
          <dgm:bulletEnabled val="1"/>
        </dgm:presLayoutVars>
      </dgm:prSet>
      <dgm:spPr/>
    </dgm:pt>
    <dgm:pt modelId="{7170FC87-31E9-AA4B-8B8A-90D3DF2AD8BA}" type="pres">
      <dgm:prSet presAssocID="{21909D16-8897-47EC-A6E5-EC214099ABD9}" presName="spacer" presStyleCnt="0"/>
      <dgm:spPr/>
    </dgm:pt>
    <dgm:pt modelId="{B47F27B0-B53C-B546-BEE7-0F34A2B6D5D4}" type="pres">
      <dgm:prSet presAssocID="{675FC7B3-D9FC-40D1-913F-679A40A38F10}" presName="parentText" presStyleLbl="node1" presStyleIdx="1" presStyleCnt="10">
        <dgm:presLayoutVars>
          <dgm:chMax val="0"/>
          <dgm:bulletEnabled val="1"/>
        </dgm:presLayoutVars>
      </dgm:prSet>
      <dgm:spPr/>
    </dgm:pt>
    <dgm:pt modelId="{F2586953-6FB9-4943-B57E-4972E4C34D55}" type="pres">
      <dgm:prSet presAssocID="{700A6542-5227-4999-83AD-7DC7E6494793}" presName="spacer" presStyleCnt="0"/>
      <dgm:spPr/>
    </dgm:pt>
    <dgm:pt modelId="{5FA089E3-233E-2F40-99A6-D9891640BAB1}" type="pres">
      <dgm:prSet presAssocID="{0A031347-1442-4982-9060-B962B14E8E51}" presName="parentText" presStyleLbl="node1" presStyleIdx="2" presStyleCnt="10">
        <dgm:presLayoutVars>
          <dgm:chMax val="0"/>
          <dgm:bulletEnabled val="1"/>
        </dgm:presLayoutVars>
      </dgm:prSet>
      <dgm:spPr/>
    </dgm:pt>
    <dgm:pt modelId="{C1C7F430-3E2B-7144-94DB-87CCDC25F638}" type="pres">
      <dgm:prSet presAssocID="{04F73A49-25FF-466B-AC5D-8B1178E73629}" presName="spacer" presStyleCnt="0"/>
      <dgm:spPr/>
    </dgm:pt>
    <dgm:pt modelId="{D5732D7A-5F5E-C546-96B7-DCC90E5BE30B}" type="pres">
      <dgm:prSet presAssocID="{F221C526-7EA5-4B1A-B1FB-AD1D98BE467B}" presName="parentText" presStyleLbl="node1" presStyleIdx="3" presStyleCnt="10">
        <dgm:presLayoutVars>
          <dgm:chMax val="0"/>
          <dgm:bulletEnabled val="1"/>
        </dgm:presLayoutVars>
      </dgm:prSet>
      <dgm:spPr/>
    </dgm:pt>
    <dgm:pt modelId="{2E19FCBE-6620-434F-9936-42C70693990B}" type="pres">
      <dgm:prSet presAssocID="{C8A2C5E2-B004-47A6-BDD8-2004FF069822}" presName="spacer" presStyleCnt="0"/>
      <dgm:spPr/>
    </dgm:pt>
    <dgm:pt modelId="{9BE3ECA0-6AEA-3047-9980-B539B827100F}" type="pres">
      <dgm:prSet presAssocID="{78505F55-28CC-4C84-85C8-3629D8A4320B}" presName="parentText" presStyleLbl="node1" presStyleIdx="4" presStyleCnt="10">
        <dgm:presLayoutVars>
          <dgm:chMax val="0"/>
          <dgm:bulletEnabled val="1"/>
        </dgm:presLayoutVars>
      </dgm:prSet>
      <dgm:spPr/>
    </dgm:pt>
    <dgm:pt modelId="{F3A2AD54-D804-2D45-BFC5-B5B2E2A7AE66}" type="pres">
      <dgm:prSet presAssocID="{A04A3683-543B-44BF-9A2B-179A75594EF1}" presName="spacer" presStyleCnt="0"/>
      <dgm:spPr/>
    </dgm:pt>
    <dgm:pt modelId="{ECB30C51-F39A-CB4C-AC4B-9C4E19E21A8F}" type="pres">
      <dgm:prSet presAssocID="{CD60168D-3C6D-4A8B-A4A7-71D47FB5D9A9}" presName="parentText" presStyleLbl="node1" presStyleIdx="5" presStyleCnt="10">
        <dgm:presLayoutVars>
          <dgm:chMax val="0"/>
          <dgm:bulletEnabled val="1"/>
        </dgm:presLayoutVars>
      </dgm:prSet>
      <dgm:spPr/>
    </dgm:pt>
    <dgm:pt modelId="{682816A9-B98A-A34C-A851-22FD30C5A6D8}" type="pres">
      <dgm:prSet presAssocID="{BF032992-293E-48C7-BB74-53718D53F4E2}" presName="spacer" presStyleCnt="0"/>
      <dgm:spPr/>
    </dgm:pt>
    <dgm:pt modelId="{F1F35258-A1A9-9148-88CD-D628FB31D163}" type="pres">
      <dgm:prSet presAssocID="{E998A9AF-A155-44D3-B38F-2246B9E30458}" presName="parentText" presStyleLbl="node1" presStyleIdx="6" presStyleCnt="10">
        <dgm:presLayoutVars>
          <dgm:chMax val="0"/>
          <dgm:bulletEnabled val="1"/>
        </dgm:presLayoutVars>
      </dgm:prSet>
      <dgm:spPr/>
    </dgm:pt>
    <dgm:pt modelId="{0504C0D8-030F-BE43-9E15-8F3925061FC5}" type="pres">
      <dgm:prSet presAssocID="{9B1125E6-37C5-4CDF-8F69-8AAF78ED6A7C}" presName="spacer" presStyleCnt="0"/>
      <dgm:spPr/>
    </dgm:pt>
    <dgm:pt modelId="{F29379FB-9F70-D843-83C5-5E866167E75A}" type="pres">
      <dgm:prSet presAssocID="{1E93BB97-A562-4A71-85D2-B9E4892DFBA2}" presName="parentText" presStyleLbl="node1" presStyleIdx="7" presStyleCnt="10">
        <dgm:presLayoutVars>
          <dgm:chMax val="0"/>
          <dgm:bulletEnabled val="1"/>
        </dgm:presLayoutVars>
      </dgm:prSet>
      <dgm:spPr/>
    </dgm:pt>
    <dgm:pt modelId="{70A9D4E8-DC37-2E48-9194-816337453CF3}" type="pres">
      <dgm:prSet presAssocID="{09CC3A5B-1D05-4F1B-880D-30DDE518A865}" presName="spacer" presStyleCnt="0"/>
      <dgm:spPr/>
    </dgm:pt>
    <dgm:pt modelId="{077666DD-EF0F-0E44-BAEA-BFE7A79F0436}" type="pres">
      <dgm:prSet presAssocID="{5EC3C490-E592-4941-954F-517FB258CA6C}" presName="parentText" presStyleLbl="node1" presStyleIdx="8" presStyleCnt="10">
        <dgm:presLayoutVars>
          <dgm:chMax val="0"/>
          <dgm:bulletEnabled val="1"/>
        </dgm:presLayoutVars>
      </dgm:prSet>
      <dgm:spPr/>
    </dgm:pt>
    <dgm:pt modelId="{6351BD5E-D483-554E-8EF5-85967E2008A4}" type="pres">
      <dgm:prSet presAssocID="{5A568427-1C69-4371-8209-3185BE9C75DB}" presName="spacer" presStyleCnt="0"/>
      <dgm:spPr/>
    </dgm:pt>
    <dgm:pt modelId="{C9461F32-CE93-AA4B-A990-39AA8921C115}" type="pres">
      <dgm:prSet presAssocID="{3C069576-A097-4698-B982-7A905672D857}" presName="parentText" presStyleLbl="node1" presStyleIdx="9" presStyleCnt="10">
        <dgm:presLayoutVars>
          <dgm:chMax val="0"/>
          <dgm:bulletEnabled val="1"/>
        </dgm:presLayoutVars>
      </dgm:prSet>
      <dgm:spPr/>
    </dgm:pt>
  </dgm:ptLst>
  <dgm:cxnLst>
    <dgm:cxn modelId="{17402304-E226-694B-97E0-38A3845F1D23}" type="presOf" srcId="{1E93BB97-A562-4A71-85D2-B9E4892DFBA2}" destId="{F29379FB-9F70-D843-83C5-5E866167E75A}" srcOrd="0" destOrd="0" presId="urn:microsoft.com/office/officeart/2005/8/layout/vList2"/>
    <dgm:cxn modelId="{A1D87416-759F-47FB-8F62-F4E973B57EE5}" srcId="{550D9844-A2E0-41FF-AFFC-F752CB503373}" destId="{0A031347-1442-4982-9060-B962B14E8E51}" srcOrd="2" destOrd="0" parTransId="{DBA1B1D4-D317-4961-97E1-8A49F6AD101E}" sibTransId="{04F73A49-25FF-466B-AC5D-8B1178E73629}"/>
    <dgm:cxn modelId="{B478A33C-4B55-8B48-986A-2AC299533C9D}" type="presOf" srcId="{0B52C940-5C59-48EC-8521-750BE733B5D6}" destId="{D1BFFB0E-AC12-5840-863A-5D7AC191EB9D}" srcOrd="0" destOrd="0" presId="urn:microsoft.com/office/officeart/2005/8/layout/vList2"/>
    <dgm:cxn modelId="{98E8563E-D3CE-4A0A-8A4B-1010B44F7512}" srcId="{550D9844-A2E0-41FF-AFFC-F752CB503373}" destId="{F221C526-7EA5-4B1A-B1FB-AD1D98BE467B}" srcOrd="3" destOrd="0" parTransId="{043DB08B-08D3-43FD-9459-1895F97128E0}" sibTransId="{C8A2C5E2-B004-47A6-BDD8-2004FF069822}"/>
    <dgm:cxn modelId="{300AF63F-3F64-BE4F-9894-C95907309568}" type="presOf" srcId="{5EC3C490-E592-4941-954F-517FB258CA6C}" destId="{077666DD-EF0F-0E44-BAEA-BFE7A79F0436}" srcOrd="0" destOrd="0" presId="urn:microsoft.com/office/officeart/2005/8/layout/vList2"/>
    <dgm:cxn modelId="{BA095B57-F036-4174-8064-472131A2BB4C}" srcId="{550D9844-A2E0-41FF-AFFC-F752CB503373}" destId="{CD60168D-3C6D-4A8B-A4A7-71D47FB5D9A9}" srcOrd="5" destOrd="0" parTransId="{AD53C030-AD59-4C2E-844E-95BAE03CE9CB}" sibTransId="{BF032992-293E-48C7-BB74-53718D53F4E2}"/>
    <dgm:cxn modelId="{2E73F05A-E0FE-4731-A483-964D9B90D138}" srcId="{550D9844-A2E0-41FF-AFFC-F752CB503373}" destId="{675FC7B3-D9FC-40D1-913F-679A40A38F10}" srcOrd="1" destOrd="0" parTransId="{F14DC062-1030-4ABB-993E-224C39ED79EE}" sibTransId="{700A6542-5227-4999-83AD-7DC7E6494793}"/>
    <dgm:cxn modelId="{2F62E55E-8D16-4539-90A4-F2ED51A7B81C}" srcId="{550D9844-A2E0-41FF-AFFC-F752CB503373}" destId="{5EC3C490-E592-4941-954F-517FB258CA6C}" srcOrd="8" destOrd="0" parTransId="{F4E0840B-282E-47CD-8448-7CB1B9F2E4B6}" sibTransId="{5A568427-1C69-4371-8209-3185BE9C75DB}"/>
    <dgm:cxn modelId="{9904197B-EEBE-6C4D-A3E3-972CE2833EFE}" type="presOf" srcId="{0A031347-1442-4982-9060-B962B14E8E51}" destId="{5FA089E3-233E-2F40-99A6-D9891640BAB1}" srcOrd="0" destOrd="0" presId="urn:microsoft.com/office/officeart/2005/8/layout/vList2"/>
    <dgm:cxn modelId="{5626809B-DF90-4067-A8E2-E14627CC5D7F}" srcId="{550D9844-A2E0-41FF-AFFC-F752CB503373}" destId="{78505F55-28CC-4C84-85C8-3629D8A4320B}" srcOrd="4" destOrd="0" parTransId="{895555B8-506B-49C6-9381-FCCA69CB5BDF}" sibTransId="{A04A3683-543B-44BF-9A2B-179A75594EF1}"/>
    <dgm:cxn modelId="{F275ACAA-3DB4-4CAB-8A7D-490FC6FC85B6}" srcId="{550D9844-A2E0-41FF-AFFC-F752CB503373}" destId="{0B52C940-5C59-48EC-8521-750BE733B5D6}" srcOrd="0" destOrd="0" parTransId="{4DA36CD1-A2E7-4EBC-A236-F819C5FBC0FB}" sibTransId="{21909D16-8897-47EC-A6E5-EC214099ABD9}"/>
    <dgm:cxn modelId="{E2C58EB4-59AE-43BE-B865-AFB83539FE4D}" srcId="{550D9844-A2E0-41FF-AFFC-F752CB503373}" destId="{1E93BB97-A562-4A71-85D2-B9E4892DFBA2}" srcOrd="7" destOrd="0" parTransId="{346673ED-9BD2-4AAF-8DF1-4B5426E3AAB5}" sibTransId="{09CC3A5B-1D05-4F1B-880D-30DDE518A865}"/>
    <dgm:cxn modelId="{E75D1BBB-5F9A-4F44-9B04-D79320576E45}" type="presOf" srcId="{F221C526-7EA5-4B1A-B1FB-AD1D98BE467B}" destId="{D5732D7A-5F5E-C546-96B7-DCC90E5BE30B}" srcOrd="0" destOrd="0" presId="urn:microsoft.com/office/officeart/2005/8/layout/vList2"/>
    <dgm:cxn modelId="{35ABEAC5-55C3-4253-9C1E-1F3064BD5F9F}" srcId="{550D9844-A2E0-41FF-AFFC-F752CB503373}" destId="{E998A9AF-A155-44D3-B38F-2246B9E30458}" srcOrd="6" destOrd="0" parTransId="{5703D724-7C5A-4573-8B10-2A04F9A7E0B1}" sibTransId="{9B1125E6-37C5-4CDF-8F69-8AAF78ED6A7C}"/>
    <dgm:cxn modelId="{F1490BD5-780B-AD49-B8C4-D8831FA016A4}" type="presOf" srcId="{E998A9AF-A155-44D3-B38F-2246B9E30458}" destId="{F1F35258-A1A9-9148-88CD-D628FB31D163}" srcOrd="0" destOrd="0" presId="urn:microsoft.com/office/officeart/2005/8/layout/vList2"/>
    <dgm:cxn modelId="{9630FFD9-73A8-FD4D-82BC-95149E627494}" type="presOf" srcId="{78505F55-28CC-4C84-85C8-3629D8A4320B}" destId="{9BE3ECA0-6AEA-3047-9980-B539B827100F}" srcOrd="0" destOrd="0" presId="urn:microsoft.com/office/officeart/2005/8/layout/vList2"/>
    <dgm:cxn modelId="{C8B808DE-B6D3-E542-AE21-8038EC402F43}" type="presOf" srcId="{CD60168D-3C6D-4A8B-A4A7-71D47FB5D9A9}" destId="{ECB30C51-F39A-CB4C-AC4B-9C4E19E21A8F}" srcOrd="0" destOrd="0" presId="urn:microsoft.com/office/officeart/2005/8/layout/vList2"/>
    <dgm:cxn modelId="{325140E4-A32D-6B4C-93AA-D3F6810726D5}" type="presOf" srcId="{550D9844-A2E0-41FF-AFFC-F752CB503373}" destId="{4B265095-892C-0D49-AC9A-75BFBDB5DCC3}" srcOrd="0" destOrd="0" presId="urn:microsoft.com/office/officeart/2005/8/layout/vList2"/>
    <dgm:cxn modelId="{9C1578F2-FB7F-5E43-8C53-062E221EF38B}" type="presOf" srcId="{3C069576-A097-4698-B982-7A905672D857}" destId="{C9461F32-CE93-AA4B-A990-39AA8921C115}" srcOrd="0" destOrd="0" presId="urn:microsoft.com/office/officeart/2005/8/layout/vList2"/>
    <dgm:cxn modelId="{2F1D64F5-1EC9-4804-9FA3-F2C9EE56E2B4}" srcId="{550D9844-A2E0-41FF-AFFC-F752CB503373}" destId="{3C069576-A097-4698-B982-7A905672D857}" srcOrd="9" destOrd="0" parTransId="{03DBC454-756A-4047-B8EB-6FC54FCCE8F7}" sibTransId="{549B51B1-1870-40E2-8805-6D479EDF3CFF}"/>
    <dgm:cxn modelId="{5222E9F9-227C-DD4B-9927-253295C3760A}" type="presOf" srcId="{675FC7B3-D9FC-40D1-913F-679A40A38F10}" destId="{B47F27B0-B53C-B546-BEE7-0F34A2B6D5D4}" srcOrd="0" destOrd="0" presId="urn:microsoft.com/office/officeart/2005/8/layout/vList2"/>
    <dgm:cxn modelId="{92687522-7CB2-E440-8FAD-6672B6BF3CB3}" type="presParOf" srcId="{4B265095-892C-0D49-AC9A-75BFBDB5DCC3}" destId="{D1BFFB0E-AC12-5840-863A-5D7AC191EB9D}" srcOrd="0" destOrd="0" presId="urn:microsoft.com/office/officeart/2005/8/layout/vList2"/>
    <dgm:cxn modelId="{255D10CB-1666-DB44-BA78-0D622BF2BFC0}" type="presParOf" srcId="{4B265095-892C-0D49-AC9A-75BFBDB5DCC3}" destId="{7170FC87-31E9-AA4B-8B8A-90D3DF2AD8BA}" srcOrd="1" destOrd="0" presId="urn:microsoft.com/office/officeart/2005/8/layout/vList2"/>
    <dgm:cxn modelId="{F72E2F74-E2EB-3944-B2B6-F7B461906684}" type="presParOf" srcId="{4B265095-892C-0D49-AC9A-75BFBDB5DCC3}" destId="{B47F27B0-B53C-B546-BEE7-0F34A2B6D5D4}" srcOrd="2" destOrd="0" presId="urn:microsoft.com/office/officeart/2005/8/layout/vList2"/>
    <dgm:cxn modelId="{5C6C237C-3913-6A42-A76F-D3C7B6C9D763}" type="presParOf" srcId="{4B265095-892C-0D49-AC9A-75BFBDB5DCC3}" destId="{F2586953-6FB9-4943-B57E-4972E4C34D55}" srcOrd="3" destOrd="0" presId="urn:microsoft.com/office/officeart/2005/8/layout/vList2"/>
    <dgm:cxn modelId="{873B703E-1283-AB41-9C4F-777FBCB7D93F}" type="presParOf" srcId="{4B265095-892C-0D49-AC9A-75BFBDB5DCC3}" destId="{5FA089E3-233E-2F40-99A6-D9891640BAB1}" srcOrd="4" destOrd="0" presId="urn:microsoft.com/office/officeart/2005/8/layout/vList2"/>
    <dgm:cxn modelId="{70C7FE2C-7CD5-1544-B1F5-65B92FD08931}" type="presParOf" srcId="{4B265095-892C-0D49-AC9A-75BFBDB5DCC3}" destId="{C1C7F430-3E2B-7144-94DB-87CCDC25F638}" srcOrd="5" destOrd="0" presId="urn:microsoft.com/office/officeart/2005/8/layout/vList2"/>
    <dgm:cxn modelId="{37ECEA42-712E-9E44-A688-F4D0193B9E30}" type="presParOf" srcId="{4B265095-892C-0D49-AC9A-75BFBDB5DCC3}" destId="{D5732D7A-5F5E-C546-96B7-DCC90E5BE30B}" srcOrd="6" destOrd="0" presId="urn:microsoft.com/office/officeart/2005/8/layout/vList2"/>
    <dgm:cxn modelId="{33AC3875-A612-E142-B1F6-24B192C8A72F}" type="presParOf" srcId="{4B265095-892C-0D49-AC9A-75BFBDB5DCC3}" destId="{2E19FCBE-6620-434F-9936-42C70693990B}" srcOrd="7" destOrd="0" presId="urn:microsoft.com/office/officeart/2005/8/layout/vList2"/>
    <dgm:cxn modelId="{E39F7570-799B-A943-B262-A301B2A2F483}" type="presParOf" srcId="{4B265095-892C-0D49-AC9A-75BFBDB5DCC3}" destId="{9BE3ECA0-6AEA-3047-9980-B539B827100F}" srcOrd="8" destOrd="0" presId="urn:microsoft.com/office/officeart/2005/8/layout/vList2"/>
    <dgm:cxn modelId="{60759DF2-DCFE-5647-8EE7-1B96861D10BB}" type="presParOf" srcId="{4B265095-892C-0D49-AC9A-75BFBDB5DCC3}" destId="{F3A2AD54-D804-2D45-BFC5-B5B2E2A7AE66}" srcOrd="9" destOrd="0" presId="urn:microsoft.com/office/officeart/2005/8/layout/vList2"/>
    <dgm:cxn modelId="{49262D62-FB14-1B42-98C9-080C45A36106}" type="presParOf" srcId="{4B265095-892C-0D49-AC9A-75BFBDB5DCC3}" destId="{ECB30C51-F39A-CB4C-AC4B-9C4E19E21A8F}" srcOrd="10" destOrd="0" presId="urn:microsoft.com/office/officeart/2005/8/layout/vList2"/>
    <dgm:cxn modelId="{6A4A53BA-1EAD-AF46-8985-2A6ADE564CBD}" type="presParOf" srcId="{4B265095-892C-0D49-AC9A-75BFBDB5DCC3}" destId="{682816A9-B98A-A34C-A851-22FD30C5A6D8}" srcOrd="11" destOrd="0" presId="urn:microsoft.com/office/officeart/2005/8/layout/vList2"/>
    <dgm:cxn modelId="{AE95753D-E55F-E94F-8671-D1956CFFA43D}" type="presParOf" srcId="{4B265095-892C-0D49-AC9A-75BFBDB5DCC3}" destId="{F1F35258-A1A9-9148-88CD-D628FB31D163}" srcOrd="12" destOrd="0" presId="urn:microsoft.com/office/officeart/2005/8/layout/vList2"/>
    <dgm:cxn modelId="{380981E5-FF96-7C49-B49B-CFB3536B3E36}" type="presParOf" srcId="{4B265095-892C-0D49-AC9A-75BFBDB5DCC3}" destId="{0504C0D8-030F-BE43-9E15-8F3925061FC5}" srcOrd="13" destOrd="0" presId="urn:microsoft.com/office/officeart/2005/8/layout/vList2"/>
    <dgm:cxn modelId="{EB3FC783-A1EF-5249-A829-4251AA8F7823}" type="presParOf" srcId="{4B265095-892C-0D49-AC9A-75BFBDB5DCC3}" destId="{F29379FB-9F70-D843-83C5-5E866167E75A}" srcOrd="14" destOrd="0" presId="urn:microsoft.com/office/officeart/2005/8/layout/vList2"/>
    <dgm:cxn modelId="{21FB023E-381C-E545-9060-4154E7EBEC63}" type="presParOf" srcId="{4B265095-892C-0D49-AC9A-75BFBDB5DCC3}" destId="{70A9D4E8-DC37-2E48-9194-816337453CF3}" srcOrd="15" destOrd="0" presId="urn:microsoft.com/office/officeart/2005/8/layout/vList2"/>
    <dgm:cxn modelId="{B8EF17C8-3317-764E-A430-B598645F41F5}" type="presParOf" srcId="{4B265095-892C-0D49-AC9A-75BFBDB5DCC3}" destId="{077666DD-EF0F-0E44-BAEA-BFE7A79F0436}" srcOrd="16" destOrd="0" presId="urn:microsoft.com/office/officeart/2005/8/layout/vList2"/>
    <dgm:cxn modelId="{FD80318F-334C-F44C-86B8-5F4A0B2C75AE}" type="presParOf" srcId="{4B265095-892C-0D49-AC9A-75BFBDB5DCC3}" destId="{6351BD5E-D483-554E-8EF5-85967E2008A4}" srcOrd="17" destOrd="0" presId="urn:microsoft.com/office/officeart/2005/8/layout/vList2"/>
    <dgm:cxn modelId="{41456C29-AD2D-2348-A4AE-91AE41B84AB8}" type="presParOf" srcId="{4B265095-892C-0D49-AC9A-75BFBDB5DCC3}" destId="{C9461F32-CE93-AA4B-A990-39AA8921C115}"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FFB0E-AC12-5840-863A-5D7AC191EB9D}">
      <dsp:nvSpPr>
        <dsp:cNvPr id="0" name=""/>
        <dsp:cNvSpPr/>
      </dsp:nvSpPr>
      <dsp:spPr>
        <a:xfrm>
          <a:off x="0" y="73100"/>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Selective column loading</a:t>
          </a:r>
          <a:endParaRPr lang="en-US" sz="1300" kern="1200"/>
        </a:p>
      </dsp:txBody>
      <dsp:txXfrm>
        <a:off x="15221" y="88321"/>
        <a:ext cx="7305393" cy="281363"/>
      </dsp:txXfrm>
    </dsp:sp>
    <dsp:sp modelId="{B47F27B0-B53C-B546-BEE7-0F34A2B6D5D4}">
      <dsp:nvSpPr>
        <dsp:cNvPr id="0" name=""/>
        <dsp:cNvSpPr/>
      </dsp:nvSpPr>
      <dsp:spPr>
        <a:xfrm>
          <a:off x="0" y="422345"/>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Standardizing encoding</a:t>
          </a:r>
          <a:endParaRPr lang="en-US" sz="1300" kern="1200"/>
        </a:p>
      </dsp:txBody>
      <dsp:txXfrm>
        <a:off x="15221" y="437566"/>
        <a:ext cx="7305393" cy="281363"/>
      </dsp:txXfrm>
    </dsp:sp>
    <dsp:sp modelId="{5FA089E3-233E-2F40-99A6-D9891640BAB1}">
      <dsp:nvSpPr>
        <dsp:cNvPr id="0" name=""/>
        <dsp:cNvSpPr/>
      </dsp:nvSpPr>
      <dsp:spPr>
        <a:xfrm>
          <a:off x="0" y="771590"/>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Pre-calculation</a:t>
          </a:r>
          <a:endParaRPr lang="en-US" sz="1300" kern="1200"/>
        </a:p>
      </dsp:txBody>
      <dsp:txXfrm>
        <a:off x="15221" y="786811"/>
        <a:ext cx="7305393" cy="281363"/>
      </dsp:txXfrm>
    </dsp:sp>
    <dsp:sp modelId="{D5732D7A-5F5E-C546-96B7-DCC90E5BE30B}">
      <dsp:nvSpPr>
        <dsp:cNvPr id="0" name=""/>
        <dsp:cNvSpPr/>
      </dsp:nvSpPr>
      <dsp:spPr>
        <a:xfrm>
          <a:off x="0" y="1120835"/>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Optimizing query performance through reordering</a:t>
          </a:r>
          <a:endParaRPr lang="en-US" sz="1300" kern="1200"/>
        </a:p>
      </dsp:txBody>
      <dsp:txXfrm>
        <a:off x="15221" y="1136056"/>
        <a:ext cx="7305393" cy="281363"/>
      </dsp:txXfrm>
    </dsp:sp>
    <dsp:sp modelId="{9BE3ECA0-6AEA-3047-9980-B539B827100F}">
      <dsp:nvSpPr>
        <dsp:cNvPr id="0" name=""/>
        <dsp:cNvSpPr/>
      </dsp:nvSpPr>
      <dsp:spPr>
        <a:xfrm>
          <a:off x="0" y="1470080"/>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Merging data sources to eliminate duplicates</a:t>
          </a:r>
          <a:endParaRPr lang="en-US" sz="1300" kern="1200"/>
        </a:p>
      </dsp:txBody>
      <dsp:txXfrm>
        <a:off x="15221" y="1485301"/>
        <a:ext cx="7305393" cy="281363"/>
      </dsp:txXfrm>
    </dsp:sp>
    <dsp:sp modelId="{ECB30C51-F39A-CB4C-AC4B-9C4E19E21A8F}">
      <dsp:nvSpPr>
        <dsp:cNvPr id="0" name=""/>
        <dsp:cNvSpPr/>
      </dsp:nvSpPr>
      <dsp:spPr>
        <a:xfrm>
          <a:off x="0" y="1819325"/>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Row-column transformations</a:t>
          </a:r>
          <a:endParaRPr lang="en-US" sz="1300" kern="1200"/>
        </a:p>
      </dsp:txBody>
      <dsp:txXfrm>
        <a:off x="15221" y="1834546"/>
        <a:ext cx="7305393" cy="281363"/>
      </dsp:txXfrm>
    </dsp:sp>
    <dsp:sp modelId="{F1F35258-A1A9-9148-88CD-D628FB31D163}">
      <dsp:nvSpPr>
        <dsp:cNvPr id="0" name=""/>
        <dsp:cNvSpPr/>
      </dsp:nvSpPr>
      <dsp:spPr>
        <a:xfrm>
          <a:off x="0" y="2168570"/>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Splitting one column into multiple</a:t>
          </a:r>
          <a:endParaRPr lang="en-US" sz="1300" kern="1200"/>
        </a:p>
      </dsp:txBody>
      <dsp:txXfrm>
        <a:off x="15221" y="2183791"/>
        <a:ext cx="7305393" cy="281363"/>
      </dsp:txXfrm>
    </dsp:sp>
    <dsp:sp modelId="{F29379FB-9F70-D843-83C5-5E866167E75A}">
      <dsp:nvSpPr>
        <dsp:cNvPr id="0" name=""/>
        <dsp:cNvSpPr/>
      </dsp:nvSpPr>
      <dsp:spPr>
        <a:xfrm>
          <a:off x="0" y="2517815"/>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Consolidating duplicate columns</a:t>
          </a:r>
          <a:endParaRPr lang="en-US" sz="1300" kern="1200"/>
        </a:p>
      </dsp:txBody>
      <dsp:txXfrm>
        <a:off x="15221" y="2533036"/>
        <a:ext cx="7305393" cy="281363"/>
      </dsp:txXfrm>
    </dsp:sp>
    <dsp:sp modelId="{077666DD-EF0F-0E44-BAEA-BFE7A79F0436}">
      <dsp:nvSpPr>
        <dsp:cNvPr id="0" name=""/>
        <dsp:cNvSpPr/>
      </dsp:nvSpPr>
      <dsp:spPr>
        <a:xfrm>
          <a:off x="0" y="2867060"/>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Pre-connecting data</a:t>
          </a:r>
          <a:endParaRPr lang="en-US" sz="1300" kern="1200"/>
        </a:p>
      </dsp:txBody>
      <dsp:txXfrm>
        <a:off x="15221" y="2882281"/>
        <a:ext cx="7305393" cy="281363"/>
      </dsp:txXfrm>
    </dsp:sp>
    <dsp:sp modelId="{C9461F32-CE93-AA4B-A990-39AA8921C115}">
      <dsp:nvSpPr>
        <dsp:cNvPr id="0" name=""/>
        <dsp:cNvSpPr/>
      </dsp:nvSpPr>
      <dsp:spPr>
        <a:xfrm>
          <a:off x="0" y="3216306"/>
          <a:ext cx="733583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Validating data integrity.</a:t>
          </a:r>
          <a:endParaRPr lang="en-US" sz="1300" kern="1200"/>
        </a:p>
      </dsp:txBody>
      <dsp:txXfrm>
        <a:off x="15221" y="3231527"/>
        <a:ext cx="7305393" cy="2813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63473-FE89-9F40-A42E-1029C37E529D}"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DFF1E-129A-3A47-96E3-342FBB95F51C}" type="slidenum">
              <a:rPr lang="en-US" smtClean="0"/>
              <a:t>‹#›</a:t>
            </a:fld>
            <a:endParaRPr lang="en-US"/>
          </a:p>
        </p:txBody>
      </p:sp>
    </p:spTree>
    <p:extLst>
      <p:ext uri="{BB962C8B-B14F-4D97-AF65-F5344CB8AC3E}">
        <p14:creationId xmlns:p14="http://schemas.microsoft.com/office/powerpoint/2010/main" val="268070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DFF1E-129A-3A47-96E3-342FBB95F51C}" type="slidenum">
              <a:rPr lang="en-US" smtClean="0"/>
              <a:t>9</a:t>
            </a:fld>
            <a:endParaRPr lang="en-US"/>
          </a:p>
        </p:txBody>
      </p:sp>
    </p:spTree>
    <p:extLst>
      <p:ext uri="{BB962C8B-B14F-4D97-AF65-F5344CB8AC3E}">
        <p14:creationId xmlns:p14="http://schemas.microsoft.com/office/powerpoint/2010/main" val="271108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4/23/24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17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4/23/24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0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4/23/24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4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4/23/24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52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4/23/24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97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4/23/24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28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4/23/24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22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4/23/24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79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4/23/24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4422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4/23/24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49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4/23/24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52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4/23/24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049333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51C30A-2F21-DD09-7E52-D9928E3B4D4E}"/>
              </a:ext>
            </a:extLst>
          </p:cNvPr>
          <p:cNvPicPr>
            <a:picLocks noChangeAspect="1"/>
          </p:cNvPicPr>
          <p:nvPr/>
        </p:nvPicPr>
        <p:blipFill rotWithShape="1">
          <a:blip r:embed="rId2"/>
          <a:srcRect t="4819" b="4819"/>
          <a:stretch/>
        </p:blipFill>
        <p:spPr>
          <a:xfrm>
            <a:off x="20" y="1"/>
            <a:ext cx="12191980" cy="6857999"/>
          </a:xfrm>
          <a:prstGeom prst="rect">
            <a:avLst/>
          </a:prstGeom>
        </p:spPr>
      </p:pic>
      <p:sp>
        <p:nvSpPr>
          <p:cNvPr id="27"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F897FFC5-DE04-371D-D089-E2AE21909D8F}"/>
              </a:ext>
            </a:extLst>
          </p:cNvPr>
          <p:cNvSpPr>
            <a:spLocks noGrp="1"/>
          </p:cNvSpPr>
          <p:nvPr>
            <p:ph type="ctrTitle"/>
          </p:nvPr>
        </p:nvSpPr>
        <p:spPr>
          <a:xfrm>
            <a:off x="565151" y="768334"/>
            <a:ext cx="5923572" cy="2866405"/>
          </a:xfrm>
        </p:spPr>
        <p:txBody>
          <a:bodyPr>
            <a:normAutofit/>
          </a:bodyPr>
          <a:lstStyle/>
          <a:p>
            <a:pPr>
              <a:lnSpc>
                <a:spcPct val="90000"/>
              </a:lnSpc>
            </a:pPr>
            <a:r>
              <a:rPr lang="en-IN" sz="2200" b="0" i="0" cap="all" dirty="0">
                <a:effectLst/>
                <a:latin typeface="YADK4PnlFRs 0"/>
              </a:rPr>
              <a:t>Leveraging Data Warehousing and Business Intelligence for Analysing Netflix Data: </a:t>
            </a:r>
            <a:br>
              <a:rPr lang="en-IN" sz="2200" cap="all" dirty="0">
                <a:effectLst/>
                <a:latin typeface="YADK4PnlFRs 0"/>
              </a:rPr>
            </a:br>
            <a:r>
              <a:rPr lang="en-IN" sz="2000" b="0" i="0" cap="all" dirty="0">
                <a:effectLst/>
                <a:latin typeface="YAEK94THsCY 0"/>
              </a:rPr>
              <a:t>A Comparative Study of Netflix Movies and TV Shows.</a:t>
            </a:r>
            <a:br>
              <a:rPr lang="en-IN" sz="2000" cap="all" dirty="0">
                <a:effectLst/>
                <a:latin typeface="YAEK94THsCY 0"/>
              </a:rPr>
            </a:br>
            <a:endParaRPr lang="en-US" sz="2000" dirty="0"/>
          </a:p>
        </p:txBody>
      </p:sp>
      <p:sp>
        <p:nvSpPr>
          <p:cNvPr id="3" name="Subtitle 2">
            <a:extLst>
              <a:ext uri="{FF2B5EF4-FFF2-40B4-BE49-F238E27FC236}">
                <a16:creationId xmlns:a16="http://schemas.microsoft.com/office/drawing/2014/main" id="{CD55C5DE-F0FC-5C0B-0D42-E12CEFD96394}"/>
              </a:ext>
            </a:extLst>
          </p:cNvPr>
          <p:cNvSpPr>
            <a:spLocks noGrp="1"/>
          </p:cNvSpPr>
          <p:nvPr>
            <p:ph type="subTitle" idx="1"/>
          </p:nvPr>
        </p:nvSpPr>
        <p:spPr>
          <a:xfrm>
            <a:off x="565151" y="4283239"/>
            <a:ext cx="4134538" cy="1475177"/>
          </a:xfrm>
        </p:spPr>
        <p:txBody>
          <a:bodyPr>
            <a:normAutofit fontScale="55000" lnSpcReduction="20000"/>
          </a:bodyPr>
          <a:lstStyle/>
          <a:p>
            <a:r>
              <a:rPr lang="en-US" dirty="0"/>
              <a:t>GROUP 4:</a:t>
            </a:r>
          </a:p>
          <a:p>
            <a:pPr>
              <a:lnSpc>
                <a:spcPct val="120000"/>
              </a:lnSpc>
            </a:pPr>
            <a:br>
              <a:rPr lang="en-US" dirty="0"/>
            </a:br>
            <a:r>
              <a:rPr lang="en-US" dirty="0" err="1"/>
              <a:t>Jithendhar</a:t>
            </a:r>
            <a:r>
              <a:rPr lang="en-US" dirty="0"/>
              <a:t> </a:t>
            </a:r>
            <a:r>
              <a:rPr lang="en-US" dirty="0" err="1"/>
              <a:t>Karukola</a:t>
            </a:r>
            <a:br>
              <a:rPr lang="en-US" dirty="0"/>
            </a:br>
            <a:r>
              <a:rPr lang="en-US" dirty="0"/>
              <a:t>Janaki Ram Prasad </a:t>
            </a:r>
            <a:r>
              <a:rPr lang="en-US" dirty="0" err="1"/>
              <a:t>Adapa</a:t>
            </a:r>
            <a:br>
              <a:rPr lang="en-US" dirty="0"/>
            </a:br>
            <a:r>
              <a:rPr lang="en-US" dirty="0"/>
              <a:t>Venkata </a:t>
            </a:r>
            <a:r>
              <a:rPr lang="en-US" dirty="0" err="1"/>
              <a:t>krishna</a:t>
            </a:r>
            <a:r>
              <a:rPr lang="en-US" dirty="0"/>
              <a:t> Rohan </a:t>
            </a:r>
            <a:r>
              <a:rPr lang="en-US" dirty="0" err="1"/>
              <a:t>Dacharla</a:t>
            </a:r>
            <a:br>
              <a:rPr lang="en-US" dirty="0"/>
            </a:br>
            <a:r>
              <a:rPr lang="en-US" dirty="0"/>
              <a:t>Saran Sai Thota</a:t>
            </a:r>
            <a:br>
              <a:rPr lang="en-US" dirty="0"/>
            </a:br>
            <a:r>
              <a:rPr lang="en-US" dirty="0"/>
              <a:t>FNU Sneha</a:t>
            </a:r>
          </a:p>
        </p:txBody>
      </p:sp>
      <p:cxnSp>
        <p:nvCxnSpPr>
          <p:cNvPr id="29" name="Straight Connector 28">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279363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D344CE-7DBB-6442-A185-8E235B9BB38A}"/>
              </a:ext>
            </a:extLst>
          </p:cNvPr>
          <p:cNvSpPr>
            <a:spLocks noGrp="1"/>
          </p:cNvSpPr>
          <p:nvPr>
            <p:ph idx="1"/>
          </p:nvPr>
        </p:nvSpPr>
        <p:spPr>
          <a:xfrm>
            <a:off x="565150" y="2160016"/>
            <a:ext cx="7335835" cy="3601212"/>
          </a:xfrm>
        </p:spPr>
        <p:txBody>
          <a:bodyPr>
            <a:normAutofit/>
          </a:bodyPr>
          <a:lstStyle/>
          <a:p>
            <a:pPr>
              <a:lnSpc>
                <a:spcPct val="90000"/>
              </a:lnSpc>
            </a:pPr>
            <a:r>
              <a:rPr lang="en-IN" sz="1900"/>
              <a:t>Post-extraction, the data embarks on a transformative journey, undergoing a meticulous process aimed at refining its quality and enhancing its usability. This phase, nestled within the broader framework of ETL (Extract, Transform, Load) development, assumes a pivotal role in shaping the data into a reliable and coherent resource for downstream analyses and applications. Spanning a spectrum from fundamental tasks like standardizing data types and rectifying spelling errors to more sophisticated techniques such as data cleansing, this transformation phase is characterized by its intricacy and time-consuming nature.</a:t>
            </a:r>
          </a:p>
          <a:p>
            <a:pPr marL="0" indent="0">
              <a:lnSpc>
                <a:spcPct val="90000"/>
              </a:lnSpc>
              <a:buNone/>
            </a:pPr>
            <a:br>
              <a:rPr lang="en-IN" sz="1900"/>
            </a:br>
            <a:endParaRPr lang="en-US" sz="1900"/>
          </a:p>
        </p:txBody>
      </p:sp>
      <p:cxnSp>
        <p:nvCxnSpPr>
          <p:cNvPr id="10" name="Straight Connector 9">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3" name="Oval 12">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202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B01600-E525-5BA8-A675-AA30FDCE1424}"/>
              </a:ext>
            </a:extLst>
          </p:cNvPr>
          <p:cNvSpPr>
            <a:spLocks noGrp="1"/>
          </p:cNvSpPr>
          <p:nvPr>
            <p:ph idx="1"/>
          </p:nvPr>
        </p:nvSpPr>
        <p:spPr>
          <a:xfrm>
            <a:off x="565150" y="2160016"/>
            <a:ext cx="9198761" cy="3601212"/>
          </a:xfrm>
        </p:spPr>
        <p:txBody>
          <a:bodyPr>
            <a:normAutofit/>
          </a:bodyPr>
          <a:lstStyle/>
          <a:p>
            <a:pPr>
              <a:lnSpc>
                <a:spcPct val="90000"/>
              </a:lnSpc>
            </a:pPr>
            <a:r>
              <a:rPr lang="en-IN" sz="2000"/>
              <a:t>At its core, data transformation entails standardizing data types to foster uniformity and compatibility across the dataset. Beyond mere conversions, it involves rectifying inconsistencies and enhancing clarity to ensure data integrity. This involves not only rectifying spelling errors but also harmonizing terminologies and formatting data to adhere to standard norms. Furthermore, the transformation phase encompasses more advanced techniques such as data cleansing, where duplicate records are identified and anomalies rectified, elevating the overall quality and reliability of the dataset. Together, these efforts culminate in a refined and enriched dataset poised to empower informed decision-making and drive meaningful insights across various domains.</a:t>
            </a:r>
            <a:endParaRPr lang="en-US" sz="2000"/>
          </a:p>
        </p:txBody>
      </p:sp>
      <p:cxnSp>
        <p:nvCxnSpPr>
          <p:cNvPr id="59" name="Straight Connector 58">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62" name="Oval 61">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5702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5F0C-1266-D5DB-8D7E-A01C754F7B3B}"/>
              </a:ext>
            </a:extLst>
          </p:cNvPr>
          <p:cNvSpPr>
            <a:spLocks noGrp="1"/>
          </p:cNvSpPr>
          <p:nvPr>
            <p:ph type="title"/>
          </p:nvPr>
        </p:nvSpPr>
        <p:spPr>
          <a:xfrm>
            <a:off x="565150" y="770890"/>
            <a:ext cx="8423867" cy="1268984"/>
          </a:xfrm>
        </p:spPr>
        <p:txBody>
          <a:bodyPr>
            <a:normAutofit fontScale="90000"/>
          </a:bodyPr>
          <a:lstStyle/>
          <a:p>
            <a:r>
              <a:rPr lang="en-IN" i="0" dirty="0">
                <a:effectLst/>
              </a:rPr>
              <a:t>DATA TRANSFORMATION RULES</a:t>
            </a:r>
            <a:endParaRPr lang="en-US" dirty="0"/>
          </a:p>
        </p:txBody>
      </p:sp>
      <p:graphicFrame>
        <p:nvGraphicFramePr>
          <p:cNvPr id="5" name="Content Placeholder 2">
            <a:extLst>
              <a:ext uri="{FF2B5EF4-FFF2-40B4-BE49-F238E27FC236}">
                <a16:creationId xmlns:a16="http://schemas.microsoft.com/office/drawing/2014/main" id="{BD61BD4F-A4E4-7AD2-B334-81B196629C3A}"/>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89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331D-8925-5403-10F1-1B2403BAD61E}"/>
              </a:ext>
            </a:extLst>
          </p:cNvPr>
          <p:cNvSpPr>
            <a:spLocks noGrp="1"/>
          </p:cNvSpPr>
          <p:nvPr>
            <p:ph type="title"/>
          </p:nvPr>
        </p:nvSpPr>
        <p:spPr>
          <a:xfrm>
            <a:off x="565150" y="770890"/>
            <a:ext cx="7896925" cy="1268984"/>
          </a:xfrm>
        </p:spPr>
        <p:txBody>
          <a:bodyPr>
            <a:normAutofit fontScale="90000"/>
          </a:bodyPr>
          <a:lstStyle/>
          <a:p>
            <a:r>
              <a:rPr lang="en-IN" i="0" dirty="0">
                <a:effectLst/>
              </a:rPr>
              <a:t>SAMPLE TWO-WAY AGGREGATE TABLE</a:t>
            </a:r>
            <a:endParaRPr lang="en-US" dirty="0"/>
          </a:p>
        </p:txBody>
      </p:sp>
      <p:sp>
        <p:nvSpPr>
          <p:cNvPr id="3" name="Content Placeholder 2">
            <a:extLst>
              <a:ext uri="{FF2B5EF4-FFF2-40B4-BE49-F238E27FC236}">
                <a16:creationId xmlns:a16="http://schemas.microsoft.com/office/drawing/2014/main" id="{9D3803AD-A8A3-D002-D68E-062D0AFA49E4}"/>
              </a:ext>
            </a:extLst>
          </p:cNvPr>
          <p:cNvSpPr>
            <a:spLocks noGrp="1"/>
          </p:cNvSpPr>
          <p:nvPr>
            <p:ph idx="1"/>
          </p:nvPr>
        </p:nvSpPr>
        <p:spPr>
          <a:xfrm>
            <a:off x="565151" y="2039874"/>
            <a:ext cx="11368544" cy="3721354"/>
          </a:xfrm>
        </p:spPr>
        <p:txBody>
          <a:bodyPr>
            <a:normAutofit/>
          </a:bodyPr>
          <a:lstStyle/>
          <a:p>
            <a:pPr marL="0" indent="0">
              <a:buNone/>
            </a:pPr>
            <a:r>
              <a:rPr lang="en-IN" sz="1800" dirty="0">
                <a:solidFill>
                  <a:srgbClr val="000000"/>
                </a:solidFill>
              </a:rPr>
              <a:t>H</a:t>
            </a:r>
            <a:r>
              <a:rPr lang="en-IN" sz="1800" b="0" i="0" dirty="0">
                <a:solidFill>
                  <a:srgbClr val="000000"/>
                </a:solidFill>
                <a:effectLst/>
              </a:rPr>
              <a:t>ere's a sample aggregate table showing total views by month and release type</a:t>
            </a:r>
            <a:endParaRPr lang="en-US" sz="1800" dirty="0"/>
          </a:p>
        </p:txBody>
      </p:sp>
      <p:pic>
        <p:nvPicPr>
          <p:cNvPr id="5" name="Picture 4" descr="A screenshot of a computer&#10;&#10;Description automatically generated">
            <a:extLst>
              <a:ext uri="{FF2B5EF4-FFF2-40B4-BE49-F238E27FC236}">
                <a16:creationId xmlns:a16="http://schemas.microsoft.com/office/drawing/2014/main" id="{583D9CC5-A700-F254-3CF4-B9382D77EE1C}"/>
              </a:ext>
            </a:extLst>
          </p:cNvPr>
          <p:cNvPicPr>
            <a:picLocks noChangeAspect="1"/>
          </p:cNvPicPr>
          <p:nvPr/>
        </p:nvPicPr>
        <p:blipFill>
          <a:blip r:embed="rId2"/>
          <a:stretch>
            <a:fillRect/>
          </a:stretch>
        </p:blipFill>
        <p:spPr>
          <a:xfrm>
            <a:off x="565150" y="2548647"/>
            <a:ext cx="9457390" cy="3212582"/>
          </a:xfrm>
          <a:prstGeom prst="rect">
            <a:avLst/>
          </a:prstGeom>
        </p:spPr>
      </p:pic>
    </p:spTree>
    <p:extLst>
      <p:ext uri="{BB962C8B-B14F-4D97-AF65-F5344CB8AC3E}">
        <p14:creationId xmlns:p14="http://schemas.microsoft.com/office/powerpoint/2010/main" val="1833414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E1B1-F416-982F-91F0-64543D072B25}"/>
              </a:ext>
            </a:extLst>
          </p:cNvPr>
          <p:cNvSpPr>
            <a:spLocks noGrp="1"/>
          </p:cNvSpPr>
          <p:nvPr>
            <p:ph type="title"/>
          </p:nvPr>
        </p:nvSpPr>
        <p:spPr/>
        <p:txBody>
          <a:bodyPr/>
          <a:lstStyle/>
          <a:p>
            <a:r>
              <a:rPr lang="en-IN" i="0" dirty="0">
                <a:effectLst/>
              </a:rPr>
              <a:t>DATA CUBE</a:t>
            </a:r>
            <a:endParaRPr lang="en-US" dirty="0"/>
          </a:p>
        </p:txBody>
      </p:sp>
      <p:pic>
        <p:nvPicPr>
          <p:cNvPr id="5" name="Content Placeholder 4" descr="A diagram of a cube&#10;&#10;Description automatically generated">
            <a:extLst>
              <a:ext uri="{FF2B5EF4-FFF2-40B4-BE49-F238E27FC236}">
                <a16:creationId xmlns:a16="http://schemas.microsoft.com/office/drawing/2014/main" id="{D3F0E92B-EA53-5AF8-996F-492E0BA87C2E}"/>
              </a:ext>
            </a:extLst>
          </p:cNvPr>
          <p:cNvPicPr>
            <a:picLocks noGrp="1" noChangeAspect="1"/>
          </p:cNvPicPr>
          <p:nvPr>
            <p:ph idx="1"/>
          </p:nvPr>
        </p:nvPicPr>
        <p:blipFill>
          <a:blip r:embed="rId2"/>
          <a:stretch>
            <a:fillRect/>
          </a:stretch>
        </p:blipFill>
        <p:spPr>
          <a:xfrm>
            <a:off x="232474" y="2594251"/>
            <a:ext cx="8012623" cy="2861152"/>
          </a:xfrm>
        </p:spPr>
      </p:pic>
    </p:spTree>
    <p:extLst>
      <p:ext uri="{BB962C8B-B14F-4D97-AF65-F5344CB8AC3E}">
        <p14:creationId xmlns:p14="http://schemas.microsoft.com/office/powerpoint/2010/main" val="184297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A8E17-324E-4A44-D8D5-C5B974B0C21A}"/>
              </a:ext>
            </a:extLst>
          </p:cNvPr>
          <p:cNvSpPr>
            <a:spLocks noGrp="1"/>
          </p:cNvSpPr>
          <p:nvPr>
            <p:ph type="title"/>
          </p:nvPr>
        </p:nvSpPr>
        <p:spPr>
          <a:xfrm>
            <a:off x="565150" y="770890"/>
            <a:ext cx="7335835" cy="1268984"/>
          </a:xfrm>
        </p:spPr>
        <p:txBody>
          <a:bodyPr>
            <a:normAutofit/>
          </a:bodyPr>
          <a:lstStyle/>
          <a:p>
            <a:r>
              <a:rPr lang="en-IN" i="0" dirty="0">
                <a:effectLst/>
              </a:rPr>
              <a:t>USER/TASK ANALYSIS</a:t>
            </a:r>
            <a:endParaRPr lang="en-US" dirty="0"/>
          </a:p>
        </p:txBody>
      </p:sp>
      <p:cxnSp>
        <p:nvCxnSpPr>
          <p:cNvPr id="51" name="Straight Connector 5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3E5FF700-0832-7346-B31E-5F46CCA10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53" name="Freeform 37">
              <a:extLst>
                <a:ext uri="{FF2B5EF4-FFF2-40B4-BE49-F238E27FC236}">
                  <a16:creationId xmlns:a16="http://schemas.microsoft.com/office/drawing/2014/main" id="{277D9C66-EBCA-9E4E-9915-3C23A4155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38">
              <a:extLst>
                <a:ext uri="{FF2B5EF4-FFF2-40B4-BE49-F238E27FC236}">
                  <a16:creationId xmlns:a16="http://schemas.microsoft.com/office/drawing/2014/main" id="{77EB4077-104B-084E-957D-3961E1A7B1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39">
              <a:extLst>
                <a:ext uri="{FF2B5EF4-FFF2-40B4-BE49-F238E27FC236}">
                  <a16:creationId xmlns:a16="http://schemas.microsoft.com/office/drawing/2014/main" id="{4357416B-B608-7C4E-A39F-CC8411421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40">
              <a:extLst>
                <a:ext uri="{FF2B5EF4-FFF2-40B4-BE49-F238E27FC236}">
                  <a16:creationId xmlns:a16="http://schemas.microsoft.com/office/drawing/2014/main" id="{C9272918-42EA-B449-A3F1-EE3EA89D9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1">
              <a:extLst>
                <a:ext uri="{FF2B5EF4-FFF2-40B4-BE49-F238E27FC236}">
                  <a16:creationId xmlns:a16="http://schemas.microsoft.com/office/drawing/2014/main" id="{B17F1055-397A-B748-8042-F50B0EE39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42">
              <a:extLst>
                <a:ext uri="{FF2B5EF4-FFF2-40B4-BE49-F238E27FC236}">
                  <a16:creationId xmlns:a16="http://schemas.microsoft.com/office/drawing/2014/main" id="{4B446987-771D-B443-A9EA-9D342077D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6" name="Content Placeholder 5">
            <a:extLst>
              <a:ext uri="{FF2B5EF4-FFF2-40B4-BE49-F238E27FC236}">
                <a16:creationId xmlns:a16="http://schemas.microsoft.com/office/drawing/2014/main" id="{2F1BBF2B-3FDE-37A4-1EFB-3D3E15520842}"/>
              </a:ext>
            </a:extLst>
          </p:cNvPr>
          <p:cNvGraphicFramePr>
            <a:graphicFrameLocks noGrp="1"/>
          </p:cNvGraphicFramePr>
          <p:nvPr>
            <p:ph idx="1"/>
            <p:extLst>
              <p:ext uri="{D42A27DB-BD31-4B8C-83A1-F6EECF244321}">
                <p14:modId xmlns:p14="http://schemas.microsoft.com/office/powerpoint/2010/main" val="242407819"/>
              </p:ext>
            </p:extLst>
          </p:nvPr>
        </p:nvGraphicFramePr>
        <p:xfrm>
          <a:off x="1347814" y="2360428"/>
          <a:ext cx="5770510" cy="3400611"/>
        </p:xfrm>
        <a:graphic>
          <a:graphicData uri="http://schemas.openxmlformats.org/drawingml/2006/table">
            <a:tbl>
              <a:tblPr/>
              <a:tblGrid>
                <a:gridCol w="1867094">
                  <a:extLst>
                    <a:ext uri="{9D8B030D-6E8A-4147-A177-3AD203B41FA5}">
                      <a16:colId xmlns:a16="http://schemas.microsoft.com/office/drawing/2014/main" val="1565445720"/>
                    </a:ext>
                  </a:extLst>
                </a:gridCol>
                <a:gridCol w="1946413">
                  <a:extLst>
                    <a:ext uri="{9D8B030D-6E8A-4147-A177-3AD203B41FA5}">
                      <a16:colId xmlns:a16="http://schemas.microsoft.com/office/drawing/2014/main" val="2229876258"/>
                    </a:ext>
                  </a:extLst>
                </a:gridCol>
                <a:gridCol w="1957003">
                  <a:extLst>
                    <a:ext uri="{9D8B030D-6E8A-4147-A177-3AD203B41FA5}">
                      <a16:colId xmlns:a16="http://schemas.microsoft.com/office/drawing/2014/main" val="2450393860"/>
                    </a:ext>
                  </a:extLst>
                </a:gridCol>
              </a:tblGrid>
              <a:tr h="335487">
                <a:tc>
                  <a:txBody>
                    <a:bodyPr/>
                    <a:lstStyle/>
                    <a:p>
                      <a:pPr algn="l" fontAlgn="ctr">
                        <a:spcBef>
                          <a:spcPts val="0"/>
                        </a:spcBef>
                        <a:spcAft>
                          <a:spcPts val="0"/>
                        </a:spcAft>
                      </a:pPr>
                      <a:r>
                        <a:rPr lang="en-IN" sz="1500" b="0" i="0" u="none" strike="noStrike">
                          <a:effectLst/>
                          <a:latin typeface="Arial" panose="020B0604020202020204" pitchFamily="34" charset="0"/>
                        </a:rPr>
                        <a:t>User Role </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500" b="0" i="0" u="none" strike="noStrike">
                          <a:effectLst/>
                          <a:latin typeface="Arial" panose="020B0604020202020204" pitchFamily="34" charset="0"/>
                        </a:rPr>
                        <a:t>Task</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500" b="0" i="0" u="none" strike="noStrike">
                          <a:effectLst/>
                          <a:latin typeface="Arial" panose="020B0604020202020204" pitchFamily="34" charset="0"/>
                        </a:rPr>
                        <a:t>Delivery</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8137558"/>
                  </a:ext>
                </a:extLst>
              </a:tr>
              <a:tr h="1021708">
                <a:tc>
                  <a:txBody>
                    <a:bodyPr/>
                    <a:lstStyle/>
                    <a:p>
                      <a:pPr algn="l" fontAlgn="ctr">
                        <a:spcBef>
                          <a:spcPts val="0"/>
                        </a:spcBef>
                        <a:spcAft>
                          <a:spcPts val="0"/>
                        </a:spcAft>
                      </a:pPr>
                      <a:r>
                        <a:rPr lang="en-IN" sz="1500" b="0" i="0" u="none" strike="noStrike">
                          <a:effectLst/>
                          <a:latin typeface="Arial" panose="020B0604020202020204" pitchFamily="34" charset="0"/>
                        </a:rPr>
                        <a:t>Data Analyst</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500" b="0" i="0" u="none" strike="noStrike">
                          <a:effectLst/>
                          <a:latin typeface="Arial" panose="020B0604020202020204" pitchFamily="34" charset="0"/>
                        </a:rPr>
                        <a:t>Analyze data trends and patterns</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500" b="0" i="0" u="none" strike="noStrike">
                          <a:effectLst/>
                          <a:latin typeface="Arial" panose="020B0604020202020204" pitchFamily="34" charset="0"/>
                        </a:rPr>
                        <a:t>Provide insights on viewer preferences, popular genres, and trends</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8372841"/>
                  </a:ext>
                </a:extLst>
              </a:tr>
              <a:tr h="1021708">
                <a:tc>
                  <a:txBody>
                    <a:bodyPr/>
                    <a:lstStyle/>
                    <a:p>
                      <a:pPr algn="l" fontAlgn="ctr">
                        <a:spcBef>
                          <a:spcPts val="0"/>
                        </a:spcBef>
                        <a:spcAft>
                          <a:spcPts val="0"/>
                        </a:spcAft>
                      </a:pPr>
                      <a:r>
                        <a:rPr lang="en-IN" sz="1500" b="0" i="0" u="none" strike="noStrike">
                          <a:effectLst/>
                          <a:latin typeface="Arial" panose="020B0604020202020204" pitchFamily="34" charset="0"/>
                        </a:rPr>
                        <a:t>Content Manager</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500" b="0" i="0" u="none" strike="noStrike">
                          <a:effectLst/>
                          <a:latin typeface="Arial" panose="020B0604020202020204" pitchFamily="34" charset="0"/>
                        </a:rPr>
                        <a:t>Curate content for the platform</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500" b="0" i="0" u="none" strike="noStrike">
                          <a:effectLst/>
                          <a:latin typeface="Arial" panose="020B0604020202020204" pitchFamily="34" charset="0"/>
                        </a:rPr>
                        <a:t>Select and prioritize movies and TV shows for addition or removal</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0695541"/>
                  </a:ext>
                </a:extLst>
              </a:tr>
              <a:tr h="1021708">
                <a:tc>
                  <a:txBody>
                    <a:bodyPr/>
                    <a:lstStyle/>
                    <a:p>
                      <a:pPr algn="l" fontAlgn="ctr">
                        <a:spcBef>
                          <a:spcPts val="0"/>
                        </a:spcBef>
                        <a:spcAft>
                          <a:spcPts val="0"/>
                        </a:spcAft>
                      </a:pPr>
                      <a:r>
                        <a:rPr lang="en-IN" sz="1500" b="0" i="0" u="none" strike="noStrike">
                          <a:effectLst/>
                          <a:latin typeface="Arial" panose="020B0604020202020204" pitchFamily="34" charset="0"/>
                        </a:rPr>
                        <a:t>Data Scientist</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500" b="0" i="0" u="none" strike="noStrike">
                          <a:effectLst/>
                          <a:latin typeface="Arial" panose="020B0604020202020204" pitchFamily="34" charset="0"/>
                        </a:rPr>
                        <a:t>Develop recommendation algorithms</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500" b="0" i="0" u="none" strike="noStrike">
                          <a:effectLst/>
                          <a:latin typeface="Arial" panose="020B0604020202020204" pitchFamily="34" charset="0"/>
                        </a:rPr>
                        <a:t>Implement machine learning models for personalized recommendations</a:t>
                      </a:r>
                    </a:p>
                  </a:txBody>
                  <a:tcPr marL="76247" marR="76247" marT="38123" marB="381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3560154"/>
                  </a:ext>
                </a:extLst>
              </a:tr>
            </a:tbl>
          </a:graphicData>
        </a:graphic>
      </p:graphicFrame>
      <p:sp>
        <p:nvSpPr>
          <p:cNvPr id="7" name="Rectangle 2">
            <a:extLst>
              <a:ext uri="{FF2B5EF4-FFF2-40B4-BE49-F238E27FC236}">
                <a16:creationId xmlns:a16="http://schemas.microsoft.com/office/drawing/2014/main" id="{275D2AED-6B11-84F0-5D0D-A4068ACFA1E1}"/>
              </a:ext>
            </a:extLst>
          </p:cNvPr>
          <p:cNvSpPr>
            <a:spLocks noChangeArrowheads="1"/>
          </p:cNvSpPr>
          <p:nvPr/>
        </p:nvSpPr>
        <p:spPr bwMode="auto">
          <a:xfrm>
            <a:off x="0" y="0"/>
            <a:ext cx="1331443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5198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2A88-3DF0-6450-921E-747D06C9F1A6}"/>
              </a:ext>
            </a:extLst>
          </p:cNvPr>
          <p:cNvSpPr>
            <a:spLocks noGrp="1"/>
          </p:cNvSpPr>
          <p:nvPr>
            <p:ph type="title"/>
          </p:nvPr>
        </p:nvSpPr>
        <p:spPr/>
        <p:txBody>
          <a:bodyPr>
            <a:normAutofit fontScale="90000"/>
          </a:bodyPr>
          <a:lstStyle/>
          <a:p>
            <a:r>
              <a:rPr lang="en-IN" dirty="0"/>
              <a:t>SHOW TYPE</a:t>
            </a:r>
            <a:br>
              <a:rPr lang="en-IN" dirty="0"/>
            </a:br>
            <a:endParaRPr lang="en-US" dirty="0"/>
          </a:p>
        </p:txBody>
      </p:sp>
      <p:pic>
        <p:nvPicPr>
          <p:cNvPr id="5" name="Content Placeholder 4" descr="A graph of a number of tv shows&#10;&#10;Description automatically generated">
            <a:extLst>
              <a:ext uri="{FF2B5EF4-FFF2-40B4-BE49-F238E27FC236}">
                <a16:creationId xmlns:a16="http://schemas.microsoft.com/office/drawing/2014/main" id="{D1EC2D83-CF80-BE7B-AB28-A4B581463BE6}"/>
              </a:ext>
            </a:extLst>
          </p:cNvPr>
          <p:cNvPicPr>
            <a:picLocks noGrp="1" noChangeAspect="1"/>
          </p:cNvPicPr>
          <p:nvPr>
            <p:ph idx="1"/>
          </p:nvPr>
        </p:nvPicPr>
        <p:blipFill>
          <a:blip r:embed="rId2"/>
          <a:stretch>
            <a:fillRect/>
          </a:stretch>
        </p:blipFill>
        <p:spPr>
          <a:xfrm>
            <a:off x="565150" y="2298941"/>
            <a:ext cx="7335838" cy="3323744"/>
          </a:xfrm>
        </p:spPr>
      </p:pic>
    </p:spTree>
    <p:extLst>
      <p:ext uri="{BB962C8B-B14F-4D97-AF65-F5344CB8AC3E}">
        <p14:creationId xmlns:p14="http://schemas.microsoft.com/office/powerpoint/2010/main" val="33329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4B7D-84CA-4EEB-CA71-73D6153D8AF6}"/>
              </a:ext>
            </a:extLst>
          </p:cNvPr>
          <p:cNvSpPr>
            <a:spLocks noGrp="1"/>
          </p:cNvSpPr>
          <p:nvPr>
            <p:ph type="title"/>
          </p:nvPr>
        </p:nvSpPr>
        <p:spPr/>
        <p:txBody>
          <a:bodyPr>
            <a:normAutofit fontScale="90000"/>
          </a:bodyPr>
          <a:lstStyle/>
          <a:p>
            <a:r>
              <a:rPr lang="en-IN" dirty="0"/>
              <a:t>RATING</a:t>
            </a:r>
            <a:br>
              <a:rPr lang="en-IN" dirty="0"/>
            </a:br>
            <a:endParaRPr lang="en-US" dirty="0"/>
          </a:p>
        </p:txBody>
      </p:sp>
      <p:sp>
        <p:nvSpPr>
          <p:cNvPr id="3" name="Content Placeholder 2">
            <a:extLst>
              <a:ext uri="{FF2B5EF4-FFF2-40B4-BE49-F238E27FC236}">
                <a16:creationId xmlns:a16="http://schemas.microsoft.com/office/drawing/2014/main" id="{6D5D1040-3DC4-9279-1CB6-5F60D3F7047D}"/>
              </a:ext>
            </a:extLst>
          </p:cNvPr>
          <p:cNvSpPr>
            <a:spLocks noGrp="1"/>
          </p:cNvSpPr>
          <p:nvPr>
            <p:ph idx="1"/>
          </p:nvPr>
        </p:nvSpPr>
        <p:spPr/>
        <p:txBody>
          <a:bodyPr/>
          <a:lstStyle/>
          <a:p>
            <a:endParaRPr lang="en-IN" dirty="0"/>
          </a:p>
          <a:p>
            <a:pPr marL="0" indent="0">
              <a:buNone/>
            </a:pPr>
            <a:endParaRPr lang="en-US" dirty="0"/>
          </a:p>
        </p:txBody>
      </p:sp>
      <p:pic>
        <p:nvPicPr>
          <p:cNvPr id="5" name="Picture 4" descr="A graph with numbers and a number&#10;&#10;Description automatically generated with medium confidence">
            <a:extLst>
              <a:ext uri="{FF2B5EF4-FFF2-40B4-BE49-F238E27FC236}">
                <a16:creationId xmlns:a16="http://schemas.microsoft.com/office/drawing/2014/main" id="{5C1DC535-2203-43E1-53C6-A4A3E3EE8F21}"/>
              </a:ext>
            </a:extLst>
          </p:cNvPr>
          <p:cNvPicPr>
            <a:picLocks noChangeAspect="1"/>
          </p:cNvPicPr>
          <p:nvPr/>
        </p:nvPicPr>
        <p:blipFill>
          <a:blip r:embed="rId2"/>
          <a:stretch>
            <a:fillRect/>
          </a:stretch>
        </p:blipFill>
        <p:spPr>
          <a:xfrm>
            <a:off x="565150" y="1565031"/>
            <a:ext cx="8268773" cy="4353967"/>
          </a:xfrm>
          <a:prstGeom prst="rect">
            <a:avLst/>
          </a:prstGeom>
        </p:spPr>
      </p:pic>
    </p:spTree>
    <p:extLst>
      <p:ext uri="{BB962C8B-B14F-4D97-AF65-F5344CB8AC3E}">
        <p14:creationId xmlns:p14="http://schemas.microsoft.com/office/powerpoint/2010/main" val="337394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8ABC-FC2D-1AAE-E328-3C9B220E1E87}"/>
              </a:ext>
            </a:extLst>
          </p:cNvPr>
          <p:cNvSpPr>
            <a:spLocks noGrp="1"/>
          </p:cNvSpPr>
          <p:nvPr>
            <p:ph type="title"/>
          </p:nvPr>
        </p:nvSpPr>
        <p:spPr/>
        <p:txBody>
          <a:bodyPr/>
          <a:lstStyle/>
          <a:p>
            <a:r>
              <a:rPr lang="en-IN" i="0" dirty="0">
                <a:effectLst/>
              </a:rPr>
              <a:t>DURATION AND COUNT</a:t>
            </a:r>
            <a:endParaRPr lang="en-US" dirty="0"/>
          </a:p>
        </p:txBody>
      </p:sp>
      <p:pic>
        <p:nvPicPr>
          <p:cNvPr id="5" name="Content Placeholder 4" descr="A graph with different colored rectangles&#10;&#10;Description automatically generated">
            <a:extLst>
              <a:ext uri="{FF2B5EF4-FFF2-40B4-BE49-F238E27FC236}">
                <a16:creationId xmlns:a16="http://schemas.microsoft.com/office/drawing/2014/main" id="{322D5B46-9CF3-96CF-C0F8-80B9781FD471}"/>
              </a:ext>
            </a:extLst>
          </p:cNvPr>
          <p:cNvPicPr>
            <a:picLocks noGrp="1" noChangeAspect="1"/>
          </p:cNvPicPr>
          <p:nvPr>
            <p:ph idx="1"/>
          </p:nvPr>
        </p:nvPicPr>
        <p:blipFill>
          <a:blip r:embed="rId2"/>
          <a:stretch>
            <a:fillRect/>
          </a:stretch>
        </p:blipFill>
        <p:spPr>
          <a:xfrm>
            <a:off x="565150" y="1881554"/>
            <a:ext cx="8609016" cy="3956538"/>
          </a:xfrm>
        </p:spPr>
      </p:pic>
    </p:spTree>
    <p:extLst>
      <p:ext uri="{BB962C8B-B14F-4D97-AF65-F5344CB8AC3E}">
        <p14:creationId xmlns:p14="http://schemas.microsoft.com/office/powerpoint/2010/main" val="110703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4" name="Oval 1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4" name="Oval 43">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4884EE3-90E2-678C-E0BD-9806178138BE}"/>
              </a:ext>
            </a:extLst>
          </p:cNvPr>
          <p:cNvSpPr>
            <a:spLocks noGrp="1"/>
          </p:cNvSpPr>
          <p:nvPr>
            <p:ph type="title"/>
          </p:nvPr>
        </p:nvSpPr>
        <p:spPr>
          <a:xfrm>
            <a:off x="7486648" y="768334"/>
            <a:ext cx="4025901" cy="2866405"/>
          </a:xfrm>
        </p:spPr>
        <p:txBody>
          <a:bodyPr vert="horz" lIns="91440" tIns="45720" rIns="91440" bIns="45720" rtlCol="0" anchor="t">
            <a:normAutofit/>
          </a:bodyPr>
          <a:lstStyle/>
          <a:p>
            <a:pPr>
              <a:lnSpc>
                <a:spcPct val="90000"/>
              </a:lnSpc>
            </a:pPr>
            <a:r>
              <a:rPr lang="en-US" sz="3800">
                <a:effectLst/>
              </a:rPr>
              <a:t>On Netflix, Most of the shows are from USA and India</a:t>
            </a:r>
            <a:endParaRPr lang="en-US" sz="3800"/>
          </a:p>
        </p:txBody>
      </p:sp>
      <p:pic>
        <p:nvPicPr>
          <p:cNvPr id="8" name="Content Placeholder 7" descr="A green and blue bar graph&#10;&#10;Description automatically generated">
            <a:extLst>
              <a:ext uri="{FF2B5EF4-FFF2-40B4-BE49-F238E27FC236}">
                <a16:creationId xmlns:a16="http://schemas.microsoft.com/office/drawing/2014/main" id="{FCF46896-2F3A-3A7F-A13E-4E36698FC4DA}"/>
              </a:ext>
            </a:extLst>
          </p:cNvPr>
          <p:cNvPicPr>
            <a:picLocks noGrp="1" noChangeAspect="1"/>
          </p:cNvPicPr>
          <p:nvPr>
            <p:ph idx="1"/>
          </p:nvPr>
        </p:nvPicPr>
        <p:blipFill>
          <a:blip r:embed="rId2"/>
          <a:stretch>
            <a:fillRect/>
          </a:stretch>
        </p:blipFill>
        <p:spPr>
          <a:xfrm>
            <a:off x="990514" y="681645"/>
            <a:ext cx="5472343" cy="5486060"/>
          </a:xfrm>
          <a:prstGeom prst="rect">
            <a:avLst/>
          </a:prstGeom>
        </p:spPr>
      </p:pic>
      <p:cxnSp>
        <p:nvCxnSpPr>
          <p:cNvPr id="52" name="Straight Connector 5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94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3" name="Oval 5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Oval 5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Oval 6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8" name="Straight Connector 7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0" name="Rectangle 7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A8C5C-A76F-FD0E-B7DC-85DE4C1CE235}"/>
              </a:ext>
            </a:extLst>
          </p:cNvPr>
          <p:cNvSpPr>
            <a:spLocks noGrp="1"/>
          </p:cNvSpPr>
          <p:nvPr>
            <p:ph type="title"/>
          </p:nvPr>
        </p:nvSpPr>
        <p:spPr>
          <a:xfrm>
            <a:off x="565150" y="768334"/>
            <a:ext cx="4134537" cy="2866405"/>
          </a:xfrm>
        </p:spPr>
        <p:txBody>
          <a:bodyPr vert="horz" lIns="91440" tIns="45720" rIns="91440" bIns="45720" rtlCol="0" anchor="t">
            <a:normAutofit/>
          </a:bodyPr>
          <a:lstStyle/>
          <a:p>
            <a:r>
              <a:rPr lang="en-US" sz="3800" dirty="0">
                <a:effectLst/>
              </a:rPr>
              <a:t>INTRODUCTION ABOUT THE DATA</a:t>
            </a:r>
            <a:endParaRPr lang="en-US" sz="3800"/>
          </a:p>
        </p:txBody>
      </p:sp>
      <p:cxnSp>
        <p:nvCxnSpPr>
          <p:cNvPr id="82" name="Straight Connector 8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Digital financial graph">
            <a:extLst>
              <a:ext uri="{FF2B5EF4-FFF2-40B4-BE49-F238E27FC236}">
                <a16:creationId xmlns:a16="http://schemas.microsoft.com/office/drawing/2014/main" id="{32709E73-1B6C-489C-A95F-1FDFC66AD837}"/>
              </a:ext>
            </a:extLst>
          </p:cNvPr>
          <p:cNvPicPr>
            <a:picLocks noChangeAspect="1"/>
          </p:cNvPicPr>
          <p:nvPr/>
        </p:nvPicPr>
        <p:blipFill rotWithShape="1">
          <a:blip r:embed="rId2"/>
          <a:srcRect l="30101" r="13082"/>
          <a:stretch/>
        </p:blipFill>
        <p:spPr>
          <a:xfrm>
            <a:off x="5264837" y="1"/>
            <a:ext cx="6927163" cy="6857999"/>
          </a:xfrm>
          <a:prstGeom prst="rect">
            <a:avLst/>
          </a:prstGeom>
        </p:spPr>
      </p:pic>
      <p:grpSp>
        <p:nvGrpSpPr>
          <p:cNvPr id="84" name="Group 83">
            <a:extLst>
              <a:ext uri="{FF2B5EF4-FFF2-40B4-BE49-F238E27FC236}">
                <a16:creationId xmlns:a16="http://schemas.microsoft.com/office/drawing/2014/main" id="{DE48D4BE-638C-5049-8A9F-D15A86E4E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5" name="Freeform 91">
              <a:extLst>
                <a:ext uri="{FF2B5EF4-FFF2-40B4-BE49-F238E27FC236}">
                  <a16:creationId xmlns:a16="http://schemas.microsoft.com/office/drawing/2014/main" id="{DF8710DD-8623-0045-9C27-3663AF831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92">
              <a:extLst>
                <a:ext uri="{FF2B5EF4-FFF2-40B4-BE49-F238E27FC236}">
                  <a16:creationId xmlns:a16="http://schemas.microsoft.com/office/drawing/2014/main" id="{1A25D1DF-E3C6-9D49-9AF3-336FEE4A7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93">
              <a:extLst>
                <a:ext uri="{FF2B5EF4-FFF2-40B4-BE49-F238E27FC236}">
                  <a16:creationId xmlns:a16="http://schemas.microsoft.com/office/drawing/2014/main" id="{D64871EE-73D8-5F4B-AC94-0AA9ECD34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94">
              <a:extLst>
                <a:ext uri="{FF2B5EF4-FFF2-40B4-BE49-F238E27FC236}">
                  <a16:creationId xmlns:a16="http://schemas.microsoft.com/office/drawing/2014/main" id="{43740FCB-5707-4E48-BDF6-DC6C93B2B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95">
              <a:extLst>
                <a:ext uri="{FF2B5EF4-FFF2-40B4-BE49-F238E27FC236}">
                  <a16:creationId xmlns:a16="http://schemas.microsoft.com/office/drawing/2014/main" id="{8D1C35ED-1091-D644-85E9-229D1535F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96">
              <a:extLst>
                <a:ext uri="{FF2B5EF4-FFF2-40B4-BE49-F238E27FC236}">
                  <a16:creationId xmlns:a16="http://schemas.microsoft.com/office/drawing/2014/main" id="{6B502189-CE99-7843-92E7-4D17D28E6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97">
              <a:extLst>
                <a:ext uri="{FF2B5EF4-FFF2-40B4-BE49-F238E27FC236}">
                  <a16:creationId xmlns:a16="http://schemas.microsoft.com/office/drawing/2014/main" id="{6FD2CD41-6936-0042-9119-463699DB9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0808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1" name="Oval 40">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627F287-AF86-312C-C023-90602E590877}"/>
              </a:ext>
            </a:extLst>
          </p:cNvPr>
          <p:cNvSpPr>
            <a:spLocks noGrp="1"/>
          </p:cNvSpPr>
          <p:nvPr>
            <p:ph type="title"/>
          </p:nvPr>
        </p:nvSpPr>
        <p:spPr>
          <a:xfrm>
            <a:off x="7486648" y="768334"/>
            <a:ext cx="4025901" cy="2866405"/>
          </a:xfrm>
        </p:spPr>
        <p:txBody>
          <a:bodyPr vert="horz" lIns="91440" tIns="45720" rIns="91440" bIns="45720" rtlCol="0" anchor="t">
            <a:normAutofit/>
          </a:bodyPr>
          <a:lstStyle/>
          <a:p>
            <a:pPr>
              <a:lnSpc>
                <a:spcPct val="90000"/>
              </a:lnSpc>
            </a:pPr>
            <a:r>
              <a:rPr lang="en-US" sz="3400">
                <a:effectLst/>
              </a:rPr>
              <a:t>July and December are the months in which most shows are released.</a:t>
            </a:r>
            <a:endParaRPr lang="en-US" sz="3400"/>
          </a:p>
        </p:txBody>
      </p:sp>
      <p:pic>
        <p:nvPicPr>
          <p:cNvPr id="5" name="Content Placeholder 4" descr="A green bar graph with white text&#10;&#10;Description automatically generated">
            <a:extLst>
              <a:ext uri="{FF2B5EF4-FFF2-40B4-BE49-F238E27FC236}">
                <a16:creationId xmlns:a16="http://schemas.microsoft.com/office/drawing/2014/main" id="{5CFB242E-04D0-B1D2-EB4C-5C4581AA38F4}"/>
              </a:ext>
            </a:extLst>
          </p:cNvPr>
          <p:cNvPicPr>
            <a:picLocks noGrp="1" noChangeAspect="1"/>
          </p:cNvPicPr>
          <p:nvPr>
            <p:ph idx="1"/>
          </p:nvPr>
        </p:nvPicPr>
        <p:blipFill rotWithShape="1">
          <a:blip r:embed="rId2"/>
          <a:srcRect r="1956" b="1"/>
          <a:stretch/>
        </p:blipFill>
        <p:spPr>
          <a:xfrm>
            <a:off x="1" y="1"/>
            <a:ext cx="6914058" cy="6857999"/>
          </a:xfrm>
          <a:prstGeom prst="rect">
            <a:avLst/>
          </a:prstGeom>
        </p:spPr>
      </p:pic>
      <p:cxnSp>
        <p:nvCxnSpPr>
          <p:cNvPr id="49" name="Straight Connector 48">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01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0A4239-1EF1-AA94-6029-185CB7A1533F}"/>
              </a:ext>
            </a:extLst>
          </p:cNvPr>
          <p:cNvSpPr>
            <a:spLocks noGrp="1"/>
          </p:cNvSpPr>
          <p:nvPr>
            <p:ph idx="1"/>
          </p:nvPr>
        </p:nvSpPr>
        <p:spPr>
          <a:xfrm>
            <a:off x="565150" y="1371725"/>
            <a:ext cx="4133559" cy="3601212"/>
          </a:xfrm>
        </p:spPr>
        <p:txBody>
          <a:bodyPr>
            <a:normAutofit/>
          </a:bodyPr>
          <a:lstStyle/>
          <a:p>
            <a:pPr>
              <a:lnSpc>
                <a:spcPct val="90000"/>
              </a:lnSpc>
            </a:pPr>
            <a:r>
              <a:rPr lang="en-IN" b="0" i="0" dirty="0">
                <a:effectLst/>
                <a:latin typeface="YAEgD4_ouE0 0"/>
              </a:rPr>
              <a:t>In United states, Movies are more popular than TV shows.</a:t>
            </a:r>
            <a:endParaRPr lang="en-IN" dirty="0">
              <a:effectLst/>
              <a:latin typeface="YAEgD4_ouE0 0"/>
            </a:endParaRPr>
          </a:p>
          <a:p>
            <a:pPr>
              <a:lnSpc>
                <a:spcPct val="90000"/>
              </a:lnSpc>
            </a:pPr>
            <a:r>
              <a:rPr lang="en-IN" b="0" i="0" dirty="0">
                <a:effectLst/>
                <a:latin typeface="YAEgD4_ouE0 0"/>
              </a:rPr>
              <a:t>In India, Movies are more popular than TV shows.</a:t>
            </a:r>
            <a:endParaRPr lang="en-IN" dirty="0">
              <a:effectLst/>
              <a:latin typeface="YAEgD4_ouE0 0"/>
            </a:endParaRPr>
          </a:p>
          <a:p>
            <a:pPr>
              <a:lnSpc>
                <a:spcPct val="90000"/>
              </a:lnSpc>
            </a:pPr>
            <a:r>
              <a:rPr lang="en-IN" b="0" i="0" dirty="0">
                <a:effectLst/>
                <a:latin typeface="YAEgD4_ouE0 0"/>
              </a:rPr>
              <a:t>In United Kingdom, Movies and TV Show are equally popular.</a:t>
            </a:r>
            <a:endParaRPr lang="en-IN" dirty="0">
              <a:effectLst/>
              <a:latin typeface="YAEgD4_ouE0 0"/>
            </a:endParaRPr>
          </a:p>
          <a:p>
            <a:pPr>
              <a:lnSpc>
                <a:spcPct val="90000"/>
              </a:lnSpc>
            </a:pPr>
            <a:r>
              <a:rPr lang="en-IN" b="0" i="0" dirty="0">
                <a:effectLst/>
                <a:latin typeface="YAEgD4_ouE0 0"/>
              </a:rPr>
              <a:t>In Japan, TV Shows are more popular than Movies.</a:t>
            </a:r>
            <a:endParaRPr lang="en-IN" dirty="0">
              <a:effectLst/>
              <a:latin typeface="YAEgD4_ouE0 0"/>
            </a:endParaRPr>
          </a:p>
          <a:p>
            <a:pPr marL="0" indent="0">
              <a:lnSpc>
                <a:spcPct val="90000"/>
              </a:lnSpc>
              <a:buNone/>
            </a:pPr>
            <a:endParaRPr lang="en-US" dirty="0"/>
          </a:p>
        </p:txBody>
      </p:sp>
      <p:pic>
        <p:nvPicPr>
          <p:cNvPr id="5" name="Picture 4" descr="A graph of different colored bars&#10;&#10;Description automatically generated">
            <a:extLst>
              <a:ext uri="{FF2B5EF4-FFF2-40B4-BE49-F238E27FC236}">
                <a16:creationId xmlns:a16="http://schemas.microsoft.com/office/drawing/2014/main" id="{07065B7C-0C0B-DCA2-6D8F-D529B4D91E33}"/>
              </a:ext>
            </a:extLst>
          </p:cNvPr>
          <p:cNvPicPr>
            <a:picLocks noChangeAspect="1"/>
          </p:cNvPicPr>
          <p:nvPr/>
        </p:nvPicPr>
        <p:blipFill>
          <a:blip r:embed="rId2"/>
          <a:stretch>
            <a:fillRect/>
          </a:stretch>
        </p:blipFill>
        <p:spPr>
          <a:xfrm>
            <a:off x="5194390" y="685970"/>
            <a:ext cx="5963108" cy="5486059"/>
          </a:xfrm>
          <a:prstGeom prst="rect">
            <a:avLst/>
          </a:prstGeom>
        </p:spPr>
      </p:pic>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6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1" name="Oval 5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5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Oval 6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5" name="Straight Connector 7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6" name="Rectangle 7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descr="Film reel and slate">
            <a:extLst>
              <a:ext uri="{FF2B5EF4-FFF2-40B4-BE49-F238E27FC236}">
                <a16:creationId xmlns:a16="http://schemas.microsoft.com/office/drawing/2014/main" id="{E78D7800-BA2C-3A48-292F-6588E1F9FB48}"/>
              </a:ext>
            </a:extLst>
          </p:cNvPr>
          <p:cNvPicPr>
            <a:picLocks noChangeAspect="1"/>
          </p:cNvPicPr>
          <p:nvPr/>
        </p:nvPicPr>
        <p:blipFill rotWithShape="1">
          <a:blip r:embed="rId2"/>
          <a:srcRect t="12496" b="3234"/>
          <a:stretch/>
        </p:blipFill>
        <p:spPr>
          <a:xfrm>
            <a:off x="20" y="1"/>
            <a:ext cx="12191980" cy="6857999"/>
          </a:xfrm>
          <a:prstGeom prst="rect">
            <a:avLst/>
          </a:prstGeom>
        </p:spPr>
      </p:pic>
      <p:sp>
        <p:nvSpPr>
          <p:cNvPr id="78"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2396" y="1628393"/>
            <a:ext cx="6459604" cy="3601213"/>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6C3FFF52-E778-385F-CB6E-FAAFCB195D06}"/>
              </a:ext>
            </a:extLst>
          </p:cNvPr>
          <p:cNvSpPr>
            <a:spLocks noGrp="1"/>
          </p:cNvSpPr>
          <p:nvPr>
            <p:ph type="title"/>
          </p:nvPr>
        </p:nvSpPr>
        <p:spPr>
          <a:xfrm>
            <a:off x="6192952" y="2035840"/>
            <a:ext cx="5022050" cy="1718589"/>
          </a:xfrm>
        </p:spPr>
        <p:txBody>
          <a:bodyPr vert="horz" lIns="91440" tIns="45720" rIns="91440" bIns="45720" rtlCol="0" anchor="t">
            <a:normAutofit/>
          </a:bodyPr>
          <a:lstStyle/>
          <a:p>
            <a:pPr>
              <a:lnSpc>
                <a:spcPct val="90000"/>
              </a:lnSpc>
            </a:pPr>
            <a:r>
              <a:rPr lang="en-US" sz="3800" dirty="0">
                <a:effectLst/>
              </a:rPr>
              <a:t>TOP 10 MOVIES AND TV SHOWS DIRECTORS</a:t>
            </a:r>
            <a:endParaRPr lang="en-US" sz="3800" dirty="0"/>
          </a:p>
        </p:txBody>
      </p:sp>
      <p:grpSp>
        <p:nvGrpSpPr>
          <p:cNvPr id="79" name="Group 78">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0"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9833118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5" name="Oval 1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0" name="Straight Connector 3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8A32B-267F-9B7C-15A2-B71529AAEACB}"/>
              </a:ext>
            </a:extLst>
          </p:cNvPr>
          <p:cNvSpPr>
            <a:spLocks noGrp="1"/>
          </p:cNvSpPr>
          <p:nvPr>
            <p:ph type="title"/>
          </p:nvPr>
        </p:nvSpPr>
        <p:spPr>
          <a:xfrm>
            <a:off x="3563882" y="446409"/>
            <a:ext cx="4134537" cy="178812"/>
          </a:xfrm>
        </p:spPr>
        <p:txBody>
          <a:bodyPr vert="horz" lIns="91440" tIns="45720" rIns="91440" bIns="45720" rtlCol="0" anchor="t">
            <a:normAutofit fontScale="90000"/>
          </a:bodyPr>
          <a:lstStyle/>
          <a:p>
            <a:pPr>
              <a:lnSpc>
                <a:spcPct val="90000"/>
              </a:lnSpc>
            </a:pPr>
            <a:r>
              <a:rPr lang="en-US" sz="1000" b="0" dirty="0">
                <a:effectLst/>
              </a:rPr>
              <a:t>Top 10 Movie and TV Show Directors</a:t>
            </a:r>
            <a:endParaRPr lang="en-US" sz="1000" b="0" dirty="0"/>
          </a:p>
        </p:txBody>
      </p:sp>
      <p:grpSp>
        <p:nvGrpSpPr>
          <p:cNvPr id="44" name="Group 43">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5"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0" name="Straight Connector 4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graph of different colored bars&#10;&#10;Description automatically generated with medium confidence">
            <a:extLst>
              <a:ext uri="{FF2B5EF4-FFF2-40B4-BE49-F238E27FC236}">
                <a16:creationId xmlns:a16="http://schemas.microsoft.com/office/drawing/2014/main" id="{971F93E5-22FD-DDA3-2FB2-81035179D36D}"/>
              </a:ext>
            </a:extLst>
          </p:cNvPr>
          <p:cNvPicPr>
            <a:picLocks noGrp="1" noChangeAspect="1"/>
          </p:cNvPicPr>
          <p:nvPr>
            <p:ph idx="1"/>
          </p:nvPr>
        </p:nvPicPr>
        <p:blipFill>
          <a:blip r:embed="rId2"/>
          <a:stretch>
            <a:fillRect/>
          </a:stretch>
        </p:blipFill>
        <p:spPr>
          <a:xfrm>
            <a:off x="-2" y="674316"/>
            <a:ext cx="9267093" cy="5815101"/>
          </a:xfrm>
          <a:prstGeom prst="rect">
            <a:avLst/>
          </a:prstGeom>
        </p:spPr>
      </p:pic>
    </p:spTree>
    <p:extLst>
      <p:ext uri="{BB962C8B-B14F-4D97-AF65-F5344CB8AC3E}">
        <p14:creationId xmlns:p14="http://schemas.microsoft.com/office/powerpoint/2010/main" val="2648460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6C7B6BC-B625-254B-8489-2BBE42C47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7" name="Freeform 19">
              <a:extLst>
                <a:ext uri="{FF2B5EF4-FFF2-40B4-BE49-F238E27FC236}">
                  <a16:creationId xmlns:a16="http://schemas.microsoft.com/office/drawing/2014/main" id="{E7643131-9751-394B-9DE4-EE9876275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21">
              <a:extLst>
                <a:ext uri="{FF2B5EF4-FFF2-40B4-BE49-F238E27FC236}">
                  <a16:creationId xmlns:a16="http://schemas.microsoft.com/office/drawing/2014/main" id="{3C7C7AE9-43E0-A248-A068-7B65FA36E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23">
              <a:extLst>
                <a:ext uri="{FF2B5EF4-FFF2-40B4-BE49-F238E27FC236}">
                  <a16:creationId xmlns:a16="http://schemas.microsoft.com/office/drawing/2014/main" id="{4B622446-2EE4-FB43-9E11-21ACAA33C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24">
              <a:extLst>
                <a:ext uri="{FF2B5EF4-FFF2-40B4-BE49-F238E27FC236}">
                  <a16:creationId xmlns:a16="http://schemas.microsoft.com/office/drawing/2014/main" id="{45047DD0-68DA-CA43-A471-927D27D9C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7" name="Content Placeholder 36" descr="A graph of a number of people&#10;&#10;Description automatically generated">
            <a:extLst>
              <a:ext uri="{FF2B5EF4-FFF2-40B4-BE49-F238E27FC236}">
                <a16:creationId xmlns:a16="http://schemas.microsoft.com/office/drawing/2014/main" id="{62296054-9C73-7170-1A6F-C9DA17435281}"/>
              </a:ext>
            </a:extLst>
          </p:cNvPr>
          <p:cNvPicPr>
            <a:picLocks noGrp="1" noChangeAspect="1"/>
          </p:cNvPicPr>
          <p:nvPr>
            <p:ph idx="1"/>
          </p:nvPr>
        </p:nvPicPr>
        <p:blipFill>
          <a:blip r:embed="rId2"/>
          <a:stretch>
            <a:fillRect/>
          </a:stretch>
        </p:blipFill>
        <p:spPr>
          <a:xfrm>
            <a:off x="439616" y="562897"/>
            <a:ext cx="9627608" cy="5607289"/>
          </a:xfrm>
        </p:spPr>
      </p:pic>
    </p:spTree>
    <p:extLst>
      <p:ext uri="{BB962C8B-B14F-4D97-AF65-F5344CB8AC3E}">
        <p14:creationId xmlns:p14="http://schemas.microsoft.com/office/powerpoint/2010/main" val="367904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wl of popcorn and remote control">
            <a:extLst>
              <a:ext uri="{FF2B5EF4-FFF2-40B4-BE49-F238E27FC236}">
                <a16:creationId xmlns:a16="http://schemas.microsoft.com/office/drawing/2014/main" id="{E4D01BED-9B35-F194-2F12-24C95431D22D}"/>
              </a:ext>
            </a:extLst>
          </p:cNvPr>
          <p:cNvPicPr>
            <a:picLocks noChangeAspect="1"/>
          </p:cNvPicPr>
          <p:nvPr/>
        </p:nvPicPr>
        <p:blipFill rotWithShape="1">
          <a:blip r:embed="rId2"/>
          <a:srcRect t="13710" b="2020"/>
          <a:stretch/>
        </p:blipFill>
        <p:spPr>
          <a:xfrm>
            <a:off x="20" y="1"/>
            <a:ext cx="12191980" cy="6857999"/>
          </a:xfrm>
          <a:prstGeom prst="rect">
            <a:avLst/>
          </a:prstGeom>
        </p:spPr>
      </p:pic>
      <p:sp>
        <p:nvSpPr>
          <p:cNvPr id="39" name="Rectangle">
            <a:extLst>
              <a:ext uri="{FF2B5EF4-FFF2-40B4-BE49-F238E27FC236}">
                <a16:creationId xmlns:a16="http://schemas.microsoft.com/office/drawing/2014/main" id="{C1FDB97C-3AD1-C545-A219-4B4FCF5AE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6630"/>
            <a:ext cx="5106597" cy="4904739"/>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55189C0-D59C-21F6-E33E-C0E53E8FC079}"/>
              </a:ext>
            </a:extLst>
          </p:cNvPr>
          <p:cNvSpPr>
            <a:spLocks noGrp="1"/>
          </p:cNvSpPr>
          <p:nvPr>
            <p:ph type="title"/>
          </p:nvPr>
        </p:nvSpPr>
        <p:spPr>
          <a:xfrm>
            <a:off x="565150" y="1302512"/>
            <a:ext cx="4209293" cy="2826422"/>
          </a:xfrm>
        </p:spPr>
        <p:txBody>
          <a:bodyPr vert="horz" lIns="91440" tIns="45720" rIns="91440" bIns="45720" rtlCol="0" anchor="t">
            <a:normAutofit/>
          </a:bodyPr>
          <a:lstStyle/>
          <a:p>
            <a:pPr>
              <a:lnSpc>
                <a:spcPct val="90000"/>
              </a:lnSpc>
            </a:pPr>
            <a:r>
              <a:rPr lang="en-US" sz="4600" dirty="0">
                <a:effectLst/>
              </a:rPr>
              <a:t>TOP 10 MOVIE AND TV SHOW CATEGORIES </a:t>
            </a:r>
            <a:endParaRPr lang="en-US" sz="4600" dirty="0"/>
          </a:p>
        </p:txBody>
      </p:sp>
      <p:grpSp>
        <p:nvGrpSpPr>
          <p:cNvPr id="41" name="Group 40">
            <a:extLst>
              <a:ext uri="{FF2B5EF4-FFF2-40B4-BE49-F238E27FC236}">
                <a16:creationId xmlns:a16="http://schemas.microsoft.com/office/drawing/2014/main" id="{3A266FA8-F626-1C42-B021-A57818E97B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55">
              <a:extLst>
                <a:ext uri="{FF2B5EF4-FFF2-40B4-BE49-F238E27FC236}">
                  <a16:creationId xmlns:a16="http://schemas.microsoft.com/office/drawing/2014/main" id="{2B43B9E4-DCCD-B14F-9DC7-6EF6DF1F6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56">
              <a:extLst>
                <a:ext uri="{FF2B5EF4-FFF2-40B4-BE49-F238E27FC236}">
                  <a16:creationId xmlns:a16="http://schemas.microsoft.com/office/drawing/2014/main" id="{778EA148-BF2C-2F4F-B0F5-E0C8EFCF5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57">
              <a:extLst>
                <a:ext uri="{FF2B5EF4-FFF2-40B4-BE49-F238E27FC236}">
                  <a16:creationId xmlns:a16="http://schemas.microsoft.com/office/drawing/2014/main" id="{A2CACC73-49F7-E24D-92B3-BBFE98702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58">
              <a:extLst>
                <a:ext uri="{FF2B5EF4-FFF2-40B4-BE49-F238E27FC236}">
                  <a16:creationId xmlns:a16="http://schemas.microsoft.com/office/drawing/2014/main" id="{58FF2A73-C08D-E244-97FA-CCE6B5ABB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59">
              <a:extLst>
                <a:ext uri="{FF2B5EF4-FFF2-40B4-BE49-F238E27FC236}">
                  <a16:creationId xmlns:a16="http://schemas.microsoft.com/office/drawing/2014/main" id="{F9251654-A54A-C947-8F27-7511D3D98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60">
              <a:extLst>
                <a:ext uri="{FF2B5EF4-FFF2-40B4-BE49-F238E27FC236}">
                  <a16:creationId xmlns:a16="http://schemas.microsoft.com/office/drawing/2014/main" id="{7005C174-7450-D94C-966E-15D46489B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61">
              <a:extLst>
                <a:ext uri="{FF2B5EF4-FFF2-40B4-BE49-F238E27FC236}">
                  <a16:creationId xmlns:a16="http://schemas.microsoft.com/office/drawing/2014/main" id="{BC08F9D6-DAB6-B34E-A0D1-199D9B531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6266918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purple bars&#10;&#10;Description automatically generated with medium confidence">
            <a:extLst>
              <a:ext uri="{FF2B5EF4-FFF2-40B4-BE49-F238E27FC236}">
                <a16:creationId xmlns:a16="http://schemas.microsoft.com/office/drawing/2014/main" id="{D940D37F-1DCB-A288-FCFF-C4BD46429393}"/>
              </a:ext>
            </a:extLst>
          </p:cNvPr>
          <p:cNvPicPr>
            <a:picLocks noGrp="1" noChangeAspect="1"/>
          </p:cNvPicPr>
          <p:nvPr>
            <p:ph idx="1"/>
          </p:nvPr>
        </p:nvPicPr>
        <p:blipFill>
          <a:blip r:embed="rId2"/>
          <a:stretch>
            <a:fillRect/>
          </a:stretch>
        </p:blipFill>
        <p:spPr>
          <a:xfrm>
            <a:off x="793750" y="369045"/>
            <a:ext cx="5958742" cy="5585423"/>
          </a:xfrm>
        </p:spPr>
      </p:pic>
    </p:spTree>
    <p:extLst>
      <p:ext uri="{BB962C8B-B14F-4D97-AF65-F5344CB8AC3E}">
        <p14:creationId xmlns:p14="http://schemas.microsoft.com/office/powerpoint/2010/main" val="255458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tv shows&#10;&#10;Description automatically generated">
            <a:extLst>
              <a:ext uri="{FF2B5EF4-FFF2-40B4-BE49-F238E27FC236}">
                <a16:creationId xmlns:a16="http://schemas.microsoft.com/office/drawing/2014/main" id="{1F450D4B-9233-8528-AAA2-F4667BB06251}"/>
              </a:ext>
            </a:extLst>
          </p:cNvPr>
          <p:cNvPicPr>
            <a:picLocks noGrp="1" noChangeAspect="1"/>
          </p:cNvPicPr>
          <p:nvPr>
            <p:ph idx="1"/>
          </p:nvPr>
        </p:nvPicPr>
        <p:blipFill>
          <a:blip r:embed="rId2"/>
          <a:stretch>
            <a:fillRect/>
          </a:stretch>
        </p:blipFill>
        <p:spPr>
          <a:xfrm>
            <a:off x="345015" y="352161"/>
            <a:ext cx="6512308" cy="5573853"/>
          </a:xfrm>
        </p:spPr>
      </p:pic>
    </p:spTree>
    <p:extLst>
      <p:ext uri="{BB962C8B-B14F-4D97-AF65-F5344CB8AC3E}">
        <p14:creationId xmlns:p14="http://schemas.microsoft.com/office/powerpoint/2010/main" val="1129281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pcorn and drink in an empty red theater">
            <a:extLst>
              <a:ext uri="{FF2B5EF4-FFF2-40B4-BE49-F238E27FC236}">
                <a16:creationId xmlns:a16="http://schemas.microsoft.com/office/drawing/2014/main" id="{45FD3ED8-BC14-5729-C170-3FBBCFF6075F}"/>
              </a:ext>
            </a:extLst>
          </p:cNvPr>
          <p:cNvPicPr>
            <a:picLocks noChangeAspect="1"/>
          </p:cNvPicPr>
          <p:nvPr/>
        </p:nvPicPr>
        <p:blipFill rotWithShape="1">
          <a:blip r:embed="rId2"/>
          <a:srcRect t="15413"/>
          <a:stretch/>
        </p:blipFill>
        <p:spPr>
          <a:xfrm>
            <a:off x="20" y="1"/>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28393"/>
            <a:ext cx="6155707" cy="3601213"/>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623FFC7B-55E7-9C83-1CBA-AAA5CAC862B2}"/>
              </a:ext>
            </a:extLst>
          </p:cNvPr>
          <p:cNvSpPr>
            <a:spLocks noGrp="1"/>
          </p:cNvSpPr>
          <p:nvPr>
            <p:ph type="title"/>
          </p:nvPr>
        </p:nvSpPr>
        <p:spPr>
          <a:xfrm>
            <a:off x="565150" y="2035840"/>
            <a:ext cx="5022050" cy="1718589"/>
          </a:xfrm>
        </p:spPr>
        <p:txBody>
          <a:bodyPr vert="horz" lIns="91440" tIns="45720" rIns="91440" bIns="45720" rtlCol="0" anchor="t">
            <a:normAutofit fontScale="90000"/>
          </a:bodyPr>
          <a:lstStyle/>
          <a:p>
            <a:pPr>
              <a:lnSpc>
                <a:spcPct val="90000"/>
              </a:lnSpc>
            </a:pPr>
            <a:r>
              <a:rPr lang="en-US" sz="4200" dirty="0">
                <a:effectLst/>
              </a:rPr>
              <a:t>TOP 10 MOVIE AND TV SHOW RATINGS</a:t>
            </a:r>
            <a:endParaRPr lang="en-US" sz="4200" dirty="0"/>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7405899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movies&#10;&#10;Description automatically generated">
            <a:extLst>
              <a:ext uri="{FF2B5EF4-FFF2-40B4-BE49-F238E27FC236}">
                <a16:creationId xmlns:a16="http://schemas.microsoft.com/office/drawing/2014/main" id="{B910D8DF-545C-EBB9-B980-D68FB4D10D37}"/>
              </a:ext>
            </a:extLst>
          </p:cNvPr>
          <p:cNvPicPr>
            <a:picLocks noGrp="1" noChangeAspect="1"/>
          </p:cNvPicPr>
          <p:nvPr>
            <p:ph idx="1"/>
          </p:nvPr>
        </p:nvPicPr>
        <p:blipFill>
          <a:blip r:embed="rId2"/>
          <a:stretch>
            <a:fillRect/>
          </a:stretch>
        </p:blipFill>
        <p:spPr>
          <a:xfrm>
            <a:off x="567055" y="1195754"/>
            <a:ext cx="8135394" cy="4466491"/>
          </a:xfrm>
        </p:spPr>
      </p:pic>
    </p:spTree>
    <p:extLst>
      <p:ext uri="{BB962C8B-B14F-4D97-AF65-F5344CB8AC3E}">
        <p14:creationId xmlns:p14="http://schemas.microsoft.com/office/powerpoint/2010/main" val="368994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1"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284785AE-E66B-0E5E-F38E-560BDA48FFFF}"/>
              </a:ext>
            </a:extLst>
          </p:cNvPr>
          <p:cNvSpPr>
            <a:spLocks noGrp="1"/>
          </p:cNvSpPr>
          <p:nvPr>
            <p:ph idx="1"/>
          </p:nvPr>
        </p:nvSpPr>
        <p:spPr>
          <a:xfrm>
            <a:off x="5224243" y="2160016"/>
            <a:ext cx="6400999" cy="3601212"/>
          </a:xfrm>
        </p:spPr>
        <p:txBody>
          <a:bodyPr>
            <a:normAutofit/>
          </a:bodyPr>
          <a:lstStyle/>
          <a:p>
            <a:pPr>
              <a:lnSpc>
                <a:spcPct val="90000"/>
              </a:lnSpc>
            </a:pPr>
            <a:br>
              <a:rPr lang="en-IN" sz="2000"/>
            </a:br>
            <a:r>
              <a:rPr lang="en-IN" sz="2000"/>
              <a:t>Netflix, a trailblazer in the realm of media and video streaming, has revolutionized the way entertainment is consumed worldwide. With its expansive library comprising over 8,000 movies and TV shows, the platform caters to a diverse audience spanning the globe. Boasting a staggering subscriber base of more than 200 million users, Netflix has firmly established itself as a household name, offering an unparalleled variety of content to suit every taste and preference.</a:t>
            </a:r>
            <a:endParaRPr lang="en-US" sz="2000"/>
          </a:p>
        </p:txBody>
      </p:sp>
      <p:pic>
        <p:nvPicPr>
          <p:cNvPr id="5" name="Picture 4" descr="Camera lens">
            <a:extLst>
              <a:ext uri="{FF2B5EF4-FFF2-40B4-BE49-F238E27FC236}">
                <a16:creationId xmlns:a16="http://schemas.microsoft.com/office/drawing/2014/main" id="{1C27988A-128D-1514-7FDB-C9E2548E0B6F}"/>
              </a:ext>
            </a:extLst>
          </p:cNvPr>
          <p:cNvPicPr>
            <a:picLocks noChangeAspect="1"/>
          </p:cNvPicPr>
          <p:nvPr/>
        </p:nvPicPr>
        <p:blipFill rotWithShape="1">
          <a:blip r:embed="rId2"/>
          <a:srcRect l="15589" r="39080" b="-2"/>
          <a:stretch/>
        </p:blipFill>
        <p:spPr>
          <a:xfrm>
            <a:off x="20" y="1"/>
            <a:ext cx="4657325" cy="6857999"/>
          </a:xfrm>
          <a:prstGeom prst="rect">
            <a:avLst/>
          </a:prstGeom>
        </p:spPr>
      </p:pic>
      <p:cxnSp>
        <p:nvCxnSpPr>
          <p:cNvPr id="56" name="Straight Connector 5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93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tv ratings&#10;&#10;Description automatically generated">
            <a:extLst>
              <a:ext uri="{FF2B5EF4-FFF2-40B4-BE49-F238E27FC236}">
                <a16:creationId xmlns:a16="http://schemas.microsoft.com/office/drawing/2014/main" id="{5D992481-DEA0-4BFD-029B-8DAF6E433233}"/>
              </a:ext>
            </a:extLst>
          </p:cNvPr>
          <p:cNvPicPr>
            <a:picLocks noGrp="1" noChangeAspect="1"/>
          </p:cNvPicPr>
          <p:nvPr>
            <p:ph idx="1"/>
          </p:nvPr>
        </p:nvPicPr>
        <p:blipFill>
          <a:blip r:embed="rId2"/>
          <a:stretch>
            <a:fillRect/>
          </a:stretch>
        </p:blipFill>
        <p:spPr>
          <a:xfrm>
            <a:off x="0" y="597876"/>
            <a:ext cx="7972308" cy="5207600"/>
          </a:xfrm>
        </p:spPr>
      </p:pic>
    </p:spTree>
    <p:extLst>
      <p:ext uri="{BB962C8B-B14F-4D97-AF65-F5344CB8AC3E}">
        <p14:creationId xmlns:p14="http://schemas.microsoft.com/office/powerpoint/2010/main" val="2773461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1" name="Oval 5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5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Oval 6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5" name="Straight Connector 7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6" name="Rectangle 7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descr="Pen placed on top of a signature line">
            <a:extLst>
              <a:ext uri="{FF2B5EF4-FFF2-40B4-BE49-F238E27FC236}">
                <a16:creationId xmlns:a16="http://schemas.microsoft.com/office/drawing/2014/main" id="{9D9B498F-F2DA-758B-03BB-F8E461BCA3F2}"/>
              </a:ext>
            </a:extLst>
          </p:cNvPr>
          <p:cNvPicPr>
            <a:picLocks noChangeAspect="1"/>
          </p:cNvPicPr>
          <p:nvPr/>
        </p:nvPicPr>
        <p:blipFill rotWithShape="1">
          <a:blip r:embed="rId2"/>
          <a:srcRect r="-1" b="15708"/>
          <a:stretch/>
        </p:blipFill>
        <p:spPr>
          <a:xfrm>
            <a:off x="3048" y="-1"/>
            <a:ext cx="12188952" cy="6858000"/>
          </a:xfrm>
          <a:prstGeom prst="rect">
            <a:avLst/>
          </a:prstGeom>
        </p:spPr>
      </p:pic>
      <p:sp>
        <p:nvSpPr>
          <p:cNvPr id="78"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492708"/>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20F8F496-1BD3-9178-02B4-42ED9E6058B2}"/>
              </a:ext>
            </a:extLst>
          </p:cNvPr>
          <p:cNvSpPr>
            <a:spLocks noGrp="1"/>
          </p:cNvSpPr>
          <p:nvPr>
            <p:ph type="title"/>
          </p:nvPr>
        </p:nvSpPr>
        <p:spPr>
          <a:xfrm>
            <a:off x="566924" y="5023866"/>
            <a:ext cx="6402597" cy="1063244"/>
          </a:xfrm>
        </p:spPr>
        <p:txBody>
          <a:bodyPr vert="horz" lIns="91440" tIns="45720" rIns="91440" bIns="45720" rtlCol="0" anchor="t">
            <a:normAutofit/>
          </a:bodyPr>
          <a:lstStyle/>
          <a:p>
            <a:r>
              <a:rPr lang="en-US" sz="4800" dirty="0">
                <a:effectLst/>
              </a:rPr>
              <a:t>CONCLUSION</a:t>
            </a:r>
            <a:endParaRPr lang="en-US" sz="4800" dirty="0"/>
          </a:p>
        </p:txBody>
      </p:sp>
      <p:grpSp>
        <p:nvGrpSpPr>
          <p:cNvPr id="79" name="Group 78">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0"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7402482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EDF374-74DD-E208-2796-D81889FD716C}"/>
              </a:ext>
            </a:extLst>
          </p:cNvPr>
          <p:cNvSpPr>
            <a:spLocks noGrp="1"/>
          </p:cNvSpPr>
          <p:nvPr>
            <p:ph idx="1"/>
          </p:nvPr>
        </p:nvSpPr>
        <p:spPr>
          <a:xfrm>
            <a:off x="565150" y="1283681"/>
            <a:ext cx="6400999" cy="4477547"/>
          </a:xfrm>
        </p:spPr>
        <p:txBody>
          <a:bodyPr>
            <a:normAutofit/>
          </a:bodyPr>
          <a:lstStyle/>
          <a:p>
            <a:pPr>
              <a:lnSpc>
                <a:spcPct val="90000"/>
              </a:lnSpc>
              <a:buFont typeface="Arial" panose="020B0604020202020204" pitchFamily="34" charset="0"/>
              <a:buChar char="•"/>
            </a:pPr>
            <a:r>
              <a:rPr lang="en-IN" sz="2000" b="0" i="0">
                <a:effectLst/>
              </a:rPr>
              <a:t>Strategic Content Decisions: Analysis aids in making informed decisions on content selection and forecasting viewer preferences.</a:t>
            </a:r>
            <a:endParaRPr lang="en-IN" sz="2000"/>
          </a:p>
          <a:p>
            <a:pPr>
              <a:lnSpc>
                <a:spcPct val="90000"/>
              </a:lnSpc>
              <a:buFont typeface="Arial" panose="020B0604020202020204" pitchFamily="34" charset="0"/>
              <a:buChar char="•"/>
            </a:pPr>
            <a:r>
              <a:rPr lang="en-IN" sz="2000" b="0" i="0">
                <a:effectLst/>
              </a:rPr>
              <a:t>Viewer Engagement Monitoring: Data analytics helps monitor viewer engagement trends and identify factors influencing audience retention.</a:t>
            </a:r>
            <a:endParaRPr lang="en-IN" sz="2000"/>
          </a:p>
          <a:p>
            <a:pPr>
              <a:lnSpc>
                <a:spcPct val="90000"/>
              </a:lnSpc>
              <a:buFont typeface="Arial" panose="020B0604020202020204" pitchFamily="34" charset="0"/>
              <a:buChar char="•"/>
            </a:pPr>
            <a:r>
              <a:rPr lang="en-IN" sz="2000" b="0" i="0">
                <a:effectLst/>
              </a:rPr>
              <a:t>Optimal Content Utilization: Comprehensive data enables efficient utilization of content library, ensuring optimal availability and placement of movies and TV shows.</a:t>
            </a:r>
            <a:endParaRPr lang="en-IN" sz="2000"/>
          </a:p>
          <a:p>
            <a:pPr>
              <a:lnSpc>
                <a:spcPct val="90000"/>
              </a:lnSpc>
            </a:pPr>
            <a:endParaRPr lang="en-US" sz="2000"/>
          </a:p>
        </p:txBody>
      </p:sp>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Eye">
            <a:extLst>
              <a:ext uri="{FF2B5EF4-FFF2-40B4-BE49-F238E27FC236}">
                <a16:creationId xmlns:a16="http://schemas.microsoft.com/office/drawing/2014/main" id="{9167DB3D-318D-7826-0C79-40B6AB8DAD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3554706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AD84DC-3576-7F69-E36E-FEDCDB40065C}"/>
              </a:ext>
            </a:extLst>
          </p:cNvPr>
          <p:cNvSpPr>
            <a:spLocks noGrp="1"/>
          </p:cNvSpPr>
          <p:nvPr>
            <p:ph idx="1"/>
          </p:nvPr>
        </p:nvSpPr>
        <p:spPr>
          <a:xfrm>
            <a:off x="565150" y="2160016"/>
            <a:ext cx="7335835" cy="3601212"/>
          </a:xfrm>
        </p:spPr>
        <p:txBody>
          <a:bodyPr>
            <a:normAutofit/>
          </a:bodyPr>
          <a:lstStyle/>
          <a:p>
            <a:pPr>
              <a:buFont typeface="Arial" panose="020B0604020202020204" pitchFamily="34" charset="0"/>
              <a:buChar char="•"/>
            </a:pPr>
            <a:r>
              <a:rPr lang="en-IN" b="0" i="0">
                <a:effectLst/>
              </a:rPr>
              <a:t>Enhanced Performance Metrics: Analysis of metrics such as viewership, ratings, and genre preferences provides valuable insights for content performance evaluation and decision-making.</a:t>
            </a:r>
            <a:endParaRPr lang="en-IN" dirty="0"/>
          </a:p>
          <a:p>
            <a:pPr>
              <a:buFont typeface="Arial" panose="020B0604020202020204" pitchFamily="34" charset="0"/>
              <a:buChar char="•"/>
            </a:pPr>
            <a:r>
              <a:rPr lang="en-IN" b="0" i="0">
                <a:effectLst/>
              </a:rPr>
              <a:t>Predictive Content Planning: Historical and real-time data analysis facilitates predictive analytics for proactive content planning, production, and acquisition.</a:t>
            </a:r>
            <a:endParaRPr lang="en-IN" dirty="0"/>
          </a:p>
          <a:p>
            <a:endParaRPr lang="en-US" dirty="0"/>
          </a:p>
        </p:txBody>
      </p:sp>
      <p:cxnSp>
        <p:nvCxnSpPr>
          <p:cNvPr id="26" name="Straight Connector 25">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29" name="Oval 28">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Oval 31">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41778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2"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396FF4F6-1FD2-56CC-A011-51BC860EE065}"/>
              </a:ext>
            </a:extLst>
          </p:cNvPr>
          <p:cNvSpPr>
            <a:spLocks noGrp="1"/>
          </p:cNvSpPr>
          <p:nvPr>
            <p:ph idx="1"/>
          </p:nvPr>
        </p:nvSpPr>
        <p:spPr>
          <a:xfrm>
            <a:off x="7493280" y="2160016"/>
            <a:ext cx="4133560" cy="3601212"/>
          </a:xfrm>
        </p:spPr>
        <p:txBody>
          <a:bodyPr>
            <a:normAutofit/>
          </a:bodyPr>
          <a:lstStyle/>
          <a:p>
            <a:pPr marL="0" indent="0">
              <a:buNone/>
            </a:pPr>
            <a:r>
              <a:rPr lang="en-US" dirty="0"/>
              <a:t>  </a:t>
            </a:r>
            <a:r>
              <a:rPr lang="en-US" b="1" dirty="0"/>
              <a:t>THANK YOU</a:t>
            </a:r>
          </a:p>
        </p:txBody>
      </p:sp>
      <p:pic>
        <p:nvPicPr>
          <p:cNvPr id="45" name="Picture 44" descr="Aerial view of a highway near the ocean">
            <a:extLst>
              <a:ext uri="{FF2B5EF4-FFF2-40B4-BE49-F238E27FC236}">
                <a16:creationId xmlns:a16="http://schemas.microsoft.com/office/drawing/2014/main" id="{D499CC08-CB7B-960E-3B73-67E7E51004A4}"/>
              </a:ext>
            </a:extLst>
          </p:cNvPr>
          <p:cNvPicPr>
            <a:picLocks noChangeAspect="1"/>
          </p:cNvPicPr>
          <p:nvPr/>
        </p:nvPicPr>
        <p:blipFill rotWithShape="1">
          <a:blip r:embed="rId2"/>
          <a:srcRect l="15670" r="8574"/>
          <a:stretch/>
        </p:blipFill>
        <p:spPr>
          <a:xfrm>
            <a:off x="20" y="1"/>
            <a:ext cx="6927143" cy="6857999"/>
          </a:xfrm>
          <a:prstGeom prst="rect">
            <a:avLst/>
          </a:prstGeom>
        </p:spPr>
      </p:pic>
      <p:cxnSp>
        <p:nvCxnSpPr>
          <p:cNvPr id="57" name="Straight Connector 5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14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9E73DC-DE45-9152-BE6F-F5EE2DDED91D}"/>
              </a:ext>
            </a:extLst>
          </p:cNvPr>
          <p:cNvSpPr>
            <a:spLocks noGrp="1"/>
          </p:cNvSpPr>
          <p:nvPr>
            <p:ph idx="1"/>
          </p:nvPr>
        </p:nvSpPr>
        <p:spPr>
          <a:xfrm>
            <a:off x="565150" y="1301265"/>
            <a:ext cx="5066001" cy="4459963"/>
          </a:xfrm>
        </p:spPr>
        <p:txBody>
          <a:bodyPr>
            <a:normAutofit/>
          </a:bodyPr>
          <a:lstStyle/>
          <a:p>
            <a:pPr marL="0" indent="0">
              <a:lnSpc>
                <a:spcPct val="90000"/>
              </a:lnSpc>
              <a:buNone/>
            </a:pPr>
            <a:r>
              <a:rPr lang="en-IN" sz="2000" dirty="0"/>
              <a:t>Within this vast dataset lie comprehensive details for each title available on the platform, providing users with valuable insights into cast members, directors, ratings, release years, durations, and more. This wealth of information not only facilitates personalized recommendations and tailored viewing experiences but also underscores Netflix's commitment to delivering high-quality entertainment to its ever-growing audience.</a:t>
            </a:r>
            <a:endParaRPr lang="en-US" sz="2000" dirty="0"/>
          </a:p>
        </p:txBody>
      </p:sp>
      <p:cxnSp>
        <p:nvCxnSpPr>
          <p:cNvPr id="10" name="Straight Connector 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6B8E30F-B99D-4646-9EF5-E88231291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 name="Oval 12">
              <a:extLst>
                <a:ext uri="{FF2B5EF4-FFF2-40B4-BE49-F238E27FC236}">
                  <a16:creationId xmlns:a16="http://schemas.microsoft.com/office/drawing/2014/main" id="{A1C049F8-6165-664F-BADB-1D3E160D8B6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5">
              <a:extLst>
                <a:ext uri="{FF2B5EF4-FFF2-40B4-BE49-F238E27FC236}">
                  <a16:creationId xmlns:a16="http://schemas.microsoft.com/office/drawing/2014/main" id="{2E4AA6C4-5F76-644E-AC9E-49DAAAE1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6">
              <a:extLst>
                <a:ext uri="{FF2B5EF4-FFF2-40B4-BE49-F238E27FC236}">
                  <a16:creationId xmlns:a16="http://schemas.microsoft.com/office/drawing/2014/main" id="{D0F1BCD1-5174-9442-BC14-098FC8F28B1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7C38B8C2-7FF9-B545-9383-9D2F10BD0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3FAB827-9785-0646-88AC-6BAB2FF0F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964466-BB35-554E-96AB-6C03B2912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5">
              <a:extLst>
                <a:ext uri="{FF2B5EF4-FFF2-40B4-BE49-F238E27FC236}">
                  <a16:creationId xmlns:a16="http://schemas.microsoft.com/office/drawing/2014/main" id="{581755C1-0C03-D548-A87C-5D91A00D8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66">
              <a:extLst>
                <a:ext uri="{FF2B5EF4-FFF2-40B4-BE49-F238E27FC236}">
                  <a16:creationId xmlns:a16="http://schemas.microsoft.com/office/drawing/2014/main" id="{9CE6EA07-B7C1-7E40-B170-85C1AE7CD13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482C64DB-7165-BA4D-B240-B831F7326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85AC8F-33E2-6F45-BB99-45AB0771E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FE600A1-9FA9-7D44-B151-6D85236CA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B8B046A-AEB0-9A43-97BF-9D01EFB101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1">
              <a:extLst>
                <a:ext uri="{FF2B5EF4-FFF2-40B4-BE49-F238E27FC236}">
                  <a16:creationId xmlns:a16="http://schemas.microsoft.com/office/drawing/2014/main" id="{793800D8-E4A7-D744-AA8A-394F66211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2">
              <a:extLst>
                <a:ext uri="{FF2B5EF4-FFF2-40B4-BE49-F238E27FC236}">
                  <a16:creationId xmlns:a16="http://schemas.microsoft.com/office/drawing/2014/main" id="{8FAF8097-8120-3F48-B883-BACD6450D13B}"/>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E2640769-9D0C-714C-B41F-F0AF3CB0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AC7D7C4-C7E0-BE49-B797-AB72BC541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127D504-2340-9144-A0C0-BC4BBEA09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76">
              <a:extLst>
                <a:ext uri="{FF2B5EF4-FFF2-40B4-BE49-F238E27FC236}">
                  <a16:creationId xmlns:a16="http://schemas.microsoft.com/office/drawing/2014/main" id="{8266C3BD-4E61-0646-9AA7-5CB786EC2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8AEAEE9B-E0B2-D14E-87FD-388F8C496A7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1E54CFED-A4D5-7C47-AB58-4F813D231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FF46DF3B-97DE-804E-9D8F-E9A00C5953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44486747-B3FE-184E-912A-43A38A3AC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CB033255-FCDE-3345-AD92-D9BC51A26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2">
              <a:extLst>
                <a:ext uri="{FF2B5EF4-FFF2-40B4-BE49-F238E27FC236}">
                  <a16:creationId xmlns:a16="http://schemas.microsoft.com/office/drawing/2014/main" id="{97033299-E214-9A47-95E6-703624E27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7869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8080A-435E-6459-CEE6-F2BCA329F0FB}"/>
              </a:ext>
            </a:extLst>
          </p:cNvPr>
          <p:cNvSpPr>
            <a:spLocks noGrp="1"/>
          </p:cNvSpPr>
          <p:nvPr>
            <p:ph type="title"/>
          </p:nvPr>
        </p:nvSpPr>
        <p:spPr>
          <a:xfrm>
            <a:off x="566924" y="765768"/>
            <a:ext cx="6764858" cy="1063244"/>
          </a:xfrm>
        </p:spPr>
        <p:txBody>
          <a:bodyPr vert="horz" lIns="91440" tIns="45720" rIns="91440" bIns="45720" rtlCol="0" anchor="t">
            <a:normAutofit fontScale="90000"/>
          </a:bodyPr>
          <a:lstStyle/>
          <a:p>
            <a:r>
              <a:rPr lang="en-US" sz="4800" dirty="0">
                <a:effectLst/>
              </a:rPr>
              <a:t>OPPORTUNITY MATRIX</a:t>
            </a:r>
            <a:endParaRPr lang="en-US" sz="4800" dirty="0"/>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9" name="Content Placeholder 3">
            <a:extLst>
              <a:ext uri="{FF2B5EF4-FFF2-40B4-BE49-F238E27FC236}">
                <a16:creationId xmlns:a16="http://schemas.microsoft.com/office/drawing/2014/main" id="{59423277-B30A-573C-6F57-2ED27475A96A}"/>
              </a:ext>
            </a:extLst>
          </p:cNvPr>
          <p:cNvGraphicFramePr>
            <a:graphicFrameLocks noGrp="1"/>
          </p:cNvGraphicFramePr>
          <p:nvPr>
            <p:ph idx="1"/>
          </p:nvPr>
        </p:nvGraphicFramePr>
        <p:xfrm>
          <a:off x="651489" y="2272917"/>
          <a:ext cx="10885623" cy="3504773"/>
        </p:xfrm>
        <a:graphic>
          <a:graphicData uri="http://schemas.openxmlformats.org/drawingml/2006/table">
            <a:tbl>
              <a:tblPr/>
              <a:tblGrid>
                <a:gridCol w="1922191">
                  <a:extLst>
                    <a:ext uri="{9D8B030D-6E8A-4147-A177-3AD203B41FA5}">
                      <a16:colId xmlns:a16="http://schemas.microsoft.com/office/drawing/2014/main" val="2020002840"/>
                    </a:ext>
                  </a:extLst>
                </a:gridCol>
                <a:gridCol w="1469378">
                  <a:extLst>
                    <a:ext uri="{9D8B030D-6E8A-4147-A177-3AD203B41FA5}">
                      <a16:colId xmlns:a16="http://schemas.microsoft.com/office/drawing/2014/main" val="789447232"/>
                    </a:ext>
                  </a:extLst>
                </a:gridCol>
                <a:gridCol w="1582581">
                  <a:extLst>
                    <a:ext uri="{9D8B030D-6E8A-4147-A177-3AD203B41FA5}">
                      <a16:colId xmlns:a16="http://schemas.microsoft.com/office/drawing/2014/main" val="593397968"/>
                    </a:ext>
                  </a:extLst>
                </a:gridCol>
                <a:gridCol w="1537300">
                  <a:extLst>
                    <a:ext uri="{9D8B030D-6E8A-4147-A177-3AD203B41FA5}">
                      <a16:colId xmlns:a16="http://schemas.microsoft.com/office/drawing/2014/main" val="1384832834"/>
                    </a:ext>
                  </a:extLst>
                </a:gridCol>
                <a:gridCol w="1639183">
                  <a:extLst>
                    <a:ext uri="{9D8B030D-6E8A-4147-A177-3AD203B41FA5}">
                      <a16:colId xmlns:a16="http://schemas.microsoft.com/office/drawing/2014/main" val="2686400752"/>
                    </a:ext>
                  </a:extLst>
                </a:gridCol>
                <a:gridCol w="1446737">
                  <a:extLst>
                    <a:ext uri="{9D8B030D-6E8A-4147-A177-3AD203B41FA5}">
                      <a16:colId xmlns:a16="http://schemas.microsoft.com/office/drawing/2014/main" val="2851608727"/>
                    </a:ext>
                  </a:extLst>
                </a:gridCol>
                <a:gridCol w="1288253">
                  <a:extLst>
                    <a:ext uri="{9D8B030D-6E8A-4147-A177-3AD203B41FA5}">
                      <a16:colId xmlns:a16="http://schemas.microsoft.com/office/drawing/2014/main" val="1209923330"/>
                    </a:ext>
                  </a:extLst>
                </a:gridCol>
              </a:tblGrid>
              <a:tr h="847666">
                <a:tc>
                  <a:txBody>
                    <a:bodyPr/>
                    <a:lstStyle/>
                    <a:p>
                      <a:pPr algn="l" fontAlgn="ctr">
                        <a:spcBef>
                          <a:spcPts val="0"/>
                        </a:spcBef>
                        <a:spcAft>
                          <a:spcPts val="0"/>
                        </a:spcAft>
                      </a:pPr>
                      <a:r>
                        <a:rPr lang="en-IN" sz="1600" b="0" i="0" u="none" strike="noStrike">
                          <a:effectLst/>
                          <a:latin typeface="Arial" panose="020B0604020202020204" pitchFamily="34" charset="0"/>
                        </a:rPr>
                        <a:t>Business Process / Event</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Collection</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Preprocessing</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Exploratory Data Analysis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Machine Learning Modeling</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Performance Evaluation</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Insights Generation</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2356465"/>
                  </a:ext>
                </a:extLst>
              </a:tr>
              <a:tr h="603147">
                <a:tc>
                  <a:txBody>
                    <a:bodyPr/>
                    <a:lstStyle/>
                    <a:p>
                      <a:pPr algn="l" fontAlgn="ctr">
                        <a:spcBef>
                          <a:spcPts val="0"/>
                        </a:spcBef>
                        <a:spcAft>
                          <a:spcPts val="0"/>
                        </a:spcAft>
                      </a:pPr>
                      <a:r>
                        <a:rPr lang="en-IN" sz="1600" b="0" i="0" u="none" strike="noStrike">
                          <a:effectLst/>
                          <a:latin typeface="Arial" panose="020B0604020202020204" pitchFamily="34" charset="0"/>
                        </a:rPr>
                        <a:t>Content Recommendation</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Marketing Team</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Analysts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Analysts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7528363"/>
                  </a:ext>
                </a:extLst>
              </a:tr>
              <a:tr h="603147">
                <a:tc>
                  <a:txBody>
                    <a:bodyPr/>
                    <a:lstStyle/>
                    <a:p>
                      <a:pPr algn="l" fontAlgn="ctr">
                        <a:spcBef>
                          <a:spcPts val="0"/>
                        </a:spcBef>
                        <a:spcAft>
                          <a:spcPts val="0"/>
                        </a:spcAft>
                      </a:pPr>
                      <a:r>
                        <a:rPr lang="en-IN" sz="1600" b="0" i="0" u="none" strike="noStrike">
                          <a:effectLst/>
                          <a:latin typeface="Arial" panose="020B0604020202020204" pitchFamily="34" charset="0"/>
                        </a:rPr>
                        <a:t>Content Localization</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Market Research</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Analysts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Analysts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Content Managers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0547584"/>
                  </a:ext>
                </a:extLst>
              </a:tr>
              <a:tr h="603147">
                <a:tc>
                  <a:txBody>
                    <a:bodyPr/>
                    <a:lstStyle/>
                    <a:p>
                      <a:pPr algn="l" fontAlgn="ctr">
                        <a:spcBef>
                          <a:spcPts val="0"/>
                        </a:spcBef>
                        <a:spcAft>
                          <a:spcPts val="0"/>
                        </a:spcAft>
                      </a:pPr>
                      <a:r>
                        <a:rPr lang="en-IN" sz="1600" b="0" i="0" u="none" strike="noStrike">
                          <a:effectLst/>
                          <a:latin typeface="Arial" panose="020B0604020202020204" pitchFamily="34" charset="0"/>
                        </a:rPr>
                        <a:t>User Engagement Analysis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Customer Support</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Analysts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Analysts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1017263"/>
                  </a:ext>
                </a:extLst>
              </a:tr>
              <a:tr h="847666">
                <a:tc>
                  <a:txBody>
                    <a:bodyPr/>
                    <a:lstStyle/>
                    <a:p>
                      <a:pPr algn="l" fontAlgn="ctr">
                        <a:spcBef>
                          <a:spcPts val="0"/>
                        </a:spcBef>
                        <a:spcAft>
                          <a:spcPts val="0"/>
                        </a:spcAft>
                      </a:pPr>
                      <a:r>
                        <a:rPr lang="en-IN" sz="1600" b="0" i="0" u="none" strike="noStrike">
                          <a:effectLst/>
                          <a:latin typeface="Arial" panose="020B0604020202020204" pitchFamily="34" charset="0"/>
                        </a:rPr>
                        <a:t>Content Performance Evaluation</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Product Management</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Analysts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Analysts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Product Managers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IN" sz="1600" b="0" i="0" u="none" strike="noStrike">
                          <a:effectLst/>
                          <a:latin typeface="Arial" panose="020B0604020202020204" pitchFamily="34" charset="0"/>
                        </a:rPr>
                        <a:t>Data Scientists</a:t>
                      </a:r>
                    </a:p>
                  </a:txBody>
                  <a:tcPr marL="81506" marR="81506" marT="40753" marB="4075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7402080"/>
                  </a:ext>
                </a:extLst>
              </a:tr>
            </a:tbl>
          </a:graphicData>
        </a:graphic>
      </p:graphicFrame>
      <p:sp>
        <p:nvSpPr>
          <p:cNvPr id="5" name="Rectangle 1">
            <a:extLst>
              <a:ext uri="{FF2B5EF4-FFF2-40B4-BE49-F238E27FC236}">
                <a16:creationId xmlns:a16="http://schemas.microsoft.com/office/drawing/2014/main" id="{B3EB16BE-15C9-9BDE-B96D-01CA61EDEB67}"/>
              </a:ext>
            </a:extLst>
          </p:cNvPr>
          <p:cNvSpPr>
            <a:spLocks noChangeArrowheads="1"/>
          </p:cNvSpPr>
          <p:nvPr/>
        </p:nvSpPr>
        <p:spPr bwMode="auto">
          <a:xfrm>
            <a:off x="-4534189" y="0"/>
            <a:ext cx="214207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3503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DFBB-8ABA-26AF-E5EA-6B5258D932EC}"/>
              </a:ext>
            </a:extLst>
          </p:cNvPr>
          <p:cNvSpPr>
            <a:spLocks noGrp="1"/>
          </p:cNvSpPr>
          <p:nvPr>
            <p:ph type="title"/>
          </p:nvPr>
        </p:nvSpPr>
        <p:spPr/>
        <p:txBody>
          <a:bodyPr/>
          <a:lstStyle/>
          <a:p>
            <a:r>
              <a:rPr lang="en-IN" i="0" dirty="0">
                <a:effectLst/>
              </a:rPr>
              <a:t>PRIORITIZATION</a:t>
            </a:r>
            <a:r>
              <a:rPr lang="en-IN" i="0" dirty="0">
                <a:solidFill>
                  <a:srgbClr val="B08DF8"/>
                </a:solidFill>
                <a:effectLst/>
              </a:rPr>
              <a:t> </a:t>
            </a:r>
            <a:r>
              <a:rPr lang="en-IN" i="0" dirty="0">
                <a:effectLst/>
              </a:rPr>
              <a:t>GRID</a:t>
            </a:r>
            <a:endParaRPr lang="en-US" dirty="0"/>
          </a:p>
        </p:txBody>
      </p:sp>
      <p:sp>
        <p:nvSpPr>
          <p:cNvPr id="3" name="Content Placeholder 2">
            <a:extLst>
              <a:ext uri="{FF2B5EF4-FFF2-40B4-BE49-F238E27FC236}">
                <a16:creationId xmlns:a16="http://schemas.microsoft.com/office/drawing/2014/main" id="{BBFF5BCA-7832-03FE-7DD7-F9C5D6ACC7AE}"/>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7" name="Picture 6" descr="A diagram of a business&#10;&#10;Description automatically generated">
            <a:extLst>
              <a:ext uri="{FF2B5EF4-FFF2-40B4-BE49-F238E27FC236}">
                <a16:creationId xmlns:a16="http://schemas.microsoft.com/office/drawing/2014/main" id="{854E05ED-7892-91EF-4731-6847EFB51677}"/>
              </a:ext>
            </a:extLst>
          </p:cNvPr>
          <p:cNvPicPr>
            <a:picLocks noChangeAspect="1"/>
          </p:cNvPicPr>
          <p:nvPr/>
        </p:nvPicPr>
        <p:blipFill>
          <a:blip r:embed="rId2"/>
          <a:stretch>
            <a:fillRect/>
          </a:stretch>
        </p:blipFill>
        <p:spPr>
          <a:xfrm>
            <a:off x="179385" y="1616740"/>
            <a:ext cx="7772400" cy="4144488"/>
          </a:xfrm>
          <a:prstGeom prst="rect">
            <a:avLst/>
          </a:prstGeom>
        </p:spPr>
      </p:pic>
    </p:spTree>
    <p:extLst>
      <p:ext uri="{BB962C8B-B14F-4D97-AF65-F5344CB8AC3E}">
        <p14:creationId xmlns:p14="http://schemas.microsoft.com/office/powerpoint/2010/main" val="383972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453AA95-AEBD-8609-7054-177B8F0FD627}"/>
              </a:ext>
            </a:extLst>
          </p:cNvPr>
          <p:cNvSpPr>
            <a:spLocks noGrp="1"/>
          </p:cNvSpPr>
          <p:nvPr>
            <p:ph type="title"/>
          </p:nvPr>
        </p:nvSpPr>
        <p:spPr>
          <a:xfrm>
            <a:off x="5224243" y="770890"/>
            <a:ext cx="6400999" cy="1268984"/>
          </a:xfrm>
        </p:spPr>
        <p:txBody>
          <a:bodyPr>
            <a:normAutofit/>
          </a:bodyPr>
          <a:lstStyle/>
          <a:p>
            <a:pPr>
              <a:lnSpc>
                <a:spcPct val="90000"/>
              </a:lnSpc>
            </a:pPr>
            <a:r>
              <a:rPr lang="en-IN" i="0" dirty="0">
                <a:effectLst/>
              </a:rPr>
              <a:t>CONFORMED DIMENSION</a:t>
            </a:r>
            <a:endParaRPr lang="en-US" dirty="0"/>
          </a:p>
        </p:txBody>
      </p:sp>
      <p:sp>
        <p:nvSpPr>
          <p:cNvPr id="3" name="Content Placeholder 2">
            <a:extLst>
              <a:ext uri="{FF2B5EF4-FFF2-40B4-BE49-F238E27FC236}">
                <a16:creationId xmlns:a16="http://schemas.microsoft.com/office/drawing/2014/main" id="{73B40206-181E-E5A6-722A-6C516C625E48}"/>
              </a:ext>
            </a:extLst>
          </p:cNvPr>
          <p:cNvSpPr>
            <a:spLocks noGrp="1"/>
          </p:cNvSpPr>
          <p:nvPr>
            <p:ph idx="1"/>
          </p:nvPr>
        </p:nvSpPr>
        <p:spPr>
          <a:xfrm>
            <a:off x="5224243" y="2160016"/>
            <a:ext cx="6400999" cy="3601212"/>
          </a:xfrm>
        </p:spPr>
        <p:txBody>
          <a:bodyPr>
            <a:normAutofit/>
          </a:bodyPr>
          <a:lstStyle/>
          <a:p>
            <a:pPr marL="0" indent="0">
              <a:lnSpc>
                <a:spcPct val="90000"/>
              </a:lnSpc>
              <a:buNone/>
            </a:pPr>
            <a:r>
              <a:rPr lang="en-IN" b="0" i="0" dirty="0">
                <a:effectLst/>
              </a:rPr>
              <a:t>Conforming dimension delivery comprises three key stages: </a:t>
            </a:r>
            <a:r>
              <a:rPr lang="en-IN" b="0" i="0" u="sng" dirty="0">
                <a:effectLst/>
              </a:rPr>
              <a:t>standardization, data matching and deduplication, and data filtering or selection</a:t>
            </a:r>
            <a:r>
              <a:rPr lang="en-IN" b="0" i="0" dirty="0">
                <a:effectLst/>
              </a:rPr>
              <a:t>. Standardization ensures uniformity in data, while data matching enhances accuracy by identifying and resolving duplicates. Finally, data filtering ensures that only the master data is selected for the delivery of finalized conformed dimension data.</a:t>
            </a:r>
            <a:endParaRPr lang="en-US"/>
          </a:p>
        </p:txBody>
      </p:sp>
      <p:pic>
        <p:nvPicPr>
          <p:cNvPr id="25" name="Picture 24">
            <a:extLst>
              <a:ext uri="{FF2B5EF4-FFF2-40B4-BE49-F238E27FC236}">
                <a16:creationId xmlns:a16="http://schemas.microsoft.com/office/drawing/2014/main" id="{6C662EBE-D99F-877B-2FC2-33A98FD79DAA}"/>
              </a:ext>
            </a:extLst>
          </p:cNvPr>
          <p:cNvPicPr>
            <a:picLocks noChangeAspect="1"/>
          </p:cNvPicPr>
          <p:nvPr/>
        </p:nvPicPr>
        <p:blipFill rotWithShape="1">
          <a:blip r:embed="rId2"/>
          <a:srcRect l="32706" r="29094"/>
          <a:stretch/>
        </p:blipFill>
        <p:spPr>
          <a:xfrm>
            <a:off x="20" y="1"/>
            <a:ext cx="4657325" cy="6857999"/>
          </a:xfrm>
          <a:prstGeom prst="rect">
            <a:avLst/>
          </a:prstGeom>
        </p:spPr>
      </p:pic>
      <p:cxnSp>
        <p:nvCxnSpPr>
          <p:cNvPr id="37" name="Straight Connector 3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36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FA79-9AC0-80AF-19FB-75CAECFDF7E5}"/>
              </a:ext>
            </a:extLst>
          </p:cNvPr>
          <p:cNvSpPr>
            <a:spLocks noGrp="1"/>
          </p:cNvSpPr>
          <p:nvPr>
            <p:ph type="title"/>
          </p:nvPr>
        </p:nvSpPr>
        <p:spPr>
          <a:xfrm>
            <a:off x="565151" y="770890"/>
            <a:ext cx="3024716" cy="1268984"/>
          </a:xfrm>
        </p:spPr>
        <p:txBody>
          <a:bodyPr>
            <a:normAutofit/>
          </a:bodyPr>
          <a:lstStyle/>
          <a:p>
            <a:r>
              <a:rPr lang="en-IN" sz="2800" i="0" dirty="0">
                <a:effectLst/>
              </a:rPr>
              <a:t>DIMENSIONAL MODEL</a:t>
            </a:r>
            <a:endParaRPr lang="en-US" sz="2800" dirty="0"/>
          </a:p>
        </p:txBody>
      </p:sp>
      <p:sp>
        <p:nvSpPr>
          <p:cNvPr id="3" name="Content Placeholder 2">
            <a:extLst>
              <a:ext uri="{FF2B5EF4-FFF2-40B4-BE49-F238E27FC236}">
                <a16:creationId xmlns:a16="http://schemas.microsoft.com/office/drawing/2014/main" id="{E59E16D6-47D4-0C9D-A815-32209013ED66}"/>
              </a:ext>
            </a:extLst>
          </p:cNvPr>
          <p:cNvSpPr>
            <a:spLocks noGrp="1"/>
          </p:cNvSpPr>
          <p:nvPr>
            <p:ph idx="1"/>
          </p:nvPr>
        </p:nvSpPr>
        <p:spPr>
          <a:xfrm>
            <a:off x="565151" y="1471612"/>
            <a:ext cx="3244850" cy="4465637"/>
          </a:xfrm>
        </p:spPr>
        <p:txBody>
          <a:bodyPr>
            <a:normAutofit/>
          </a:bodyPr>
          <a:lstStyle/>
          <a:p>
            <a:endParaRPr lang="en-IN" dirty="0"/>
          </a:p>
          <a:p>
            <a:pPr marL="0" indent="0">
              <a:buNone/>
            </a:pPr>
            <a:r>
              <a:rPr lang="en-IN" b="0" i="0" dirty="0">
                <a:solidFill>
                  <a:srgbClr val="000000"/>
                </a:solidFill>
                <a:effectLst/>
              </a:rPr>
              <a:t>The dataset allows us to </a:t>
            </a:r>
            <a:r>
              <a:rPr lang="en-IN" b="0" i="0" dirty="0" err="1">
                <a:solidFill>
                  <a:srgbClr val="000000"/>
                </a:solidFill>
                <a:effectLst/>
              </a:rPr>
              <a:t>analyze</a:t>
            </a:r>
            <a:r>
              <a:rPr lang="en-IN" b="0" i="0" dirty="0">
                <a:solidFill>
                  <a:srgbClr val="000000"/>
                </a:solidFill>
                <a:effectLst/>
              </a:rPr>
              <a:t> and study the relationships between Netflix’s movies and shows selection to IMDB scores and their stock prices.</a:t>
            </a:r>
            <a:endParaRPr lang="en-IN" dirty="0"/>
          </a:p>
          <a:p>
            <a:endParaRPr lang="en-US" dirty="0"/>
          </a:p>
        </p:txBody>
      </p:sp>
      <p:pic>
        <p:nvPicPr>
          <p:cNvPr id="6" name="Picture 5" descr="A diagram of a computer flow&#10;&#10;Description automatically generated">
            <a:extLst>
              <a:ext uri="{FF2B5EF4-FFF2-40B4-BE49-F238E27FC236}">
                <a16:creationId xmlns:a16="http://schemas.microsoft.com/office/drawing/2014/main" id="{6D348C00-9927-08A0-74E2-EABC8C88B39E}"/>
              </a:ext>
            </a:extLst>
          </p:cNvPr>
          <p:cNvPicPr>
            <a:picLocks noChangeAspect="1"/>
          </p:cNvPicPr>
          <p:nvPr/>
        </p:nvPicPr>
        <p:blipFill>
          <a:blip r:embed="rId2"/>
          <a:stretch>
            <a:fillRect/>
          </a:stretch>
        </p:blipFill>
        <p:spPr>
          <a:xfrm>
            <a:off x="3810001" y="1"/>
            <a:ext cx="6248398" cy="5937248"/>
          </a:xfrm>
          <a:prstGeom prst="rect">
            <a:avLst/>
          </a:prstGeom>
        </p:spPr>
      </p:pic>
    </p:spTree>
    <p:extLst>
      <p:ext uri="{BB962C8B-B14F-4D97-AF65-F5344CB8AC3E}">
        <p14:creationId xmlns:p14="http://schemas.microsoft.com/office/powerpoint/2010/main" val="23567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4" name="Oval 2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Oval 3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Oval 3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9" name="Straight Connector 4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8B65D-FC54-39D2-1F42-55C2236091D4}"/>
              </a:ext>
            </a:extLst>
          </p:cNvPr>
          <p:cNvSpPr>
            <a:spLocks noGrp="1"/>
          </p:cNvSpPr>
          <p:nvPr>
            <p:ph type="title"/>
          </p:nvPr>
        </p:nvSpPr>
        <p:spPr>
          <a:xfrm>
            <a:off x="565150" y="1758462"/>
            <a:ext cx="7335835" cy="3692761"/>
          </a:xfrm>
        </p:spPr>
        <p:txBody>
          <a:bodyPr vert="horz" lIns="91440" tIns="45720" rIns="91440" bIns="45720" rtlCol="0" anchor="t">
            <a:normAutofit/>
          </a:bodyPr>
          <a:lstStyle/>
          <a:p>
            <a:pPr>
              <a:lnSpc>
                <a:spcPct val="90000"/>
              </a:lnSpc>
            </a:pPr>
            <a:r>
              <a:rPr lang="en-US" sz="5600" dirty="0">
                <a:effectLst/>
              </a:rPr>
              <a:t>DATA TRANSFORMATION</a:t>
            </a:r>
            <a:endParaRPr lang="en-US" sz="5600" dirty="0"/>
          </a:p>
        </p:txBody>
      </p:sp>
      <p:pic>
        <p:nvPicPr>
          <p:cNvPr id="7" name="Graphic 6" descr="Database">
            <a:extLst>
              <a:ext uri="{FF2B5EF4-FFF2-40B4-BE49-F238E27FC236}">
                <a16:creationId xmlns:a16="http://schemas.microsoft.com/office/drawing/2014/main" id="{51489534-11B9-C7F9-860F-CAA4452D83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4708" y="706600"/>
            <a:ext cx="2695801" cy="2695801"/>
          </a:xfrm>
          <a:prstGeom prst="rect">
            <a:avLst/>
          </a:prstGeom>
        </p:spPr>
      </p:pic>
      <p:cxnSp>
        <p:nvCxnSpPr>
          <p:cNvPr id="53" name="Straight Connector 52">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50A58F28-1204-B14E-A3CB-D6EAC4FC8C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56" name="Oval 55">
              <a:extLst>
                <a:ext uri="{FF2B5EF4-FFF2-40B4-BE49-F238E27FC236}">
                  <a16:creationId xmlns:a16="http://schemas.microsoft.com/office/drawing/2014/main" id="{29764EA9-1018-4444-A261-716130789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41">
              <a:extLst>
                <a:ext uri="{FF2B5EF4-FFF2-40B4-BE49-F238E27FC236}">
                  <a16:creationId xmlns:a16="http://schemas.microsoft.com/office/drawing/2014/main" id="{5D51C7DA-5177-5144-984B-00F10F561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42">
              <a:extLst>
                <a:ext uri="{FF2B5EF4-FFF2-40B4-BE49-F238E27FC236}">
                  <a16:creationId xmlns:a16="http://schemas.microsoft.com/office/drawing/2014/main" id="{4B12F2B7-1732-7B44-A39D-5F2EBDE40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43">
              <a:extLst>
                <a:ext uri="{FF2B5EF4-FFF2-40B4-BE49-F238E27FC236}">
                  <a16:creationId xmlns:a16="http://schemas.microsoft.com/office/drawing/2014/main" id="{E3C016CB-983A-A949-9D9F-D5C818C7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44">
              <a:extLst>
                <a:ext uri="{FF2B5EF4-FFF2-40B4-BE49-F238E27FC236}">
                  <a16:creationId xmlns:a16="http://schemas.microsoft.com/office/drawing/2014/main" id="{D5187172-558E-D84E-899F-EB162C03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45">
              <a:extLst>
                <a:ext uri="{FF2B5EF4-FFF2-40B4-BE49-F238E27FC236}">
                  <a16:creationId xmlns:a16="http://schemas.microsoft.com/office/drawing/2014/main" id="{39DD5291-E906-9B41-A0DD-C8B79F985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46">
              <a:extLst>
                <a:ext uri="{FF2B5EF4-FFF2-40B4-BE49-F238E27FC236}">
                  <a16:creationId xmlns:a16="http://schemas.microsoft.com/office/drawing/2014/main" id="{5221D107-563F-9147-B04E-A54D4D4CB7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5108419"/>
      </p:ext>
    </p:extLst>
  </p:cSld>
  <p:clrMapOvr>
    <a:masterClrMapping/>
  </p:clrMapOvr>
</p:sld>
</file>

<file path=ppt/theme/theme1.xml><?xml version="1.0" encoding="utf-8"?>
<a:theme xmlns:a="http://schemas.openxmlformats.org/drawingml/2006/main" name="PunchcardVTI">
  <a:themeElements>
    <a:clrScheme name="AnalogousFromDarkSeedRightStep">
      <a:dk1>
        <a:srgbClr val="000000"/>
      </a:dk1>
      <a:lt1>
        <a:srgbClr val="FFFFFF"/>
      </a:lt1>
      <a:dk2>
        <a:srgbClr val="1B3028"/>
      </a:dk2>
      <a:lt2>
        <a:srgbClr val="F3F0F1"/>
      </a:lt2>
      <a:accent1>
        <a:srgbClr val="46B28B"/>
      </a:accent1>
      <a:accent2>
        <a:srgbClr val="3BABB1"/>
      </a:accent2>
      <a:accent3>
        <a:srgbClr val="4D8CC3"/>
      </a:accent3>
      <a:accent4>
        <a:srgbClr val="424FB4"/>
      </a:accent4>
      <a:accent5>
        <a:srgbClr val="704DC3"/>
      </a:accent5>
      <a:accent6>
        <a:srgbClr val="903BB1"/>
      </a:accent6>
      <a:hlink>
        <a:srgbClr val="8390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34</TotalTime>
  <Words>905</Words>
  <Application>Microsoft Macintosh PowerPoint</Application>
  <PresentationFormat>Widescreen</PresentationFormat>
  <Paragraphs>100</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Avenir Next</vt:lpstr>
      <vt:lpstr>Calibri</vt:lpstr>
      <vt:lpstr>Neue Haas Grotesk Text Pro</vt:lpstr>
      <vt:lpstr>YADK4PnlFRs 0</vt:lpstr>
      <vt:lpstr>YAEgD4_ouE0 0</vt:lpstr>
      <vt:lpstr>YAEK94THsCY 0</vt:lpstr>
      <vt:lpstr>PunchcardVTI</vt:lpstr>
      <vt:lpstr>Leveraging Data Warehousing and Business Intelligence for Analysing Netflix Data:  A Comparative Study of Netflix Movies and TV Shows. </vt:lpstr>
      <vt:lpstr>INTRODUCTION ABOUT THE DATA</vt:lpstr>
      <vt:lpstr>PowerPoint Presentation</vt:lpstr>
      <vt:lpstr>PowerPoint Presentation</vt:lpstr>
      <vt:lpstr>OPPORTUNITY MATRIX</vt:lpstr>
      <vt:lpstr>PRIORITIZATION GRID</vt:lpstr>
      <vt:lpstr>CONFORMED DIMENSION</vt:lpstr>
      <vt:lpstr>DIMENSIONAL MODEL</vt:lpstr>
      <vt:lpstr>DATA TRANSFORMATION</vt:lpstr>
      <vt:lpstr>PowerPoint Presentation</vt:lpstr>
      <vt:lpstr>PowerPoint Presentation</vt:lpstr>
      <vt:lpstr>DATA TRANSFORMATION RULES</vt:lpstr>
      <vt:lpstr>SAMPLE TWO-WAY AGGREGATE TABLE</vt:lpstr>
      <vt:lpstr>DATA CUBE</vt:lpstr>
      <vt:lpstr>USER/TASK ANALYSIS</vt:lpstr>
      <vt:lpstr>SHOW TYPE </vt:lpstr>
      <vt:lpstr>RATING </vt:lpstr>
      <vt:lpstr>DURATION AND COUNT</vt:lpstr>
      <vt:lpstr>On Netflix, Most of the shows are from USA and India</vt:lpstr>
      <vt:lpstr>July and December are the months in which most shows are released.</vt:lpstr>
      <vt:lpstr>PowerPoint Presentation</vt:lpstr>
      <vt:lpstr>TOP 10 MOVIES AND TV SHOWS DIRECTORS</vt:lpstr>
      <vt:lpstr>Top 10 Movie and TV Show Directors</vt:lpstr>
      <vt:lpstr>PowerPoint Presentation</vt:lpstr>
      <vt:lpstr>TOP 10 MOVIE AND TV SHOW CATEGORIES </vt:lpstr>
      <vt:lpstr>PowerPoint Presentation</vt:lpstr>
      <vt:lpstr>PowerPoint Presentation</vt:lpstr>
      <vt:lpstr>TOP 10 MOVIE AND TV SHOW RATINGS</vt:lpstr>
      <vt:lpstr>PowerPoint Presentation</vt:lpstr>
      <vt:lpstr>PowerPoint Presentation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Data Warehousing and Business Intelligence for Analysing Netflix Data:  A Comparative Study of Netflix Movies and TV Shows. </dc:title>
  <dc:creator>Venkata Krishna Rohan Dacharla</dc:creator>
  <cp:lastModifiedBy>Venkata Krishna Rohan Dacharla</cp:lastModifiedBy>
  <cp:revision>5</cp:revision>
  <dcterms:created xsi:type="dcterms:W3CDTF">2024-04-23T23:43:56Z</dcterms:created>
  <dcterms:modified xsi:type="dcterms:W3CDTF">2024-04-24T02:31:45Z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2024-04-24T01:57:33Z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3e15d8fc-4378-4003-943d-fbd63be5e814</vt:lpwstr>
  </property>
  <property fmtid="{D5CDD505-2E9C-101B-9397-08002B2CF9AE}" pid="8" name="MSIP_Label_a73fd474-4f3c-44ed-88fb-5cc4bd2471bf_ContentBits">
    <vt:lpwstr>0</vt:lpwstr>
  </property>
</Properties>
</file>