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661" r:id="rId2"/>
  </p:sldMasterIdLst>
  <p:notesMasterIdLst>
    <p:notesMasterId r:id="rId13"/>
  </p:notesMasterIdLst>
  <p:sldIdLst>
    <p:sldId id="2259" r:id="rId3"/>
    <p:sldId id="2123259085" r:id="rId4"/>
    <p:sldId id="2123259094" r:id="rId5"/>
    <p:sldId id="2123259086" r:id="rId6"/>
    <p:sldId id="2123259087" r:id="rId7"/>
    <p:sldId id="2123259088" r:id="rId8"/>
    <p:sldId id="2123259089" r:id="rId9"/>
    <p:sldId id="2123259090" r:id="rId10"/>
    <p:sldId id="2123259091" r:id="rId11"/>
    <p:sldId id="2123259092" r:id="rId1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01912C-0EC4-103C-FC03-B85822FDF1B9}" name="Debbie K Yeh" initials="DY" userId="S::deye0491@colorado.edu::94e59156-1a84-4653-bc20-e87fb4639f92" providerId="AD"/>
  <p188:author id="{138746DE-2668-ADFE-F01E-FB7C0C927576}" name="Eric Bogatin" initials="EB" userId="S::erbo8281@colorado.edu::95021ea4-b854-46f9-89f9-e908b660416a" providerId="AD"/>
  <p188:author id="{A4841AF8-64F7-32E9-C90A-E95FB70C1BB0}" name="Marco M Nicotra" initials="MN" userId="S::mani8618@colorado.edu::03cd4f66-e587-4755-9c56-8f31c25e25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6414" autoAdjust="0"/>
  </p:normalViewPr>
  <p:slideViewPr>
    <p:cSldViewPr snapToGrid="0">
      <p:cViewPr varScale="1">
        <p:scale>
          <a:sx n="72" d="100"/>
          <a:sy n="72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-71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ogatin" userId="95021ea4-b854-46f9-89f9-e908b660416a" providerId="ADAL" clId="{C16D6AC4-1216-4E70-B660-A79C889D48C2}"/>
    <pc:docChg chg="delSld">
      <pc:chgData name="Eric Bogatin" userId="95021ea4-b854-46f9-89f9-e908b660416a" providerId="ADAL" clId="{C16D6AC4-1216-4E70-B660-A79C889D48C2}" dt="2024-10-30T19:27:06.614" v="0" actId="47"/>
      <pc:docMkLst>
        <pc:docMk/>
      </pc:docMkLst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685911171" sldId="307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406488085" sldId="30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137196506" sldId="309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654426336" sldId="1094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2474088582" sldId="1095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0" sldId="1096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332258376" sldId="1107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926162564" sldId="110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413439128" sldId="1417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556881732" sldId="1419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2193509016" sldId="1572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790070951" sldId="1575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441788607" sldId="1595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029334114" sldId="159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777444880" sldId="160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647926827" sldId="175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2354555590" sldId="1761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4004224989" sldId="1768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510768407" sldId="2594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2755407153" sldId="2123259071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129157538" sldId="2123259075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592042224" sldId="2123259082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2916415105" sldId="2123259083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870855253" sldId="2123259084"/>
        </pc:sldMkLst>
      </pc:sldChg>
      <pc:sldChg chg="del">
        <pc:chgData name="Eric Bogatin" userId="95021ea4-b854-46f9-89f9-e908b660416a" providerId="ADAL" clId="{C16D6AC4-1216-4E70-B660-A79C889D48C2}" dt="2024-10-30T19:27:06.614" v="0" actId="47"/>
        <pc:sldMkLst>
          <pc:docMk/>
          <pc:sldMk cId="3216547246" sldId="2123259093"/>
        </pc:sldMkLst>
      </pc:sldChg>
    </pc:docChg>
  </pc:docChgLst>
  <pc:docChgLst>
    <pc:chgData name="Jithendra HS" userId="fbed575dba93ca78" providerId="LiveId" clId="{7C64DB41-962F-4D91-82FB-06521D8FC020}"/>
    <pc:docChg chg="modSld">
      <pc:chgData name="Jithendra HS" userId="fbed575dba93ca78" providerId="LiveId" clId="{7C64DB41-962F-4D91-82FB-06521D8FC020}" dt="2024-11-07T03:57:16.746" v="17" actId="20577"/>
      <pc:docMkLst>
        <pc:docMk/>
      </pc:docMkLst>
      <pc:sldChg chg="modSp mod">
        <pc:chgData name="Jithendra HS" userId="fbed575dba93ca78" providerId="LiveId" clId="{7C64DB41-962F-4D91-82FB-06521D8FC020}" dt="2024-11-07T03:57:16.746" v="17" actId="20577"/>
        <pc:sldMkLst>
          <pc:docMk/>
          <pc:sldMk cId="29888969" sldId="2123259088"/>
        </pc:sldMkLst>
        <pc:spChg chg="mod">
          <ac:chgData name="Jithendra HS" userId="fbed575dba93ca78" providerId="LiveId" clId="{7C64DB41-962F-4D91-82FB-06521D8FC020}" dt="2024-11-07T03:57:16.746" v="17" actId="20577"/>
          <ac:spMkLst>
            <pc:docMk/>
            <pc:sldMk cId="29888969" sldId="2123259088"/>
            <ac:spMk id="3" creationId="{62DD8099-16DA-1E91-CBC0-8F05897C8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A335D9B-03A2-4803-A9DF-755292C686F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7DD8FE7-7CBA-450D-BF10-A3F47347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4253-4057-4341-BC1A-1C896BD2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A1333-FAE3-4D13-8BED-062DACD8C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3982-50DE-4850-B59E-DDEFE02F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5D012-7049-4B4E-ADBE-B9D5B82D3AEE}"/>
              </a:ext>
            </a:extLst>
          </p:cNvPr>
          <p:cNvSpPr/>
          <p:nvPr userDrawn="1"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7589-DD5B-4658-9FBF-06E3C2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85CA-78BB-434C-AFCA-C8F550A4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7B4B-CBBB-44CF-9F93-95776F14183E}"/>
              </a:ext>
            </a:extLst>
          </p:cNvPr>
          <p:cNvSpPr/>
          <p:nvPr userDrawn="1"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9F95B-59C9-4320-A8E2-156D39606EA8}"/>
              </a:ext>
            </a:extLst>
          </p:cNvPr>
          <p:cNvSpPr/>
          <p:nvPr userDrawn="1"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F6547-5DAE-400E-B768-7941B2F5D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5" y="6270258"/>
            <a:ext cx="649310" cy="6000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99BB35-C494-47DB-8C5A-E387DA3B5A7E}"/>
              </a:ext>
            </a:extLst>
          </p:cNvPr>
          <p:cNvSpPr txBox="1"/>
          <p:nvPr userDrawn="1"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6FF90-677A-46D7-A841-06FE91137DBD}"/>
              </a:ext>
            </a:extLst>
          </p:cNvPr>
          <p:cNvSpPr txBox="1"/>
          <p:nvPr userDrawn="1"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Bogatin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Piket-May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Electrical, Computer and Energy Engineering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DE7CC1-5885-4924-9B8A-31AB21953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0906" y="6284580"/>
            <a:ext cx="955665" cy="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7589-DD5B-4658-9FBF-06E3C2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85CA-78BB-434C-AFCA-C8F550A4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7B4B-CBBB-44CF-9F93-95776F14183E}"/>
              </a:ext>
            </a:extLst>
          </p:cNvPr>
          <p:cNvSpPr/>
          <p:nvPr userDrawn="1"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9F95B-59C9-4320-A8E2-156D39606EA8}"/>
              </a:ext>
            </a:extLst>
          </p:cNvPr>
          <p:cNvSpPr/>
          <p:nvPr userDrawn="1"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F6547-5DAE-400E-B768-7941B2F5D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5" y="6270258"/>
            <a:ext cx="649310" cy="6000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99BB35-C494-47DB-8C5A-E387DA3B5A7E}"/>
              </a:ext>
            </a:extLst>
          </p:cNvPr>
          <p:cNvSpPr txBox="1"/>
          <p:nvPr userDrawn="1"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6FF90-677A-46D7-A841-06FE91137DBD}"/>
              </a:ext>
            </a:extLst>
          </p:cNvPr>
          <p:cNvSpPr txBox="1"/>
          <p:nvPr userDrawn="1"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Bogatin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Piket-May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Electrical, Computer and Energy Engineering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DE7CC1-5885-4924-9B8A-31AB21953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0906" y="6284580"/>
            <a:ext cx="955665" cy="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31-F321-4A31-AFF7-707187E7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86FD-05FC-4B8C-AA16-3C0973F4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7F320-69A3-4FEC-B1B5-5D893445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B9CA-0F84-4D5B-B966-1CD1FCD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874E-1E76-4172-A35D-61368DCD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E246-7723-4E23-8C3A-141411E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F9F-DDCE-4EE7-8C17-13FF85A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538E0-F62F-4141-9994-F1DAFA412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15205-7DB9-44B9-801D-281CA40C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1359D-7549-427F-A7C0-DED1765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4F410-892F-4F74-97DD-6D752002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F233-3631-4858-A7D6-556DE3D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A1A3-AA07-46A3-BBEE-D465560F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C4A9-C94F-4810-9133-A72725BC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B9B-93AB-4B17-A075-694E3D29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05EB-03E9-4E81-BF25-F7900AFA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CA26-A9E2-4359-99DB-47B4F851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4B409-7081-46BD-8C1C-D44E5832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0E291-79FF-4FEF-BA49-1BCC056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5E94-ED17-4777-9C3A-1B19C6CF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CB8C-1AD3-4A95-AE7B-FDABC498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7A2A-8BF5-4918-94FA-60845FC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512136" y="1386909"/>
            <a:ext cx="9397408" cy="197297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2344" y="3675660"/>
            <a:ext cx="7505869" cy="84672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 (Company)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Speaker 2 (Company)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32344" y="4866507"/>
            <a:ext cx="7505869" cy="84672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i="1">
                <a:solidFill>
                  <a:schemeClr val="tx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1 (Company), Paper Author 2 (Company),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3 (Company)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8F06AD6-42B1-B840-A60B-21B22743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0460" y="1143620"/>
            <a:ext cx="9527341" cy="45100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A18E4D6-471A-2C43-A336-950ABA1D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ic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174" y="1240141"/>
            <a:ext cx="4789885" cy="3464984"/>
          </a:xfrm>
          <a:prstGeom prst="rect">
            <a:avLst/>
          </a:prstGeom>
        </p:spPr>
        <p:txBody>
          <a:bodyPr/>
          <a:lstStyle>
            <a:lvl1pPr marL="243834" indent="-243834"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67" b="1" i="0">
                <a:latin typeface="Helvetica" charset="0"/>
                <a:ea typeface="Helvetica" charset="0"/>
                <a:cs typeface="Helvetica" charset="0"/>
              </a:defRPr>
            </a:lvl1pPr>
            <a:lvl2pPr marL="853419" indent="-243834">
              <a:spcBef>
                <a:spcPts val="0"/>
              </a:spcBef>
              <a:spcAft>
                <a:spcPts val="800"/>
              </a:spcAft>
              <a:buFont typeface="Courier New" charset="0"/>
              <a:buChar char="o"/>
              <a:defRPr sz="1467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1280128" indent="-182875">
              <a:spcBef>
                <a:spcPts val="0"/>
              </a:spcBef>
              <a:spcAft>
                <a:spcPts val="800"/>
              </a:spcAft>
              <a:defRPr sz="1467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767796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2255464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01471" y="1251513"/>
            <a:ext cx="5902111" cy="4477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0BF98AA-79C3-D740-AD32-53210B444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1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174" y="1240141"/>
            <a:ext cx="4789885" cy="3464984"/>
          </a:xfrm>
          <a:prstGeom prst="rect">
            <a:avLst/>
          </a:prstGeom>
        </p:spPr>
        <p:txBody>
          <a:bodyPr/>
          <a:lstStyle>
            <a:lvl1pPr marL="243834" indent="-243834"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67" b="1" i="0">
                <a:latin typeface="Helvetica" charset="0"/>
                <a:ea typeface="Helvetica" charset="0"/>
                <a:cs typeface="Helvetica" charset="0"/>
              </a:defRPr>
            </a:lvl1pPr>
            <a:lvl2pPr marL="853419" indent="-243834">
              <a:spcBef>
                <a:spcPts val="0"/>
              </a:spcBef>
              <a:spcAft>
                <a:spcPts val="800"/>
              </a:spcAft>
              <a:buFont typeface="Courier New" charset="0"/>
              <a:buChar char="o"/>
              <a:defRPr sz="1467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1280128" indent="-182875">
              <a:spcBef>
                <a:spcPts val="0"/>
              </a:spcBef>
              <a:spcAft>
                <a:spcPts val="800"/>
              </a:spcAft>
              <a:defRPr sz="1467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767796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2255464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85409" y="2093139"/>
            <a:ext cx="4067915" cy="3333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7196519" y="1241023"/>
            <a:ext cx="4067595" cy="6902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B470DD-D764-0D41-8CF5-E5FD7F32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512136" y="990600"/>
            <a:ext cx="9397408" cy="197297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32344" y="3279351"/>
            <a:ext cx="7505869" cy="846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32344" y="4470197"/>
            <a:ext cx="7505869" cy="846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1">
                <a:solidFill>
                  <a:schemeClr val="bg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6F0F65-E559-4B47-9CB2-B8A9CBE54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88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987556" y="1909964"/>
            <a:ext cx="2859185" cy="2772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49148" y="1424198"/>
            <a:ext cx="3485288" cy="3269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32532" y="1424198"/>
            <a:ext cx="3485288" cy="3269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27888" y="4736819"/>
            <a:ext cx="3528128" cy="1035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219170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828754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438339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211272" y="4736819"/>
            <a:ext cx="3528128" cy="1035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219170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828754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438339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39D7A60-94C3-EE48-B3AE-0DB55AC0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2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530E20D-BAC1-DE48-9A60-2C01614D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11740327" y="6356350"/>
            <a:ext cx="535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06" y="90575"/>
            <a:ext cx="1028575" cy="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776" y="841302"/>
            <a:ext cx="1876550" cy="186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81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11497134" y="6356350"/>
            <a:ext cx="535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181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35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Title Slide</a:t>
            </a:r>
            <a:br>
              <a:rPr lang="en-US"/>
            </a:br>
            <a:r>
              <a:rPr lang="en-US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48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200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506802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9877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07E-CFD3-4F38-A55A-42BDB9BC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BDCE-E32F-4381-96AF-9D930615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4E3-2E0D-47C5-ADF5-A4EE9013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4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404107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182671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538053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Numbered One Column Layout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DE42E10-C02B-493C-892E-5A8A326E78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4488" indent="-344488">
              <a:buFont typeface="+mj-lt"/>
              <a:buAutoNum type="arabicPeriod"/>
              <a:tabLst>
                <a:tab pos="288925" algn="l"/>
              </a:tabLst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593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738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60425" indent="-171450">
              <a:defRPr/>
            </a:lvl4pPr>
            <a:lvl5pPr marL="1031875" indent="-171450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840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114020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2608230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171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10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685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5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00F-BA9E-4734-ADD7-E5F27F7A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56"/>
            <a:ext cx="12192000" cy="670402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4329-DA73-4E18-918D-E8C2506A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E961-16FF-4DF3-BBB3-00F5FA35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0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5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585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61962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24618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20354895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3096578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887" y="400050"/>
            <a:ext cx="9015537" cy="514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87" y="1717675"/>
            <a:ext cx="9017760" cy="3930650"/>
          </a:xfrm>
          <a:prstGeom prst="rect">
            <a:avLst/>
          </a:prstGeo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41710" y="914400"/>
            <a:ext cx="8993942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Add Secondary Title in Keysight Gray (28 Pt)</a:t>
            </a:r>
          </a:p>
        </p:txBody>
      </p:sp>
    </p:spTree>
    <p:extLst>
      <p:ext uri="{BB962C8B-B14F-4D97-AF65-F5344CB8AC3E}">
        <p14:creationId xmlns:p14="http://schemas.microsoft.com/office/powerpoint/2010/main" val="2355571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9030081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1_One 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>
            <a:off x="449580" y="1802869"/>
            <a:ext cx="1129284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449201" y="920555"/>
            <a:ext cx="7453790" cy="39395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40014"/>
              </a:gs>
            </a:gsLst>
            <a:lin ang="5400000" scaled="0"/>
          </a:gradFill>
          <a:ln>
            <a:noFill/>
          </a:ln>
        </p:spPr>
        <p:txBody>
          <a:bodyPr spcFirstLastPara="1" wrap="square" lIns="137150" tIns="73150" rIns="137150" bIns="7315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4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B6FB-5FC5-4D92-820D-0570B1A5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9A36D-5AA9-40FC-9008-AB67BDD2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6C4A-3F1D-4EAD-A3D3-DDE99642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4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1_Two Colum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body" idx="1"/>
          </p:nvPr>
        </p:nvSpPr>
        <p:spPr>
          <a:xfrm>
            <a:off x="6208776" y="1802869"/>
            <a:ext cx="553212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2"/>
          </p:nvPr>
        </p:nvSpPr>
        <p:spPr>
          <a:xfrm>
            <a:off x="449580" y="1802869"/>
            <a:ext cx="553212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3"/>
          </p:nvPr>
        </p:nvSpPr>
        <p:spPr>
          <a:xfrm>
            <a:off x="449201" y="920555"/>
            <a:ext cx="7453790" cy="39395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40014"/>
              </a:gs>
            </a:gsLst>
            <a:lin ang="5400000" scaled="0"/>
          </a:gradFill>
          <a:ln>
            <a:noFill/>
          </a:ln>
        </p:spPr>
        <p:txBody>
          <a:bodyPr spcFirstLastPara="1" wrap="square" lIns="137150" tIns="73150" rIns="137150" bIns="7315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ftr" idx="11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510-43DE-4BF0-A87F-71C2258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A018-A310-4558-805E-C0521381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F5CD-7180-4E59-A463-009AD3E6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6184-957D-4DFE-9429-40CAF60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96E-7360-4EE7-A619-5B89FBA3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A5D1-9F26-4B9C-ACBB-3EA6BA5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6CB7-A16F-47D9-8D47-98677804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0767-4B25-4F29-80E5-38ADBC5A8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B0E4-C460-4E5E-A00C-7911C7EFD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91B2E-4E6E-4AE1-BE1F-67C68E0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A1C9-D632-4E85-BC97-9E0DBEA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B3A8C-F187-466C-8331-1674B786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3AA0-D1F3-4D43-99EE-72662B2E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6EF63-7D54-46E3-873A-7066581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9D83-DF43-48E7-B265-34780F4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25F07A-2E8B-4AB4-8002-8B6DD659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2E82A-14A2-4863-889F-77A7E56A2768}"/>
              </a:ext>
            </a:extLst>
          </p:cNvPr>
          <p:cNvSpPr/>
          <p:nvPr userDrawn="1"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AC606-D713-4A40-BCE7-250D6B73D055}"/>
              </a:ext>
            </a:extLst>
          </p:cNvPr>
          <p:cNvSpPr/>
          <p:nvPr userDrawn="1"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16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37B5A-0270-484B-979D-3F2C92F0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356"/>
            <a:ext cx="12191999" cy="67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CFD9-472C-4427-BB8E-22F026EC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8825F6-308B-4930-A4DE-F34D10DC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Image result for be boulder">
            <a:extLst>
              <a:ext uri="{FF2B5EF4-FFF2-40B4-BE49-F238E27FC236}">
                <a16:creationId xmlns:a16="http://schemas.microsoft.com/office/drawing/2014/main" id="{A02850F8-1625-4B68-9F8B-37BD7C1C26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7"/>
          <a:stretch/>
        </p:blipFill>
        <p:spPr bwMode="auto">
          <a:xfrm>
            <a:off x="95089" y="6150307"/>
            <a:ext cx="4741069" cy="7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19C620-D3D4-48E6-AE76-7413987BE33D}"/>
              </a:ext>
            </a:extLst>
          </p:cNvPr>
          <p:cNvSpPr/>
          <p:nvPr userDrawn="1"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031A8B-7B11-4E3F-B8BA-A8FEF324A355}"/>
              </a:ext>
            </a:extLst>
          </p:cNvPr>
          <p:cNvSpPr txBox="1"/>
          <p:nvPr userDrawn="1"/>
        </p:nvSpPr>
        <p:spPr>
          <a:xfrm>
            <a:off x="5829047" y="631783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BF474-C26E-4532-962B-1653046D6EE3}"/>
              </a:ext>
            </a:extLst>
          </p:cNvPr>
          <p:cNvSpPr/>
          <p:nvPr userDrawn="1"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C5E1B51-CDCF-51C9-FC72-ED78939CD5A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10" y="6203252"/>
            <a:ext cx="1383661" cy="639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2EB41-8CCF-637E-2314-7BA34E761EAC}"/>
              </a:ext>
            </a:extLst>
          </p:cNvPr>
          <p:cNvSpPr txBox="1"/>
          <p:nvPr userDrawn="1"/>
        </p:nvSpPr>
        <p:spPr>
          <a:xfrm>
            <a:off x="838200" y="633816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Colorado, Boulder</a:t>
            </a:r>
          </a:p>
        </p:txBody>
      </p:sp>
    </p:spTree>
    <p:extLst>
      <p:ext uri="{BB962C8B-B14F-4D97-AF65-F5344CB8AC3E}">
        <p14:creationId xmlns:p14="http://schemas.microsoft.com/office/powerpoint/2010/main" val="21830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6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5" r:id="rId23"/>
    <p:sldLayoutId id="2147483716" r:id="rId2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Print" panose="02000600000000000000" pitchFamily="2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level: Bullet, 20pt</a:t>
            </a:r>
          </a:p>
          <a:p>
            <a:pPr lvl="1"/>
            <a:r>
              <a:rPr lang="en-US"/>
              <a:t>Second level: Sub-bullet 1, 18pt</a:t>
            </a:r>
          </a:p>
          <a:p>
            <a:pPr lvl="2"/>
            <a:r>
              <a:rPr lang="en-US"/>
              <a:t>Third level: Sub-bullet 2, 16pt</a:t>
            </a:r>
          </a:p>
          <a:p>
            <a:pPr lvl="3"/>
            <a:r>
              <a:rPr lang="en-US"/>
              <a:t>Fourth level: Sub-bullet 3, 14pt</a:t>
            </a:r>
          </a:p>
          <a:p>
            <a:pPr lvl="4"/>
            <a:r>
              <a:rPr lang="en-US"/>
              <a:t>Fifth level: Sub-bullet 4, 12pt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spc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7388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kern="1200" cap="none" spc="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8837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Arial" panose="020B0604020202020204" pitchFamily="34" charset="0"/>
        <a:buChar char="•"/>
        <a:defRPr lang="en-US" sz="12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spc="60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4AF408-139A-0567-3405-2AD27B1E5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 Eric Bogatin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B631E1-BAB8-C79D-60AD-824E5AD7D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2024-10-11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299AD-C24A-0ABB-EC49-E6E98DBB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0546-B313-6614-AF01-6BB456FD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Adinath: Validation of 2-port VNA for Low Impedance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76CD-671D-0F78-0877-47306EF2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floor of ZNL</a:t>
            </a:r>
          </a:p>
          <a:p>
            <a:pPr lvl="1"/>
            <a:r>
              <a:rPr lang="en-US" dirty="0"/>
              <a:t>Tradeoff with IF settings</a:t>
            </a:r>
          </a:p>
          <a:p>
            <a:r>
              <a:rPr lang="en-US" dirty="0"/>
              <a:t>Calibrating with known resistors</a:t>
            </a:r>
          </a:p>
          <a:p>
            <a:r>
              <a:rPr lang="en-US" dirty="0"/>
              <a:t>Range of impedance measurements: from lowest to highest</a:t>
            </a:r>
          </a:p>
          <a:p>
            <a:r>
              <a:rPr lang="en-US" dirty="0"/>
              <a:t>Using port extension to reduce the high-frequency phase of fixture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B7601-C8AB-1C73-80AF-5EA44A6A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Dheeraj: optimized 50 ohm SMA Launches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 cost SMA (2-layer)</a:t>
            </a:r>
          </a:p>
          <a:p>
            <a:r>
              <a:rPr lang="en-US" dirty="0"/>
              <a:t>The problem: using TDR to measure</a:t>
            </a:r>
          </a:p>
          <a:p>
            <a:r>
              <a:rPr lang="en-US" dirty="0"/>
              <a:t>What influences the launch impedance</a:t>
            </a:r>
          </a:p>
          <a:p>
            <a:pPr lvl="1"/>
            <a:r>
              <a:rPr lang="en-US" dirty="0"/>
              <a:t>Clearance hole, …</a:t>
            </a:r>
          </a:p>
          <a:p>
            <a:r>
              <a:rPr lang="en-US" dirty="0"/>
              <a:t>Methodology to optimize the launch footprint</a:t>
            </a:r>
          </a:p>
          <a:p>
            <a:r>
              <a:rPr lang="en-US" dirty="0"/>
              <a:t>Final recommendation</a:t>
            </a:r>
          </a:p>
          <a:p>
            <a:r>
              <a:rPr lang="en-US" dirty="0"/>
              <a:t>Comparison of best case, pathological cases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A4FD-F56A-96A5-4CDD-759E751E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Dheeraj: 4-layer SMA launches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5545-15CA-FB63-E6AC-623D1E6E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3FFA-E7CC-069D-4FAD-89D9CE97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Arjun: Low cost Dk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nano VNA and delta L</a:t>
            </a:r>
          </a:p>
          <a:p>
            <a:r>
              <a:rPr lang="en-US" dirty="0"/>
              <a:t>Comparison of the nano and the ZNL</a:t>
            </a:r>
          </a:p>
          <a:p>
            <a:r>
              <a:rPr lang="en-US" dirty="0"/>
              <a:t>Process of extracting the Dk-eff from S21</a:t>
            </a:r>
          </a:p>
          <a:p>
            <a:r>
              <a:rPr lang="en-US" dirty="0"/>
              <a:t>Methodology using micrometer and test board</a:t>
            </a:r>
          </a:p>
          <a:p>
            <a:r>
              <a:rPr lang="en-US" dirty="0"/>
              <a:t>Measuring the h using micrometer</a:t>
            </a:r>
          </a:p>
          <a:p>
            <a:r>
              <a:rPr lang="en-US" dirty="0"/>
              <a:t>Measuring w with USB microscope</a:t>
            </a:r>
          </a:p>
          <a:p>
            <a:r>
              <a:rPr lang="en-US" dirty="0"/>
              <a:t>Using 2D solver to get the Dk-bulk</a:t>
            </a:r>
          </a:p>
          <a:p>
            <a:r>
              <a:rPr lang="en-US" dirty="0"/>
              <a:t>Measuring the solder mask (impact)</a:t>
            </a:r>
          </a:p>
          <a:p>
            <a:r>
              <a:rPr lang="en-US" dirty="0"/>
              <a:t>Board to board variation</a:t>
            </a:r>
          </a:p>
          <a:p>
            <a:r>
              <a:rPr lang="en-US" dirty="0"/>
              <a:t>Batch to batch variation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Arjun: confidence in 2D field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different solvers</a:t>
            </a:r>
          </a:p>
          <a:p>
            <a:pPr lvl="1"/>
            <a:r>
              <a:rPr lang="en-US" dirty="0"/>
              <a:t>ADS MIL</a:t>
            </a:r>
          </a:p>
          <a:p>
            <a:pPr lvl="1"/>
            <a:r>
              <a:rPr lang="en-US" dirty="0"/>
              <a:t>Sierra circuits</a:t>
            </a:r>
          </a:p>
          <a:p>
            <a:pPr lvl="1"/>
            <a:r>
              <a:rPr lang="en-US" dirty="0"/>
              <a:t>Ansys SI 2D</a:t>
            </a:r>
          </a:p>
          <a:p>
            <a:pPr lvl="1"/>
            <a:r>
              <a:rPr lang="en-US" dirty="0"/>
              <a:t>HyperLynx stack up </a:t>
            </a:r>
          </a:p>
          <a:p>
            <a:pPr lvl="1"/>
            <a:r>
              <a:rPr lang="en-US" dirty="0"/>
              <a:t>Saturn PCB (approximation)</a:t>
            </a:r>
          </a:p>
          <a:p>
            <a:r>
              <a:rPr lang="en-US" dirty="0"/>
              <a:t>Microstrip, stripline, w solder mask</a:t>
            </a:r>
          </a:p>
          <a:p>
            <a:r>
              <a:rPr lang="en-US" dirty="0"/>
              <a:t>Sensitivity of t, solder mask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Jithendra: A 300 MHz opAmp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Designing and building the board </a:t>
            </a:r>
          </a:p>
          <a:p>
            <a:r>
              <a:rPr lang="en-US" dirty="0"/>
              <a:t>Characterizing the </a:t>
            </a:r>
            <a:r>
              <a:rPr lang="en-US" dirty="0" err="1"/>
              <a:t>opamp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impedance, input capacitance</a:t>
            </a:r>
          </a:p>
          <a:p>
            <a:pPr lvl="1"/>
            <a:r>
              <a:rPr lang="en-US" dirty="0"/>
              <a:t>Gain and BW using S21 and nano and the ZNL</a:t>
            </a:r>
          </a:p>
          <a:p>
            <a:pPr lvl="1"/>
            <a:r>
              <a:rPr lang="en-US" dirty="0"/>
              <a:t>Measuring the slew rate with fast edge and scope</a:t>
            </a:r>
          </a:p>
          <a:p>
            <a:pPr lvl="1"/>
            <a:r>
              <a:rPr lang="en-US" dirty="0"/>
              <a:t>Low frequency output voltage levels and rail voltages</a:t>
            </a:r>
          </a:p>
          <a:p>
            <a:pPr lvl="1"/>
            <a:r>
              <a:rPr lang="en-US" dirty="0"/>
              <a:t>Using power amplifier to boost input voltage and attenuator on output (with nano VNA) </a:t>
            </a:r>
          </a:p>
          <a:p>
            <a:pPr lvl="1"/>
            <a:r>
              <a:rPr lang="en-US" dirty="0"/>
              <a:t>Low freq to high frequency</a:t>
            </a:r>
            <a:r>
              <a:rPr lang="en-US"/>
              <a:t>(Consistency test)</a:t>
            </a:r>
            <a:endParaRPr lang="en-US" dirty="0"/>
          </a:p>
          <a:p>
            <a:r>
              <a:rPr lang="en-US" dirty="0"/>
              <a:t>Characterizing other power amplifiers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Jithendra: </a:t>
            </a:r>
            <a:br>
              <a:rPr lang="en-US" sz="2400" dirty="0"/>
            </a:br>
            <a:r>
              <a:rPr lang="en-US" sz="2400" dirty="0"/>
              <a:t>Characterizing a High Bandwidth Sniffer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450 ohm resistor to pick up the signal</a:t>
            </a:r>
          </a:p>
          <a:p>
            <a:r>
              <a:rPr lang="en-US" dirty="0"/>
              <a:t>Measuring the thru and the split signal </a:t>
            </a:r>
          </a:p>
          <a:p>
            <a:r>
              <a:rPr lang="en-US" dirty="0"/>
              <a:t>Compared to the through path with no splitter</a:t>
            </a:r>
          </a:p>
          <a:p>
            <a:r>
              <a:rPr lang="en-US" dirty="0"/>
              <a:t>Using 2-layer board with optimized SMA</a:t>
            </a:r>
          </a:p>
          <a:p>
            <a:r>
              <a:rPr lang="en-US" dirty="0"/>
              <a:t>Using 4-layer board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635-6CD7-4FA6-680A-8EF7714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Adinath: UFL connector BW 2-layer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099-16DA-1E91-CBC0-8F05897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SMA to UFL connections	</a:t>
            </a:r>
          </a:p>
          <a:p>
            <a:pPr lvl="1"/>
            <a:r>
              <a:rPr lang="en-US" dirty="0"/>
              <a:t>SMA to UFL adaptor (UFL cable between them</a:t>
            </a:r>
          </a:p>
          <a:p>
            <a:pPr lvl="1"/>
            <a:r>
              <a:rPr lang="en-US" dirty="0"/>
              <a:t>SMA to UFL pigtail</a:t>
            </a:r>
          </a:p>
          <a:p>
            <a:r>
              <a:rPr lang="en-US" dirty="0"/>
              <a:t>UFL to UFL</a:t>
            </a:r>
          </a:p>
          <a:p>
            <a:pPr lvl="1"/>
            <a:r>
              <a:rPr lang="en-US" dirty="0"/>
              <a:t>UFL to UFL</a:t>
            </a:r>
          </a:p>
          <a:p>
            <a:pPr lvl="1"/>
            <a:r>
              <a:rPr lang="en-US" dirty="0"/>
              <a:t>UFL back to back</a:t>
            </a:r>
          </a:p>
          <a:p>
            <a:pPr lvl="1"/>
            <a:r>
              <a:rPr lang="en-US" dirty="0"/>
              <a:t>UFL through on PCB layer 1</a:t>
            </a:r>
          </a:p>
          <a:p>
            <a:pPr lvl="1"/>
            <a:r>
              <a:rPr lang="en-US" dirty="0"/>
              <a:t>UFL through PCB top to bottom</a:t>
            </a:r>
          </a:p>
          <a:p>
            <a:pPr lvl="1"/>
            <a:r>
              <a:rPr lang="en-US" dirty="0"/>
              <a:t>UFL-SMA pigtail</a:t>
            </a:r>
          </a:p>
          <a:p>
            <a:r>
              <a:rPr lang="en-US" dirty="0"/>
              <a:t>Compared with just SMA thru on a board</a:t>
            </a:r>
          </a:p>
          <a:p>
            <a:r>
              <a:rPr lang="en-US" dirty="0"/>
              <a:t>Application:</a:t>
            </a:r>
          </a:p>
          <a:p>
            <a:pPr lvl="1"/>
            <a:r>
              <a:rPr lang="en-US" dirty="0"/>
              <a:t>Delta L for Dk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40C5-F726-36AB-A04C-6A27910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D275-1915-5BF0-C410-125031BF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Adinath: DC blocking capacitor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622A-9817-25E9-6ACA-F73E3E48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91"/>
            <a:ext cx="10515600" cy="48769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Coaxial DC blocking caps </a:t>
            </a:r>
          </a:p>
          <a:p>
            <a:pPr lvl="1"/>
            <a:r>
              <a:rPr lang="en-US" dirty="0"/>
              <a:t>Characterizing</a:t>
            </a:r>
          </a:p>
          <a:p>
            <a:pPr lvl="1"/>
            <a:r>
              <a:rPr lang="en-US" dirty="0"/>
              <a:t>Pole frequency </a:t>
            </a:r>
          </a:p>
          <a:p>
            <a:pPr lvl="1"/>
            <a:r>
              <a:rPr lang="en-US" dirty="0"/>
              <a:t>Without calibration</a:t>
            </a:r>
          </a:p>
          <a:p>
            <a:pPr lvl="1"/>
            <a:r>
              <a:rPr lang="en-US" dirty="0"/>
              <a:t>With calibration</a:t>
            </a:r>
          </a:p>
          <a:p>
            <a:r>
              <a:rPr lang="en-US" dirty="0"/>
              <a:t>Custom DC blocking capacitor</a:t>
            </a:r>
          </a:p>
          <a:p>
            <a:pPr lvl="1"/>
            <a:r>
              <a:rPr lang="en-US" dirty="0"/>
              <a:t>Lower pole frequency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Without calibration</a:t>
            </a:r>
          </a:p>
          <a:p>
            <a:pPr lvl="1"/>
            <a:r>
              <a:rPr lang="en-US" dirty="0"/>
              <a:t>With calibration</a:t>
            </a:r>
          </a:p>
          <a:p>
            <a:pPr lvl="1"/>
            <a:r>
              <a:rPr lang="en-US" dirty="0"/>
              <a:t>Measuring </a:t>
            </a:r>
          </a:p>
          <a:p>
            <a:r>
              <a:rPr lang="en-US" dirty="0"/>
              <a:t>Characterizing a DC block capacitor: do’s and don’ts</a:t>
            </a:r>
          </a:p>
          <a:p>
            <a:pPr lvl="1"/>
            <a:r>
              <a:rPr lang="en-US" dirty="0"/>
              <a:t>1-port</a:t>
            </a:r>
          </a:p>
          <a:p>
            <a:pPr lvl="1"/>
            <a:r>
              <a:rPr lang="en-US" dirty="0"/>
              <a:t>2-port with Tee</a:t>
            </a:r>
          </a:p>
          <a:p>
            <a:pPr lvl="1"/>
            <a:r>
              <a:rPr lang="en-US" dirty="0"/>
              <a:t>2-port shunt</a:t>
            </a:r>
          </a:p>
          <a:p>
            <a:r>
              <a:rPr lang="en-US" dirty="0"/>
              <a:t>Killer app:</a:t>
            </a:r>
          </a:p>
          <a:p>
            <a:pPr lvl="1"/>
            <a:r>
              <a:rPr lang="en-US" dirty="0"/>
              <a:t>Measured C with DC bias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BB2-FA6C-5CC0-1FC2-E3D92284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67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April_2019" id="{CDC0E78D-7FDB-4EC3-8948-D87114C1A23A}" vid="{C053656A-2954-4C94-A489-2F6E04E1F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12770</TotalTime>
  <Words>440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Franklin Gothic Book</vt:lpstr>
      <vt:lpstr>Helvetica</vt:lpstr>
      <vt:lpstr>Helvetica Light</vt:lpstr>
      <vt:lpstr>Helvetica Light Oblique</vt:lpstr>
      <vt:lpstr>Helvetica Oblique</vt:lpstr>
      <vt:lpstr>Segoe Print</vt:lpstr>
      <vt:lpstr>Times New Roman</vt:lpstr>
      <vt:lpstr>Wingdings</vt:lpstr>
      <vt:lpstr>Custom Design</vt:lpstr>
      <vt:lpstr>2017 Keysight Macro LIGHT</vt:lpstr>
      <vt:lpstr>Prof Eric Bogatin</vt:lpstr>
      <vt:lpstr>Dheeraj: optimized 50 ohm SMA Launches</vt:lpstr>
      <vt:lpstr>Dheeraj: 4-layer SMA launches</vt:lpstr>
      <vt:lpstr>Arjun: Low cost Dk extraction</vt:lpstr>
      <vt:lpstr>Arjun: confidence in 2D field solvers</vt:lpstr>
      <vt:lpstr>Jithendra: A 300 MHz opAmp design</vt:lpstr>
      <vt:lpstr>Jithendra:  Characterizing a High Bandwidth Sniffer Circuit</vt:lpstr>
      <vt:lpstr>Adinath: UFL connector BW 2-layer</vt:lpstr>
      <vt:lpstr>Adinath: DC blocking capacitor</vt:lpstr>
      <vt:lpstr>Adinath: Validation of 2-port VNA for Low Impedance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Saish Sawant</dc:creator>
  <cp:lastModifiedBy>Jithendra HS</cp:lastModifiedBy>
  <cp:revision>168</cp:revision>
  <cp:lastPrinted>2023-05-18T19:27:55Z</cp:lastPrinted>
  <dcterms:created xsi:type="dcterms:W3CDTF">2022-02-14T13:42:11Z</dcterms:created>
  <dcterms:modified xsi:type="dcterms:W3CDTF">2024-11-07T03:57:25Z</dcterms:modified>
</cp:coreProperties>
</file>