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66" r:id="rId3"/>
    <p:sldId id="264" r:id="rId4"/>
    <p:sldId id="265" r:id="rId5"/>
    <p:sldId id="267" r:id="rId6"/>
    <p:sldId id="268" r:id="rId7"/>
    <p:sldId id="269" r:id="rId8"/>
    <p:sldId id="270" r:id="rId9"/>
    <p:sldId id="271" r:id="rId10"/>
    <p:sldId id="272" r:id="rId11"/>
    <p:sldId id="273" r:id="rId12"/>
    <p:sldId id="274" r:id="rId13"/>
    <p:sldId id="275" r:id="rId14"/>
    <p:sldId id="277" r:id="rId15"/>
    <p:sldId id="280" r:id="rId16"/>
    <p:sldId id="281" r:id="rId17"/>
    <p:sldId id="278" r:id="rId18"/>
    <p:sldId id="279"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E8F9C-32D5-9BE5-150E-3C687B6DE9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93C859-4807-5E1C-E8BF-1214A68A97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324799-AA74-B44E-9669-F3E50FBB7B68}"/>
              </a:ext>
            </a:extLst>
          </p:cNvPr>
          <p:cNvSpPr>
            <a:spLocks noGrp="1"/>
          </p:cNvSpPr>
          <p:nvPr>
            <p:ph type="dt" sz="half" idx="10"/>
          </p:nvPr>
        </p:nvSpPr>
        <p:spPr/>
        <p:txBody>
          <a:bodyPr/>
          <a:lstStyle/>
          <a:p>
            <a:fld id="{3A04CF8C-4854-4206-9608-32B95B8F26AB}" type="datetimeFigureOut">
              <a:rPr lang="en-IN" smtClean="0"/>
              <a:t>09-08-2023</a:t>
            </a:fld>
            <a:endParaRPr lang="en-IN"/>
          </a:p>
        </p:txBody>
      </p:sp>
      <p:sp>
        <p:nvSpPr>
          <p:cNvPr id="5" name="Footer Placeholder 4">
            <a:extLst>
              <a:ext uri="{FF2B5EF4-FFF2-40B4-BE49-F238E27FC236}">
                <a16:creationId xmlns:a16="http://schemas.microsoft.com/office/drawing/2014/main" id="{89F3B674-B83A-9A9D-FE28-1489D7B408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FE6636-F4CB-8C76-B1ED-69047AFFD353}"/>
              </a:ext>
            </a:extLst>
          </p:cNvPr>
          <p:cNvSpPr>
            <a:spLocks noGrp="1"/>
          </p:cNvSpPr>
          <p:nvPr>
            <p:ph type="sldNum" sz="quarter" idx="12"/>
          </p:nvPr>
        </p:nvSpPr>
        <p:spPr/>
        <p:txBody>
          <a:bodyPr/>
          <a:lstStyle/>
          <a:p>
            <a:fld id="{AA98D401-A663-4356-9BD9-D08BC38C6276}" type="slidenum">
              <a:rPr lang="en-IN" smtClean="0"/>
              <a:t>‹#›</a:t>
            </a:fld>
            <a:endParaRPr lang="en-IN"/>
          </a:p>
        </p:txBody>
      </p:sp>
    </p:spTree>
    <p:extLst>
      <p:ext uri="{BB962C8B-B14F-4D97-AF65-F5344CB8AC3E}">
        <p14:creationId xmlns:p14="http://schemas.microsoft.com/office/powerpoint/2010/main" val="558110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92988-A7CE-E04C-5FEB-1A65E73695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504E8F-FEDB-1E70-D0EF-E07309D1D4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D9029F-CFFA-8C19-DBA7-0940FDF5AD12}"/>
              </a:ext>
            </a:extLst>
          </p:cNvPr>
          <p:cNvSpPr>
            <a:spLocks noGrp="1"/>
          </p:cNvSpPr>
          <p:nvPr>
            <p:ph type="dt" sz="half" idx="10"/>
          </p:nvPr>
        </p:nvSpPr>
        <p:spPr/>
        <p:txBody>
          <a:bodyPr/>
          <a:lstStyle/>
          <a:p>
            <a:fld id="{3A04CF8C-4854-4206-9608-32B95B8F26AB}" type="datetimeFigureOut">
              <a:rPr lang="en-IN" smtClean="0"/>
              <a:t>09-08-2023</a:t>
            </a:fld>
            <a:endParaRPr lang="en-IN"/>
          </a:p>
        </p:txBody>
      </p:sp>
      <p:sp>
        <p:nvSpPr>
          <p:cNvPr id="5" name="Footer Placeholder 4">
            <a:extLst>
              <a:ext uri="{FF2B5EF4-FFF2-40B4-BE49-F238E27FC236}">
                <a16:creationId xmlns:a16="http://schemas.microsoft.com/office/drawing/2014/main" id="{56AC2F7A-CFE4-4EC3-EE80-F69EED0E41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879C57-2426-A4F9-DDEF-131518028F2C}"/>
              </a:ext>
            </a:extLst>
          </p:cNvPr>
          <p:cNvSpPr>
            <a:spLocks noGrp="1"/>
          </p:cNvSpPr>
          <p:nvPr>
            <p:ph type="sldNum" sz="quarter" idx="12"/>
          </p:nvPr>
        </p:nvSpPr>
        <p:spPr/>
        <p:txBody>
          <a:bodyPr/>
          <a:lstStyle/>
          <a:p>
            <a:fld id="{AA98D401-A663-4356-9BD9-D08BC38C6276}" type="slidenum">
              <a:rPr lang="en-IN" smtClean="0"/>
              <a:t>‹#›</a:t>
            </a:fld>
            <a:endParaRPr lang="en-IN"/>
          </a:p>
        </p:txBody>
      </p:sp>
    </p:spTree>
    <p:extLst>
      <p:ext uri="{BB962C8B-B14F-4D97-AF65-F5344CB8AC3E}">
        <p14:creationId xmlns:p14="http://schemas.microsoft.com/office/powerpoint/2010/main" val="4083858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7B9CA6-E6E6-B8EF-9E91-2E8B5D5394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886349-10FF-B05E-3229-4DF59CA0B3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FF757F-678B-A9F3-EA9B-59728353B6F6}"/>
              </a:ext>
            </a:extLst>
          </p:cNvPr>
          <p:cNvSpPr>
            <a:spLocks noGrp="1"/>
          </p:cNvSpPr>
          <p:nvPr>
            <p:ph type="dt" sz="half" idx="10"/>
          </p:nvPr>
        </p:nvSpPr>
        <p:spPr/>
        <p:txBody>
          <a:bodyPr/>
          <a:lstStyle/>
          <a:p>
            <a:fld id="{3A04CF8C-4854-4206-9608-32B95B8F26AB}" type="datetimeFigureOut">
              <a:rPr lang="en-IN" smtClean="0"/>
              <a:t>09-08-2023</a:t>
            </a:fld>
            <a:endParaRPr lang="en-IN"/>
          </a:p>
        </p:txBody>
      </p:sp>
      <p:sp>
        <p:nvSpPr>
          <p:cNvPr id="5" name="Footer Placeholder 4">
            <a:extLst>
              <a:ext uri="{FF2B5EF4-FFF2-40B4-BE49-F238E27FC236}">
                <a16:creationId xmlns:a16="http://schemas.microsoft.com/office/drawing/2014/main" id="{73D36645-7349-C27B-8BD9-544BA286E4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6D81A5-36BB-35E9-DF52-2925DA76A9B4}"/>
              </a:ext>
            </a:extLst>
          </p:cNvPr>
          <p:cNvSpPr>
            <a:spLocks noGrp="1"/>
          </p:cNvSpPr>
          <p:nvPr>
            <p:ph type="sldNum" sz="quarter" idx="12"/>
          </p:nvPr>
        </p:nvSpPr>
        <p:spPr/>
        <p:txBody>
          <a:bodyPr/>
          <a:lstStyle/>
          <a:p>
            <a:fld id="{AA98D401-A663-4356-9BD9-D08BC38C6276}" type="slidenum">
              <a:rPr lang="en-IN" smtClean="0"/>
              <a:t>‹#›</a:t>
            </a:fld>
            <a:endParaRPr lang="en-IN"/>
          </a:p>
        </p:txBody>
      </p:sp>
    </p:spTree>
    <p:extLst>
      <p:ext uri="{BB962C8B-B14F-4D97-AF65-F5344CB8AC3E}">
        <p14:creationId xmlns:p14="http://schemas.microsoft.com/office/powerpoint/2010/main" val="2160164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D227-44DC-0F88-487C-BACF443E7F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098ECC-68DC-D630-926E-EA60BC248F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643B90-F964-EF65-3132-3F863C175737}"/>
              </a:ext>
            </a:extLst>
          </p:cNvPr>
          <p:cNvSpPr>
            <a:spLocks noGrp="1"/>
          </p:cNvSpPr>
          <p:nvPr>
            <p:ph type="dt" sz="half" idx="10"/>
          </p:nvPr>
        </p:nvSpPr>
        <p:spPr/>
        <p:txBody>
          <a:bodyPr/>
          <a:lstStyle/>
          <a:p>
            <a:fld id="{3A04CF8C-4854-4206-9608-32B95B8F26AB}" type="datetimeFigureOut">
              <a:rPr lang="en-IN" smtClean="0"/>
              <a:t>09-08-2023</a:t>
            </a:fld>
            <a:endParaRPr lang="en-IN"/>
          </a:p>
        </p:txBody>
      </p:sp>
      <p:sp>
        <p:nvSpPr>
          <p:cNvPr id="5" name="Footer Placeholder 4">
            <a:extLst>
              <a:ext uri="{FF2B5EF4-FFF2-40B4-BE49-F238E27FC236}">
                <a16:creationId xmlns:a16="http://schemas.microsoft.com/office/drawing/2014/main" id="{4BE60DBA-D3D9-CD7B-8234-5103C3222A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0264AF-C00C-9EBD-2096-A03966D1B8ED}"/>
              </a:ext>
            </a:extLst>
          </p:cNvPr>
          <p:cNvSpPr>
            <a:spLocks noGrp="1"/>
          </p:cNvSpPr>
          <p:nvPr>
            <p:ph type="sldNum" sz="quarter" idx="12"/>
          </p:nvPr>
        </p:nvSpPr>
        <p:spPr/>
        <p:txBody>
          <a:bodyPr/>
          <a:lstStyle/>
          <a:p>
            <a:fld id="{AA98D401-A663-4356-9BD9-D08BC38C6276}" type="slidenum">
              <a:rPr lang="en-IN" smtClean="0"/>
              <a:t>‹#›</a:t>
            </a:fld>
            <a:endParaRPr lang="en-IN"/>
          </a:p>
        </p:txBody>
      </p:sp>
    </p:spTree>
    <p:extLst>
      <p:ext uri="{BB962C8B-B14F-4D97-AF65-F5344CB8AC3E}">
        <p14:creationId xmlns:p14="http://schemas.microsoft.com/office/powerpoint/2010/main" val="250563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2B83-C470-70E1-5BBF-C3A6577E2C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D50B81-CC87-8F71-22FD-18079503A4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E86AC3-7577-428C-2BD2-B809F0793415}"/>
              </a:ext>
            </a:extLst>
          </p:cNvPr>
          <p:cNvSpPr>
            <a:spLocks noGrp="1"/>
          </p:cNvSpPr>
          <p:nvPr>
            <p:ph type="dt" sz="half" idx="10"/>
          </p:nvPr>
        </p:nvSpPr>
        <p:spPr/>
        <p:txBody>
          <a:bodyPr/>
          <a:lstStyle/>
          <a:p>
            <a:fld id="{3A04CF8C-4854-4206-9608-32B95B8F26AB}" type="datetimeFigureOut">
              <a:rPr lang="en-IN" smtClean="0"/>
              <a:t>09-08-2023</a:t>
            </a:fld>
            <a:endParaRPr lang="en-IN"/>
          </a:p>
        </p:txBody>
      </p:sp>
      <p:sp>
        <p:nvSpPr>
          <p:cNvPr id="5" name="Footer Placeholder 4">
            <a:extLst>
              <a:ext uri="{FF2B5EF4-FFF2-40B4-BE49-F238E27FC236}">
                <a16:creationId xmlns:a16="http://schemas.microsoft.com/office/drawing/2014/main" id="{BD49970F-CAE6-4169-A2D7-D292D64C2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12AE8E-D072-5BE9-89C5-CECEDA907D7B}"/>
              </a:ext>
            </a:extLst>
          </p:cNvPr>
          <p:cNvSpPr>
            <a:spLocks noGrp="1"/>
          </p:cNvSpPr>
          <p:nvPr>
            <p:ph type="sldNum" sz="quarter" idx="12"/>
          </p:nvPr>
        </p:nvSpPr>
        <p:spPr/>
        <p:txBody>
          <a:bodyPr/>
          <a:lstStyle/>
          <a:p>
            <a:fld id="{AA98D401-A663-4356-9BD9-D08BC38C6276}" type="slidenum">
              <a:rPr lang="en-IN" smtClean="0"/>
              <a:t>‹#›</a:t>
            </a:fld>
            <a:endParaRPr lang="en-IN"/>
          </a:p>
        </p:txBody>
      </p:sp>
    </p:spTree>
    <p:extLst>
      <p:ext uri="{BB962C8B-B14F-4D97-AF65-F5344CB8AC3E}">
        <p14:creationId xmlns:p14="http://schemas.microsoft.com/office/powerpoint/2010/main" val="983615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7B8A5-03A9-3FD0-AD15-262FA12101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ECCD6-F90A-8FFC-79A6-53295D7DE1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C5D8F1-25C0-D674-22E8-909EA25401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CEDBDF-E79F-E9E7-6CF3-005AE8B337BA}"/>
              </a:ext>
            </a:extLst>
          </p:cNvPr>
          <p:cNvSpPr>
            <a:spLocks noGrp="1"/>
          </p:cNvSpPr>
          <p:nvPr>
            <p:ph type="dt" sz="half" idx="10"/>
          </p:nvPr>
        </p:nvSpPr>
        <p:spPr/>
        <p:txBody>
          <a:bodyPr/>
          <a:lstStyle/>
          <a:p>
            <a:fld id="{3A04CF8C-4854-4206-9608-32B95B8F26AB}" type="datetimeFigureOut">
              <a:rPr lang="en-IN" smtClean="0"/>
              <a:t>09-08-2023</a:t>
            </a:fld>
            <a:endParaRPr lang="en-IN"/>
          </a:p>
        </p:txBody>
      </p:sp>
      <p:sp>
        <p:nvSpPr>
          <p:cNvPr id="6" name="Footer Placeholder 5">
            <a:extLst>
              <a:ext uri="{FF2B5EF4-FFF2-40B4-BE49-F238E27FC236}">
                <a16:creationId xmlns:a16="http://schemas.microsoft.com/office/drawing/2014/main" id="{1E71EAD8-DB32-016B-091C-8D25C8A34E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A5E654-88B2-276C-ECA4-65B933D0D974}"/>
              </a:ext>
            </a:extLst>
          </p:cNvPr>
          <p:cNvSpPr>
            <a:spLocks noGrp="1"/>
          </p:cNvSpPr>
          <p:nvPr>
            <p:ph type="sldNum" sz="quarter" idx="12"/>
          </p:nvPr>
        </p:nvSpPr>
        <p:spPr/>
        <p:txBody>
          <a:bodyPr/>
          <a:lstStyle/>
          <a:p>
            <a:fld id="{AA98D401-A663-4356-9BD9-D08BC38C6276}" type="slidenum">
              <a:rPr lang="en-IN" smtClean="0"/>
              <a:t>‹#›</a:t>
            </a:fld>
            <a:endParaRPr lang="en-IN"/>
          </a:p>
        </p:txBody>
      </p:sp>
    </p:spTree>
    <p:extLst>
      <p:ext uri="{BB962C8B-B14F-4D97-AF65-F5344CB8AC3E}">
        <p14:creationId xmlns:p14="http://schemas.microsoft.com/office/powerpoint/2010/main" val="93111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30457-B0D7-476E-295F-31169B0E83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DA4E73-1CFA-A38B-7CB3-19A744768D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277C9E-DDF6-E8AE-606C-C3C82A3F24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A09C4D-E449-E35E-FBA8-AE7427E16A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D8CC6F-1A90-BD51-ADB6-6129018F27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DF321AF-4A82-3526-6001-D10739211DA7}"/>
              </a:ext>
            </a:extLst>
          </p:cNvPr>
          <p:cNvSpPr>
            <a:spLocks noGrp="1"/>
          </p:cNvSpPr>
          <p:nvPr>
            <p:ph type="dt" sz="half" idx="10"/>
          </p:nvPr>
        </p:nvSpPr>
        <p:spPr/>
        <p:txBody>
          <a:bodyPr/>
          <a:lstStyle/>
          <a:p>
            <a:fld id="{3A04CF8C-4854-4206-9608-32B95B8F26AB}" type="datetimeFigureOut">
              <a:rPr lang="en-IN" smtClean="0"/>
              <a:t>09-08-2023</a:t>
            </a:fld>
            <a:endParaRPr lang="en-IN"/>
          </a:p>
        </p:txBody>
      </p:sp>
      <p:sp>
        <p:nvSpPr>
          <p:cNvPr id="8" name="Footer Placeholder 7">
            <a:extLst>
              <a:ext uri="{FF2B5EF4-FFF2-40B4-BE49-F238E27FC236}">
                <a16:creationId xmlns:a16="http://schemas.microsoft.com/office/drawing/2014/main" id="{D87277AA-AC7B-8B55-127B-9B7B453DC7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81C21A-B298-B21F-197F-2D16C5B1E747}"/>
              </a:ext>
            </a:extLst>
          </p:cNvPr>
          <p:cNvSpPr>
            <a:spLocks noGrp="1"/>
          </p:cNvSpPr>
          <p:nvPr>
            <p:ph type="sldNum" sz="quarter" idx="12"/>
          </p:nvPr>
        </p:nvSpPr>
        <p:spPr/>
        <p:txBody>
          <a:bodyPr/>
          <a:lstStyle/>
          <a:p>
            <a:fld id="{AA98D401-A663-4356-9BD9-D08BC38C6276}" type="slidenum">
              <a:rPr lang="en-IN" smtClean="0"/>
              <a:t>‹#›</a:t>
            </a:fld>
            <a:endParaRPr lang="en-IN"/>
          </a:p>
        </p:txBody>
      </p:sp>
    </p:spTree>
    <p:extLst>
      <p:ext uri="{BB962C8B-B14F-4D97-AF65-F5344CB8AC3E}">
        <p14:creationId xmlns:p14="http://schemas.microsoft.com/office/powerpoint/2010/main" val="3164876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223A1-6CCC-1F7A-7965-FC9C91375D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82AB8C-ECAD-AEDA-C9B4-B557195FD642}"/>
              </a:ext>
            </a:extLst>
          </p:cNvPr>
          <p:cNvSpPr>
            <a:spLocks noGrp="1"/>
          </p:cNvSpPr>
          <p:nvPr>
            <p:ph type="dt" sz="half" idx="10"/>
          </p:nvPr>
        </p:nvSpPr>
        <p:spPr/>
        <p:txBody>
          <a:bodyPr/>
          <a:lstStyle/>
          <a:p>
            <a:fld id="{3A04CF8C-4854-4206-9608-32B95B8F26AB}" type="datetimeFigureOut">
              <a:rPr lang="en-IN" smtClean="0"/>
              <a:t>09-08-2023</a:t>
            </a:fld>
            <a:endParaRPr lang="en-IN"/>
          </a:p>
        </p:txBody>
      </p:sp>
      <p:sp>
        <p:nvSpPr>
          <p:cNvPr id="4" name="Footer Placeholder 3">
            <a:extLst>
              <a:ext uri="{FF2B5EF4-FFF2-40B4-BE49-F238E27FC236}">
                <a16:creationId xmlns:a16="http://schemas.microsoft.com/office/drawing/2014/main" id="{B8203E30-D9A0-A568-6FA2-D73D557D98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D30743-C561-CE23-9682-7B95ED0B6FA4}"/>
              </a:ext>
            </a:extLst>
          </p:cNvPr>
          <p:cNvSpPr>
            <a:spLocks noGrp="1"/>
          </p:cNvSpPr>
          <p:nvPr>
            <p:ph type="sldNum" sz="quarter" idx="12"/>
          </p:nvPr>
        </p:nvSpPr>
        <p:spPr/>
        <p:txBody>
          <a:bodyPr/>
          <a:lstStyle/>
          <a:p>
            <a:fld id="{AA98D401-A663-4356-9BD9-D08BC38C6276}" type="slidenum">
              <a:rPr lang="en-IN" smtClean="0"/>
              <a:t>‹#›</a:t>
            </a:fld>
            <a:endParaRPr lang="en-IN"/>
          </a:p>
        </p:txBody>
      </p:sp>
    </p:spTree>
    <p:extLst>
      <p:ext uri="{BB962C8B-B14F-4D97-AF65-F5344CB8AC3E}">
        <p14:creationId xmlns:p14="http://schemas.microsoft.com/office/powerpoint/2010/main" val="3415506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449D6A-CBF7-C763-6F8F-6F66B33C2149}"/>
              </a:ext>
            </a:extLst>
          </p:cNvPr>
          <p:cNvSpPr>
            <a:spLocks noGrp="1"/>
          </p:cNvSpPr>
          <p:nvPr>
            <p:ph type="dt" sz="half" idx="10"/>
          </p:nvPr>
        </p:nvSpPr>
        <p:spPr/>
        <p:txBody>
          <a:bodyPr/>
          <a:lstStyle/>
          <a:p>
            <a:fld id="{3A04CF8C-4854-4206-9608-32B95B8F26AB}" type="datetimeFigureOut">
              <a:rPr lang="en-IN" smtClean="0"/>
              <a:t>09-08-2023</a:t>
            </a:fld>
            <a:endParaRPr lang="en-IN"/>
          </a:p>
        </p:txBody>
      </p:sp>
      <p:sp>
        <p:nvSpPr>
          <p:cNvPr id="3" name="Footer Placeholder 2">
            <a:extLst>
              <a:ext uri="{FF2B5EF4-FFF2-40B4-BE49-F238E27FC236}">
                <a16:creationId xmlns:a16="http://schemas.microsoft.com/office/drawing/2014/main" id="{53FB5E77-AA64-A64A-53DC-4A1001CD4E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0EB0A0-6771-F2D6-5D90-05724C4EBE55}"/>
              </a:ext>
            </a:extLst>
          </p:cNvPr>
          <p:cNvSpPr>
            <a:spLocks noGrp="1"/>
          </p:cNvSpPr>
          <p:nvPr>
            <p:ph type="sldNum" sz="quarter" idx="12"/>
          </p:nvPr>
        </p:nvSpPr>
        <p:spPr/>
        <p:txBody>
          <a:bodyPr/>
          <a:lstStyle/>
          <a:p>
            <a:fld id="{AA98D401-A663-4356-9BD9-D08BC38C6276}" type="slidenum">
              <a:rPr lang="en-IN" smtClean="0"/>
              <a:t>‹#›</a:t>
            </a:fld>
            <a:endParaRPr lang="en-IN"/>
          </a:p>
        </p:txBody>
      </p:sp>
    </p:spTree>
    <p:extLst>
      <p:ext uri="{BB962C8B-B14F-4D97-AF65-F5344CB8AC3E}">
        <p14:creationId xmlns:p14="http://schemas.microsoft.com/office/powerpoint/2010/main" val="109839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C859B-21D6-8FC9-6359-B70A34651B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5C814F-401A-4A65-A958-7A78B0343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DA6D74-9945-92F8-EA24-B38F4C64B7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59CDB9-F9F3-8619-ABF9-31E140B5F852}"/>
              </a:ext>
            </a:extLst>
          </p:cNvPr>
          <p:cNvSpPr>
            <a:spLocks noGrp="1"/>
          </p:cNvSpPr>
          <p:nvPr>
            <p:ph type="dt" sz="half" idx="10"/>
          </p:nvPr>
        </p:nvSpPr>
        <p:spPr/>
        <p:txBody>
          <a:bodyPr/>
          <a:lstStyle/>
          <a:p>
            <a:fld id="{3A04CF8C-4854-4206-9608-32B95B8F26AB}" type="datetimeFigureOut">
              <a:rPr lang="en-IN" smtClean="0"/>
              <a:t>09-08-2023</a:t>
            </a:fld>
            <a:endParaRPr lang="en-IN"/>
          </a:p>
        </p:txBody>
      </p:sp>
      <p:sp>
        <p:nvSpPr>
          <p:cNvPr id="6" name="Footer Placeholder 5">
            <a:extLst>
              <a:ext uri="{FF2B5EF4-FFF2-40B4-BE49-F238E27FC236}">
                <a16:creationId xmlns:a16="http://schemas.microsoft.com/office/drawing/2014/main" id="{C3FFB3BA-0F01-548C-9F77-BCE12CA1D2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95AD1C-927E-7E1F-22F9-9D9A21624E2F}"/>
              </a:ext>
            </a:extLst>
          </p:cNvPr>
          <p:cNvSpPr>
            <a:spLocks noGrp="1"/>
          </p:cNvSpPr>
          <p:nvPr>
            <p:ph type="sldNum" sz="quarter" idx="12"/>
          </p:nvPr>
        </p:nvSpPr>
        <p:spPr/>
        <p:txBody>
          <a:bodyPr/>
          <a:lstStyle/>
          <a:p>
            <a:fld id="{AA98D401-A663-4356-9BD9-D08BC38C6276}" type="slidenum">
              <a:rPr lang="en-IN" smtClean="0"/>
              <a:t>‹#›</a:t>
            </a:fld>
            <a:endParaRPr lang="en-IN"/>
          </a:p>
        </p:txBody>
      </p:sp>
    </p:spTree>
    <p:extLst>
      <p:ext uri="{BB962C8B-B14F-4D97-AF65-F5344CB8AC3E}">
        <p14:creationId xmlns:p14="http://schemas.microsoft.com/office/powerpoint/2010/main" val="1201315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ACB5-B6AB-B870-7618-51341D40B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AAD341-062F-12AC-4FCF-B0886F6B8D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8248FD-9D84-C1C1-7773-3C246E9821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E1859F-728E-A921-7AB7-8E7797F4B581}"/>
              </a:ext>
            </a:extLst>
          </p:cNvPr>
          <p:cNvSpPr>
            <a:spLocks noGrp="1"/>
          </p:cNvSpPr>
          <p:nvPr>
            <p:ph type="dt" sz="half" idx="10"/>
          </p:nvPr>
        </p:nvSpPr>
        <p:spPr/>
        <p:txBody>
          <a:bodyPr/>
          <a:lstStyle/>
          <a:p>
            <a:fld id="{3A04CF8C-4854-4206-9608-32B95B8F26AB}" type="datetimeFigureOut">
              <a:rPr lang="en-IN" smtClean="0"/>
              <a:t>09-08-2023</a:t>
            </a:fld>
            <a:endParaRPr lang="en-IN"/>
          </a:p>
        </p:txBody>
      </p:sp>
      <p:sp>
        <p:nvSpPr>
          <p:cNvPr id="6" name="Footer Placeholder 5">
            <a:extLst>
              <a:ext uri="{FF2B5EF4-FFF2-40B4-BE49-F238E27FC236}">
                <a16:creationId xmlns:a16="http://schemas.microsoft.com/office/drawing/2014/main" id="{9071ED2A-7B5E-117D-0D50-AAD9FD47D7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E725BC-35B9-C895-EB2C-CAACE2B2CB5D}"/>
              </a:ext>
            </a:extLst>
          </p:cNvPr>
          <p:cNvSpPr>
            <a:spLocks noGrp="1"/>
          </p:cNvSpPr>
          <p:nvPr>
            <p:ph type="sldNum" sz="quarter" idx="12"/>
          </p:nvPr>
        </p:nvSpPr>
        <p:spPr/>
        <p:txBody>
          <a:bodyPr/>
          <a:lstStyle/>
          <a:p>
            <a:fld id="{AA98D401-A663-4356-9BD9-D08BC38C6276}" type="slidenum">
              <a:rPr lang="en-IN" smtClean="0"/>
              <a:t>‹#›</a:t>
            </a:fld>
            <a:endParaRPr lang="en-IN"/>
          </a:p>
        </p:txBody>
      </p:sp>
    </p:spTree>
    <p:extLst>
      <p:ext uri="{BB962C8B-B14F-4D97-AF65-F5344CB8AC3E}">
        <p14:creationId xmlns:p14="http://schemas.microsoft.com/office/powerpoint/2010/main" val="198148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9E6BCD-39E6-A677-3B33-7F6D820235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273C99-1FA0-0A69-0C81-3601369172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626034-5FA3-F255-F7B9-CEEDE9B269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04CF8C-4854-4206-9608-32B95B8F26AB}" type="datetimeFigureOut">
              <a:rPr lang="en-IN" smtClean="0"/>
              <a:t>09-08-2023</a:t>
            </a:fld>
            <a:endParaRPr lang="en-IN"/>
          </a:p>
        </p:txBody>
      </p:sp>
      <p:sp>
        <p:nvSpPr>
          <p:cNvPr id="5" name="Footer Placeholder 4">
            <a:extLst>
              <a:ext uri="{FF2B5EF4-FFF2-40B4-BE49-F238E27FC236}">
                <a16:creationId xmlns:a16="http://schemas.microsoft.com/office/drawing/2014/main" id="{DEC03D7C-3A13-0A12-0265-B8E3E053DF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B1D448-FA13-374C-7E86-3AD86D1089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8D401-A663-4356-9BD9-D08BC38C6276}" type="slidenum">
              <a:rPr lang="en-IN" smtClean="0"/>
              <a:t>‹#›</a:t>
            </a:fld>
            <a:endParaRPr lang="en-IN"/>
          </a:p>
        </p:txBody>
      </p:sp>
    </p:spTree>
    <p:extLst>
      <p:ext uri="{BB962C8B-B14F-4D97-AF65-F5344CB8AC3E}">
        <p14:creationId xmlns:p14="http://schemas.microsoft.com/office/powerpoint/2010/main" val="3066186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8.xml"/><Relationship Id="rId5" Type="http://schemas.openxmlformats.org/officeDocument/2006/relationships/image" Target="../media/image44.png"/><Relationship Id="rId4" Type="http://schemas.openxmlformats.org/officeDocument/2006/relationships/image" Target="../media/image43.png"/></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8.xml"/><Relationship Id="rId5" Type="http://schemas.openxmlformats.org/officeDocument/2006/relationships/image" Target="../media/image48.png"/><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B29E-0DED-83F8-2E9F-154F4D76791D}"/>
              </a:ext>
            </a:extLst>
          </p:cNvPr>
          <p:cNvSpPr>
            <a:spLocks noGrp="1"/>
          </p:cNvSpPr>
          <p:nvPr>
            <p:ph type="title"/>
          </p:nvPr>
        </p:nvSpPr>
        <p:spPr/>
        <p:txBody>
          <a:bodyPr/>
          <a:lstStyle/>
          <a:p>
            <a:r>
              <a:rPr lang="en-US" dirty="0"/>
              <a:t>Business Objective</a:t>
            </a:r>
            <a:endParaRPr lang="en-IN" dirty="0"/>
          </a:p>
        </p:txBody>
      </p:sp>
      <p:sp>
        <p:nvSpPr>
          <p:cNvPr id="3" name="Content Placeholder 2">
            <a:extLst>
              <a:ext uri="{FF2B5EF4-FFF2-40B4-BE49-F238E27FC236}">
                <a16:creationId xmlns:a16="http://schemas.microsoft.com/office/drawing/2014/main" id="{DE478691-510B-B5A8-9224-9E3D77170A33}"/>
              </a:ext>
            </a:extLst>
          </p:cNvPr>
          <p:cNvSpPr>
            <a:spLocks noGrp="1"/>
          </p:cNvSpPr>
          <p:nvPr>
            <p:ph idx="1"/>
          </p:nvPr>
        </p:nvSpPr>
        <p:spPr>
          <a:xfrm>
            <a:off x="838200" y="1498600"/>
            <a:ext cx="10515600" cy="5359399"/>
          </a:xfrm>
        </p:spPr>
        <p:txBody>
          <a:bodyPr>
            <a:normAutofit/>
          </a:bodyPr>
          <a:lstStyle/>
          <a:p>
            <a:pPr marL="0" indent="0" algn="just">
              <a:buNone/>
            </a:pPr>
            <a:r>
              <a:rPr lang="en-US" dirty="0"/>
              <a:t>This company is the largest online loan marketplace, facilitating personal loans, business loans, and financing of medical procedures. Borrowers can easily access lower interest rate loans through a fast online interface. Lending loans to ‘risky’ applicants is the largest source of financial loss (called credit loss). Credit loss is the amount of money lost by the lender when the borrower refuses to pay or runs away with the money owed. In other words, borrowers who default cause the largest amount of loss to the lenders. In this case, the customers labelled as 'charged-off' are the 'defaulters'. If one is able to identify these risky loan applicants, then such loans can be reduced thereby cutting down the amount of credit loss. Identification of such applicants using EDA is the aim of this case study.</a:t>
            </a:r>
          </a:p>
        </p:txBody>
      </p:sp>
    </p:spTree>
    <p:extLst>
      <p:ext uri="{BB962C8B-B14F-4D97-AF65-F5344CB8AC3E}">
        <p14:creationId xmlns:p14="http://schemas.microsoft.com/office/powerpoint/2010/main" val="1803517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7D4D-56CA-CA58-9995-FEF28B97B6C2}"/>
              </a:ext>
            </a:extLst>
          </p:cNvPr>
          <p:cNvSpPr>
            <a:spLocks noGrp="1"/>
          </p:cNvSpPr>
          <p:nvPr>
            <p:ph type="title"/>
          </p:nvPr>
        </p:nvSpPr>
        <p:spPr>
          <a:xfrm>
            <a:off x="839788" y="-348411"/>
            <a:ext cx="3932237" cy="1600200"/>
          </a:xfrm>
        </p:spPr>
        <p:txBody>
          <a:bodyPr/>
          <a:lstStyle/>
          <a:p>
            <a:r>
              <a:rPr lang="en-US" dirty="0"/>
              <a:t>Debt to income ratio(DTI)</a:t>
            </a:r>
            <a:endParaRPr lang="en-IN" dirty="0"/>
          </a:p>
        </p:txBody>
      </p:sp>
      <p:pic>
        <p:nvPicPr>
          <p:cNvPr id="6" name="Picture 5" descr="A graph with a line&#10;&#10;Description automatically generated">
            <a:extLst>
              <a:ext uri="{FF2B5EF4-FFF2-40B4-BE49-F238E27FC236}">
                <a16:creationId xmlns:a16="http://schemas.microsoft.com/office/drawing/2014/main" id="{CCA6053B-AA27-4432-B419-21CC2184E8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8836" y="952500"/>
            <a:ext cx="3702289" cy="2790956"/>
          </a:xfrm>
          <a:prstGeom prst="rect">
            <a:avLst/>
          </a:prstGeom>
        </p:spPr>
      </p:pic>
      <p:pic>
        <p:nvPicPr>
          <p:cNvPr id="8" name="Picture 7" descr="A graph with a blue rectangle&#10;&#10;Description automatically generated">
            <a:extLst>
              <a:ext uri="{FF2B5EF4-FFF2-40B4-BE49-F238E27FC236}">
                <a16:creationId xmlns:a16="http://schemas.microsoft.com/office/drawing/2014/main" id="{DB4B5A2C-2EE6-A688-0A2D-C9BE0E42FC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087" y="3963194"/>
            <a:ext cx="3661038" cy="2790956"/>
          </a:xfrm>
          <a:prstGeom prst="rect">
            <a:avLst/>
          </a:prstGeom>
        </p:spPr>
      </p:pic>
      <p:sp>
        <p:nvSpPr>
          <p:cNvPr id="11" name="TextBox 10">
            <a:extLst>
              <a:ext uri="{FF2B5EF4-FFF2-40B4-BE49-F238E27FC236}">
                <a16:creationId xmlns:a16="http://schemas.microsoft.com/office/drawing/2014/main" id="{704FB256-A3BB-6DF7-7BF0-7D9FA20E00EB}"/>
              </a:ext>
            </a:extLst>
          </p:cNvPr>
          <p:cNvSpPr txBox="1"/>
          <p:nvPr/>
        </p:nvSpPr>
        <p:spPr>
          <a:xfrm>
            <a:off x="951107" y="1476051"/>
            <a:ext cx="6096000" cy="1631216"/>
          </a:xfrm>
          <a:prstGeom prst="rect">
            <a:avLst/>
          </a:prstGeom>
          <a:noFill/>
        </p:spPr>
        <p:txBody>
          <a:bodyPr wrap="square">
            <a:spAutoFit/>
          </a:bodyPr>
          <a:lstStyle/>
          <a:p>
            <a:r>
              <a:rPr lang="en-IN" sz="2000" dirty="0"/>
              <a:t>Findings</a:t>
            </a:r>
          </a:p>
          <a:p>
            <a:endParaRPr lang="en-IN" sz="2000" dirty="0"/>
          </a:p>
          <a:p>
            <a:pPr marL="342900" indent="-342900">
              <a:buFont typeface="Arial" panose="020B0604020202020204" pitchFamily="34" charset="0"/>
              <a:buChar char="•"/>
            </a:pPr>
            <a:r>
              <a:rPr lang="en-IN" sz="2000" dirty="0"/>
              <a:t>Average DTI is 13(approximately)</a:t>
            </a:r>
          </a:p>
          <a:p>
            <a:pPr marL="342900" indent="-342900">
              <a:buFont typeface="Arial" panose="020B0604020202020204" pitchFamily="34" charset="0"/>
              <a:buChar char="•"/>
            </a:pPr>
            <a:r>
              <a:rPr lang="en-IN" sz="2000" dirty="0"/>
              <a:t>Maximum DTI is 30(approximately) and minimum is 0</a:t>
            </a:r>
          </a:p>
          <a:p>
            <a:pPr marL="342900" indent="-342900">
              <a:buFont typeface="Arial" panose="020B0604020202020204" pitchFamily="34" charset="0"/>
              <a:buChar char="•"/>
            </a:pPr>
            <a:r>
              <a:rPr lang="en-IN" sz="2000" dirty="0"/>
              <a:t>Most applicants have DTI between 8.29 and 18.62</a:t>
            </a:r>
          </a:p>
        </p:txBody>
      </p:sp>
      <p:graphicFrame>
        <p:nvGraphicFramePr>
          <p:cNvPr id="13" name="Table 13">
            <a:extLst>
              <a:ext uri="{FF2B5EF4-FFF2-40B4-BE49-F238E27FC236}">
                <a16:creationId xmlns:a16="http://schemas.microsoft.com/office/drawing/2014/main" id="{1E558436-0E92-FF22-A008-491891B561C8}"/>
              </a:ext>
            </a:extLst>
          </p:cNvPr>
          <p:cNvGraphicFramePr>
            <a:graphicFrameLocks noGrp="1"/>
          </p:cNvGraphicFramePr>
          <p:nvPr>
            <p:extLst>
              <p:ext uri="{D42A27DB-BD31-4B8C-83A1-F6EECF244321}">
                <p14:modId xmlns:p14="http://schemas.microsoft.com/office/powerpoint/2010/main" val="387292728"/>
              </p:ext>
            </p:extLst>
          </p:nvPr>
        </p:nvGraphicFramePr>
        <p:xfrm>
          <a:off x="2409824" y="3331528"/>
          <a:ext cx="4931162" cy="2949472"/>
        </p:xfrm>
        <a:graphic>
          <a:graphicData uri="http://schemas.openxmlformats.org/drawingml/2006/table">
            <a:tbl>
              <a:tblPr firstRow="1" bandRow="1">
                <a:tableStyleId>{5940675A-B579-460E-94D1-54222C63F5DA}</a:tableStyleId>
              </a:tblPr>
              <a:tblGrid>
                <a:gridCol w="2465581">
                  <a:extLst>
                    <a:ext uri="{9D8B030D-6E8A-4147-A177-3AD203B41FA5}">
                      <a16:colId xmlns:a16="http://schemas.microsoft.com/office/drawing/2014/main" val="618396621"/>
                    </a:ext>
                  </a:extLst>
                </a:gridCol>
                <a:gridCol w="2465581">
                  <a:extLst>
                    <a:ext uri="{9D8B030D-6E8A-4147-A177-3AD203B41FA5}">
                      <a16:colId xmlns:a16="http://schemas.microsoft.com/office/drawing/2014/main" val="2301857345"/>
                    </a:ext>
                  </a:extLst>
                </a:gridCol>
              </a:tblGrid>
              <a:tr h="322964">
                <a:tc>
                  <a:txBody>
                    <a:bodyPr/>
                    <a:lstStyle/>
                    <a:p>
                      <a:r>
                        <a:rPr lang="en-US" dirty="0"/>
                        <a:t>Parameter</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2957889938"/>
                  </a:ext>
                </a:extLst>
              </a:tr>
              <a:tr h="322964">
                <a:tc>
                  <a:txBody>
                    <a:bodyPr/>
                    <a:lstStyle/>
                    <a:p>
                      <a:pPr algn="l" rtl="0" fontAlgn="ctr"/>
                      <a:r>
                        <a:rPr lang="en-IN" sz="1800" b="0" u="none" strike="noStrike" dirty="0">
                          <a:solidFill>
                            <a:srgbClr val="000000"/>
                          </a:solidFill>
                          <a:effectLst/>
                        </a:rPr>
                        <a:t>count</a:t>
                      </a:r>
                      <a:endParaRPr lang="en-IN"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b"/>
                      <a:r>
                        <a:rPr lang="en-IN" sz="1100" b="0" u="none" strike="noStrike">
                          <a:solidFill>
                            <a:srgbClr val="000000"/>
                          </a:solidFill>
                          <a:effectLst/>
                        </a:rPr>
                        <a:t>36762</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62443260"/>
                  </a:ext>
                </a:extLst>
              </a:tr>
              <a:tr h="322964">
                <a:tc>
                  <a:txBody>
                    <a:bodyPr/>
                    <a:lstStyle/>
                    <a:p>
                      <a:pPr algn="l" rtl="0" fontAlgn="ctr"/>
                      <a:r>
                        <a:rPr lang="en-IN" sz="1800" b="0" u="none" strike="noStrike" dirty="0">
                          <a:solidFill>
                            <a:srgbClr val="000000"/>
                          </a:solidFill>
                          <a:effectLst/>
                        </a:rPr>
                        <a:t>mean</a:t>
                      </a:r>
                      <a:endParaRPr lang="en-IN"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b"/>
                      <a:r>
                        <a:rPr lang="en-IN" sz="1100" b="0" u="none" strike="noStrike" dirty="0">
                          <a:solidFill>
                            <a:srgbClr val="000000"/>
                          </a:solidFill>
                          <a:effectLst/>
                        </a:rPr>
                        <a:t>13.37523</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34323589"/>
                  </a:ext>
                </a:extLst>
              </a:tr>
              <a:tr h="322964">
                <a:tc>
                  <a:txBody>
                    <a:bodyPr/>
                    <a:lstStyle/>
                    <a:p>
                      <a:pPr algn="l" rtl="0" fontAlgn="ctr"/>
                      <a:r>
                        <a:rPr lang="en-IN" sz="1800" b="0" u="none" strike="noStrike" dirty="0">
                          <a:solidFill>
                            <a:srgbClr val="000000"/>
                          </a:solidFill>
                          <a:effectLst/>
                        </a:rPr>
                        <a:t>std</a:t>
                      </a:r>
                      <a:endParaRPr lang="en-IN"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b"/>
                      <a:r>
                        <a:rPr lang="en-IN" sz="1100" b="0" u="none" strike="noStrike" dirty="0">
                          <a:solidFill>
                            <a:srgbClr val="000000"/>
                          </a:solidFill>
                          <a:effectLst/>
                        </a:rPr>
                        <a:t>6.638618</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67247370"/>
                  </a:ext>
                </a:extLst>
              </a:tr>
              <a:tr h="322964">
                <a:tc>
                  <a:txBody>
                    <a:bodyPr/>
                    <a:lstStyle/>
                    <a:p>
                      <a:pPr algn="l" rtl="0" fontAlgn="ctr"/>
                      <a:r>
                        <a:rPr lang="en-IN" sz="1800" b="0" u="none" strike="noStrike">
                          <a:solidFill>
                            <a:srgbClr val="000000"/>
                          </a:solidFill>
                          <a:effectLst/>
                        </a:rPr>
                        <a:t>min</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b"/>
                      <a:r>
                        <a:rPr lang="en-IN" sz="1100" b="0" u="none" strike="noStrike" dirty="0">
                          <a:solidFill>
                            <a:srgbClr val="000000"/>
                          </a:solidFill>
                          <a:effectLst/>
                        </a:rPr>
                        <a:t>0</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52427079"/>
                  </a:ext>
                </a:extLst>
              </a:tr>
              <a:tr h="322964">
                <a:tc>
                  <a:txBody>
                    <a:bodyPr/>
                    <a:lstStyle/>
                    <a:p>
                      <a:pPr algn="l" rtl="0" fontAlgn="ctr"/>
                      <a:r>
                        <a:rPr lang="en-IN" sz="1800" b="0" u="none" strike="noStrike">
                          <a:solidFill>
                            <a:srgbClr val="000000"/>
                          </a:solidFill>
                          <a:effectLst/>
                        </a:rPr>
                        <a:t>25%</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b"/>
                      <a:r>
                        <a:rPr lang="en-IN" sz="1100" b="0" u="none" strike="noStrike" dirty="0">
                          <a:solidFill>
                            <a:srgbClr val="000000"/>
                          </a:solidFill>
                          <a:effectLst/>
                        </a:rPr>
                        <a:t>8.29</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8345322"/>
                  </a:ext>
                </a:extLst>
              </a:tr>
              <a:tr h="322964">
                <a:tc>
                  <a:txBody>
                    <a:bodyPr/>
                    <a:lstStyle/>
                    <a:p>
                      <a:pPr algn="l" rtl="0" fontAlgn="ctr"/>
                      <a:r>
                        <a:rPr lang="en-IN" sz="1800" b="0" u="none" strike="noStrike">
                          <a:solidFill>
                            <a:srgbClr val="000000"/>
                          </a:solidFill>
                          <a:effectLst/>
                        </a:rPr>
                        <a:t>50%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b"/>
                      <a:r>
                        <a:rPr lang="en-IN" sz="1100" b="0" u="none" strike="noStrike">
                          <a:solidFill>
                            <a:srgbClr val="000000"/>
                          </a:solidFill>
                          <a:effectLst/>
                        </a:rPr>
                        <a:t>13.48</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7545595"/>
                  </a:ext>
                </a:extLst>
              </a:tr>
              <a:tr h="322964">
                <a:tc>
                  <a:txBody>
                    <a:bodyPr/>
                    <a:lstStyle/>
                    <a:p>
                      <a:pPr algn="l" rtl="0" fontAlgn="ctr"/>
                      <a:r>
                        <a:rPr lang="en-IN" sz="1800" b="0" u="none" strike="noStrike">
                          <a:solidFill>
                            <a:srgbClr val="000000"/>
                          </a:solidFill>
                          <a:effectLst/>
                        </a:rPr>
                        <a:t>75%</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b"/>
                      <a:r>
                        <a:rPr lang="en-IN" sz="1100" b="0" u="none" strike="noStrike" dirty="0">
                          <a:solidFill>
                            <a:srgbClr val="000000"/>
                          </a:solidFill>
                          <a:effectLst/>
                        </a:rPr>
                        <a:t>18.62</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60590287"/>
                  </a:ext>
                </a:extLst>
              </a:tr>
              <a:tr h="322964">
                <a:tc>
                  <a:txBody>
                    <a:bodyPr/>
                    <a:lstStyle/>
                    <a:p>
                      <a:pPr algn="l" rtl="0" fontAlgn="ctr"/>
                      <a:r>
                        <a:rPr lang="en-IN" sz="1800" b="0" u="none" strike="noStrike">
                          <a:solidFill>
                            <a:srgbClr val="000000"/>
                          </a:solidFill>
                          <a:effectLst/>
                        </a:rPr>
                        <a:t>max</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b"/>
                      <a:r>
                        <a:rPr lang="en-IN" sz="1100" b="0" u="none" strike="noStrike" dirty="0">
                          <a:solidFill>
                            <a:srgbClr val="000000"/>
                          </a:solidFill>
                          <a:effectLst/>
                        </a:rPr>
                        <a:t>29.99</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11848935"/>
                  </a:ext>
                </a:extLst>
              </a:tr>
            </a:tbl>
          </a:graphicData>
        </a:graphic>
      </p:graphicFrame>
    </p:spTree>
    <p:extLst>
      <p:ext uri="{BB962C8B-B14F-4D97-AF65-F5344CB8AC3E}">
        <p14:creationId xmlns:p14="http://schemas.microsoft.com/office/powerpoint/2010/main" val="897451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6499A-A111-6E8B-48DA-B9AA0E843FF4}"/>
              </a:ext>
            </a:extLst>
          </p:cNvPr>
          <p:cNvSpPr>
            <a:spLocks noGrp="1"/>
          </p:cNvSpPr>
          <p:nvPr>
            <p:ph type="title"/>
          </p:nvPr>
        </p:nvSpPr>
        <p:spPr/>
        <p:txBody>
          <a:bodyPr/>
          <a:lstStyle/>
          <a:p>
            <a:r>
              <a:rPr lang="en-US" dirty="0"/>
              <a:t>Verification Status</a:t>
            </a:r>
            <a:endParaRPr lang="en-IN" dirty="0"/>
          </a:p>
        </p:txBody>
      </p:sp>
      <p:pic>
        <p:nvPicPr>
          <p:cNvPr id="6" name="Picture 5" descr="A graph of a bar graph&#10;&#10;Description automatically generated with medium confidence">
            <a:extLst>
              <a:ext uri="{FF2B5EF4-FFF2-40B4-BE49-F238E27FC236}">
                <a16:creationId xmlns:a16="http://schemas.microsoft.com/office/drawing/2014/main" id="{05904CAF-B7EB-6E5D-8956-4D998C4AC6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855881"/>
            <a:ext cx="5477267" cy="4032512"/>
          </a:xfrm>
          <a:prstGeom prst="rect">
            <a:avLst/>
          </a:prstGeom>
        </p:spPr>
      </p:pic>
      <p:graphicFrame>
        <p:nvGraphicFramePr>
          <p:cNvPr id="11" name="Table 11">
            <a:extLst>
              <a:ext uri="{FF2B5EF4-FFF2-40B4-BE49-F238E27FC236}">
                <a16:creationId xmlns:a16="http://schemas.microsoft.com/office/drawing/2014/main" id="{5E3B4A20-2334-E34C-CD0F-0DD84B91C838}"/>
              </a:ext>
            </a:extLst>
          </p:cNvPr>
          <p:cNvGraphicFramePr>
            <a:graphicFrameLocks noGrp="1"/>
          </p:cNvGraphicFramePr>
          <p:nvPr>
            <p:extLst>
              <p:ext uri="{D42A27DB-BD31-4B8C-83A1-F6EECF244321}">
                <p14:modId xmlns:p14="http://schemas.microsoft.com/office/powerpoint/2010/main" val="218360625"/>
              </p:ext>
            </p:extLst>
          </p:nvPr>
        </p:nvGraphicFramePr>
        <p:xfrm>
          <a:off x="839788" y="2510366"/>
          <a:ext cx="4875212" cy="2010836"/>
        </p:xfrm>
        <a:graphic>
          <a:graphicData uri="http://schemas.openxmlformats.org/drawingml/2006/table">
            <a:tbl>
              <a:tblPr firstRow="1" bandRow="1">
                <a:tableStyleId>{5C22544A-7EE6-4342-B048-85BDC9FD1C3A}</a:tableStyleId>
              </a:tblPr>
              <a:tblGrid>
                <a:gridCol w="2437606">
                  <a:extLst>
                    <a:ext uri="{9D8B030D-6E8A-4147-A177-3AD203B41FA5}">
                      <a16:colId xmlns:a16="http://schemas.microsoft.com/office/drawing/2014/main" val="3024550939"/>
                    </a:ext>
                  </a:extLst>
                </a:gridCol>
                <a:gridCol w="2437606">
                  <a:extLst>
                    <a:ext uri="{9D8B030D-6E8A-4147-A177-3AD203B41FA5}">
                      <a16:colId xmlns:a16="http://schemas.microsoft.com/office/drawing/2014/main" val="3158049922"/>
                    </a:ext>
                  </a:extLst>
                </a:gridCol>
              </a:tblGrid>
              <a:tr h="502709">
                <a:tc>
                  <a:txBody>
                    <a:bodyPr/>
                    <a:lstStyle/>
                    <a:p>
                      <a:r>
                        <a:rPr lang="en-US" dirty="0"/>
                        <a:t>Verification Status</a:t>
                      </a:r>
                      <a:endParaRPr lang="en-IN" dirty="0"/>
                    </a:p>
                  </a:txBody>
                  <a:tcPr/>
                </a:tc>
                <a:tc>
                  <a:txBody>
                    <a:bodyPr/>
                    <a:lstStyle/>
                    <a:p>
                      <a:r>
                        <a:rPr lang="en-US" dirty="0"/>
                        <a:t>Percentage</a:t>
                      </a:r>
                      <a:endParaRPr lang="en-IN" dirty="0"/>
                    </a:p>
                  </a:txBody>
                  <a:tcPr/>
                </a:tc>
                <a:extLst>
                  <a:ext uri="{0D108BD9-81ED-4DB2-BD59-A6C34878D82A}">
                    <a16:rowId xmlns:a16="http://schemas.microsoft.com/office/drawing/2014/main" val="2203764909"/>
                  </a:ext>
                </a:extLst>
              </a:tr>
              <a:tr h="502709">
                <a:tc>
                  <a:txBody>
                    <a:bodyPr/>
                    <a:lstStyle/>
                    <a:p>
                      <a:r>
                        <a:rPr lang="en-US" dirty="0"/>
                        <a:t>Not Verified</a:t>
                      </a:r>
                      <a:endParaRPr lang="en-IN" dirty="0"/>
                    </a:p>
                  </a:txBody>
                  <a:tcPr/>
                </a:tc>
                <a:tc>
                  <a:txBody>
                    <a:bodyPr/>
                    <a:lstStyle/>
                    <a:p>
                      <a:r>
                        <a:rPr lang="en-US" dirty="0"/>
                        <a:t>43.46</a:t>
                      </a:r>
                      <a:endParaRPr lang="en-IN" dirty="0"/>
                    </a:p>
                  </a:txBody>
                  <a:tcPr/>
                </a:tc>
                <a:extLst>
                  <a:ext uri="{0D108BD9-81ED-4DB2-BD59-A6C34878D82A}">
                    <a16:rowId xmlns:a16="http://schemas.microsoft.com/office/drawing/2014/main" val="3909962122"/>
                  </a:ext>
                </a:extLst>
              </a:tr>
              <a:tr h="502709">
                <a:tc>
                  <a:txBody>
                    <a:bodyPr/>
                    <a:lstStyle/>
                    <a:p>
                      <a:r>
                        <a:rPr lang="en-US" dirty="0"/>
                        <a:t>Verified</a:t>
                      </a:r>
                      <a:endParaRPr lang="en-IN" dirty="0"/>
                    </a:p>
                  </a:txBody>
                  <a:tcPr/>
                </a:tc>
                <a:tc>
                  <a:txBody>
                    <a:bodyPr/>
                    <a:lstStyle/>
                    <a:p>
                      <a:r>
                        <a:rPr lang="en-US" dirty="0"/>
                        <a:t>31.37</a:t>
                      </a:r>
                      <a:endParaRPr lang="en-IN" dirty="0"/>
                    </a:p>
                  </a:txBody>
                  <a:tcPr/>
                </a:tc>
                <a:extLst>
                  <a:ext uri="{0D108BD9-81ED-4DB2-BD59-A6C34878D82A}">
                    <a16:rowId xmlns:a16="http://schemas.microsoft.com/office/drawing/2014/main" val="401679861"/>
                  </a:ext>
                </a:extLst>
              </a:tr>
              <a:tr h="502709">
                <a:tc>
                  <a:txBody>
                    <a:bodyPr/>
                    <a:lstStyle/>
                    <a:p>
                      <a:r>
                        <a:rPr lang="en-US" dirty="0"/>
                        <a:t>Source Verified</a:t>
                      </a:r>
                      <a:endParaRPr lang="en-IN" dirty="0"/>
                    </a:p>
                  </a:txBody>
                  <a:tcPr/>
                </a:tc>
                <a:tc>
                  <a:txBody>
                    <a:bodyPr/>
                    <a:lstStyle/>
                    <a:p>
                      <a:r>
                        <a:rPr lang="en-US" dirty="0"/>
                        <a:t>25.17</a:t>
                      </a:r>
                      <a:endParaRPr lang="en-IN" dirty="0"/>
                    </a:p>
                  </a:txBody>
                  <a:tcPr/>
                </a:tc>
                <a:extLst>
                  <a:ext uri="{0D108BD9-81ED-4DB2-BD59-A6C34878D82A}">
                    <a16:rowId xmlns:a16="http://schemas.microsoft.com/office/drawing/2014/main" val="2302251936"/>
                  </a:ext>
                </a:extLst>
              </a:tr>
            </a:tbl>
          </a:graphicData>
        </a:graphic>
      </p:graphicFrame>
      <p:sp>
        <p:nvSpPr>
          <p:cNvPr id="13" name="TextBox 12">
            <a:extLst>
              <a:ext uri="{FF2B5EF4-FFF2-40B4-BE49-F238E27FC236}">
                <a16:creationId xmlns:a16="http://schemas.microsoft.com/office/drawing/2014/main" id="{1DBBB26D-EB15-71B9-3D7A-DB4CBA425DF3}"/>
              </a:ext>
            </a:extLst>
          </p:cNvPr>
          <p:cNvSpPr txBox="1"/>
          <p:nvPr/>
        </p:nvSpPr>
        <p:spPr>
          <a:xfrm>
            <a:off x="839788" y="5078789"/>
            <a:ext cx="7440612" cy="1323439"/>
          </a:xfrm>
          <a:prstGeom prst="rect">
            <a:avLst/>
          </a:prstGeom>
          <a:noFill/>
        </p:spPr>
        <p:txBody>
          <a:bodyPr wrap="square">
            <a:spAutoFit/>
          </a:bodyPr>
          <a:lstStyle/>
          <a:p>
            <a:r>
              <a:rPr lang="en-IN" sz="2000" dirty="0"/>
              <a:t>Findings</a:t>
            </a:r>
          </a:p>
          <a:p>
            <a:endParaRPr lang="en-IN" sz="2000" dirty="0"/>
          </a:p>
          <a:p>
            <a:pPr marL="342900" indent="-342900">
              <a:buFont typeface="Arial" panose="020B0604020202020204" pitchFamily="34" charset="0"/>
              <a:buChar char="•"/>
            </a:pPr>
            <a:r>
              <a:rPr lang="en-IN" sz="2000" dirty="0"/>
              <a:t>Most of the loans taken are by verified people(25% + 31% = 56 %)</a:t>
            </a:r>
          </a:p>
          <a:p>
            <a:pPr marL="342900" indent="-342900">
              <a:buFont typeface="Arial" panose="020B0604020202020204" pitchFamily="34" charset="0"/>
              <a:buChar char="•"/>
            </a:pPr>
            <a:r>
              <a:rPr lang="en-IN" sz="2000" dirty="0"/>
              <a:t>Non verified people loans are around 43.5%</a:t>
            </a:r>
          </a:p>
        </p:txBody>
      </p:sp>
    </p:spTree>
    <p:extLst>
      <p:ext uri="{BB962C8B-B14F-4D97-AF65-F5344CB8AC3E}">
        <p14:creationId xmlns:p14="http://schemas.microsoft.com/office/powerpoint/2010/main" val="2190765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38554-06C6-82FB-9AD7-402E0744EC86}"/>
              </a:ext>
            </a:extLst>
          </p:cNvPr>
          <p:cNvSpPr>
            <a:spLocks noGrp="1"/>
          </p:cNvSpPr>
          <p:nvPr>
            <p:ph type="title"/>
          </p:nvPr>
        </p:nvSpPr>
        <p:spPr/>
        <p:txBody>
          <a:bodyPr/>
          <a:lstStyle/>
          <a:p>
            <a:r>
              <a:rPr lang="en-US" dirty="0"/>
              <a:t>Year of issuance</a:t>
            </a:r>
            <a:endParaRPr lang="en-IN" dirty="0"/>
          </a:p>
        </p:txBody>
      </p:sp>
      <p:pic>
        <p:nvPicPr>
          <p:cNvPr id="6" name="Picture 5" descr="A graph with different colored bars&#10;&#10;Description automatically generated">
            <a:extLst>
              <a:ext uri="{FF2B5EF4-FFF2-40B4-BE49-F238E27FC236}">
                <a16:creationId xmlns:a16="http://schemas.microsoft.com/office/drawing/2014/main" id="{728E549F-A2DD-7F4F-F18B-1236F0C1D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9066" y="1412744"/>
            <a:ext cx="5477267" cy="4032512"/>
          </a:xfrm>
          <a:prstGeom prst="rect">
            <a:avLst/>
          </a:prstGeom>
        </p:spPr>
      </p:pic>
      <p:graphicFrame>
        <p:nvGraphicFramePr>
          <p:cNvPr id="9" name="Table 9">
            <a:extLst>
              <a:ext uri="{FF2B5EF4-FFF2-40B4-BE49-F238E27FC236}">
                <a16:creationId xmlns:a16="http://schemas.microsoft.com/office/drawing/2014/main" id="{1D8DA613-6F1C-3AE5-1D13-781178D3F421}"/>
              </a:ext>
            </a:extLst>
          </p:cNvPr>
          <p:cNvGraphicFramePr>
            <a:graphicFrameLocks noGrp="1"/>
          </p:cNvGraphicFramePr>
          <p:nvPr>
            <p:extLst>
              <p:ext uri="{D42A27DB-BD31-4B8C-83A1-F6EECF244321}">
                <p14:modId xmlns:p14="http://schemas.microsoft.com/office/powerpoint/2010/main" val="942391099"/>
              </p:ext>
            </p:extLst>
          </p:nvPr>
        </p:nvGraphicFramePr>
        <p:xfrm>
          <a:off x="708025" y="2501900"/>
          <a:ext cx="4664076" cy="2231390"/>
        </p:xfrm>
        <a:graphic>
          <a:graphicData uri="http://schemas.openxmlformats.org/drawingml/2006/table">
            <a:tbl>
              <a:tblPr firstRow="1" bandRow="1">
                <a:tableStyleId>{5C22544A-7EE6-4342-B048-85BDC9FD1C3A}</a:tableStyleId>
              </a:tblPr>
              <a:tblGrid>
                <a:gridCol w="2332038">
                  <a:extLst>
                    <a:ext uri="{9D8B030D-6E8A-4147-A177-3AD203B41FA5}">
                      <a16:colId xmlns:a16="http://schemas.microsoft.com/office/drawing/2014/main" val="2075311518"/>
                    </a:ext>
                  </a:extLst>
                </a:gridCol>
                <a:gridCol w="2332038">
                  <a:extLst>
                    <a:ext uri="{9D8B030D-6E8A-4147-A177-3AD203B41FA5}">
                      <a16:colId xmlns:a16="http://schemas.microsoft.com/office/drawing/2014/main" val="3045887112"/>
                    </a:ext>
                  </a:extLst>
                </a:gridCol>
              </a:tblGrid>
              <a:tr h="370840">
                <a:tc>
                  <a:txBody>
                    <a:bodyPr/>
                    <a:lstStyle/>
                    <a:p>
                      <a:r>
                        <a:rPr lang="en-US" dirty="0"/>
                        <a:t>Year</a:t>
                      </a:r>
                      <a:endParaRPr lang="en-IN" dirty="0"/>
                    </a:p>
                  </a:txBody>
                  <a:tcPr/>
                </a:tc>
                <a:tc>
                  <a:txBody>
                    <a:bodyPr/>
                    <a:lstStyle/>
                    <a:p>
                      <a:r>
                        <a:rPr lang="en-US" dirty="0" err="1"/>
                        <a:t>Perentage</a:t>
                      </a:r>
                      <a:endParaRPr lang="en-IN" dirty="0"/>
                    </a:p>
                  </a:txBody>
                  <a:tcPr/>
                </a:tc>
                <a:extLst>
                  <a:ext uri="{0D108BD9-81ED-4DB2-BD59-A6C34878D82A}">
                    <a16:rowId xmlns:a16="http://schemas.microsoft.com/office/drawing/2014/main" val="411785347"/>
                  </a:ext>
                </a:extLst>
              </a:tr>
              <a:tr h="370840">
                <a:tc>
                  <a:txBody>
                    <a:bodyPr/>
                    <a:lstStyle/>
                    <a:p>
                      <a:pPr algn="r" fontAlgn="b"/>
                      <a:r>
                        <a:rPr lang="en-IN" sz="2400" b="0" i="0" u="none" strike="noStrike" dirty="0">
                          <a:solidFill>
                            <a:srgbClr val="000000"/>
                          </a:solidFill>
                          <a:effectLst/>
                          <a:latin typeface="Calibri" panose="020F0502020204030204" pitchFamily="34" charset="0"/>
                        </a:rPr>
                        <a:t>2011</a:t>
                      </a:r>
                    </a:p>
                  </a:txBody>
                  <a:tcPr marL="6350" marR="6350" marT="6350" marB="0" anchor="b"/>
                </a:tc>
                <a:tc>
                  <a:txBody>
                    <a:bodyPr/>
                    <a:lstStyle/>
                    <a:p>
                      <a:pPr algn="r" fontAlgn="b"/>
                      <a:r>
                        <a:rPr lang="en-IN" sz="2400" b="0" i="0" u="none" strike="noStrike">
                          <a:solidFill>
                            <a:srgbClr val="000000"/>
                          </a:solidFill>
                          <a:effectLst/>
                          <a:latin typeface="Calibri" panose="020F0502020204030204" pitchFamily="34" charset="0"/>
                        </a:rPr>
                        <a:t>52.91</a:t>
                      </a:r>
                    </a:p>
                  </a:txBody>
                  <a:tcPr marL="6350" marR="6350" marT="6350" marB="0" anchor="b"/>
                </a:tc>
                <a:extLst>
                  <a:ext uri="{0D108BD9-81ED-4DB2-BD59-A6C34878D82A}">
                    <a16:rowId xmlns:a16="http://schemas.microsoft.com/office/drawing/2014/main" val="3199040871"/>
                  </a:ext>
                </a:extLst>
              </a:tr>
              <a:tr h="370840">
                <a:tc>
                  <a:txBody>
                    <a:bodyPr/>
                    <a:lstStyle/>
                    <a:p>
                      <a:pPr algn="r" fontAlgn="b"/>
                      <a:r>
                        <a:rPr lang="en-IN" sz="2400" b="0" i="0" u="none" strike="noStrike">
                          <a:solidFill>
                            <a:srgbClr val="000000"/>
                          </a:solidFill>
                          <a:effectLst/>
                          <a:latin typeface="Calibri" panose="020F0502020204030204" pitchFamily="34" charset="0"/>
                        </a:rPr>
                        <a:t>2010</a:t>
                      </a:r>
                    </a:p>
                  </a:txBody>
                  <a:tcPr marL="6350" marR="6350" marT="6350" marB="0" anchor="b"/>
                </a:tc>
                <a:tc>
                  <a:txBody>
                    <a:bodyPr/>
                    <a:lstStyle/>
                    <a:p>
                      <a:pPr algn="r" fontAlgn="b"/>
                      <a:r>
                        <a:rPr lang="en-IN" sz="2400" b="0" i="0" u="none" strike="noStrike">
                          <a:solidFill>
                            <a:srgbClr val="000000"/>
                          </a:solidFill>
                          <a:effectLst/>
                          <a:latin typeface="Calibri" panose="020F0502020204030204" pitchFamily="34" charset="0"/>
                        </a:rPr>
                        <a:t>29.8</a:t>
                      </a:r>
                    </a:p>
                  </a:txBody>
                  <a:tcPr marL="6350" marR="6350" marT="6350" marB="0" anchor="b"/>
                </a:tc>
                <a:extLst>
                  <a:ext uri="{0D108BD9-81ED-4DB2-BD59-A6C34878D82A}">
                    <a16:rowId xmlns:a16="http://schemas.microsoft.com/office/drawing/2014/main" val="200926991"/>
                  </a:ext>
                </a:extLst>
              </a:tr>
              <a:tr h="370840">
                <a:tc>
                  <a:txBody>
                    <a:bodyPr/>
                    <a:lstStyle/>
                    <a:p>
                      <a:pPr algn="r" fontAlgn="b"/>
                      <a:r>
                        <a:rPr lang="en-IN" sz="2400" b="0" i="0" u="none" strike="noStrike">
                          <a:solidFill>
                            <a:srgbClr val="000000"/>
                          </a:solidFill>
                          <a:effectLst/>
                          <a:latin typeface="Calibri" panose="020F0502020204030204" pitchFamily="34" charset="0"/>
                        </a:rPr>
                        <a:t>2009</a:t>
                      </a:r>
                    </a:p>
                  </a:txBody>
                  <a:tcPr marL="6350" marR="6350" marT="6350" marB="0" anchor="b"/>
                </a:tc>
                <a:tc>
                  <a:txBody>
                    <a:bodyPr/>
                    <a:lstStyle/>
                    <a:p>
                      <a:pPr algn="r" fontAlgn="b"/>
                      <a:r>
                        <a:rPr lang="en-IN" sz="2400" b="0" i="0" u="none" strike="noStrike">
                          <a:solidFill>
                            <a:srgbClr val="000000"/>
                          </a:solidFill>
                          <a:effectLst/>
                          <a:latin typeface="Calibri" panose="020F0502020204030204" pitchFamily="34" charset="0"/>
                        </a:rPr>
                        <a:t>12.47</a:t>
                      </a:r>
                    </a:p>
                  </a:txBody>
                  <a:tcPr marL="6350" marR="6350" marT="6350" marB="0" anchor="b"/>
                </a:tc>
                <a:extLst>
                  <a:ext uri="{0D108BD9-81ED-4DB2-BD59-A6C34878D82A}">
                    <a16:rowId xmlns:a16="http://schemas.microsoft.com/office/drawing/2014/main" val="1299604106"/>
                  </a:ext>
                </a:extLst>
              </a:tr>
              <a:tr h="370840">
                <a:tc>
                  <a:txBody>
                    <a:bodyPr/>
                    <a:lstStyle/>
                    <a:p>
                      <a:pPr algn="r" fontAlgn="b"/>
                      <a:r>
                        <a:rPr lang="en-IN" sz="2400" b="0" i="0" u="none" strike="noStrike">
                          <a:solidFill>
                            <a:srgbClr val="000000"/>
                          </a:solidFill>
                          <a:effectLst/>
                          <a:latin typeface="Calibri" panose="020F0502020204030204" pitchFamily="34" charset="0"/>
                        </a:rPr>
                        <a:t>2008</a:t>
                      </a:r>
                    </a:p>
                  </a:txBody>
                  <a:tcPr marL="6350" marR="6350" marT="6350" marB="0" anchor="b"/>
                </a:tc>
                <a:tc>
                  <a:txBody>
                    <a:bodyPr/>
                    <a:lstStyle/>
                    <a:p>
                      <a:pPr algn="r" fontAlgn="b"/>
                      <a:r>
                        <a:rPr lang="en-IN" sz="2400" b="0" i="0" u="none" strike="noStrike">
                          <a:solidFill>
                            <a:srgbClr val="000000"/>
                          </a:solidFill>
                          <a:effectLst/>
                          <a:latin typeface="Calibri" panose="020F0502020204030204" pitchFamily="34" charset="0"/>
                        </a:rPr>
                        <a:t>4.17</a:t>
                      </a:r>
                    </a:p>
                  </a:txBody>
                  <a:tcPr marL="6350" marR="6350" marT="6350" marB="0" anchor="b"/>
                </a:tc>
                <a:extLst>
                  <a:ext uri="{0D108BD9-81ED-4DB2-BD59-A6C34878D82A}">
                    <a16:rowId xmlns:a16="http://schemas.microsoft.com/office/drawing/2014/main" val="267410734"/>
                  </a:ext>
                </a:extLst>
              </a:tr>
              <a:tr h="370840">
                <a:tc>
                  <a:txBody>
                    <a:bodyPr/>
                    <a:lstStyle/>
                    <a:p>
                      <a:pPr algn="r" fontAlgn="b"/>
                      <a:r>
                        <a:rPr lang="en-IN" sz="2400" b="0" i="0" u="none" strike="noStrike">
                          <a:solidFill>
                            <a:srgbClr val="000000"/>
                          </a:solidFill>
                          <a:effectLst/>
                          <a:latin typeface="Calibri" panose="020F0502020204030204" pitchFamily="34" charset="0"/>
                        </a:rPr>
                        <a:t>2007</a:t>
                      </a:r>
                    </a:p>
                  </a:txBody>
                  <a:tcPr marL="6350" marR="6350" marT="6350" marB="0" anchor="b"/>
                </a:tc>
                <a:tc>
                  <a:txBody>
                    <a:bodyPr/>
                    <a:lstStyle/>
                    <a:p>
                      <a:pPr algn="r" fontAlgn="b"/>
                      <a:r>
                        <a:rPr lang="en-IN" sz="2400" b="0" i="0" u="none" strike="noStrike" dirty="0">
                          <a:solidFill>
                            <a:srgbClr val="000000"/>
                          </a:solidFill>
                          <a:effectLst/>
                          <a:latin typeface="Calibri" panose="020F0502020204030204" pitchFamily="34" charset="0"/>
                        </a:rPr>
                        <a:t>0.65</a:t>
                      </a:r>
                    </a:p>
                  </a:txBody>
                  <a:tcPr marL="6350" marR="6350" marT="6350" marB="0" anchor="b"/>
                </a:tc>
                <a:extLst>
                  <a:ext uri="{0D108BD9-81ED-4DB2-BD59-A6C34878D82A}">
                    <a16:rowId xmlns:a16="http://schemas.microsoft.com/office/drawing/2014/main" val="213855055"/>
                  </a:ext>
                </a:extLst>
              </a:tr>
            </a:tbl>
          </a:graphicData>
        </a:graphic>
      </p:graphicFrame>
      <p:sp>
        <p:nvSpPr>
          <p:cNvPr id="11" name="TextBox 10">
            <a:extLst>
              <a:ext uri="{FF2B5EF4-FFF2-40B4-BE49-F238E27FC236}">
                <a16:creationId xmlns:a16="http://schemas.microsoft.com/office/drawing/2014/main" id="{E61A01C5-95AB-28B0-AABF-15F57E20D563}"/>
              </a:ext>
            </a:extLst>
          </p:cNvPr>
          <p:cNvSpPr txBox="1"/>
          <p:nvPr/>
        </p:nvSpPr>
        <p:spPr>
          <a:xfrm>
            <a:off x="708024" y="5151092"/>
            <a:ext cx="10731501" cy="1231106"/>
          </a:xfrm>
          <a:prstGeom prst="rect">
            <a:avLst/>
          </a:prstGeom>
          <a:noFill/>
        </p:spPr>
        <p:txBody>
          <a:bodyPr wrap="square">
            <a:spAutoFit/>
          </a:bodyPr>
          <a:lstStyle/>
          <a:p>
            <a:r>
              <a:rPr lang="en-IN" sz="2000" dirty="0"/>
              <a:t>Findings</a:t>
            </a:r>
          </a:p>
          <a:p>
            <a:r>
              <a:rPr lang="en-IN" dirty="0"/>
              <a:t>1. Most loans were taken in the year 2011</a:t>
            </a:r>
          </a:p>
          <a:p>
            <a:r>
              <a:rPr lang="en-IN" dirty="0"/>
              <a:t>2. In 2007 people took least loans(Loan interest rate might be the reason for this. Maybe in 2007-2008 loan interest rates were high)</a:t>
            </a:r>
          </a:p>
        </p:txBody>
      </p:sp>
    </p:spTree>
    <p:extLst>
      <p:ext uri="{BB962C8B-B14F-4D97-AF65-F5344CB8AC3E}">
        <p14:creationId xmlns:p14="http://schemas.microsoft.com/office/powerpoint/2010/main" val="2130096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2458-61EA-577F-5825-682917A11630}"/>
              </a:ext>
            </a:extLst>
          </p:cNvPr>
          <p:cNvSpPr>
            <a:spLocks noGrp="1"/>
          </p:cNvSpPr>
          <p:nvPr>
            <p:ph type="title"/>
          </p:nvPr>
        </p:nvSpPr>
        <p:spPr>
          <a:xfrm>
            <a:off x="420688" y="-406400"/>
            <a:ext cx="3932237" cy="1600200"/>
          </a:xfrm>
        </p:spPr>
        <p:txBody>
          <a:bodyPr/>
          <a:lstStyle/>
          <a:p>
            <a:r>
              <a:rPr lang="en-US" dirty="0"/>
              <a:t>Month of issuance </a:t>
            </a:r>
            <a:endParaRPr lang="en-IN" dirty="0"/>
          </a:p>
        </p:txBody>
      </p:sp>
      <p:graphicFrame>
        <p:nvGraphicFramePr>
          <p:cNvPr id="5" name="Table 5">
            <a:extLst>
              <a:ext uri="{FF2B5EF4-FFF2-40B4-BE49-F238E27FC236}">
                <a16:creationId xmlns:a16="http://schemas.microsoft.com/office/drawing/2014/main" id="{9EAA67D6-53A6-4265-904C-2E6206BA87A7}"/>
              </a:ext>
            </a:extLst>
          </p:cNvPr>
          <p:cNvGraphicFramePr>
            <a:graphicFrameLocks noGrp="1"/>
          </p:cNvGraphicFramePr>
          <p:nvPr>
            <p:ph idx="1"/>
            <p:extLst>
              <p:ext uri="{D42A27DB-BD31-4B8C-83A1-F6EECF244321}">
                <p14:modId xmlns:p14="http://schemas.microsoft.com/office/powerpoint/2010/main" val="2959880593"/>
              </p:ext>
            </p:extLst>
          </p:nvPr>
        </p:nvGraphicFramePr>
        <p:xfrm>
          <a:off x="420688" y="1193800"/>
          <a:ext cx="5703888" cy="5562600"/>
        </p:xfrm>
        <a:graphic>
          <a:graphicData uri="http://schemas.openxmlformats.org/drawingml/2006/table">
            <a:tbl>
              <a:tblPr firstRow="1" bandRow="1">
                <a:tableStyleId>{5C22544A-7EE6-4342-B048-85BDC9FD1C3A}</a:tableStyleId>
              </a:tblPr>
              <a:tblGrid>
                <a:gridCol w="2851944">
                  <a:extLst>
                    <a:ext uri="{9D8B030D-6E8A-4147-A177-3AD203B41FA5}">
                      <a16:colId xmlns:a16="http://schemas.microsoft.com/office/drawing/2014/main" val="175266134"/>
                    </a:ext>
                  </a:extLst>
                </a:gridCol>
                <a:gridCol w="2851944">
                  <a:extLst>
                    <a:ext uri="{9D8B030D-6E8A-4147-A177-3AD203B41FA5}">
                      <a16:colId xmlns:a16="http://schemas.microsoft.com/office/drawing/2014/main" val="513254209"/>
                    </a:ext>
                  </a:extLst>
                </a:gridCol>
              </a:tblGrid>
              <a:tr h="347789">
                <a:tc>
                  <a:txBody>
                    <a:bodyPr/>
                    <a:lstStyle/>
                    <a:p>
                      <a:r>
                        <a:rPr lang="en-US" dirty="0"/>
                        <a:t>Month</a:t>
                      </a:r>
                      <a:endParaRPr lang="en-IN" dirty="0"/>
                    </a:p>
                  </a:txBody>
                  <a:tcPr/>
                </a:tc>
                <a:tc>
                  <a:txBody>
                    <a:bodyPr/>
                    <a:lstStyle/>
                    <a:p>
                      <a:r>
                        <a:rPr lang="en-US" dirty="0"/>
                        <a:t>Percentage</a:t>
                      </a:r>
                      <a:endParaRPr lang="en-IN" dirty="0"/>
                    </a:p>
                  </a:txBody>
                  <a:tcPr/>
                </a:tc>
                <a:extLst>
                  <a:ext uri="{0D108BD9-81ED-4DB2-BD59-A6C34878D82A}">
                    <a16:rowId xmlns:a16="http://schemas.microsoft.com/office/drawing/2014/main" val="2712327665"/>
                  </a:ext>
                </a:extLst>
              </a:tr>
              <a:tr h="406151">
                <a:tc>
                  <a:txBody>
                    <a:bodyPr/>
                    <a:lstStyle/>
                    <a:p>
                      <a:pPr algn="r" fontAlgn="ctr"/>
                      <a:r>
                        <a:rPr lang="en-IN" sz="2000" b="0" i="0" u="none" strike="noStrike" dirty="0">
                          <a:solidFill>
                            <a:srgbClr val="000000"/>
                          </a:solidFill>
                          <a:effectLst/>
                          <a:latin typeface="Arial Unicode MS"/>
                        </a:rPr>
                        <a:t>12</a:t>
                      </a:r>
                    </a:p>
                  </a:txBody>
                  <a:tcPr marL="6350" marR="6350" marT="6350" marB="0" anchor="ctr"/>
                </a:tc>
                <a:tc>
                  <a:txBody>
                    <a:bodyPr/>
                    <a:lstStyle/>
                    <a:p>
                      <a:pPr algn="r" fontAlgn="b"/>
                      <a:r>
                        <a:rPr lang="en-IN" sz="2800" b="0" i="0" u="none" strike="noStrike" dirty="0">
                          <a:solidFill>
                            <a:srgbClr val="000000"/>
                          </a:solidFill>
                          <a:effectLst/>
                          <a:latin typeface="Calibri" panose="020F0502020204030204" pitchFamily="34" charset="0"/>
                        </a:rPr>
                        <a:t>11.02</a:t>
                      </a:r>
                    </a:p>
                  </a:txBody>
                  <a:tcPr marL="6350" marR="6350" marT="6350" marB="0" anchor="b"/>
                </a:tc>
                <a:extLst>
                  <a:ext uri="{0D108BD9-81ED-4DB2-BD59-A6C34878D82A}">
                    <a16:rowId xmlns:a16="http://schemas.microsoft.com/office/drawing/2014/main" val="2035821362"/>
                  </a:ext>
                </a:extLst>
              </a:tr>
              <a:tr h="406151">
                <a:tc>
                  <a:txBody>
                    <a:bodyPr/>
                    <a:lstStyle/>
                    <a:p>
                      <a:pPr algn="r" fontAlgn="ctr"/>
                      <a:r>
                        <a:rPr lang="en-IN" sz="2000" b="0" i="0" u="none" strike="noStrike">
                          <a:solidFill>
                            <a:srgbClr val="000000"/>
                          </a:solidFill>
                          <a:effectLst/>
                          <a:latin typeface="Arial Unicode MS"/>
                        </a:rPr>
                        <a:t>11</a:t>
                      </a:r>
                    </a:p>
                  </a:txBody>
                  <a:tcPr marL="6350" marR="6350" marT="6350" marB="0" anchor="ctr"/>
                </a:tc>
                <a:tc>
                  <a:txBody>
                    <a:bodyPr/>
                    <a:lstStyle/>
                    <a:p>
                      <a:pPr algn="r" fontAlgn="b"/>
                      <a:r>
                        <a:rPr lang="en-IN" sz="2800" b="0" i="0" u="none" strike="noStrike">
                          <a:solidFill>
                            <a:srgbClr val="000000"/>
                          </a:solidFill>
                          <a:effectLst/>
                          <a:latin typeface="Calibri" panose="020F0502020204030204" pitchFamily="34" charset="0"/>
                        </a:rPr>
                        <a:t>10.33</a:t>
                      </a:r>
                    </a:p>
                  </a:txBody>
                  <a:tcPr marL="6350" marR="6350" marT="6350" marB="0" anchor="b"/>
                </a:tc>
                <a:extLst>
                  <a:ext uri="{0D108BD9-81ED-4DB2-BD59-A6C34878D82A}">
                    <a16:rowId xmlns:a16="http://schemas.microsoft.com/office/drawing/2014/main" val="2243698586"/>
                  </a:ext>
                </a:extLst>
              </a:tr>
              <a:tr h="406151">
                <a:tc>
                  <a:txBody>
                    <a:bodyPr/>
                    <a:lstStyle/>
                    <a:p>
                      <a:pPr algn="r" fontAlgn="ctr"/>
                      <a:r>
                        <a:rPr lang="en-IN" sz="2000" b="0" i="0" u="none" strike="noStrike">
                          <a:solidFill>
                            <a:srgbClr val="000000"/>
                          </a:solidFill>
                          <a:effectLst/>
                          <a:latin typeface="Arial Unicode MS"/>
                        </a:rPr>
                        <a:t>10</a:t>
                      </a:r>
                    </a:p>
                  </a:txBody>
                  <a:tcPr marL="6350" marR="6350" marT="6350" marB="0" anchor="ctr"/>
                </a:tc>
                <a:tc>
                  <a:txBody>
                    <a:bodyPr/>
                    <a:lstStyle/>
                    <a:p>
                      <a:pPr algn="r" fontAlgn="b"/>
                      <a:r>
                        <a:rPr lang="en-IN" sz="2800" b="0" i="0" u="none" strike="noStrike" dirty="0">
                          <a:solidFill>
                            <a:srgbClr val="000000"/>
                          </a:solidFill>
                          <a:effectLst/>
                          <a:latin typeface="Calibri" panose="020F0502020204030204" pitchFamily="34" charset="0"/>
                        </a:rPr>
                        <a:t>9.66</a:t>
                      </a:r>
                    </a:p>
                  </a:txBody>
                  <a:tcPr marL="6350" marR="6350" marT="6350" marB="0" anchor="b"/>
                </a:tc>
                <a:extLst>
                  <a:ext uri="{0D108BD9-81ED-4DB2-BD59-A6C34878D82A}">
                    <a16:rowId xmlns:a16="http://schemas.microsoft.com/office/drawing/2014/main" val="115910179"/>
                  </a:ext>
                </a:extLst>
              </a:tr>
              <a:tr h="406151">
                <a:tc>
                  <a:txBody>
                    <a:bodyPr/>
                    <a:lstStyle/>
                    <a:p>
                      <a:pPr algn="r" fontAlgn="ctr"/>
                      <a:r>
                        <a:rPr lang="en-IN" sz="2000" b="0" i="0" u="none" strike="noStrike">
                          <a:solidFill>
                            <a:srgbClr val="000000"/>
                          </a:solidFill>
                          <a:effectLst/>
                          <a:latin typeface="Arial Unicode MS"/>
                        </a:rPr>
                        <a:t>9</a:t>
                      </a:r>
                    </a:p>
                  </a:txBody>
                  <a:tcPr marL="6350" marR="6350" marT="6350" marB="0" anchor="ctr"/>
                </a:tc>
                <a:tc>
                  <a:txBody>
                    <a:bodyPr/>
                    <a:lstStyle/>
                    <a:p>
                      <a:pPr algn="r" fontAlgn="b"/>
                      <a:r>
                        <a:rPr lang="en-IN" sz="2800" b="0" i="0" u="none" strike="noStrike">
                          <a:solidFill>
                            <a:srgbClr val="000000"/>
                          </a:solidFill>
                          <a:effectLst/>
                          <a:latin typeface="Calibri" panose="020F0502020204030204" pitchFamily="34" charset="0"/>
                        </a:rPr>
                        <a:t>9.06</a:t>
                      </a:r>
                    </a:p>
                  </a:txBody>
                  <a:tcPr marL="6350" marR="6350" marT="6350" marB="0" anchor="b"/>
                </a:tc>
                <a:extLst>
                  <a:ext uri="{0D108BD9-81ED-4DB2-BD59-A6C34878D82A}">
                    <a16:rowId xmlns:a16="http://schemas.microsoft.com/office/drawing/2014/main" val="3606144417"/>
                  </a:ext>
                </a:extLst>
              </a:tr>
              <a:tr h="406151">
                <a:tc>
                  <a:txBody>
                    <a:bodyPr/>
                    <a:lstStyle/>
                    <a:p>
                      <a:pPr algn="r" fontAlgn="ctr"/>
                      <a:r>
                        <a:rPr lang="en-IN" sz="2000" b="0" i="0" u="none" strike="noStrike">
                          <a:solidFill>
                            <a:srgbClr val="000000"/>
                          </a:solidFill>
                          <a:effectLst/>
                          <a:latin typeface="Arial Unicode MS"/>
                        </a:rPr>
                        <a:t>8</a:t>
                      </a:r>
                    </a:p>
                  </a:txBody>
                  <a:tcPr marL="6350" marR="6350" marT="6350" marB="0" anchor="ctr"/>
                </a:tc>
                <a:tc>
                  <a:txBody>
                    <a:bodyPr/>
                    <a:lstStyle/>
                    <a:p>
                      <a:pPr algn="r" fontAlgn="b"/>
                      <a:r>
                        <a:rPr lang="en-IN" sz="2800" b="0" i="0" u="none" strike="noStrike" dirty="0">
                          <a:solidFill>
                            <a:srgbClr val="000000"/>
                          </a:solidFill>
                          <a:effectLst/>
                          <a:latin typeface="Calibri" panose="020F0502020204030204" pitchFamily="34" charset="0"/>
                        </a:rPr>
                        <a:t>8.88</a:t>
                      </a:r>
                    </a:p>
                  </a:txBody>
                  <a:tcPr marL="6350" marR="6350" marT="6350" marB="0" anchor="b"/>
                </a:tc>
                <a:extLst>
                  <a:ext uri="{0D108BD9-81ED-4DB2-BD59-A6C34878D82A}">
                    <a16:rowId xmlns:a16="http://schemas.microsoft.com/office/drawing/2014/main" val="75419671"/>
                  </a:ext>
                </a:extLst>
              </a:tr>
              <a:tr h="406151">
                <a:tc>
                  <a:txBody>
                    <a:bodyPr/>
                    <a:lstStyle/>
                    <a:p>
                      <a:pPr algn="r" fontAlgn="ctr"/>
                      <a:r>
                        <a:rPr lang="en-IN" sz="2000" b="0" i="0" u="none" strike="noStrike">
                          <a:solidFill>
                            <a:srgbClr val="000000"/>
                          </a:solidFill>
                          <a:effectLst/>
                          <a:latin typeface="Arial Unicode MS"/>
                        </a:rPr>
                        <a:t>7</a:t>
                      </a:r>
                    </a:p>
                  </a:txBody>
                  <a:tcPr marL="6350" marR="6350" marT="6350" marB="0" anchor="ctr"/>
                </a:tc>
                <a:tc>
                  <a:txBody>
                    <a:bodyPr/>
                    <a:lstStyle/>
                    <a:p>
                      <a:pPr algn="r" fontAlgn="b"/>
                      <a:r>
                        <a:rPr lang="en-IN" sz="2800" b="0" i="0" u="none" strike="noStrike" dirty="0">
                          <a:solidFill>
                            <a:srgbClr val="000000"/>
                          </a:solidFill>
                          <a:effectLst/>
                          <a:latin typeface="Calibri" panose="020F0502020204030204" pitchFamily="34" charset="0"/>
                        </a:rPr>
                        <a:t>8.66</a:t>
                      </a:r>
                    </a:p>
                  </a:txBody>
                  <a:tcPr marL="6350" marR="6350" marT="6350" marB="0" anchor="b"/>
                </a:tc>
                <a:extLst>
                  <a:ext uri="{0D108BD9-81ED-4DB2-BD59-A6C34878D82A}">
                    <a16:rowId xmlns:a16="http://schemas.microsoft.com/office/drawing/2014/main" val="3145404435"/>
                  </a:ext>
                </a:extLst>
              </a:tr>
              <a:tr h="406151">
                <a:tc>
                  <a:txBody>
                    <a:bodyPr/>
                    <a:lstStyle/>
                    <a:p>
                      <a:pPr algn="r" fontAlgn="ctr"/>
                      <a:r>
                        <a:rPr lang="en-IN" sz="2000" b="0" i="0" u="none" strike="noStrike">
                          <a:solidFill>
                            <a:srgbClr val="000000"/>
                          </a:solidFill>
                          <a:effectLst/>
                          <a:latin typeface="Arial Unicode MS"/>
                        </a:rPr>
                        <a:t>6</a:t>
                      </a:r>
                    </a:p>
                  </a:txBody>
                  <a:tcPr marL="6350" marR="6350" marT="6350" marB="0" anchor="ctr"/>
                </a:tc>
                <a:tc>
                  <a:txBody>
                    <a:bodyPr/>
                    <a:lstStyle/>
                    <a:p>
                      <a:pPr algn="r" fontAlgn="b"/>
                      <a:r>
                        <a:rPr lang="en-IN" sz="2800" b="0" i="0" u="none" strike="noStrike" dirty="0">
                          <a:solidFill>
                            <a:srgbClr val="000000"/>
                          </a:solidFill>
                          <a:effectLst/>
                          <a:latin typeface="Calibri" panose="020F0502020204030204" pitchFamily="34" charset="0"/>
                        </a:rPr>
                        <a:t>8.24</a:t>
                      </a:r>
                    </a:p>
                  </a:txBody>
                  <a:tcPr marL="6350" marR="6350" marT="6350" marB="0" anchor="b"/>
                </a:tc>
                <a:extLst>
                  <a:ext uri="{0D108BD9-81ED-4DB2-BD59-A6C34878D82A}">
                    <a16:rowId xmlns:a16="http://schemas.microsoft.com/office/drawing/2014/main" val="2904233951"/>
                  </a:ext>
                </a:extLst>
              </a:tr>
              <a:tr h="406151">
                <a:tc>
                  <a:txBody>
                    <a:bodyPr/>
                    <a:lstStyle/>
                    <a:p>
                      <a:pPr algn="r" fontAlgn="ctr"/>
                      <a:r>
                        <a:rPr lang="en-IN" sz="2000" b="0" i="0" u="none" strike="noStrike">
                          <a:solidFill>
                            <a:srgbClr val="000000"/>
                          </a:solidFill>
                          <a:effectLst/>
                          <a:latin typeface="Arial Unicode MS"/>
                        </a:rPr>
                        <a:t>5</a:t>
                      </a:r>
                    </a:p>
                  </a:txBody>
                  <a:tcPr marL="6350" marR="6350" marT="6350" marB="0" anchor="ctr"/>
                </a:tc>
                <a:tc>
                  <a:txBody>
                    <a:bodyPr/>
                    <a:lstStyle/>
                    <a:p>
                      <a:pPr algn="r" fontAlgn="b"/>
                      <a:r>
                        <a:rPr lang="en-IN" sz="2800" b="0" i="0" u="none" strike="noStrike" dirty="0">
                          <a:solidFill>
                            <a:srgbClr val="000000"/>
                          </a:solidFill>
                          <a:effectLst/>
                          <a:latin typeface="Calibri" panose="020F0502020204030204" pitchFamily="34" charset="0"/>
                        </a:rPr>
                        <a:t>7.56</a:t>
                      </a:r>
                    </a:p>
                  </a:txBody>
                  <a:tcPr marL="6350" marR="6350" marT="6350" marB="0" anchor="b"/>
                </a:tc>
                <a:extLst>
                  <a:ext uri="{0D108BD9-81ED-4DB2-BD59-A6C34878D82A}">
                    <a16:rowId xmlns:a16="http://schemas.microsoft.com/office/drawing/2014/main" val="2191334974"/>
                  </a:ext>
                </a:extLst>
              </a:tr>
              <a:tr h="406151">
                <a:tc>
                  <a:txBody>
                    <a:bodyPr/>
                    <a:lstStyle/>
                    <a:p>
                      <a:pPr algn="r" fontAlgn="ctr"/>
                      <a:r>
                        <a:rPr lang="en-IN" sz="2000" b="0" i="0" u="none" strike="noStrike">
                          <a:solidFill>
                            <a:srgbClr val="000000"/>
                          </a:solidFill>
                          <a:effectLst/>
                          <a:latin typeface="Arial Unicode MS"/>
                        </a:rPr>
                        <a:t>4</a:t>
                      </a:r>
                    </a:p>
                  </a:txBody>
                  <a:tcPr marL="6350" marR="6350" marT="6350" marB="0" anchor="ctr"/>
                </a:tc>
                <a:tc>
                  <a:txBody>
                    <a:bodyPr/>
                    <a:lstStyle/>
                    <a:p>
                      <a:pPr algn="r" fontAlgn="b"/>
                      <a:r>
                        <a:rPr lang="en-IN" sz="2800" b="0" i="0" u="none" strike="noStrike" dirty="0">
                          <a:solidFill>
                            <a:srgbClr val="000000"/>
                          </a:solidFill>
                          <a:effectLst/>
                          <a:latin typeface="Calibri" panose="020F0502020204030204" pitchFamily="34" charset="0"/>
                        </a:rPr>
                        <a:t>7.36</a:t>
                      </a:r>
                    </a:p>
                  </a:txBody>
                  <a:tcPr marL="6350" marR="6350" marT="6350" marB="0" anchor="b"/>
                </a:tc>
                <a:extLst>
                  <a:ext uri="{0D108BD9-81ED-4DB2-BD59-A6C34878D82A}">
                    <a16:rowId xmlns:a16="http://schemas.microsoft.com/office/drawing/2014/main" val="3885107754"/>
                  </a:ext>
                </a:extLst>
              </a:tr>
              <a:tr h="406151">
                <a:tc>
                  <a:txBody>
                    <a:bodyPr/>
                    <a:lstStyle/>
                    <a:p>
                      <a:pPr algn="r" fontAlgn="ctr"/>
                      <a:r>
                        <a:rPr lang="en-IN" sz="2000" b="0" i="0" u="none" strike="noStrike">
                          <a:solidFill>
                            <a:srgbClr val="000000"/>
                          </a:solidFill>
                          <a:effectLst/>
                          <a:latin typeface="Arial Unicode MS"/>
                        </a:rPr>
                        <a:t>3</a:t>
                      </a:r>
                    </a:p>
                  </a:txBody>
                  <a:tcPr marL="6350" marR="6350" marT="6350" marB="0" anchor="ctr"/>
                </a:tc>
                <a:tc>
                  <a:txBody>
                    <a:bodyPr/>
                    <a:lstStyle/>
                    <a:p>
                      <a:pPr algn="r" fontAlgn="b"/>
                      <a:r>
                        <a:rPr lang="en-IN" sz="2800" b="0" i="0" u="none" strike="noStrike" dirty="0">
                          <a:solidFill>
                            <a:srgbClr val="000000"/>
                          </a:solidFill>
                          <a:effectLst/>
                          <a:latin typeface="Calibri" panose="020F0502020204030204" pitchFamily="34" charset="0"/>
                        </a:rPr>
                        <a:t>6.98</a:t>
                      </a:r>
                    </a:p>
                  </a:txBody>
                  <a:tcPr marL="6350" marR="6350" marT="6350" marB="0" anchor="b"/>
                </a:tc>
                <a:extLst>
                  <a:ext uri="{0D108BD9-81ED-4DB2-BD59-A6C34878D82A}">
                    <a16:rowId xmlns:a16="http://schemas.microsoft.com/office/drawing/2014/main" val="2724256990"/>
                  </a:ext>
                </a:extLst>
              </a:tr>
              <a:tr h="406151">
                <a:tc>
                  <a:txBody>
                    <a:bodyPr/>
                    <a:lstStyle/>
                    <a:p>
                      <a:pPr algn="r" fontAlgn="ctr"/>
                      <a:r>
                        <a:rPr lang="en-IN" sz="2000" b="0" i="0" u="none" strike="noStrike">
                          <a:solidFill>
                            <a:srgbClr val="000000"/>
                          </a:solidFill>
                          <a:effectLst/>
                          <a:latin typeface="Arial Unicode MS"/>
                        </a:rPr>
                        <a:t>1</a:t>
                      </a:r>
                    </a:p>
                  </a:txBody>
                  <a:tcPr marL="6350" marR="6350" marT="6350" marB="0" anchor="ctr"/>
                </a:tc>
                <a:tc>
                  <a:txBody>
                    <a:bodyPr/>
                    <a:lstStyle/>
                    <a:p>
                      <a:pPr algn="r" fontAlgn="b"/>
                      <a:r>
                        <a:rPr lang="en-IN" sz="2800" b="0" i="0" u="none" strike="noStrike" dirty="0">
                          <a:solidFill>
                            <a:srgbClr val="000000"/>
                          </a:solidFill>
                          <a:effectLst/>
                          <a:latin typeface="Calibri" panose="020F0502020204030204" pitchFamily="34" charset="0"/>
                        </a:rPr>
                        <a:t>6.18</a:t>
                      </a:r>
                    </a:p>
                  </a:txBody>
                  <a:tcPr marL="6350" marR="6350" marT="6350" marB="0" anchor="b"/>
                </a:tc>
                <a:extLst>
                  <a:ext uri="{0D108BD9-81ED-4DB2-BD59-A6C34878D82A}">
                    <a16:rowId xmlns:a16="http://schemas.microsoft.com/office/drawing/2014/main" val="3241339517"/>
                  </a:ext>
                </a:extLst>
              </a:tr>
              <a:tr h="406151">
                <a:tc>
                  <a:txBody>
                    <a:bodyPr/>
                    <a:lstStyle/>
                    <a:p>
                      <a:pPr algn="r" fontAlgn="ctr"/>
                      <a:r>
                        <a:rPr lang="en-IN" sz="2000" b="0" i="0" u="none" strike="noStrike" dirty="0">
                          <a:solidFill>
                            <a:srgbClr val="000000"/>
                          </a:solidFill>
                          <a:effectLst/>
                          <a:latin typeface="Arial Unicode MS"/>
                        </a:rPr>
                        <a:t>2 </a:t>
                      </a:r>
                    </a:p>
                  </a:txBody>
                  <a:tcPr marL="6350" marR="6350" marT="6350" marB="0" anchor="ctr"/>
                </a:tc>
                <a:tc>
                  <a:txBody>
                    <a:bodyPr/>
                    <a:lstStyle/>
                    <a:p>
                      <a:pPr algn="r" fontAlgn="b"/>
                      <a:r>
                        <a:rPr lang="en-IN" sz="2800" b="0" i="0" u="none" strike="noStrike" dirty="0">
                          <a:solidFill>
                            <a:srgbClr val="000000"/>
                          </a:solidFill>
                          <a:effectLst/>
                          <a:latin typeface="Calibri" panose="020F0502020204030204" pitchFamily="34" charset="0"/>
                        </a:rPr>
                        <a:t>6.08</a:t>
                      </a:r>
                    </a:p>
                  </a:txBody>
                  <a:tcPr marL="6350" marR="6350" marT="6350" marB="0" anchor="b"/>
                </a:tc>
                <a:extLst>
                  <a:ext uri="{0D108BD9-81ED-4DB2-BD59-A6C34878D82A}">
                    <a16:rowId xmlns:a16="http://schemas.microsoft.com/office/drawing/2014/main" val="2045982987"/>
                  </a:ext>
                </a:extLst>
              </a:tr>
            </a:tbl>
          </a:graphicData>
        </a:graphic>
      </p:graphicFrame>
      <p:pic>
        <p:nvPicPr>
          <p:cNvPr id="7" name="Picture 6" descr="A graph of a number of colored bars&#10;&#10;Description automatically generated with medium confidence">
            <a:extLst>
              <a:ext uri="{FF2B5EF4-FFF2-40B4-BE49-F238E27FC236}">
                <a16:creationId xmlns:a16="http://schemas.microsoft.com/office/drawing/2014/main" id="{A744048E-F7AE-E39D-B145-0145232A1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6341" y="612644"/>
            <a:ext cx="5394971" cy="4032512"/>
          </a:xfrm>
          <a:prstGeom prst="rect">
            <a:avLst/>
          </a:prstGeom>
        </p:spPr>
      </p:pic>
      <p:sp>
        <p:nvSpPr>
          <p:cNvPr id="9" name="TextBox 8">
            <a:extLst>
              <a:ext uri="{FF2B5EF4-FFF2-40B4-BE49-F238E27FC236}">
                <a16:creationId xmlns:a16="http://schemas.microsoft.com/office/drawing/2014/main" id="{A5AE6FF0-FB07-063B-FBE8-F97A09984FDB}"/>
              </a:ext>
            </a:extLst>
          </p:cNvPr>
          <p:cNvSpPr txBox="1"/>
          <p:nvPr/>
        </p:nvSpPr>
        <p:spPr>
          <a:xfrm>
            <a:off x="6184901" y="5019627"/>
            <a:ext cx="6096000" cy="1631216"/>
          </a:xfrm>
          <a:prstGeom prst="rect">
            <a:avLst/>
          </a:prstGeom>
          <a:noFill/>
        </p:spPr>
        <p:txBody>
          <a:bodyPr wrap="square">
            <a:spAutoFit/>
          </a:bodyPr>
          <a:lstStyle/>
          <a:p>
            <a:r>
              <a:rPr lang="en-IN" sz="2000" dirty="0"/>
              <a:t>Findings</a:t>
            </a:r>
          </a:p>
          <a:p>
            <a:pPr marL="342900" indent="-342900">
              <a:buFont typeface="Arial" panose="020B0604020202020204" pitchFamily="34" charset="0"/>
              <a:buChar char="•"/>
            </a:pPr>
            <a:r>
              <a:rPr lang="en-IN" sz="2000" dirty="0"/>
              <a:t>At the start of the year people generally take lesser loans</a:t>
            </a:r>
          </a:p>
          <a:p>
            <a:pPr marL="342900" indent="-342900">
              <a:buFont typeface="Arial" panose="020B0604020202020204" pitchFamily="34" charset="0"/>
              <a:buChar char="•"/>
            </a:pPr>
            <a:r>
              <a:rPr lang="en-IN" sz="2000" dirty="0"/>
              <a:t>At the end of the year people generally seems to take more loans.</a:t>
            </a:r>
          </a:p>
        </p:txBody>
      </p:sp>
    </p:spTree>
    <p:extLst>
      <p:ext uri="{BB962C8B-B14F-4D97-AF65-F5344CB8AC3E}">
        <p14:creationId xmlns:p14="http://schemas.microsoft.com/office/powerpoint/2010/main" val="3037379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4699-DEE9-5F77-D9D4-14CFF223FC60}"/>
              </a:ext>
            </a:extLst>
          </p:cNvPr>
          <p:cNvSpPr>
            <a:spLocks noGrp="1"/>
          </p:cNvSpPr>
          <p:nvPr>
            <p:ph type="title"/>
          </p:nvPr>
        </p:nvSpPr>
        <p:spPr/>
        <p:txBody>
          <a:bodyPr/>
          <a:lstStyle/>
          <a:p>
            <a:r>
              <a:rPr lang="en-US" dirty="0"/>
              <a:t>Grade</a:t>
            </a:r>
            <a:endParaRPr lang="en-IN" dirty="0"/>
          </a:p>
        </p:txBody>
      </p:sp>
      <p:pic>
        <p:nvPicPr>
          <p:cNvPr id="6" name="Picture 5" descr="A graph of different colored bars&#10;&#10;Description automatically generated">
            <a:extLst>
              <a:ext uri="{FF2B5EF4-FFF2-40B4-BE49-F238E27FC236}">
                <a16:creationId xmlns:a16="http://schemas.microsoft.com/office/drawing/2014/main" id="{44779874-70EE-1008-4DC5-D0985759F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7966" y="1412744"/>
            <a:ext cx="5477267" cy="4032512"/>
          </a:xfrm>
          <a:prstGeom prst="rect">
            <a:avLst/>
          </a:prstGeom>
        </p:spPr>
      </p:pic>
      <p:sp>
        <p:nvSpPr>
          <p:cNvPr id="8" name="TextBox 7">
            <a:extLst>
              <a:ext uri="{FF2B5EF4-FFF2-40B4-BE49-F238E27FC236}">
                <a16:creationId xmlns:a16="http://schemas.microsoft.com/office/drawing/2014/main" id="{BC5B9678-4ABE-C793-C7A7-ED26D4D7130F}"/>
              </a:ext>
            </a:extLst>
          </p:cNvPr>
          <p:cNvSpPr txBox="1"/>
          <p:nvPr/>
        </p:nvSpPr>
        <p:spPr>
          <a:xfrm>
            <a:off x="5397500" y="5380672"/>
            <a:ext cx="6096000" cy="1477328"/>
          </a:xfrm>
          <a:prstGeom prst="rect">
            <a:avLst/>
          </a:prstGeom>
          <a:noFill/>
        </p:spPr>
        <p:txBody>
          <a:bodyPr wrap="square">
            <a:spAutoFit/>
          </a:bodyPr>
          <a:lstStyle/>
          <a:p>
            <a:r>
              <a:rPr lang="en-IN" dirty="0"/>
              <a:t>#Findings</a:t>
            </a:r>
          </a:p>
          <a:p>
            <a:r>
              <a:rPr lang="en-IN" dirty="0"/>
              <a:t>#1. Grade B generally take more loans than any other grade followed by Grade A and Grade C respectively</a:t>
            </a:r>
          </a:p>
          <a:p>
            <a:r>
              <a:rPr lang="en-IN" dirty="0"/>
              <a:t>#2. Grade F and Grade G applicants take comparatively much lesser loans.</a:t>
            </a:r>
          </a:p>
        </p:txBody>
      </p:sp>
      <p:graphicFrame>
        <p:nvGraphicFramePr>
          <p:cNvPr id="9" name="Table 9">
            <a:extLst>
              <a:ext uri="{FF2B5EF4-FFF2-40B4-BE49-F238E27FC236}">
                <a16:creationId xmlns:a16="http://schemas.microsoft.com/office/drawing/2014/main" id="{574DCF61-82D9-A84D-F47F-57C74DFA3528}"/>
              </a:ext>
            </a:extLst>
          </p:cNvPr>
          <p:cNvGraphicFramePr>
            <a:graphicFrameLocks noGrp="1"/>
          </p:cNvGraphicFramePr>
          <p:nvPr>
            <p:extLst>
              <p:ext uri="{D42A27DB-BD31-4B8C-83A1-F6EECF244321}">
                <p14:modId xmlns:p14="http://schemas.microsoft.com/office/powerpoint/2010/main" val="410066027"/>
              </p:ext>
            </p:extLst>
          </p:nvPr>
        </p:nvGraphicFramePr>
        <p:xfrm>
          <a:off x="342900" y="2150110"/>
          <a:ext cx="4051300" cy="3570204"/>
        </p:xfrm>
        <a:graphic>
          <a:graphicData uri="http://schemas.openxmlformats.org/drawingml/2006/table">
            <a:tbl>
              <a:tblPr firstRow="1" bandRow="1">
                <a:tableStyleId>{5C22544A-7EE6-4342-B048-85BDC9FD1C3A}</a:tableStyleId>
              </a:tblPr>
              <a:tblGrid>
                <a:gridCol w="2025650">
                  <a:extLst>
                    <a:ext uri="{9D8B030D-6E8A-4147-A177-3AD203B41FA5}">
                      <a16:colId xmlns:a16="http://schemas.microsoft.com/office/drawing/2014/main" val="4247508333"/>
                    </a:ext>
                  </a:extLst>
                </a:gridCol>
                <a:gridCol w="2025650">
                  <a:extLst>
                    <a:ext uri="{9D8B030D-6E8A-4147-A177-3AD203B41FA5}">
                      <a16:colId xmlns:a16="http://schemas.microsoft.com/office/drawing/2014/main" val="2071220258"/>
                    </a:ext>
                  </a:extLst>
                </a:gridCol>
              </a:tblGrid>
              <a:tr h="304563">
                <a:tc>
                  <a:txBody>
                    <a:bodyPr/>
                    <a:lstStyle/>
                    <a:p>
                      <a:r>
                        <a:rPr lang="en-US" sz="1600" dirty="0"/>
                        <a:t>Grade</a:t>
                      </a:r>
                      <a:endParaRPr lang="en-IN" sz="1600" dirty="0"/>
                    </a:p>
                  </a:txBody>
                  <a:tcPr/>
                </a:tc>
                <a:tc>
                  <a:txBody>
                    <a:bodyPr/>
                    <a:lstStyle/>
                    <a:p>
                      <a:r>
                        <a:rPr lang="en-US" sz="1600" dirty="0"/>
                        <a:t>Percentage</a:t>
                      </a:r>
                      <a:endParaRPr lang="en-IN" sz="1600" dirty="0"/>
                    </a:p>
                  </a:txBody>
                  <a:tcPr/>
                </a:tc>
                <a:extLst>
                  <a:ext uri="{0D108BD9-81ED-4DB2-BD59-A6C34878D82A}">
                    <a16:rowId xmlns:a16="http://schemas.microsoft.com/office/drawing/2014/main" val="4183454049"/>
                  </a:ext>
                </a:extLst>
              </a:tr>
              <a:tr h="462132">
                <a:tc>
                  <a:txBody>
                    <a:bodyPr/>
                    <a:lstStyle/>
                    <a:p>
                      <a:pPr algn="ctr" fontAlgn="ctr"/>
                      <a:r>
                        <a:rPr lang="en-IN" sz="1800" b="0" i="0" u="none" strike="noStrike" dirty="0">
                          <a:solidFill>
                            <a:srgbClr val="000000"/>
                          </a:solidFill>
                          <a:effectLst/>
                          <a:latin typeface="Arial Unicode MS"/>
                        </a:rPr>
                        <a:t>B</a:t>
                      </a:r>
                    </a:p>
                  </a:txBody>
                  <a:tcPr marL="6350" marR="6350" marT="6350" marB="0" anchor="ctr"/>
                </a:tc>
                <a:tc>
                  <a:txBody>
                    <a:bodyPr/>
                    <a:lstStyle/>
                    <a:p>
                      <a:pPr algn="ctr" fontAlgn="b"/>
                      <a:r>
                        <a:rPr lang="en-IN" sz="2400" b="0" i="0" u="none" strike="noStrike">
                          <a:solidFill>
                            <a:srgbClr val="000000"/>
                          </a:solidFill>
                          <a:effectLst/>
                          <a:latin typeface="Calibri" panose="020F0502020204030204" pitchFamily="34" charset="0"/>
                        </a:rPr>
                        <a:t>30.31</a:t>
                      </a:r>
                    </a:p>
                  </a:txBody>
                  <a:tcPr marL="6350" marR="6350" marT="6350" marB="0" anchor="b"/>
                </a:tc>
                <a:extLst>
                  <a:ext uri="{0D108BD9-81ED-4DB2-BD59-A6C34878D82A}">
                    <a16:rowId xmlns:a16="http://schemas.microsoft.com/office/drawing/2014/main" val="295434992"/>
                  </a:ext>
                </a:extLst>
              </a:tr>
              <a:tr h="462132">
                <a:tc>
                  <a:txBody>
                    <a:bodyPr/>
                    <a:lstStyle/>
                    <a:p>
                      <a:pPr algn="ctr" fontAlgn="ctr"/>
                      <a:r>
                        <a:rPr lang="en-IN" sz="1800" b="0" i="0" u="none" strike="noStrike" dirty="0">
                          <a:solidFill>
                            <a:srgbClr val="000000"/>
                          </a:solidFill>
                          <a:effectLst/>
                          <a:latin typeface="Arial Unicode MS"/>
                        </a:rPr>
                        <a:t>A</a:t>
                      </a:r>
                    </a:p>
                  </a:txBody>
                  <a:tcPr marL="6350" marR="6350" marT="6350" marB="0" anchor="ctr"/>
                </a:tc>
                <a:tc>
                  <a:txBody>
                    <a:bodyPr/>
                    <a:lstStyle/>
                    <a:p>
                      <a:pPr algn="ctr" fontAlgn="b"/>
                      <a:r>
                        <a:rPr lang="en-IN" sz="2400" b="0" i="0" u="none" strike="noStrike">
                          <a:solidFill>
                            <a:srgbClr val="000000"/>
                          </a:solidFill>
                          <a:effectLst/>
                          <a:latin typeface="Calibri" panose="020F0502020204030204" pitchFamily="34" charset="0"/>
                        </a:rPr>
                        <a:t>25.83</a:t>
                      </a:r>
                    </a:p>
                  </a:txBody>
                  <a:tcPr marL="6350" marR="6350" marT="6350" marB="0" anchor="b"/>
                </a:tc>
                <a:extLst>
                  <a:ext uri="{0D108BD9-81ED-4DB2-BD59-A6C34878D82A}">
                    <a16:rowId xmlns:a16="http://schemas.microsoft.com/office/drawing/2014/main" val="107920203"/>
                  </a:ext>
                </a:extLst>
              </a:tr>
              <a:tr h="462132">
                <a:tc>
                  <a:txBody>
                    <a:bodyPr/>
                    <a:lstStyle/>
                    <a:p>
                      <a:pPr algn="ctr" fontAlgn="ctr"/>
                      <a:r>
                        <a:rPr lang="en-IN" sz="1800" b="0" i="0" u="none" strike="noStrike">
                          <a:solidFill>
                            <a:srgbClr val="000000"/>
                          </a:solidFill>
                          <a:effectLst/>
                          <a:latin typeface="Arial Unicode MS"/>
                        </a:rPr>
                        <a:t>C</a:t>
                      </a:r>
                    </a:p>
                  </a:txBody>
                  <a:tcPr marL="6350" marR="6350" marT="6350" marB="0" anchor="ctr"/>
                </a:tc>
                <a:tc>
                  <a:txBody>
                    <a:bodyPr/>
                    <a:lstStyle/>
                    <a:p>
                      <a:pPr algn="ctr" fontAlgn="b"/>
                      <a:r>
                        <a:rPr lang="en-IN" sz="2400" b="0" i="0" u="none" strike="noStrike">
                          <a:solidFill>
                            <a:srgbClr val="000000"/>
                          </a:solidFill>
                          <a:effectLst/>
                          <a:latin typeface="Calibri" panose="020F0502020204030204" pitchFamily="34" charset="0"/>
                        </a:rPr>
                        <a:t>20.4</a:t>
                      </a:r>
                    </a:p>
                  </a:txBody>
                  <a:tcPr marL="6350" marR="6350" marT="6350" marB="0" anchor="b"/>
                </a:tc>
                <a:extLst>
                  <a:ext uri="{0D108BD9-81ED-4DB2-BD59-A6C34878D82A}">
                    <a16:rowId xmlns:a16="http://schemas.microsoft.com/office/drawing/2014/main" val="2173032046"/>
                  </a:ext>
                </a:extLst>
              </a:tr>
              <a:tr h="462132">
                <a:tc>
                  <a:txBody>
                    <a:bodyPr/>
                    <a:lstStyle/>
                    <a:p>
                      <a:pPr algn="ctr" fontAlgn="ctr"/>
                      <a:r>
                        <a:rPr lang="en-IN" sz="1800" b="0" i="0" u="none" strike="noStrike">
                          <a:solidFill>
                            <a:srgbClr val="000000"/>
                          </a:solidFill>
                          <a:effectLst/>
                          <a:latin typeface="Arial Unicode MS"/>
                        </a:rPr>
                        <a:t>D</a:t>
                      </a:r>
                    </a:p>
                  </a:txBody>
                  <a:tcPr marL="6350" marR="6350" marT="6350" marB="0" anchor="ctr"/>
                </a:tc>
                <a:tc>
                  <a:txBody>
                    <a:bodyPr/>
                    <a:lstStyle/>
                    <a:p>
                      <a:pPr algn="ctr" fontAlgn="b"/>
                      <a:r>
                        <a:rPr lang="en-IN" sz="2400" b="0" i="0" u="none" strike="noStrike">
                          <a:solidFill>
                            <a:srgbClr val="000000"/>
                          </a:solidFill>
                          <a:effectLst/>
                          <a:latin typeface="Calibri" panose="020F0502020204030204" pitchFamily="34" charset="0"/>
                        </a:rPr>
                        <a:t>13.2</a:t>
                      </a:r>
                    </a:p>
                  </a:txBody>
                  <a:tcPr marL="6350" marR="6350" marT="6350" marB="0" anchor="b"/>
                </a:tc>
                <a:extLst>
                  <a:ext uri="{0D108BD9-81ED-4DB2-BD59-A6C34878D82A}">
                    <a16:rowId xmlns:a16="http://schemas.microsoft.com/office/drawing/2014/main" val="48998209"/>
                  </a:ext>
                </a:extLst>
              </a:tr>
              <a:tr h="462132">
                <a:tc>
                  <a:txBody>
                    <a:bodyPr/>
                    <a:lstStyle/>
                    <a:p>
                      <a:pPr algn="ctr" fontAlgn="ctr"/>
                      <a:r>
                        <a:rPr lang="en-IN" sz="1800" b="0" i="0" u="none" strike="noStrike">
                          <a:solidFill>
                            <a:srgbClr val="000000"/>
                          </a:solidFill>
                          <a:effectLst/>
                          <a:latin typeface="Arial Unicode MS"/>
                        </a:rPr>
                        <a:t>E</a:t>
                      </a:r>
                    </a:p>
                  </a:txBody>
                  <a:tcPr marL="6350" marR="6350" marT="6350" marB="0" anchor="ctr"/>
                </a:tc>
                <a:tc>
                  <a:txBody>
                    <a:bodyPr/>
                    <a:lstStyle/>
                    <a:p>
                      <a:pPr algn="ctr" fontAlgn="b"/>
                      <a:r>
                        <a:rPr lang="en-IN" sz="2400" b="0" i="0" u="none" strike="noStrike">
                          <a:solidFill>
                            <a:srgbClr val="000000"/>
                          </a:solidFill>
                          <a:effectLst/>
                          <a:latin typeface="Calibri" panose="020F0502020204030204" pitchFamily="34" charset="0"/>
                        </a:rPr>
                        <a:t>6.93</a:t>
                      </a:r>
                    </a:p>
                  </a:txBody>
                  <a:tcPr marL="6350" marR="6350" marT="6350" marB="0" anchor="b"/>
                </a:tc>
                <a:extLst>
                  <a:ext uri="{0D108BD9-81ED-4DB2-BD59-A6C34878D82A}">
                    <a16:rowId xmlns:a16="http://schemas.microsoft.com/office/drawing/2014/main" val="143914500"/>
                  </a:ext>
                </a:extLst>
              </a:tr>
              <a:tr h="462132">
                <a:tc>
                  <a:txBody>
                    <a:bodyPr/>
                    <a:lstStyle/>
                    <a:p>
                      <a:pPr algn="ctr" fontAlgn="ctr"/>
                      <a:r>
                        <a:rPr lang="en-IN" sz="1800" b="0" i="0" u="none" strike="noStrike">
                          <a:solidFill>
                            <a:srgbClr val="000000"/>
                          </a:solidFill>
                          <a:effectLst/>
                          <a:latin typeface="Arial Unicode MS"/>
                        </a:rPr>
                        <a:t>F</a:t>
                      </a:r>
                    </a:p>
                  </a:txBody>
                  <a:tcPr marL="6350" marR="6350" marT="6350" marB="0" anchor="ctr"/>
                </a:tc>
                <a:tc>
                  <a:txBody>
                    <a:bodyPr/>
                    <a:lstStyle/>
                    <a:p>
                      <a:pPr algn="ctr" fontAlgn="b"/>
                      <a:r>
                        <a:rPr lang="en-IN" sz="2400" b="0" i="0" u="none" strike="noStrike">
                          <a:solidFill>
                            <a:srgbClr val="000000"/>
                          </a:solidFill>
                          <a:effectLst/>
                          <a:latin typeface="Calibri" panose="020F0502020204030204" pitchFamily="34" charset="0"/>
                        </a:rPr>
                        <a:t>2.54</a:t>
                      </a:r>
                    </a:p>
                  </a:txBody>
                  <a:tcPr marL="6350" marR="6350" marT="6350" marB="0" anchor="b"/>
                </a:tc>
                <a:extLst>
                  <a:ext uri="{0D108BD9-81ED-4DB2-BD59-A6C34878D82A}">
                    <a16:rowId xmlns:a16="http://schemas.microsoft.com/office/drawing/2014/main" val="3597537599"/>
                  </a:ext>
                </a:extLst>
              </a:tr>
              <a:tr h="462132">
                <a:tc>
                  <a:txBody>
                    <a:bodyPr/>
                    <a:lstStyle/>
                    <a:p>
                      <a:pPr algn="ctr" fontAlgn="ctr"/>
                      <a:r>
                        <a:rPr lang="en-IN" sz="1800" b="0" i="0" u="none" strike="noStrike">
                          <a:solidFill>
                            <a:srgbClr val="000000"/>
                          </a:solidFill>
                          <a:effectLst/>
                          <a:latin typeface="Arial Unicode MS"/>
                        </a:rPr>
                        <a:t>G</a:t>
                      </a:r>
                    </a:p>
                  </a:txBody>
                  <a:tcPr marL="6350" marR="6350" marT="6350" marB="0" anchor="ctr"/>
                </a:tc>
                <a:tc>
                  <a:txBody>
                    <a:bodyPr/>
                    <a:lstStyle/>
                    <a:p>
                      <a:pPr algn="ctr" fontAlgn="b"/>
                      <a:r>
                        <a:rPr lang="en-IN" sz="2400" b="0" i="0" u="none" strike="noStrike" dirty="0">
                          <a:solidFill>
                            <a:srgbClr val="000000"/>
                          </a:solidFill>
                          <a:effectLst/>
                          <a:latin typeface="Calibri" panose="020F0502020204030204" pitchFamily="34" charset="0"/>
                        </a:rPr>
                        <a:t>0.78</a:t>
                      </a:r>
                    </a:p>
                  </a:txBody>
                  <a:tcPr marL="6350" marR="6350" marT="6350" marB="0" anchor="b"/>
                </a:tc>
                <a:extLst>
                  <a:ext uri="{0D108BD9-81ED-4DB2-BD59-A6C34878D82A}">
                    <a16:rowId xmlns:a16="http://schemas.microsoft.com/office/drawing/2014/main" val="3755635717"/>
                  </a:ext>
                </a:extLst>
              </a:tr>
            </a:tbl>
          </a:graphicData>
        </a:graphic>
      </p:graphicFrame>
    </p:spTree>
    <p:extLst>
      <p:ext uri="{BB962C8B-B14F-4D97-AF65-F5344CB8AC3E}">
        <p14:creationId xmlns:p14="http://schemas.microsoft.com/office/powerpoint/2010/main" val="1548326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AA783-E5B8-D3D3-7A1A-0D4FD7CEC64E}"/>
              </a:ext>
            </a:extLst>
          </p:cNvPr>
          <p:cNvSpPr>
            <a:spLocks noGrp="1"/>
          </p:cNvSpPr>
          <p:nvPr>
            <p:ph type="title"/>
          </p:nvPr>
        </p:nvSpPr>
        <p:spPr/>
        <p:txBody>
          <a:bodyPr/>
          <a:lstStyle/>
          <a:p>
            <a:r>
              <a:rPr lang="en-US" dirty="0"/>
              <a:t>Sub Grade</a:t>
            </a:r>
            <a:endParaRPr lang="en-IN" dirty="0"/>
          </a:p>
        </p:txBody>
      </p:sp>
      <p:pic>
        <p:nvPicPr>
          <p:cNvPr id="6" name="Picture 5" descr="A graph of different colored bars&#10;&#10;Description automatically generated">
            <a:extLst>
              <a:ext uri="{FF2B5EF4-FFF2-40B4-BE49-F238E27FC236}">
                <a16:creationId xmlns:a16="http://schemas.microsoft.com/office/drawing/2014/main" id="{626606FD-6077-D32A-6A63-84E287C7C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1914" y="1025140"/>
            <a:ext cx="5394971" cy="4096520"/>
          </a:xfrm>
          <a:prstGeom prst="rect">
            <a:avLst/>
          </a:prstGeom>
        </p:spPr>
      </p:pic>
      <p:sp>
        <p:nvSpPr>
          <p:cNvPr id="8" name="TextBox 7">
            <a:extLst>
              <a:ext uri="{FF2B5EF4-FFF2-40B4-BE49-F238E27FC236}">
                <a16:creationId xmlns:a16="http://schemas.microsoft.com/office/drawing/2014/main" id="{C8630C39-625D-EE08-7F39-EDB9BE3B9B07}"/>
              </a:ext>
            </a:extLst>
          </p:cNvPr>
          <p:cNvSpPr txBox="1"/>
          <p:nvPr/>
        </p:nvSpPr>
        <p:spPr>
          <a:xfrm>
            <a:off x="502915" y="2473236"/>
            <a:ext cx="6096000" cy="1785104"/>
          </a:xfrm>
          <a:prstGeom prst="rect">
            <a:avLst/>
          </a:prstGeom>
          <a:noFill/>
        </p:spPr>
        <p:txBody>
          <a:bodyPr wrap="square">
            <a:spAutoFit/>
          </a:bodyPr>
          <a:lstStyle/>
          <a:p>
            <a:r>
              <a:rPr lang="en-IN" sz="2800" dirty="0"/>
              <a:t>Findings</a:t>
            </a:r>
          </a:p>
          <a:p>
            <a:endParaRPr lang="en-IN" sz="2800" dirty="0"/>
          </a:p>
          <a:p>
            <a:pPr marL="285750" indent="-285750">
              <a:buFont typeface="Arial" panose="020B0604020202020204" pitchFamily="34" charset="0"/>
              <a:buChar char="•"/>
            </a:pPr>
            <a:r>
              <a:rPr lang="en-IN" dirty="0"/>
              <a:t>Grade A4, B3, A5 take almost equal amount of loans and maximum number of loans.</a:t>
            </a:r>
          </a:p>
          <a:p>
            <a:pPr marL="285750" indent="-285750">
              <a:buFont typeface="Arial" panose="020B0604020202020204" pitchFamily="34" charset="0"/>
              <a:buChar char="•"/>
            </a:pPr>
            <a:r>
              <a:rPr lang="en-IN" dirty="0"/>
              <a:t>Grade G5 applicants take least amount of loans.</a:t>
            </a:r>
          </a:p>
        </p:txBody>
      </p:sp>
    </p:spTree>
    <p:extLst>
      <p:ext uri="{BB962C8B-B14F-4D97-AF65-F5344CB8AC3E}">
        <p14:creationId xmlns:p14="http://schemas.microsoft.com/office/powerpoint/2010/main" val="1439242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0D69-C501-511E-9683-BD78DDCB7CF7}"/>
              </a:ext>
            </a:extLst>
          </p:cNvPr>
          <p:cNvSpPr>
            <a:spLocks noGrp="1"/>
          </p:cNvSpPr>
          <p:nvPr>
            <p:ph type="title"/>
          </p:nvPr>
        </p:nvSpPr>
        <p:spPr>
          <a:xfrm>
            <a:off x="204788" y="-880534"/>
            <a:ext cx="3932237" cy="1600200"/>
          </a:xfrm>
        </p:spPr>
        <p:txBody>
          <a:bodyPr/>
          <a:lstStyle/>
          <a:p>
            <a:r>
              <a:rPr lang="en-US" dirty="0"/>
              <a:t>Purpose</a:t>
            </a:r>
            <a:endParaRPr lang="en-IN" dirty="0"/>
          </a:p>
        </p:txBody>
      </p:sp>
      <p:pic>
        <p:nvPicPr>
          <p:cNvPr id="7" name="Picture 6" descr="A graph with different colored bars&#10;&#10;Description automatically generated">
            <a:extLst>
              <a:ext uri="{FF2B5EF4-FFF2-40B4-BE49-F238E27FC236}">
                <a16:creationId xmlns:a16="http://schemas.microsoft.com/office/drawing/2014/main" id="{9D000C52-BDCA-51A3-FC81-B2B6341E6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7402" y="294186"/>
            <a:ext cx="5358395" cy="4965202"/>
          </a:xfrm>
          <a:prstGeom prst="rect">
            <a:avLst/>
          </a:prstGeom>
        </p:spPr>
      </p:pic>
      <p:graphicFrame>
        <p:nvGraphicFramePr>
          <p:cNvPr id="8" name="Table 8">
            <a:extLst>
              <a:ext uri="{FF2B5EF4-FFF2-40B4-BE49-F238E27FC236}">
                <a16:creationId xmlns:a16="http://schemas.microsoft.com/office/drawing/2014/main" id="{3C7810A2-BBEA-B24B-7D03-A1ADAEE3DA93}"/>
              </a:ext>
            </a:extLst>
          </p:cNvPr>
          <p:cNvGraphicFramePr>
            <a:graphicFrameLocks noGrp="1"/>
          </p:cNvGraphicFramePr>
          <p:nvPr>
            <p:extLst>
              <p:ext uri="{D42A27DB-BD31-4B8C-83A1-F6EECF244321}">
                <p14:modId xmlns:p14="http://schemas.microsoft.com/office/powerpoint/2010/main" val="3394732781"/>
              </p:ext>
            </p:extLst>
          </p:nvPr>
        </p:nvGraphicFramePr>
        <p:xfrm>
          <a:off x="204788" y="903786"/>
          <a:ext cx="4887912" cy="5629114"/>
        </p:xfrm>
        <a:graphic>
          <a:graphicData uri="http://schemas.openxmlformats.org/drawingml/2006/table">
            <a:tbl>
              <a:tblPr firstRow="1" bandRow="1">
                <a:tableStyleId>{5C22544A-7EE6-4342-B048-85BDC9FD1C3A}</a:tableStyleId>
              </a:tblPr>
              <a:tblGrid>
                <a:gridCol w="3651250">
                  <a:extLst>
                    <a:ext uri="{9D8B030D-6E8A-4147-A177-3AD203B41FA5}">
                      <a16:colId xmlns:a16="http://schemas.microsoft.com/office/drawing/2014/main" val="3358088802"/>
                    </a:ext>
                  </a:extLst>
                </a:gridCol>
                <a:gridCol w="1236662">
                  <a:extLst>
                    <a:ext uri="{9D8B030D-6E8A-4147-A177-3AD203B41FA5}">
                      <a16:colId xmlns:a16="http://schemas.microsoft.com/office/drawing/2014/main" val="3421914153"/>
                    </a:ext>
                  </a:extLst>
                </a:gridCol>
              </a:tblGrid>
              <a:tr h="323796">
                <a:tc>
                  <a:txBody>
                    <a:bodyPr/>
                    <a:lstStyle/>
                    <a:p>
                      <a:r>
                        <a:rPr lang="en-US" sz="1600" dirty="0"/>
                        <a:t>Purpose</a:t>
                      </a:r>
                      <a:endParaRPr lang="en-IN" sz="1600" dirty="0"/>
                    </a:p>
                  </a:txBody>
                  <a:tcPr/>
                </a:tc>
                <a:tc>
                  <a:txBody>
                    <a:bodyPr/>
                    <a:lstStyle/>
                    <a:p>
                      <a:r>
                        <a:rPr lang="en-US" sz="1600" dirty="0"/>
                        <a:t>Percentage</a:t>
                      </a:r>
                      <a:endParaRPr lang="en-IN" sz="1600" dirty="0"/>
                    </a:p>
                  </a:txBody>
                  <a:tcPr/>
                </a:tc>
                <a:extLst>
                  <a:ext uri="{0D108BD9-81ED-4DB2-BD59-A6C34878D82A}">
                    <a16:rowId xmlns:a16="http://schemas.microsoft.com/office/drawing/2014/main" val="2708189081"/>
                  </a:ext>
                </a:extLst>
              </a:tr>
              <a:tr h="378131">
                <a:tc>
                  <a:txBody>
                    <a:bodyPr/>
                    <a:lstStyle/>
                    <a:p>
                      <a:pPr algn="l" fontAlgn="ctr"/>
                      <a:r>
                        <a:rPr lang="en-IN" sz="1800" b="0" i="0" u="none" strike="noStrike" dirty="0" err="1">
                          <a:solidFill>
                            <a:srgbClr val="000000"/>
                          </a:solidFill>
                          <a:effectLst/>
                          <a:latin typeface="Arial Unicode MS"/>
                        </a:rPr>
                        <a:t>debt_consolidation</a:t>
                      </a:r>
                      <a:endParaRPr lang="en-IN" sz="1800" b="0" i="0" u="none" strike="noStrike" dirty="0">
                        <a:solidFill>
                          <a:srgbClr val="000000"/>
                        </a:solidFill>
                        <a:effectLst/>
                        <a:latin typeface="Arial Unicode MS"/>
                      </a:endParaRPr>
                    </a:p>
                  </a:txBody>
                  <a:tcPr marL="6350" marR="6350" marT="6350" marB="0" anchor="ctr"/>
                </a:tc>
                <a:tc>
                  <a:txBody>
                    <a:bodyPr/>
                    <a:lstStyle/>
                    <a:p>
                      <a:pPr algn="r" fontAlgn="b"/>
                      <a:r>
                        <a:rPr lang="en-IN" sz="2400" b="0" i="0" u="none" strike="noStrike" dirty="0">
                          <a:solidFill>
                            <a:srgbClr val="000000"/>
                          </a:solidFill>
                          <a:effectLst/>
                          <a:latin typeface="Calibri" panose="020F0502020204030204" pitchFamily="34" charset="0"/>
                        </a:rPr>
                        <a:t>47.33</a:t>
                      </a:r>
                    </a:p>
                  </a:txBody>
                  <a:tcPr marL="6350" marR="6350" marT="6350" marB="0" anchor="b"/>
                </a:tc>
                <a:extLst>
                  <a:ext uri="{0D108BD9-81ED-4DB2-BD59-A6C34878D82A}">
                    <a16:rowId xmlns:a16="http://schemas.microsoft.com/office/drawing/2014/main" val="2378773673"/>
                  </a:ext>
                </a:extLst>
              </a:tr>
              <a:tr h="378131">
                <a:tc>
                  <a:txBody>
                    <a:bodyPr/>
                    <a:lstStyle/>
                    <a:p>
                      <a:pPr algn="l" fontAlgn="ctr"/>
                      <a:r>
                        <a:rPr lang="en-IN" sz="1800" b="0" i="0" u="none" strike="noStrike">
                          <a:solidFill>
                            <a:srgbClr val="000000"/>
                          </a:solidFill>
                          <a:effectLst/>
                          <a:latin typeface="Arial Unicode MS"/>
                        </a:rPr>
                        <a:t>credit_card</a:t>
                      </a:r>
                    </a:p>
                  </a:txBody>
                  <a:tcPr marL="6350" marR="6350" marT="6350" marB="0" anchor="ctr"/>
                </a:tc>
                <a:tc>
                  <a:txBody>
                    <a:bodyPr/>
                    <a:lstStyle/>
                    <a:p>
                      <a:pPr algn="r" fontAlgn="b"/>
                      <a:r>
                        <a:rPr lang="en-IN" sz="2400" b="0" i="0" u="none" strike="noStrike">
                          <a:solidFill>
                            <a:srgbClr val="000000"/>
                          </a:solidFill>
                          <a:effectLst/>
                          <a:latin typeface="Calibri" panose="020F0502020204030204" pitchFamily="34" charset="0"/>
                        </a:rPr>
                        <a:t>13.14</a:t>
                      </a:r>
                    </a:p>
                  </a:txBody>
                  <a:tcPr marL="6350" marR="6350" marT="6350" marB="0" anchor="b"/>
                </a:tc>
                <a:extLst>
                  <a:ext uri="{0D108BD9-81ED-4DB2-BD59-A6C34878D82A}">
                    <a16:rowId xmlns:a16="http://schemas.microsoft.com/office/drawing/2014/main" val="1473286548"/>
                  </a:ext>
                </a:extLst>
              </a:tr>
              <a:tr h="378131">
                <a:tc>
                  <a:txBody>
                    <a:bodyPr/>
                    <a:lstStyle/>
                    <a:p>
                      <a:pPr algn="l" fontAlgn="ctr"/>
                      <a:r>
                        <a:rPr lang="en-IN" sz="1800" b="0" i="0" u="none" strike="noStrike">
                          <a:solidFill>
                            <a:srgbClr val="000000"/>
                          </a:solidFill>
                          <a:effectLst/>
                          <a:latin typeface="Arial Unicode MS"/>
                        </a:rPr>
                        <a:t>other</a:t>
                      </a:r>
                    </a:p>
                  </a:txBody>
                  <a:tcPr marL="6350" marR="6350" marT="6350" marB="0" anchor="ctr"/>
                </a:tc>
                <a:tc>
                  <a:txBody>
                    <a:bodyPr/>
                    <a:lstStyle/>
                    <a:p>
                      <a:pPr algn="r" fontAlgn="b"/>
                      <a:r>
                        <a:rPr lang="en-IN" sz="2400" b="0" i="0" u="none" strike="noStrike">
                          <a:solidFill>
                            <a:srgbClr val="000000"/>
                          </a:solidFill>
                          <a:effectLst/>
                          <a:latin typeface="Calibri" panose="020F0502020204030204" pitchFamily="34" charset="0"/>
                        </a:rPr>
                        <a:t>9.81</a:t>
                      </a:r>
                    </a:p>
                  </a:txBody>
                  <a:tcPr marL="6350" marR="6350" marT="6350" marB="0" anchor="b"/>
                </a:tc>
                <a:extLst>
                  <a:ext uri="{0D108BD9-81ED-4DB2-BD59-A6C34878D82A}">
                    <a16:rowId xmlns:a16="http://schemas.microsoft.com/office/drawing/2014/main" val="2223768043"/>
                  </a:ext>
                </a:extLst>
              </a:tr>
              <a:tr h="378131">
                <a:tc>
                  <a:txBody>
                    <a:bodyPr/>
                    <a:lstStyle/>
                    <a:p>
                      <a:pPr algn="l" fontAlgn="ctr"/>
                      <a:r>
                        <a:rPr lang="en-IN" sz="1800" b="0" i="0" u="none" strike="noStrike">
                          <a:solidFill>
                            <a:srgbClr val="000000"/>
                          </a:solidFill>
                          <a:effectLst/>
                          <a:latin typeface="Arial Unicode MS"/>
                        </a:rPr>
                        <a:t>home_improvement</a:t>
                      </a:r>
                    </a:p>
                  </a:txBody>
                  <a:tcPr marL="6350" marR="6350" marT="6350" marB="0" anchor="ctr"/>
                </a:tc>
                <a:tc>
                  <a:txBody>
                    <a:bodyPr/>
                    <a:lstStyle/>
                    <a:p>
                      <a:pPr algn="r" fontAlgn="b"/>
                      <a:r>
                        <a:rPr lang="en-IN" sz="2400" b="0" i="0" u="none" strike="noStrike">
                          <a:solidFill>
                            <a:srgbClr val="000000"/>
                          </a:solidFill>
                          <a:effectLst/>
                          <a:latin typeface="Calibri" panose="020F0502020204030204" pitchFamily="34" charset="0"/>
                        </a:rPr>
                        <a:t>7.33</a:t>
                      </a:r>
                    </a:p>
                  </a:txBody>
                  <a:tcPr marL="6350" marR="6350" marT="6350" marB="0" anchor="b"/>
                </a:tc>
                <a:extLst>
                  <a:ext uri="{0D108BD9-81ED-4DB2-BD59-A6C34878D82A}">
                    <a16:rowId xmlns:a16="http://schemas.microsoft.com/office/drawing/2014/main" val="2697734637"/>
                  </a:ext>
                </a:extLst>
              </a:tr>
              <a:tr h="378131">
                <a:tc>
                  <a:txBody>
                    <a:bodyPr/>
                    <a:lstStyle/>
                    <a:p>
                      <a:pPr algn="l" fontAlgn="ctr"/>
                      <a:r>
                        <a:rPr lang="en-IN" sz="1800" b="0" i="0" u="none" strike="noStrike">
                          <a:solidFill>
                            <a:srgbClr val="000000"/>
                          </a:solidFill>
                          <a:effectLst/>
                          <a:latin typeface="Arial Unicode MS"/>
                        </a:rPr>
                        <a:t>major_purchase</a:t>
                      </a:r>
                    </a:p>
                  </a:txBody>
                  <a:tcPr marL="6350" marR="6350" marT="6350" marB="0" anchor="ctr"/>
                </a:tc>
                <a:tc>
                  <a:txBody>
                    <a:bodyPr/>
                    <a:lstStyle/>
                    <a:p>
                      <a:pPr algn="r" fontAlgn="b"/>
                      <a:r>
                        <a:rPr lang="en-IN" sz="2400" b="0" i="0" u="none" strike="noStrike">
                          <a:solidFill>
                            <a:srgbClr val="000000"/>
                          </a:solidFill>
                          <a:effectLst/>
                          <a:latin typeface="Calibri" panose="020F0502020204030204" pitchFamily="34" charset="0"/>
                        </a:rPr>
                        <a:t>5.52</a:t>
                      </a:r>
                    </a:p>
                  </a:txBody>
                  <a:tcPr marL="6350" marR="6350" marT="6350" marB="0" anchor="b"/>
                </a:tc>
                <a:extLst>
                  <a:ext uri="{0D108BD9-81ED-4DB2-BD59-A6C34878D82A}">
                    <a16:rowId xmlns:a16="http://schemas.microsoft.com/office/drawing/2014/main" val="3330868430"/>
                  </a:ext>
                </a:extLst>
              </a:tr>
              <a:tr h="378131">
                <a:tc>
                  <a:txBody>
                    <a:bodyPr/>
                    <a:lstStyle/>
                    <a:p>
                      <a:pPr algn="l" fontAlgn="ctr"/>
                      <a:r>
                        <a:rPr lang="en-IN" sz="1800" b="0" i="0" u="none" strike="noStrike">
                          <a:solidFill>
                            <a:srgbClr val="000000"/>
                          </a:solidFill>
                          <a:effectLst/>
                          <a:latin typeface="Arial Unicode MS"/>
                        </a:rPr>
                        <a:t>small_business</a:t>
                      </a:r>
                    </a:p>
                  </a:txBody>
                  <a:tcPr marL="6350" marR="6350" marT="6350" marB="0" anchor="ctr"/>
                </a:tc>
                <a:tc>
                  <a:txBody>
                    <a:bodyPr/>
                    <a:lstStyle/>
                    <a:p>
                      <a:pPr algn="r" fontAlgn="b"/>
                      <a:r>
                        <a:rPr lang="en-IN" sz="2400" b="0" i="0" u="none" strike="noStrike">
                          <a:solidFill>
                            <a:srgbClr val="000000"/>
                          </a:solidFill>
                          <a:effectLst/>
                          <a:latin typeface="Calibri" panose="020F0502020204030204" pitchFamily="34" charset="0"/>
                        </a:rPr>
                        <a:t>4.52</a:t>
                      </a:r>
                    </a:p>
                  </a:txBody>
                  <a:tcPr marL="6350" marR="6350" marT="6350" marB="0" anchor="b"/>
                </a:tc>
                <a:extLst>
                  <a:ext uri="{0D108BD9-81ED-4DB2-BD59-A6C34878D82A}">
                    <a16:rowId xmlns:a16="http://schemas.microsoft.com/office/drawing/2014/main" val="639206781"/>
                  </a:ext>
                </a:extLst>
              </a:tr>
              <a:tr h="378131">
                <a:tc>
                  <a:txBody>
                    <a:bodyPr/>
                    <a:lstStyle/>
                    <a:p>
                      <a:pPr algn="l" fontAlgn="ctr"/>
                      <a:r>
                        <a:rPr lang="en-IN" sz="1800" b="0" i="0" u="none" strike="noStrike">
                          <a:solidFill>
                            <a:srgbClr val="000000"/>
                          </a:solidFill>
                          <a:effectLst/>
                          <a:latin typeface="Arial Unicode MS"/>
                        </a:rPr>
                        <a:t>car</a:t>
                      </a:r>
                    </a:p>
                  </a:txBody>
                  <a:tcPr marL="6350" marR="6350" marT="6350" marB="0" anchor="ctr"/>
                </a:tc>
                <a:tc>
                  <a:txBody>
                    <a:bodyPr/>
                    <a:lstStyle/>
                    <a:p>
                      <a:pPr algn="r" fontAlgn="b"/>
                      <a:r>
                        <a:rPr lang="en-IN" sz="2400" b="0" i="0" u="none" strike="noStrike">
                          <a:solidFill>
                            <a:srgbClr val="000000"/>
                          </a:solidFill>
                          <a:effectLst/>
                          <a:latin typeface="Calibri" panose="020F0502020204030204" pitchFamily="34" charset="0"/>
                        </a:rPr>
                        <a:t>3.83</a:t>
                      </a:r>
                    </a:p>
                  </a:txBody>
                  <a:tcPr marL="6350" marR="6350" marT="6350" marB="0" anchor="b"/>
                </a:tc>
                <a:extLst>
                  <a:ext uri="{0D108BD9-81ED-4DB2-BD59-A6C34878D82A}">
                    <a16:rowId xmlns:a16="http://schemas.microsoft.com/office/drawing/2014/main" val="3712760235"/>
                  </a:ext>
                </a:extLst>
              </a:tr>
              <a:tr h="378131">
                <a:tc>
                  <a:txBody>
                    <a:bodyPr/>
                    <a:lstStyle/>
                    <a:p>
                      <a:pPr algn="l" fontAlgn="ctr"/>
                      <a:r>
                        <a:rPr lang="en-IN" sz="1800" b="0" i="0" u="none" strike="noStrike">
                          <a:solidFill>
                            <a:srgbClr val="000000"/>
                          </a:solidFill>
                          <a:effectLst/>
                          <a:latin typeface="Arial Unicode MS"/>
                        </a:rPr>
                        <a:t>wedding</a:t>
                      </a:r>
                    </a:p>
                  </a:txBody>
                  <a:tcPr marL="6350" marR="6350" marT="6350" marB="0" anchor="ctr"/>
                </a:tc>
                <a:tc>
                  <a:txBody>
                    <a:bodyPr/>
                    <a:lstStyle/>
                    <a:p>
                      <a:pPr algn="r" fontAlgn="b"/>
                      <a:r>
                        <a:rPr lang="en-IN" sz="2400" b="0" i="0" u="none" strike="noStrike">
                          <a:solidFill>
                            <a:srgbClr val="000000"/>
                          </a:solidFill>
                          <a:effectLst/>
                          <a:latin typeface="Calibri" panose="020F0502020204030204" pitchFamily="34" charset="0"/>
                        </a:rPr>
                        <a:t>2.45</a:t>
                      </a:r>
                    </a:p>
                  </a:txBody>
                  <a:tcPr marL="6350" marR="6350" marT="6350" marB="0" anchor="b"/>
                </a:tc>
                <a:extLst>
                  <a:ext uri="{0D108BD9-81ED-4DB2-BD59-A6C34878D82A}">
                    <a16:rowId xmlns:a16="http://schemas.microsoft.com/office/drawing/2014/main" val="707945781"/>
                  </a:ext>
                </a:extLst>
              </a:tr>
              <a:tr h="378131">
                <a:tc>
                  <a:txBody>
                    <a:bodyPr/>
                    <a:lstStyle/>
                    <a:p>
                      <a:pPr algn="l" fontAlgn="ctr"/>
                      <a:r>
                        <a:rPr lang="en-IN" sz="1800" b="0" i="0" u="none" strike="noStrike">
                          <a:solidFill>
                            <a:srgbClr val="000000"/>
                          </a:solidFill>
                          <a:effectLst/>
                          <a:latin typeface="Arial Unicode MS"/>
                        </a:rPr>
                        <a:t>medical</a:t>
                      </a:r>
                    </a:p>
                  </a:txBody>
                  <a:tcPr marL="6350" marR="6350" marT="6350" marB="0" anchor="ctr"/>
                </a:tc>
                <a:tc>
                  <a:txBody>
                    <a:bodyPr/>
                    <a:lstStyle/>
                    <a:p>
                      <a:pPr algn="r" fontAlgn="b"/>
                      <a:r>
                        <a:rPr lang="en-IN" sz="2400" b="0" i="0" u="none" strike="noStrike">
                          <a:solidFill>
                            <a:srgbClr val="000000"/>
                          </a:solidFill>
                          <a:effectLst/>
                          <a:latin typeface="Calibri" panose="020F0502020204030204" pitchFamily="34" charset="0"/>
                        </a:rPr>
                        <a:t>1.74</a:t>
                      </a:r>
                    </a:p>
                  </a:txBody>
                  <a:tcPr marL="6350" marR="6350" marT="6350" marB="0" anchor="b"/>
                </a:tc>
                <a:extLst>
                  <a:ext uri="{0D108BD9-81ED-4DB2-BD59-A6C34878D82A}">
                    <a16:rowId xmlns:a16="http://schemas.microsoft.com/office/drawing/2014/main" val="3443621541"/>
                  </a:ext>
                </a:extLst>
              </a:tr>
              <a:tr h="378131">
                <a:tc>
                  <a:txBody>
                    <a:bodyPr/>
                    <a:lstStyle/>
                    <a:p>
                      <a:pPr algn="l" fontAlgn="ctr"/>
                      <a:r>
                        <a:rPr lang="en-IN" sz="1800" b="0" i="0" u="none" strike="noStrike">
                          <a:solidFill>
                            <a:srgbClr val="000000"/>
                          </a:solidFill>
                          <a:effectLst/>
                          <a:latin typeface="Arial Unicode MS"/>
                        </a:rPr>
                        <a:t>moving</a:t>
                      </a:r>
                    </a:p>
                  </a:txBody>
                  <a:tcPr marL="6350" marR="6350" marT="6350" marB="0" anchor="ctr"/>
                </a:tc>
                <a:tc>
                  <a:txBody>
                    <a:bodyPr/>
                    <a:lstStyle/>
                    <a:p>
                      <a:pPr algn="r" fontAlgn="b"/>
                      <a:r>
                        <a:rPr lang="en-IN" sz="2400" b="0" i="0" u="none" strike="noStrike">
                          <a:solidFill>
                            <a:srgbClr val="000000"/>
                          </a:solidFill>
                          <a:effectLst/>
                          <a:latin typeface="Calibri" panose="020F0502020204030204" pitchFamily="34" charset="0"/>
                        </a:rPr>
                        <a:t>1.44</a:t>
                      </a:r>
                    </a:p>
                  </a:txBody>
                  <a:tcPr marL="6350" marR="6350" marT="6350" marB="0" anchor="b"/>
                </a:tc>
                <a:extLst>
                  <a:ext uri="{0D108BD9-81ED-4DB2-BD59-A6C34878D82A}">
                    <a16:rowId xmlns:a16="http://schemas.microsoft.com/office/drawing/2014/main" val="402509856"/>
                  </a:ext>
                </a:extLst>
              </a:tr>
              <a:tr h="378131">
                <a:tc>
                  <a:txBody>
                    <a:bodyPr/>
                    <a:lstStyle/>
                    <a:p>
                      <a:pPr algn="l" fontAlgn="ctr"/>
                      <a:r>
                        <a:rPr lang="en-IN" sz="1800" b="0" i="0" u="none" strike="noStrike">
                          <a:solidFill>
                            <a:srgbClr val="000000"/>
                          </a:solidFill>
                          <a:effectLst/>
                          <a:latin typeface="Arial Unicode MS"/>
                        </a:rPr>
                        <a:t>house</a:t>
                      </a:r>
                    </a:p>
                  </a:txBody>
                  <a:tcPr marL="6350" marR="6350" marT="6350" marB="0" anchor="ctr"/>
                </a:tc>
                <a:tc>
                  <a:txBody>
                    <a:bodyPr/>
                    <a:lstStyle/>
                    <a:p>
                      <a:pPr algn="r" fontAlgn="b"/>
                      <a:r>
                        <a:rPr lang="en-IN" sz="2400" b="0" i="0" u="none" strike="noStrike">
                          <a:solidFill>
                            <a:srgbClr val="000000"/>
                          </a:solidFill>
                          <a:effectLst/>
                          <a:latin typeface="Calibri" panose="020F0502020204030204" pitchFamily="34" charset="0"/>
                        </a:rPr>
                        <a:t>0.93</a:t>
                      </a:r>
                    </a:p>
                  </a:txBody>
                  <a:tcPr marL="6350" marR="6350" marT="6350" marB="0" anchor="b"/>
                </a:tc>
                <a:extLst>
                  <a:ext uri="{0D108BD9-81ED-4DB2-BD59-A6C34878D82A}">
                    <a16:rowId xmlns:a16="http://schemas.microsoft.com/office/drawing/2014/main" val="3310276401"/>
                  </a:ext>
                </a:extLst>
              </a:tr>
              <a:tr h="378131">
                <a:tc>
                  <a:txBody>
                    <a:bodyPr/>
                    <a:lstStyle/>
                    <a:p>
                      <a:pPr algn="l" fontAlgn="ctr"/>
                      <a:r>
                        <a:rPr lang="en-IN" sz="1800" b="0" i="0" u="none" strike="noStrike">
                          <a:solidFill>
                            <a:srgbClr val="000000"/>
                          </a:solidFill>
                          <a:effectLst/>
                          <a:latin typeface="Arial Unicode MS"/>
                        </a:rPr>
                        <a:t>vacation</a:t>
                      </a:r>
                    </a:p>
                  </a:txBody>
                  <a:tcPr marL="6350" marR="6350" marT="6350" marB="0" anchor="ctr"/>
                </a:tc>
                <a:tc>
                  <a:txBody>
                    <a:bodyPr/>
                    <a:lstStyle/>
                    <a:p>
                      <a:pPr algn="r" fontAlgn="b"/>
                      <a:r>
                        <a:rPr lang="en-IN" sz="2400" b="0" i="0" u="none" strike="noStrike">
                          <a:solidFill>
                            <a:srgbClr val="000000"/>
                          </a:solidFill>
                          <a:effectLst/>
                          <a:latin typeface="Calibri" panose="020F0502020204030204" pitchFamily="34" charset="0"/>
                        </a:rPr>
                        <a:t>0.93</a:t>
                      </a:r>
                    </a:p>
                  </a:txBody>
                  <a:tcPr marL="6350" marR="6350" marT="6350" marB="0" anchor="b"/>
                </a:tc>
                <a:extLst>
                  <a:ext uri="{0D108BD9-81ED-4DB2-BD59-A6C34878D82A}">
                    <a16:rowId xmlns:a16="http://schemas.microsoft.com/office/drawing/2014/main" val="3127906912"/>
                  </a:ext>
                </a:extLst>
              </a:tr>
              <a:tr h="378131">
                <a:tc>
                  <a:txBody>
                    <a:bodyPr/>
                    <a:lstStyle/>
                    <a:p>
                      <a:pPr algn="l" fontAlgn="ctr"/>
                      <a:r>
                        <a:rPr lang="en-IN" sz="1800" b="0" i="0" u="none" strike="noStrike">
                          <a:solidFill>
                            <a:srgbClr val="000000"/>
                          </a:solidFill>
                          <a:effectLst/>
                          <a:latin typeface="Arial Unicode MS"/>
                        </a:rPr>
                        <a:t>educational</a:t>
                      </a:r>
                    </a:p>
                  </a:txBody>
                  <a:tcPr marL="6350" marR="6350" marT="6350" marB="0" anchor="ctr"/>
                </a:tc>
                <a:tc>
                  <a:txBody>
                    <a:bodyPr/>
                    <a:lstStyle/>
                    <a:p>
                      <a:pPr algn="r" fontAlgn="b"/>
                      <a:r>
                        <a:rPr lang="en-IN" sz="2400" b="0" i="0" u="none" strike="noStrike">
                          <a:solidFill>
                            <a:srgbClr val="000000"/>
                          </a:solidFill>
                          <a:effectLst/>
                          <a:latin typeface="Calibri" panose="020F0502020204030204" pitchFamily="34" charset="0"/>
                        </a:rPr>
                        <a:t>0.77</a:t>
                      </a:r>
                    </a:p>
                  </a:txBody>
                  <a:tcPr marL="6350" marR="6350" marT="6350" marB="0" anchor="b"/>
                </a:tc>
                <a:extLst>
                  <a:ext uri="{0D108BD9-81ED-4DB2-BD59-A6C34878D82A}">
                    <a16:rowId xmlns:a16="http://schemas.microsoft.com/office/drawing/2014/main" val="1157928914"/>
                  </a:ext>
                </a:extLst>
              </a:tr>
              <a:tr h="378131">
                <a:tc>
                  <a:txBody>
                    <a:bodyPr/>
                    <a:lstStyle/>
                    <a:p>
                      <a:pPr algn="l" fontAlgn="ctr"/>
                      <a:r>
                        <a:rPr lang="en-IN" sz="1800" b="0" i="0" u="none" strike="noStrike">
                          <a:solidFill>
                            <a:srgbClr val="000000"/>
                          </a:solidFill>
                          <a:effectLst/>
                          <a:latin typeface="Arial Unicode MS"/>
                        </a:rPr>
                        <a:t>renewable_energy</a:t>
                      </a:r>
                    </a:p>
                  </a:txBody>
                  <a:tcPr marL="6350" marR="6350" marT="6350" marB="0" anchor="ctr"/>
                </a:tc>
                <a:tc>
                  <a:txBody>
                    <a:bodyPr/>
                    <a:lstStyle/>
                    <a:p>
                      <a:pPr algn="r" fontAlgn="b"/>
                      <a:r>
                        <a:rPr lang="en-IN" sz="2400" b="0" i="0" u="none" strike="noStrike" dirty="0">
                          <a:solidFill>
                            <a:srgbClr val="000000"/>
                          </a:solidFill>
                          <a:effectLst/>
                          <a:latin typeface="Calibri" panose="020F0502020204030204" pitchFamily="34" charset="0"/>
                        </a:rPr>
                        <a:t>0.25</a:t>
                      </a:r>
                    </a:p>
                  </a:txBody>
                  <a:tcPr marL="6350" marR="6350" marT="6350" marB="0" anchor="b"/>
                </a:tc>
                <a:extLst>
                  <a:ext uri="{0D108BD9-81ED-4DB2-BD59-A6C34878D82A}">
                    <a16:rowId xmlns:a16="http://schemas.microsoft.com/office/drawing/2014/main" val="97686991"/>
                  </a:ext>
                </a:extLst>
              </a:tr>
            </a:tbl>
          </a:graphicData>
        </a:graphic>
      </p:graphicFrame>
      <p:sp>
        <p:nvSpPr>
          <p:cNvPr id="10" name="TextBox 9">
            <a:extLst>
              <a:ext uri="{FF2B5EF4-FFF2-40B4-BE49-F238E27FC236}">
                <a16:creationId xmlns:a16="http://schemas.microsoft.com/office/drawing/2014/main" id="{01C25FF2-6609-5EB3-F553-2EE294018FB4}"/>
              </a:ext>
            </a:extLst>
          </p:cNvPr>
          <p:cNvSpPr txBox="1"/>
          <p:nvPr/>
        </p:nvSpPr>
        <p:spPr>
          <a:xfrm>
            <a:off x="6096000" y="5259388"/>
            <a:ext cx="6096000" cy="1015663"/>
          </a:xfrm>
          <a:prstGeom prst="rect">
            <a:avLst/>
          </a:prstGeom>
          <a:noFill/>
        </p:spPr>
        <p:txBody>
          <a:bodyPr wrap="square">
            <a:spAutoFit/>
          </a:bodyPr>
          <a:lstStyle/>
          <a:p>
            <a:r>
              <a:rPr lang="en-IN" sz="2000" dirty="0"/>
              <a:t>Findings</a:t>
            </a:r>
          </a:p>
          <a:p>
            <a:pPr marL="285750" indent="-285750">
              <a:buFont typeface="Arial" panose="020B0604020202020204" pitchFamily="34" charset="0"/>
              <a:buChar char="•"/>
            </a:pPr>
            <a:r>
              <a:rPr lang="en-IN" sz="2000" dirty="0"/>
              <a:t>almost 50% loans are taken to pay out existing loans.</a:t>
            </a:r>
          </a:p>
          <a:p>
            <a:pPr marL="285750" indent="-285750">
              <a:buFont typeface="Arial" panose="020B0604020202020204" pitchFamily="34" charset="0"/>
              <a:buChar char="•"/>
            </a:pPr>
            <a:r>
              <a:rPr lang="en-IN" sz="2000" dirty="0"/>
              <a:t>13% loans are taken to pay credit card balances</a:t>
            </a:r>
            <a:r>
              <a:rPr lang="en-IN" dirty="0"/>
              <a:t>.</a:t>
            </a:r>
          </a:p>
        </p:txBody>
      </p:sp>
    </p:spTree>
    <p:extLst>
      <p:ext uri="{BB962C8B-B14F-4D97-AF65-F5344CB8AC3E}">
        <p14:creationId xmlns:p14="http://schemas.microsoft.com/office/powerpoint/2010/main" val="1977856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3AFD-3E41-7ABC-473F-F1B3CB87B20E}"/>
              </a:ext>
            </a:extLst>
          </p:cNvPr>
          <p:cNvSpPr>
            <a:spLocks noGrp="1"/>
          </p:cNvSpPr>
          <p:nvPr>
            <p:ph type="title"/>
          </p:nvPr>
        </p:nvSpPr>
        <p:spPr>
          <a:xfrm>
            <a:off x="268288" y="-611188"/>
            <a:ext cx="3932237" cy="1600200"/>
          </a:xfrm>
        </p:spPr>
        <p:txBody>
          <a:bodyPr/>
          <a:lstStyle/>
          <a:p>
            <a:r>
              <a:rPr lang="en-US" dirty="0"/>
              <a:t>Employee Experience</a:t>
            </a:r>
            <a:endParaRPr lang="en-IN" dirty="0"/>
          </a:p>
        </p:txBody>
      </p:sp>
      <p:pic>
        <p:nvPicPr>
          <p:cNvPr id="6" name="Picture 5" descr="A graph of a bar graph&#10;&#10;Description automatically generated with medium confidence">
            <a:extLst>
              <a:ext uri="{FF2B5EF4-FFF2-40B4-BE49-F238E27FC236}">
                <a16:creationId xmlns:a16="http://schemas.microsoft.com/office/drawing/2014/main" id="{0A918767-D008-4281-FEF8-427BB248F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4306" y="241300"/>
            <a:ext cx="5294387" cy="3968504"/>
          </a:xfrm>
          <a:prstGeom prst="rect">
            <a:avLst/>
          </a:prstGeom>
        </p:spPr>
      </p:pic>
      <p:sp>
        <p:nvSpPr>
          <p:cNvPr id="8" name="TextBox 7">
            <a:extLst>
              <a:ext uri="{FF2B5EF4-FFF2-40B4-BE49-F238E27FC236}">
                <a16:creationId xmlns:a16="http://schemas.microsoft.com/office/drawing/2014/main" id="{CCF95700-332C-F6F7-E14D-7B37FED1DCFB}"/>
              </a:ext>
            </a:extLst>
          </p:cNvPr>
          <p:cNvSpPr txBox="1"/>
          <p:nvPr/>
        </p:nvSpPr>
        <p:spPr>
          <a:xfrm>
            <a:off x="5671306" y="4556036"/>
            <a:ext cx="6096000" cy="1323439"/>
          </a:xfrm>
          <a:prstGeom prst="rect">
            <a:avLst/>
          </a:prstGeom>
          <a:noFill/>
        </p:spPr>
        <p:txBody>
          <a:bodyPr wrap="square">
            <a:spAutoFit/>
          </a:bodyPr>
          <a:lstStyle/>
          <a:p>
            <a:r>
              <a:rPr lang="en-IN" sz="2000" dirty="0"/>
              <a:t>Findings</a:t>
            </a:r>
          </a:p>
          <a:p>
            <a:pPr marL="342900" indent="-342900">
              <a:buFont typeface="Arial" panose="020B0604020202020204" pitchFamily="34" charset="0"/>
              <a:buChar char="•"/>
            </a:pPr>
            <a:r>
              <a:rPr lang="en-IN" sz="2000" dirty="0"/>
              <a:t>People tend to take loans at the start i.e. 0-1 years of experience or after 10+ years of experience.</a:t>
            </a:r>
          </a:p>
          <a:p>
            <a:pPr marL="342900" indent="-342900">
              <a:buFont typeface="Arial" panose="020B0604020202020204" pitchFamily="34" charset="0"/>
              <a:buChar char="•"/>
            </a:pPr>
            <a:r>
              <a:rPr lang="en-IN" sz="2000" dirty="0"/>
              <a:t>for 5-9 years experienced the loans taken are least. </a:t>
            </a:r>
          </a:p>
        </p:txBody>
      </p:sp>
      <p:graphicFrame>
        <p:nvGraphicFramePr>
          <p:cNvPr id="9" name="Table 9">
            <a:extLst>
              <a:ext uri="{FF2B5EF4-FFF2-40B4-BE49-F238E27FC236}">
                <a16:creationId xmlns:a16="http://schemas.microsoft.com/office/drawing/2014/main" id="{1CBC0A11-F9BE-B8E8-10A7-7C050305F49A}"/>
              </a:ext>
            </a:extLst>
          </p:cNvPr>
          <p:cNvGraphicFramePr>
            <a:graphicFrameLocks noGrp="1"/>
          </p:cNvGraphicFramePr>
          <p:nvPr>
            <p:extLst>
              <p:ext uri="{D42A27DB-BD31-4B8C-83A1-F6EECF244321}">
                <p14:modId xmlns:p14="http://schemas.microsoft.com/office/powerpoint/2010/main" val="215845288"/>
              </p:ext>
            </p:extLst>
          </p:nvPr>
        </p:nvGraphicFramePr>
        <p:xfrm>
          <a:off x="268288" y="1430866"/>
          <a:ext cx="5080000" cy="4701540"/>
        </p:xfrm>
        <a:graphic>
          <a:graphicData uri="http://schemas.openxmlformats.org/drawingml/2006/table">
            <a:tbl>
              <a:tblPr firstRow="1" bandRow="1">
                <a:tableStyleId>{5C22544A-7EE6-4342-B048-85BDC9FD1C3A}</a:tableStyleId>
              </a:tblPr>
              <a:tblGrid>
                <a:gridCol w="2540000">
                  <a:extLst>
                    <a:ext uri="{9D8B030D-6E8A-4147-A177-3AD203B41FA5}">
                      <a16:colId xmlns:a16="http://schemas.microsoft.com/office/drawing/2014/main" val="2614163754"/>
                    </a:ext>
                  </a:extLst>
                </a:gridCol>
                <a:gridCol w="2540000">
                  <a:extLst>
                    <a:ext uri="{9D8B030D-6E8A-4147-A177-3AD203B41FA5}">
                      <a16:colId xmlns:a16="http://schemas.microsoft.com/office/drawing/2014/main" val="873086472"/>
                    </a:ext>
                  </a:extLst>
                </a:gridCol>
              </a:tblGrid>
              <a:tr h="370840">
                <a:tc>
                  <a:txBody>
                    <a:bodyPr/>
                    <a:lstStyle/>
                    <a:p>
                      <a:pPr algn="ctr"/>
                      <a:r>
                        <a:rPr lang="en-US" dirty="0"/>
                        <a:t>Employee Length</a:t>
                      </a:r>
                      <a:endParaRPr lang="en-IN" dirty="0"/>
                    </a:p>
                  </a:txBody>
                  <a:tcPr/>
                </a:tc>
                <a:tc>
                  <a:txBody>
                    <a:bodyPr/>
                    <a:lstStyle/>
                    <a:p>
                      <a:pPr algn="ctr"/>
                      <a:r>
                        <a:rPr lang="en-US" dirty="0"/>
                        <a:t>Percentage</a:t>
                      </a:r>
                      <a:endParaRPr lang="en-IN" dirty="0"/>
                    </a:p>
                  </a:txBody>
                  <a:tcPr/>
                </a:tc>
                <a:extLst>
                  <a:ext uri="{0D108BD9-81ED-4DB2-BD59-A6C34878D82A}">
                    <a16:rowId xmlns:a16="http://schemas.microsoft.com/office/drawing/2014/main" val="2312541229"/>
                  </a:ext>
                </a:extLst>
              </a:tr>
              <a:tr h="370840">
                <a:tc>
                  <a:txBody>
                    <a:bodyPr/>
                    <a:lstStyle/>
                    <a:p>
                      <a:pPr algn="ctr" fontAlgn="ctr"/>
                      <a:r>
                        <a:rPr lang="en-IN" sz="2000" b="0" i="0" u="none" strike="noStrike" dirty="0">
                          <a:solidFill>
                            <a:srgbClr val="000000"/>
                          </a:solidFill>
                          <a:effectLst/>
                          <a:latin typeface="Arial Unicode MS"/>
                        </a:rPr>
                        <a:t>10</a:t>
                      </a:r>
                    </a:p>
                  </a:txBody>
                  <a:tcPr marL="6350" marR="6350" marT="6350" marB="0" anchor="ctr"/>
                </a:tc>
                <a:tc>
                  <a:txBody>
                    <a:bodyPr/>
                    <a:lstStyle/>
                    <a:p>
                      <a:pPr algn="ctr" fontAlgn="b"/>
                      <a:r>
                        <a:rPr lang="en-IN" sz="2800" b="0" i="0" u="none" strike="noStrike">
                          <a:solidFill>
                            <a:srgbClr val="000000"/>
                          </a:solidFill>
                          <a:effectLst/>
                          <a:latin typeface="Calibri" panose="020F0502020204030204" pitchFamily="34" charset="0"/>
                        </a:rPr>
                        <a:t>22.69</a:t>
                      </a:r>
                    </a:p>
                  </a:txBody>
                  <a:tcPr marL="6350" marR="6350" marT="6350" marB="0" anchor="b"/>
                </a:tc>
                <a:extLst>
                  <a:ext uri="{0D108BD9-81ED-4DB2-BD59-A6C34878D82A}">
                    <a16:rowId xmlns:a16="http://schemas.microsoft.com/office/drawing/2014/main" val="4216425809"/>
                  </a:ext>
                </a:extLst>
              </a:tr>
              <a:tr h="370840">
                <a:tc>
                  <a:txBody>
                    <a:bodyPr/>
                    <a:lstStyle/>
                    <a:p>
                      <a:pPr algn="ctr" fontAlgn="ctr"/>
                      <a:r>
                        <a:rPr lang="en-IN" sz="2000" b="0" i="0" u="none" strike="noStrike">
                          <a:solidFill>
                            <a:srgbClr val="000000"/>
                          </a:solidFill>
                          <a:effectLst/>
                          <a:latin typeface="Arial Unicode MS"/>
                        </a:rPr>
                        <a:t>1</a:t>
                      </a:r>
                    </a:p>
                  </a:txBody>
                  <a:tcPr marL="6350" marR="6350" marT="6350" marB="0" anchor="ctr"/>
                </a:tc>
                <a:tc>
                  <a:txBody>
                    <a:bodyPr/>
                    <a:lstStyle/>
                    <a:p>
                      <a:pPr algn="ctr" fontAlgn="b"/>
                      <a:r>
                        <a:rPr lang="en-IN" sz="2800" b="0" i="0" u="none" strike="noStrike">
                          <a:solidFill>
                            <a:srgbClr val="000000"/>
                          </a:solidFill>
                          <a:effectLst/>
                          <a:latin typeface="Calibri" panose="020F0502020204030204" pitchFamily="34" charset="0"/>
                        </a:rPr>
                        <a:t>20.22</a:t>
                      </a:r>
                    </a:p>
                  </a:txBody>
                  <a:tcPr marL="6350" marR="6350" marT="6350" marB="0" anchor="b"/>
                </a:tc>
                <a:extLst>
                  <a:ext uri="{0D108BD9-81ED-4DB2-BD59-A6C34878D82A}">
                    <a16:rowId xmlns:a16="http://schemas.microsoft.com/office/drawing/2014/main" val="3080620016"/>
                  </a:ext>
                </a:extLst>
              </a:tr>
              <a:tr h="370840">
                <a:tc>
                  <a:txBody>
                    <a:bodyPr/>
                    <a:lstStyle/>
                    <a:p>
                      <a:pPr algn="ctr" fontAlgn="ctr"/>
                      <a:r>
                        <a:rPr lang="en-IN" sz="2000" b="0" i="0" u="none" strike="noStrike">
                          <a:solidFill>
                            <a:srgbClr val="000000"/>
                          </a:solidFill>
                          <a:effectLst/>
                          <a:latin typeface="Arial Unicode MS"/>
                        </a:rPr>
                        <a:t>2</a:t>
                      </a:r>
                    </a:p>
                  </a:txBody>
                  <a:tcPr marL="6350" marR="6350" marT="6350" marB="0" anchor="ctr"/>
                </a:tc>
                <a:tc>
                  <a:txBody>
                    <a:bodyPr/>
                    <a:lstStyle/>
                    <a:p>
                      <a:pPr algn="ctr" fontAlgn="b"/>
                      <a:r>
                        <a:rPr lang="en-IN" sz="2800" b="0" i="0" u="none" strike="noStrike">
                          <a:solidFill>
                            <a:srgbClr val="000000"/>
                          </a:solidFill>
                          <a:effectLst/>
                          <a:latin typeface="Calibri" panose="020F0502020204030204" pitchFamily="34" charset="0"/>
                        </a:rPr>
                        <a:t>11.34</a:t>
                      </a:r>
                    </a:p>
                  </a:txBody>
                  <a:tcPr marL="6350" marR="6350" marT="6350" marB="0" anchor="b"/>
                </a:tc>
                <a:extLst>
                  <a:ext uri="{0D108BD9-81ED-4DB2-BD59-A6C34878D82A}">
                    <a16:rowId xmlns:a16="http://schemas.microsoft.com/office/drawing/2014/main" val="4134560547"/>
                  </a:ext>
                </a:extLst>
              </a:tr>
              <a:tr h="370840">
                <a:tc>
                  <a:txBody>
                    <a:bodyPr/>
                    <a:lstStyle/>
                    <a:p>
                      <a:pPr algn="ctr" fontAlgn="ctr"/>
                      <a:r>
                        <a:rPr lang="en-IN" sz="2000" b="0" i="0" u="none" strike="noStrike">
                          <a:solidFill>
                            <a:srgbClr val="000000"/>
                          </a:solidFill>
                          <a:effectLst/>
                          <a:latin typeface="Arial Unicode MS"/>
                        </a:rPr>
                        <a:t>3</a:t>
                      </a:r>
                    </a:p>
                  </a:txBody>
                  <a:tcPr marL="6350" marR="6350" marT="6350" marB="0" anchor="ctr"/>
                </a:tc>
                <a:tc>
                  <a:txBody>
                    <a:bodyPr/>
                    <a:lstStyle/>
                    <a:p>
                      <a:pPr algn="ctr" fontAlgn="b"/>
                      <a:r>
                        <a:rPr lang="en-IN" sz="2800" b="0" i="0" u="none" strike="noStrike">
                          <a:solidFill>
                            <a:srgbClr val="000000"/>
                          </a:solidFill>
                          <a:effectLst/>
                          <a:latin typeface="Calibri" panose="020F0502020204030204" pitchFamily="34" charset="0"/>
                        </a:rPr>
                        <a:t>10.7</a:t>
                      </a:r>
                    </a:p>
                  </a:txBody>
                  <a:tcPr marL="6350" marR="6350" marT="6350" marB="0" anchor="b"/>
                </a:tc>
                <a:extLst>
                  <a:ext uri="{0D108BD9-81ED-4DB2-BD59-A6C34878D82A}">
                    <a16:rowId xmlns:a16="http://schemas.microsoft.com/office/drawing/2014/main" val="3993235246"/>
                  </a:ext>
                </a:extLst>
              </a:tr>
              <a:tr h="370840">
                <a:tc>
                  <a:txBody>
                    <a:bodyPr/>
                    <a:lstStyle/>
                    <a:p>
                      <a:pPr algn="ctr" fontAlgn="ctr"/>
                      <a:r>
                        <a:rPr lang="en-IN" sz="2000" b="0" i="0" u="none" strike="noStrike">
                          <a:solidFill>
                            <a:srgbClr val="000000"/>
                          </a:solidFill>
                          <a:effectLst/>
                          <a:latin typeface="Arial Unicode MS"/>
                        </a:rPr>
                        <a:t>4</a:t>
                      </a:r>
                    </a:p>
                  </a:txBody>
                  <a:tcPr marL="6350" marR="6350" marT="6350" marB="0" anchor="ctr"/>
                </a:tc>
                <a:tc>
                  <a:txBody>
                    <a:bodyPr/>
                    <a:lstStyle/>
                    <a:p>
                      <a:pPr algn="ctr" fontAlgn="b"/>
                      <a:r>
                        <a:rPr lang="en-IN" sz="2800" b="0" i="0" u="none" strike="noStrike">
                          <a:solidFill>
                            <a:srgbClr val="000000"/>
                          </a:solidFill>
                          <a:effectLst/>
                          <a:latin typeface="Calibri" panose="020F0502020204030204" pitchFamily="34" charset="0"/>
                        </a:rPr>
                        <a:t>8.92</a:t>
                      </a:r>
                    </a:p>
                  </a:txBody>
                  <a:tcPr marL="6350" marR="6350" marT="6350" marB="0" anchor="b"/>
                </a:tc>
                <a:extLst>
                  <a:ext uri="{0D108BD9-81ED-4DB2-BD59-A6C34878D82A}">
                    <a16:rowId xmlns:a16="http://schemas.microsoft.com/office/drawing/2014/main" val="3301743515"/>
                  </a:ext>
                </a:extLst>
              </a:tr>
              <a:tr h="370840">
                <a:tc>
                  <a:txBody>
                    <a:bodyPr/>
                    <a:lstStyle/>
                    <a:p>
                      <a:pPr algn="ctr" fontAlgn="ctr"/>
                      <a:r>
                        <a:rPr lang="en-IN" sz="2000" b="0" i="0" u="none" strike="noStrike">
                          <a:solidFill>
                            <a:srgbClr val="000000"/>
                          </a:solidFill>
                          <a:effectLst/>
                          <a:latin typeface="Arial Unicode MS"/>
                        </a:rPr>
                        <a:t>5</a:t>
                      </a:r>
                    </a:p>
                  </a:txBody>
                  <a:tcPr marL="6350" marR="6350" marT="6350" marB="0" anchor="ctr"/>
                </a:tc>
                <a:tc>
                  <a:txBody>
                    <a:bodyPr/>
                    <a:lstStyle/>
                    <a:p>
                      <a:pPr algn="ctr" fontAlgn="b"/>
                      <a:r>
                        <a:rPr lang="en-IN" sz="2800" b="0" i="0" u="none" strike="noStrike">
                          <a:solidFill>
                            <a:srgbClr val="000000"/>
                          </a:solidFill>
                          <a:effectLst/>
                          <a:latin typeface="Calibri" panose="020F0502020204030204" pitchFamily="34" charset="0"/>
                        </a:rPr>
                        <a:t>8.57</a:t>
                      </a:r>
                    </a:p>
                  </a:txBody>
                  <a:tcPr marL="6350" marR="6350" marT="6350" marB="0" anchor="b"/>
                </a:tc>
                <a:extLst>
                  <a:ext uri="{0D108BD9-81ED-4DB2-BD59-A6C34878D82A}">
                    <a16:rowId xmlns:a16="http://schemas.microsoft.com/office/drawing/2014/main" val="3020293053"/>
                  </a:ext>
                </a:extLst>
              </a:tr>
              <a:tr h="370840">
                <a:tc>
                  <a:txBody>
                    <a:bodyPr/>
                    <a:lstStyle/>
                    <a:p>
                      <a:pPr algn="ctr" fontAlgn="ctr"/>
                      <a:r>
                        <a:rPr lang="en-IN" sz="2000" b="0" i="0" u="none" strike="noStrike">
                          <a:solidFill>
                            <a:srgbClr val="000000"/>
                          </a:solidFill>
                          <a:effectLst/>
                          <a:latin typeface="Arial Unicode MS"/>
                        </a:rPr>
                        <a:t>6</a:t>
                      </a:r>
                    </a:p>
                  </a:txBody>
                  <a:tcPr marL="6350" marR="6350" marT="6350" marB="0" anchor="ctr"/>
                </a:tc>
                <a:tc>
                  <a:txBody>
                    <a:bodyPr/>
                    <a:lstStyle/>
                    <a:p>
                      <a:pPr algn="ctr" fontAlgn="b"/>
                      <a:r>
                        <a:rPr lang="en-IN" sz="2800" b="0" i="0" u="none" strike="noStrike">
                          <a:solidFill>
                            <a:srgbClr val="000000"/>
                          </a:solidFill>
                          <a:effectLst/>
                          <a:latin typeface="Calibri" panose="020F0502020204030204" pitchFamily="34" charset="0"/>
                        </a:rPr>
                        <a:t>5.82</a:t>
                      </a:r>
                    </a:p>
                  </a:txBody>
                  <a:tcPr marL="6350" marR="6350" marT="6350" marB="0" anchor="b"/>
                </a:tc>
                <a:extLst>
                  <a:ext uri="{0D108BD9-81ED-4DB2-BD59-A6C34878D82A}">
                    <a16:rowId xmlns:a16="http://schemas.microsoft.com/office/drawing/2014/main" val="712969922"/>
                  </a:ext>
                </a:extLst>
              </a:tr>
              <a:tr h="370840">
                <a:tc>
                  <a:txBody>
                    <a:bodyPr/>
                    <a:lstStyle/>
                    <a:p>
                      <a:pPr algn="ctr" fontAlgn="ctr"/>
                      <a:r>
                        <a:rPr lang="en-IN" sz="2000" b="0" i="0" u="none" strike="noStrike">
                          <a:solidFill>
                            <a:srgbClr val="000000"/>
                          </a:solidFill>
                          <a:effectLst/>
                          <a:latin typeface="Arial Unicode MS"/>
                        </a:rPr>
                        <a:t>7</a:t>
                      </a:r>
                    </a:p>
                  </a:txBody>
                  <a:tcPr marL="6350" marR="6350" marT="6350" marB="0" anchor="ctr"/>
                </a:tc>
                <a:tc>
                  <a:txBody>
                    <a:bodyPr/>
                    <a:lstStyle/>
                    <a:p>
                      <a:pPr algn="ctr" fontAlgn="b"/>
                      <a:r>
                        <a:rPr lang="en-IN" sz="2800" b="0" i="0" u="none" strike="noStrike">
                          <a:solidFill>
                            <a:srgbClr val="000000"/>
                          </a:solidFill>
                          <a:effectLst/>
                          <a:latin typeface="Calibri" panose="020F0502020204030204" pitchFamily="34" charset="0"/>
                        </a:rPr>
                        <a:t>4.59</a:t>
                      </a:r>
                    </a:p>
                  </a:txBody>
                  <a:tcPr marL="6350" marR="6350" marT="6350" marB="0" anchor="b"/>
                </a:tc>
                <a:extLst>
                  <a:ext uri="{0D108BD9-81ED-4DB2-BD59-A6C34878D82A}">
                    <a16:rowId xmlns:a16="http://schemas.microsoft.com/office/drawing/2014/main" val="2122896032"/>
                  </a:ext>
                </a:extLst>
              </a:tr>
              <a:tr h="370840">
                <a:tc>
                  <a:txBody>
                    <a:bodyPr/>
                    <a:lstStyle/>
                    <a:p>
                      <a:pPr algn="ctr" fontAlgn="ctr"/>
                      <a:r>
                        <a:rPr lang="en-IN" sz="2000" b="0" i="0" u="none" strike="noStrike">
                          <a:solidFill>
                            <a:srgbClr val="000000"/>
                          </a:solidFill>
                          <a:effectLst/>
                          <a:latin typeface="Arial Unicode MS"/>
                        </a:rPr>
                        <a:t>8</a:t>
                      </a:r>
                    </a:p>
                  </a:txBody>
                  <a:tcPr marL="6350" marR="6350" marT="6350" marB="0" anchor="ctr"/>
                </a:tc>
                <a:tc>
                  <a:txBody>
                    <a:bodyPr/>
                    <a:lstStyle/>
                    <a:p>
                      <a:pPr algn="ctr" fontAlgn="b"/>
                      <a:r>
                        <a:rPr lang="en-IN" sz="2800" b="0" i="0" u="none" strike="noStrike">
                          <a:solidFill>
                            <a:srgbClr val="000000"/>
                          </a:solidFill>
                          <a:effectLst/>
                          <a:latin typeface="Calibri" panose="020F0502020204030204" pitchFamily="34" charset="0"/>
                        </a:rPr>
                        <a:t>3.85</a:t>
                      </a:r>
                    </a:p>
                  </a:txBody>
                  <a:tcPr marL="6350" marR="6350" marT="6350" marB="0" anchor="b"/>
                </a:tc>
                <a:extLst>
                  <a:ext uri="{0D108BD9-81ED-4DB2-BD59-A6C34878D82A}">
                    <a16:rowId xmlns:a16="http://schemas.microsoft.com/office/drawing/2014/main" val="3846612838"/>
                  </a:ext>
                </a:extLst>
              </a:tr>
              <a:tr h="370840">
                <a:tc>
                  <a:txBody>
                    <a:bodyPr/>
                    <a:lstStyle/>
                    <a:p>
                      <a:pPr algn="ctr" fontAlgn="ctr"/>
                      <a:r>
                        <a:rPr lang="en-IN" sz="2000" b="0" i="0" u="none" strike="noStrike">
                          <a:solidFill>
                            <a:srgbClr val="000000"/>
                          </a:solidFill>
                          <a:effectLst/>
                          <a:latin typeface="Arial Unicode MS"/>
                        </a:rPr>
                        <a:t>9 </a:t>
                      </a:r>
                    </a:p>
                  </a:txBody>
                  <a:tcPr marL="6350" marR="6350" marT="6350" marB="0" anchor="ctr"/>
                </a:tc>
                <a:tc>
                  <a:txBody>
                    <a:bodyPr/>
                    <a:lstStyle/>
                    <a:p>
                      <a:pPr algn="ctr" fontAlgn="b"/>
                      <a:r>
                        <a:rPr lang="en-IN" sz="2800" b="0" i="0" u="none" strike="noStrike" dirty="0">
                          <a:solidFill>
                            <a:srgbClr val="000000"/>
                          </a:solidFill>
                          <a:effectLst/>
                          <a:latin typeface="Calibri" panose="020F0502020204030204" pitchFamily="34" charset="0"/>
                        </a:rPr>
                        <a:t>3.3</a:t>
                      </a:r>
                    </a:p>
                  </a:txBody>
                  <a:tcPr marL="6350" marR="6350" marT="6350" marB="0" anchor="b"/>
                </a:tc>
                <a:extLst>
                  <a:ext uri="{0D108BD9-81ED-4DB2-BD59-A6C34878D82A}">
                    <a16:rowId xmlns:a16="http://schemas.microsoft.com/office/drawing/2014/main" val="1762223869"/>
                  </a:ext>
                </a:extLst>
              </a:tr>
            </a:tbl>
          </a:graphicData>
        </a:graphic>
      </p:graphicFrame>
    </p:spTree>
    <p:extLst>
      <p:ext uri="{BB962C8B-B14F-4D97-AF65-F5344CB8AC3E}">
        <p14:creationId xmlns:p14="http://schemas.microsoft.com/office/powerpoint/2010/main" val="1495894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793C2-70B5-3490-56FB-49AAA74FE152}"/>
              </a:ext>
            </a:extLst>
          </p:cNvPr>
          <p:cNvSpPr>
            <a:spLocks noGrp="1"/>
          </p:cNvSpPr>
          <p:nvPr>
            <p:ph type="title"/>
          </p:nvPr>
        </p:nvSpPr>
        <p:spPr/>
        <p:txBody>
          <a:bodyPr/>
          <a:lstStyle/>
          <a:p>
            <a:r>
              <a:rPr lang="en-US" dirty="0"/>
              <a:t>Term</a:t>
            </a:r>
            <a:endParaRPr lang="en-IN" dirty="0"/>
          </a:p>
        </p:txBody>
      </p:sp>
      <p:pic>
        <p:nvPicPr>
          <p:cNvPr id="6" name="Picture 5" descr="A graph of a number of people&#10;&#10;Description automatically generated with medium confidence">
            <a:extLst>
              <a:ext uri="{FF2B5EF4-FFF2-40B4-BE49-F238E27FC236}">
                <a16:creationId xmlns:a16="http://schemas.microsoft.com/office/drawing/2014/main" id="{4E99A689-D14B-7DEE-7145-776B937D6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889000"/>
            <a:ext cx="5358395" cy="3968504"/>
          </a:xfrm>
          <a:prstGeom prst="rect">
            <a:avLst/>
          </a:prstGeom>
        </p:spPr>
      </p:pic>
      <p:graphicFrame>
        <p:nvGraphicFramePr>
          <p:cNvPr id="7" name="Table 7">
            <a:extLst>
              <a:ext uri="{FF2B5EF4-FFF2-40B4-BE49-F238E27FC236}">
                <a16:creationId xmlns:a16="http://schemas.microsoft.com/office/drawing/2014/main" id="{605D92A4-4CFB-D26B-1C64-A0734E787DD9}"/>
              </a:ext>
            </a:extLst>
          </p:cNvPr>
          <p:cNvGraphicFramePr>
            <a:graphicFrameLocks noGrp="1"/>
          </p:cNvGraphicFramePr>
          <p:nvPr>
            <p:extLst>
              <p:ext uri="{D42A27DB-BD31-4B8C-83A1-F6EECF244321}">
                <p14:modId xmlns:p14="http://schemas.microsoft.com/office/powerpoint/2010/main" val="802195164"/>
              </p:ext>
            </p:extLst>
          </p:nvPr>
        </p:nvGraphicFramePr>
        <p:xfrm>
          <a:off x="546100" y="2736092"/>
          <a:ext cx="4914900" cy="1112520"/>
        </p:xfrm>
        <a:graphic>
          <a:graphicData uri="http://schemas.openxmlformats.org/drawingml/2006/table">
            <a:tbl>
              <a:tblPr firstRow="1" bandRow="1">
                <a:tableStyleId>{5C22544A-7EE6-4342-B048-85BDC9FD1C3A}</a:tableStyleId>
              </a:tblPr>
              <a:tblGrid>
                <a:gridCol w="2457450">
                  <a:extLst>
                    <a:ext uri="{9D8B030D-6E8A-4147-A177-3AD203B41FA5}">
                      <a16:colId xmlns:a16="http://schemas.microsoft.com/office/drawing/2014/main" val="819474037"/>
                    </a:ext>
                  </a:extLst>
                </a:gridCol>
                <a:gridCol w="2457450">
                  <a:extLst>
                    <a:ext uri="{9D8B030D-6E8A-4147-A177-3AD203B41FA5}">
                      <a16:colId xmlns:a16="http://schemas.microsoft.com/office/drawing/2014/main" val="917041891"/>
                    </a:ext>
                  </a:extLst>
                </a:gridCol>
              </a:tblGrid>
              <a:tr h="370840">
                <a:tc>
                  <a:txBody>
                    <a:bodyPr/>
                    <a:lstStyle/>
                    <a:p>
                      <a:r>
                        <a:rPr lang="en-US" dirty="0"/>
                        <a:t>Terms in months</a:t>
                      </a:r>
                      <a:endParaRPr lang="en-IN" dirty="0"/>
                    </a:p>
                  </a:txBody>
                  <a:tcPr/>
                </a:tc>
                <a:tc>
                  <a:txBody>
                    <a:bodyPr/>
                    <a:lstStyle/>
                    <a:p>
                      <a:r>
                        <a:rPr lang="en-US" dirty="0"/>
                        <a:t>Percentage</a:t>
                      </a:r>
                      <a:endParaRPr lang="en-IN" dirty="0"/>
                    </a:p>
                  </a:txBody>
                  <a:tcPr/>
                </a:tc>
                <a:extLst>
                  <a:ext uri="{0D108BD9-81ED-4DB2-BD59-A6C34878D82A}">
                    <a16:rowId xmlns:a16="http://schemas.microsoft.com/office/drawing/2014/main" val="936217588"/>
                  </a:ext>
                </a:extLst>
              </a:tr>
              <a:tr h="370840">
                <a:tc>
                  <a:txBody>
                    <a:bodyPr/>
                    <a:lstStyle/>
                    <a:p>
                      <a:r>
                        <a:rPr lang="en-US" dirty="0"/>
                        <a:t>36</a:t>
                      </a:r>
                      <a:endParaRPr lang="en-IN" dirty="0"/>
                    </a:p>
                  </a:txBody>
                  <a:tcPr/>
                </a:tc>
                <a:tc>
                  <a:txBody>
                    <a:bodyPr/>
                    <a:lstStyle/>
                    <a:p>
                      <a:r>
                        <a:rPr lang="en-US" dirty="0"/>
                        <a:t>75.22</a:t>
                      </a:r>
                      <a:endParaRPr lang="en-IN" dirty="0"/>
                    </a:p>
                  </a:txBody>
                  <a:tcPr/>
                </a:tc>
                <a:extLst>
                  <a:ext uri="{0D108BD9-81ED-4DB2-BD59-A6C34878D82A}">
                    <a16:rowId xmlns:a16="http://schemas.microsoft.com/office/drawing/2014/main" val="1676920472"/>
                  </a:ext>
                </a:extLst>
              </a:tr>
              <a:tr h="370840">
                <a:tc>
                  <a:txBody>
                    <a:bodyPr/>
                    <a:lstStyle/>
                    <a:p>
                      <a:r>
                        <a:rPr lang="en-US" dirty="0"/>
                        <a:t>60</a:t>
                      </a:r>
                      <a:endParaRPr lang="en-IN" dirty="0"/>
                    </a:p>
                  </a:txBody>
                  <a:tcPr/>
                </a:tc>
                <a:tc>
                  <a:txBody>
                    <a:bodyPr/>
                    <a:lstStyle/>
                    <a:p>
                      <a:r>
                        <a:rPr lang="en-US" dirty="0"/>
                        <a:t>24.78</a:t>
                      </a:r>
                      <a:endParaRPr lang="en-IN" dirty="0"/>
                    </a:p>
                  </a:txBody>
                  <a:tcPr/>
                </a:tc>
                <a:extLst>
                  <a:ext uri="{0D108BD9-81ED-4DB2-BD59-A6C34878D82A}">
                    <a16:rowId xmlns:a16="http://schemas.microsoft.com/office/drawing/2014/main" val="3331344060"/>
                  </a:ext>
                </a:extLst>
              </a:tr>
            </a:tbl>
          </a:graphicData>
        </a:graphic>
      </p:graphicFrame>
      <p:sp>
        <p:nvSpPr>
          <p:cNvPr id="9" name="TextBox 8">
            <a:extLst>
              <a:ext uri="{FF2B5EF4-FFF2-40B4-BE49-F238E27FC236}">
                <a16:creationId xmlns:a16="http://schemas.microsoft.com/office/drawing/2014/main" id="{C42C188B-854C-52F9-737E-AC14D4494531}"/>
              </a:ext>
            </a:extLst>
          </p:cNvPr>
          <p:cNvSpPr txBox="1"/>
          <p:nvPr/>
        </p:nvSpPr>
        <p:spPr>
          <a:xfrm>
            <a:off x="546100" y="4972522"/>
            <a:ext cx="6096000" cy="923330"/>
          </a:xfrm>
          <a:prstGeom prst="rect">
            <a:avLst/>
          </a:prstGeom>
          <a:noFill/>
        </p:spPr>
        <p:txBody>
          <a:bodyPr wrap="square">
            <a:spAutoFit/>
          </a:bodyPr>
          <a:lstStyle/>
          <a:p>
            <a:r>
              <a:rPr lang="en-IN" dirty="0"/>
              <a:t>#Findings</a:t>
            </a:r>
          </a:p>
          <a:p>
            <a:r>
              <a:rPr lang="en-IN" dirty="0"/>
              <a:t>#1. almost 75% loans are of lesser duration i.e. 36 months.</a:t>
            </a:r>
          </a:p>
          <a:p>
            <a:r>
              <a:rPr lang="en-IN" dirty="0"/>
              <a:t>#2. long duration loans(60 months) are around 25%</a:t>
            </a:r>
          </a:p>
        </p:txBody>
      </p:sp>
    </p:spTree>
    <p:extLst>
      <p:ext uri="{BB962C8B-B14F-4D97-AF65-F5344CB8AC3E}">
        <p14:creationId xmlns:p14="http://schemas.microsoft.com/office/powerpoint/2010/main" val="1947444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0A331EC-3AB7-F6FA-E537-8D87D5428B53}"/>
              </a:ext>
            </a:extLst>
          </p:cNvPr>
          <p:cNvSpPr txBox="1"/>
          <p:nvPr/>
        </p:nvSpPr>
        <p:spPr>
          <a:xfrm>
            <a:off x="3048000" y="2736334"/>
            <a:ext cx="6096000" cy="1107996"/>
          </a:xfrm>
          <a:prstGeom prst="rect">
            <a:avLst/>
          </a:prstGeom>
          <a:noFill/>
        </p:spPr>
        <p:txBody>
          <a:bodyPr wrap="square">
            <a:spAutoFit/>
          </a:bodyPr>
          <a:lstStyle/>
          <a:p>
            <a:r>
              <a:rPr lang="en-IN" sz="6600" dirty="0"/>
              <a:t>Bivariate Analysis</a:t>
            </a:r>
          </a:p>
        </p:txBody>
      </p:sp>
    </p:spTree>
    <p:extLst>
      <p:ext uri="{BB962C8B-B14F-4D97-AF65-F5344CB8AC3E}">
        <p14:creationId xmlns:p14="http://schemas.microsoft.com/office/powerpoint/2010/main" val="2112269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0EA3C-8E29-88DF-4410-A3F032FC7173}"/>
              </a:ext>
            </a:extLst>
          </p:cNvPr>
          <p:cNvSpPr>
            <a:spLocks noGrp="1"/>
          </p:cNvSpPr>
          <p:nvPr>
            <p:ph type="title"/>
          </p:nvPr>
        </p:nvSpPr>
        <p:spPr/>
        <p:txBody>
          <a:bodyPr/>
          <a:lstStyle/>
          <a:p>
            <a:r>
              <a:rPr lang="en-IN" b="0" i="0" dirty="0">
                <a:solidFill>
                  <a:srgbClr val="091E42"/>
                </a:solidFill>
                <a:effectLst/>
                <a:latin typeface="freight-text-pro"/>
              </a:rPr>
              <a:t>Data understanding and Clean up</a:t>
            </a:r>
            <a:endParaRPr lang="en-IN" dirty="0"/>
          </a:p>
        </p:txBody>
      </p:sp>
      <p:sp>
        <p:nvSpPr>
          <p:cNvPr id="3" name="Content Placeholder 2">
            <a:extLst>
              <a:ext uri="{FF2B5EF4-FFF2-40B4-BE49-F238E27FC236}">
                <a16:creationId xmlns:a16="http://schemas.microsoft.com/office/drawing/2014/main" id="{AFE16839-B9E2-2E4E-888B-ED271690DC2A}"/>
              </a:ext>
            </a:extLst>
          </p:cNvPr>
          <p:cNvSpPr>
            <a:spLocks noGrp="1"/>
          </p:cNvSpPr>
          <p:nvPr>
            <p:ph idx="1"/>
          </p:nvPr>
        </p:nvSpPr>
        <p:spPr/>
        <p:txBody>
          <a:bodyPr>
            <a:normAutofit lnSpcReduction="10000"/>
          </a:bodyPr>
          <a:lstStyle/>
          <a:p>
            <a:r>
              <a:rPr lang="en-US" dirty="0"/>
              <a:t>Totally 39717 Rows and 111 Columns</a:t>
            </a:r>
          </a:p>
          <a:p>
            <a:r>
              <a:rPr lang="en-US" dirty="0"/>
              <a:t>Out of which </a:t>
            </a:r>
          </a:p>
          <a:p>
            <a:pPr lvl="1"/>
            <a:r>
              <a:rPr lang="en-US" dirty="0"/>
              <a:t>56 columns have more than 90 percent missing values</a:t>
            </a:r>
          </a:p>
          <a:p>
            <a:pPr lvl="1"/>
            <a:r>
              <a:rPr lang="en-US" dirty="0"/>
              <a:t>9 columns have the same value for the all rows</a:t>
            </a:r>
          </a:p>
          <a:p>
            <a:pPr lvl="1"/>
            <a:r>
              <a:rPr lang="en-US" dirty="0"/>
              <a:t>22 columns are irrelevant </a:t>
            </a:r>
          </a:p>
          <a:p>
            <a:pPr lvl="1"/>
            <a:r>
              <a:rPr lang="en-US" dirty="0"/>
              <a:t>7 columns are miscellaneous</a:t>
            </a:r>
          </a:p>
          <a:p>
            <a:pPr lvl="1"/>
            <a:r>
              <a:rPr lang="en-US" dirty="0"/>
              <a:t>Totally 94 columns are removed</a:t>
            </a:r>
          </a:p>
          <a:p>
            <a:r>
              <a:rPr lang="en-US" dirty="0"/>
              <a:t>Final number of columns for analysis : 17 </a:t>
            </a:r>
          </a:p>
          <a:p>
            <a:r>
              <a:rPr lang="en-US" dirty="0"/>
              <a:t>Almost 85 % of the columns are filtered </a:t>
            </a:r>
          </a:p>
          <a:p>
            <a:r>
              <a:rPr lang="en-US" dirty="0"/>
              <a:t>Row clean up : ‘Current’ Loan Status</a:t>
            </a:r>
          </a:p>
          <a:p>
            <a:endParaRPr lang="en-IN" dirty="0"/>
          </a:p>
        </p:txBody>
      </p:sp>
    </p:spTree>
    <p:extLst>
      <p:ext uri="{BB962C8B-B14F-4D97-AF65-F5344CB8AC3E}">
        <p14:creationId xmlns:p14="http://schemas.microsoft.com/office/powerpoint/2010/main" val="2887728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a couple of rectangular boxes&#10;&#10;Description automatically generated with medium confidence">
            <a:extLst>
              <a:ext uri="{FF2B5EF4-FFF2-40B4-BE49-F238E27FC236}">
                <a16:creationId xmlns:a16="http://schemas.microsoft.com/office/drawing/2014/main" id="{5BD2700B-D602-8E6D-6B47-ECE2249D7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6449" y="1625600"/>
            <a:ext cx="4453020" cy="3292352"/>
          </a:xfrm>
          <a:prstGeom prst="rect">
            <a:avLst/>
          </a:prstGeom>
        </p:spPr>
      </p:pic>
      <p:sp>
        <p:nvSpPr>
          <p:cNvPr id="7" name="TextBox 6">
            <a:extLst>
              <a:ext uri="{FF2B5EF4-FFF2-40B4-BE49-F238E27FC236}">
                <a16:creationId xmlns:a16="http://schemas.microsoft.com/office/drawing/2014/main" id="{18E3BCE7-E78D-6DB6-9563-10AD0BCCAE24}"/>
              </a:ext>
            </a:extLst>
          </p:cNvPr>
          <p:cNvSpPr txBox="1"/>
          <p:nvPr/>
        </p:nvSpPr>
        <p:spPr>
          <a:xfrm>
            <a:off x="1016000" y="3271776"/>
            <a:ext cx="6096000" cy="1323439"/>
          </a:xfrm>
          <a:prstGeom prst="rect">
            <a:avLst/>
          </a:prstGeom>
          <a:noFill/>
        </p:spPr>
        <p:txBody>
          <a:bodyPr wrap="square">
            <a:spAutoFit/>
          </a:bodyPr>
          <a:lstStyle/>
          <a:p>
            <a:r>
              <a:rPr lang="en-IN" sz="2000" dirty="0"/>
              <a:t>Findings</a:t>
            </a:r>
          </a:p>
          <a:p>
            <a:pPr marL="285750" indent="-285750">
              <a:buFont typeface="Arial" panose="020B0604020202020204" pitchFamily="34" charset="0"/>
              <a:buChar char="•"/>
            </a:pPr>
            <a:r>
              <a:rPr lang="en-IN" sz="2000" dirty="0"/>
              <a:t>Average loan amount of defaulter is slightly high</a:t>
            </a:r>
          </a:p>
          <a:p>
            <a:pPr marL="285750" indent="-285750">
              <a:buFont typeface="Arial" panose="020B0604020202020204" pitchFamily="34" charset="0"/>
              <a:buChar char="•"/>
            </a:pPr>
            <a:r>
              <a:rPr lang="en-IN" sz="2000" dirty="0"/>
              <a:t>There is no major difference in loan amounts of defaulters.</a:t>
            </a:r>
          </a:p>
        </p:txBody>
      </p:sp>
      <p:sp>
        <p:nvSpPr>
          <p:cNvPr id="8" name="Title 7">
            <a:extLst>
              <a:ext uri="{FF2B5EF4-FFF2-40B4-BE49-F238E27FC236}">
                <a16:creationId xmlns:a16="http://schemas.microsoft.com/office/drawing/2014/main" id="{6AE2C49B-7928-76F9-92D5-AFBC33473797}"/>
              </a:ext>
            </a:extLst>
          </p:cNvPr>
          <p:cNvSpPr>
            <a:spLocks noGrp="1"/>
          </p:cNvSpPr>
          <p:nvPr>
            <p:ph type="title"/>
          </p:nvPr>
        </p:nvSpPr>
        <p:spPr>
          <a:xfrm>
            <a:off x="839788" y="457200"/>
            <a:ext cx="4849812" cy="1600200"/>
          </a:xfrm>
        </p:spPr>
        <p:txBody>
          <a:bodyPr/>
          <a:lstStyle/>
          <a:p>
            <a:r>
              <a:rPr lang="en-US" dirty="0"/>
              <a:t>Loan Status vs Loan Amount</a:t>
            </a:r>
            <a:endParaRPr lang="en-IN" dirty="0"/>
          </a:p>
        </p:txBody>
      </p:sp>
    </p:spTree>
    <p:extLst>
      <p:ext uri="{BB962C8B-B14F-4D97-AF65-F5344CB8AC3E}">
        <p14:creationId xmlns:p14="http://schemas.microsoft.com/office/powerpoint/2010/main" val="912261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E2C49B-7928-76F9-92D5-AFBC33473797}"/>
              </a:ext>
            </a:extLst>
          </p:cNvPr>
          <p:cNvSpPr>
            <a:spLocks noGrp="1"/>
          </p:cNvSpPr>
          <p:nvPr>
            <p:ph type="title"/>
          </p:nvPr>
        </p:nvSpPr>
        <p:spPr>
          <a:xfrm>
            <a:off x="839788" y="457200"/>
            <a:ext cx="4849812" cy="1600200"/>
          </a:xfrm>
        </p:spPr>
        <p:txBody>
          <a:bodyPr/>
          <a:lstStyle/>
          <a:p>
            <a:r>
              <a:rPr lang="en-US" dirty="0"/>
              <a:t>Loan Status vs Int Rate</a:t>
            </a:r>
            <a:endParaRPr lang="en-IN" dirty="0"/>
          </a:p>
        </p:txBody>
      </p:sp>
      <p:pic>
        <p:nvPicPr>
          <p:cNvPr id="4" name="Picture 3" descr="A graph of a couple of rectangular objects&#10;&#10;Description automatically generated with medium confidence">
            <a:extLst>
              <a:ext uri="{FF2B5EF4-FFF2-40B4-BE49-F238E27FC236}">
                <a16:creationId xmlns:a16="http://schemas.microsoft.com/office/drawing/2014/main" id="{8A08E272-B592-C1E9-26A9-6A32076BD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095" y="1749189"/>
            <a:ext cx="5257810" cy="3968504"/>
          </a:xfrm>
          <a:prstGeom prst="rect">
            <a:avLst/>
          </a:prstGeom>
        </p:spPr>
      </p:pic>
      <p:sp>
        <p:nvSpPr>
          <p:cNvPr id="6" name="TextBox 5">
            <a:extLst>
              <a:ext uri="{FF2B5EF4-FFF2-40B4-BE49-F238E27FC236}">
                <a16:creationId xmlns:a16="http://schemas.microsoft.com/office/drawing/2014/main" id="{3943FB96-E6F0-13AE-C6C2-78EE2C32FA95}"/>
              </a:ext>
            </a:extLst>
          </p:cNvPr>
          <p:cNvSpPr txBox="1"/>
          <p:nvPr/>
        </p:nvSpPr>
        <p:spPr>
          <a:xfrm>
            <a:off x="673095" y="2967335"/>
            <a:ext cx="6096000" cy="1261884"/>
          </a:xfrm>
          <a:prstGeom prst="rect">
            <a:avLst/>
          </a:prstGeom>
          <a:noFill/>
        </p:spPr>
        <p:txBody>
          <a:bodyPr wrap="square">
            <a:spAutoFit/>
          </a:bodyPr>
          <a:lstStyle/>
          <a:p>
            <a:r>
              <a:rPr lang="en-IN" sz="2000" dirty="0"/>
              <a:t>Findings</a:t>
            </a:r>
          </a:p>
          <a:p>
            <a:endParaRPr lang="en-IN" sz="2000" dirty="0"/>
          </a:p>
          <a:p>
            <a:pPr marL="285750" indent="-285750">
              <a:buFont typeface="Arial" panose="020B0604020202020204" pitchFamily="34" charset="0"/>
              <a:buChar char="•"/>
            </a:pPr>
            <a:r>
              <a:rPr lang="en-IN" dirty="0"/>
              <a:t>Applicants with high interest rate seems to default more than lower interest rates.</a:t>
            </a:r>
          </a:p>
        </p:txBody>
      </p:sp>
    </p:spTree>
    <p:extLst>
      <p:ext uri="{BB962C8B-B14F-4D97-AF65-F5344CB8AC3E}">
        <p14:creationId xmlns:p14="http://schemas.microsoft.com/office/powerpoint/2010/main" val="890592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E2C49B-7928-76F9-92D5-AFBC33473797}"/>
              </a:ext>
            </a:extLst>
          </p:cNvPr>
          <p:cNvSpPr>
            <a:spLocks noGrp="1"/>
          </p:cNvSpPr>
          <p:nvPr>
            <p:ph type="title"/>
          </p:nvPr>
        </p:nvSpPr>
        <p:spPr>
          <a:xfrm>
            <a:off x="839788" y="457200"/>
            <a:ext cx="5091118" cy="1600200"/>
          </a:xfrm>
        </p:spPr>
        <p:txBody>
          <a:bodyPr/>
          <a:lstStyle/>
          <a:p>
            <a:r>
              <a:rPr lang="en-US" dirty="0"/>
              <a:t>Loan Status vs Annual Income</a:t>
            </a:r>
            <a:endParaRPr lang="en-IN" dirty="0"/>
          </a:p>
        </p:txBody>
      </p:sp>
      <p:pic>
        <p:nvPicPr>
          <p:cNvPr id="3" name="Picture 2" descr="A graph of a couple of rectangular boxes&#10;&#10;Description automatically generated with medium confidence">
            <a:extLst>
              <a:ext uri="{FF2B5EF4-FFF2-40B4-BE49-F238E27FC236}">
                <a16:creationId xmlns:a16="http://schemas.microsoft.com/office/drawing/2014/main" id="{158BE268-6F5F-1B93-2E35-8A4B09EBCD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0665" y="1647948"/>
            <a:ext cx="5431547" cy="3968504"/>
          </a:xfrm>
          <a:prstGeom prst="rect">
            <a:avLst/>
          </a:prstGeom>
        </p:spPr>
      </p:pic>
      <p:sp>
        <p:nvSpPr>
          <p:cNvPr id="7" name="TextBox 6">
            <a:extLst>
              <a:ext uri="{FF2B5EF4-FFF2-40B4-BE49-F238E27FC236}">
                <a16:creationId xmlns:a16="http://schemas.microsoft.com/office/drawing/2014/main" id="{3461E04E-3636-EA47-E1B7-B88AC1FC298E}"/>
              </a:ext>
            </a:extLst>
          </p:cNvPr>
          <p:cNvSpPr txBox="1"/>
          <p:nvPr/>
        </p:nvSpPr>
        <p:spPr>
          <a:xfrm>
            <a:off x="711200" y="2924982"/>
            <a:ext cx="6096000" cy="1323439"/>
          </a:xfrm>
          <a:prstGeom prst="rect">
            <a:avLst/>
          </a:prstGeom>
          <a:noFill/>
        </p:spPr>
        <p:txBody>
          <a:bodyPr wrap="square">
            <a:spAutoFit/>
          </a:bodyPr>
          <a:lstStyle/>
          <a:p>
            <a:r>
              <a:rPr lang="en-IN" sz="2000" dirty="0"/>
              <a:t>Findings</a:t>
            </a:r>
          </a:p>
          <a:p>
            <a:endParaRPr lang="en-IN" sz="2000" dirty="0"/>
          </a:p>
          <a:p>
            <a:pPr marL="342900" indent="-342900">
              <a:buFont typeface="Arial" panose="020B0604020202020204" pitchFamily="34" charset="0"/>
              <a:buChar char="•"/>
            </a:pPr>
            <a:r>
              <a:rPr lang="en-IN" sz="2000" dirty="0"/>
              <a:t>Applicants with higher salary seem to </a:t>
            </a:r>
          </a:p>
          <a:p>
            <a:r>
              <a:rPr lang="en-IN" sz="2000" dirty="0"/>
              <a:t>default a little lesser.</a:t>
            </a:r>
          </a:p>
        </p:txBody>
      </p:sp>
    </p:spTree>
    <p:extLst>
      <p:ext uri="{BB962C8B-B14F-4D97-AF65-F5344CB8AC3E}">
        <p14:creationId xmlns:p14="http://schemas.microsoft.com/office/powerpoint/2010/main" val="2917823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E2C49B-7928-76F9-92D5-AFBC33473797}"/>
              </a:ext>
            </a:extLst>
          </p:cNvPr>
          <p:cNvSpPr>
            <a:spLocks noGrp="1"/>
          </p:cNvSpPr>
          <p:nvPr>
            <p:ph type="title"/>
          </p:nvPr>
        </p:nvSpPr>
        <p:spPr>
          <a:xfrm>
            <a:off x="839788" y="457200"/>
            <a:ext cx="5091118" cy="1600200"/>
          </a:xfrm>
        </p:spPr>
        <p:txBody>
          <a:bodyPr/>
          <a:lstStyle/>
          <a:p>
            <a:r>
              <a:rPr lang="en-US" dirty="0"/>
              <a:t>Loan Status vs Emp Length</a:t>
            </a:r>
            <a:endParaRPr lang="en-IN" dirty="0"/>
          </a:p>
        </p:txBody>
      </p:sp>
      <p:sp>
        <p:nvSpPr>
          <p:cNvPr id="4" name="TextBox 3">
            <a:extLst>
              <a:ext uri="{FF2B5EF4-FFF2-40B4-BE49-F238E27FC236}">
                <a16:creationId xmlns:a16="http://schemas.microsoft.com/office/drawing/2014/main" id="{FF3409F7-1A30-1775-CD70-429A9B14D08A}"/>
              </a:ext>
            </a:extLst>
          </p:cNvPr>
          <p:cNvSpPr txBox="1"/>
          <p:nvPr/>
        </p:nvSpPr>
        <p:spPr>
          <a:xfrm>
            <a:off x="571500" y="2786483"/>
            <a:ext cx="6096000" cy="923330"/>
          </a:xfrm>
          <a:prstGeom prst="rect">
            <a:avLst/>
          </a:prstGeom>
          <a:noFill/>
        </p:spPr>
        <p:txBody>
          <a:bodyPr wrap="square">
            <a:spAutoFit/>
          </a:bodyPr>
          <a:lstStyle/>
          <a:p>
            <a:r>
              <a:rPr lang="en-IN" dirty="0"/>
              <a:t>#Findings</a:t>
            </a:r>
          </a:p>
          <a:p>
            <a:r>
              <a:rPr lang="en-IN" dirty="0"/>
              <a:t>#1. Applicants with longer employment length </a:t>
            </a:r>
          </a:p>
          <a:p>
            <a:r>
              <a:rPr lang="en-IN" dirty="0"/>
              <a:t>seem to default higher.</a:t>
            </a:r>
          </a:p>
        </p:txBody>
      </p:sp>
      <p:pic>
        <p:nvPicPr>
          <p:cNvPr id="6" name="Picture 5" descr="A blue and orange squares&#10;&#10;Description automatically generated">
            <a:extLst>
              <a:ext uri="{FF2B5EF4-FFF2-40B4-BE49-F238E27FC236}">
                <a16:creationId xmlns:a16="http://schemas.microsoft.com/office/drawing/2014/main" id="{65CF12A8-F9BC-66AF-1A1E-320546510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3387" y="1263896"/>
            <a:ext cx="5157226" cy="3968504"/>
          </a:xfrm>
          <a:prstGeom prst="rect">
            <a:avLst/>
          </a:prstGeom>
        </p:spPr>
      </p:pic>
    </p:spTree>
    <p:extLst>
      <p:ext uri="{BB962C8B-B14F-4D97-AF65-F5344CB8AC3E}">
        <p14:creationId xmlns:p14="http://schemas.microsoft.com/office/powerpoint/2010/main" val="1350966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E2C49B-7928-76F9-92D5-AFBC33473797}"/>
              </a:ext>
            </a:extLst>
          </p:cNvPr>
          <p:cNvSpPr>
            <a:spLocks noGrp="1"/>
          </p:cNvSpPr>
          <p:nvPr>
            <p:ph type="title"/>
          </p:nvPr>
        </p:nvSpPr>
        <p:spPr>
          <a:xfrm>
            <a:off x="839788" y="457200"/>
            <a:ext cx="5091118" cy="1600200"/>
          </a:xfrm>
        </p:spPr>
        <p:txBody>
          <a:bodyPr/>
          <a:lstStyle/>
          <a:p>
            <a:r>
              <a:rPr lang="en-US" dirty="0"/>
              <a:t>Loan Status vs Emp Length</a:t>
            </a:r>
            <a:endParaRPr lang="en-IN" dirty="0"/>
          </a:p>
        </p:txBody>
      </p:sp>
      <p:sp>
        <p:nvSpPr>
          <p:cNvPr id="4" name="TextBox 3">
            <a:extLst>
              <a:ext uri="{FF2B5EF4-FFF2-40B4-BE49-F238E27FC236}">
                <a16:creationId xmlns:a16="http://schemas.microsoft.com/office/drawing/2014/main" id="{FF3409F7-1A30-1775-CD70-429A9B14D08A}"/>
              </a:ext>
            </a:extLst>
          </p:cNvPr>
          <p:cNvSpPr txBox="1"/>
          <p:nvPr/>
        </p:nvSpPr>
        <p:spPr>
          <a:xfrm>
            <a:off x="571500" y="2786483"/>
            <a:ext cx="6096000" cy="923330"/>
          </a:xfrm>
          <a:prstGeom prst="rect">
            <a:avLst/>
          </a:prstGeom>
          <a:noFill/>
        </p:spPr>
        <p:txBody>
          <a:bodyPr wrap="square">
            <a:spAutoFit/>
          </a:bodyPr>
          <a:lstStyle/>
          <a:p>
            <a:r>
              <a:rPr lang="en-IN" dirty="0"/>
              <a:t>#Findings</a:t>
            </a:r>
          </a:p>
          <a:p>
            <a:r>
              <a:rPr lang="en-IN" dirty="0"/>
              <a:t>#1. Applicants with longer employment length </a:t>
            </a:r>
          </a:p>
          <a:p>
            <a:r>
              <a:rPr lang="en-IN" dirty="0"/>
              <a:t>seem to default higher.</a:t>
            </a:r>
          </a:p>
        </p:txBody>
      </p:sp>
      <p:pic>
        <p:nvPicPr>
          <p:cNvPr id="3" name="Picture 2" descr="A graph of a couple of rectangular objects&#10;&#10;Description automatically generated with medium confidence">
            <a:extLst>
              <a:ext uri="{FF2B5EF4-FFF2-40B4-BE49-F238E27FC236}">
                <a16:creationId xmlns:a16="http://schemas.microsoft.com/office/drawing/2014/main" id="{618F9D2E-A94E-6999-71A5-B01E6BE6EA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096" y="1444748"/>
            <a:ext cx="5157226" cy="3968504"/>
          </a:xfrm>
          <a:prstGeom prst="rect">
            <a:avLst/>
          </a:prstGeom>
        </p:spPr>
      </p:pic>
    </p:spTree>
    <p:extLst>
      <p:ext uri="{BB962C8B-B14F-4D97-AF65-F5344CB8AC3E}">
        <p14:creationId xmlns:p14="http://schemas.microsoft.com/office/powerpoint/2010/main" val="142551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E2C49B-7928-76F9-92D5-AFBC33473797}"/>
              </a:ext>
            </a:extLst>
          </p:cNvPr>
          <p:cNvSpPr>
            <a:spLocks noGrp="1"/>
          </p:cNvSpPr>
          <p:nvPr>
            <p:ph type="title"/>
          </p:nvPr>
        </p:nvSpPr>
        <p:spPr>
          <a:xfrm>
            <a:off x="839788" y="457200"/>
            <a:ext cx="5091118" cy="1600200"/>
          </a:xfrm>
        </p:spPr>
        <p:txBody>
          <a:bodyPr/>
          <a:lstStyle/>
          <a:p>
            <a:r>
              <a:rPr lang="en-US" dirty="0"/>
              <a:t>Loan Status vs </a:t>
            </a:r>
            <a:r>
              <a:rPr lang="en-US" dirty="0" err="1"/>
              <a:t>dti</a:t>
            </a:r>
            <a:endParaRPr lang="en-IN" dirty="0"/>
          </a:p>
        </p:txBody>
      </p:sp>
      <p:pic>
        <p:nvPicPr>
          <p:cNvPr id="5" name="Picture 4" descr="A graph of a couple of rectangular objects&#10;&#10;Description automatically generated with medium confidence">
            <a:extLst>
              <a:ext uri="{FF2B5EF4-FFF2-40B4-BE49-F238E27FC236}">
                <a16:creationId xmlns:a16="http://schemas.microsoft.com/office/drawing/2014/main" id="{D62C39AB-A1A3-C351-ACEF-ADA1D25430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4986" y="1257300"/>
            <a:ext cx="5157226" cy="3968504"/>
          </a:xfrm>
          <a:prstGeom prst="rect">
            <a:avLst/>
          </a:prstGeom>
        </p:spPr>
      </p:pic>
      <p:sp>
        <p:nvSpPr>
          <p:cNvPr id="7" name="TextBox 6">
            <a:extLst>
              <a:ext uri="{FF2B5EF4-FFF2-40B4-BE49-F238E27FC236}">
                <a16:creationId xmlns:a16="http://schemas.microsoft.com/office/drawing/2014/main" id="{42232945-DE6C-69F7-49F9-7B440599DAA0}"/>
              </a:ext>
            </a:extLst>
          </p:cNvPr>
          <p:cNvSpPr txBox="1"/>
          <p:nvPr/>
        </p:nvSpPr>
        <p:spPr>
          <a:xfrm>
            <a:off x="1079500" y="2918386"/>
            <a:ext cx="6096000" cy="923330"/>
          </a:xfrm>
          <a:prstGeom prst="rect">
            <a:avLst/>
          </a:prstGeom>
          <a:noFill/>
        </p:spPr>
        <p:txBody>
          <a:bodyPr wrap="square">
            <a:spAutoFit/>
          </a:bodyPr>
          <a:lstStyle/>
          <a:p>
            <a:r>
              <a:rPr lang="en-IN" dirty="0"/>
              <a:t>#Findings</a:t>
            </a:r>
          </a:p>
          <a:p>
            <a:r>
              <a:rPr lang="en-IN" dirty="0"/>
              <a:t>#1. applicants with higher </a:t>
            </a:r>
            <a:r>
              <a:rPr lang="en-IN" dirty="0" err="1"/>
              <a:t>dti</a:t>
            </a:r>
            <a:r>
              <a:rPr lang="en-IN" dirty="0"/>
              <a:t> </a:t>
            </a:r>
          </a:p>
          <a:p>
            <a:r>
              <a:rPr lang="en-IN" dirty="0"/>
              <a:t>seems to default a little more.</a:t>
            </a:r>
          </a:p>
        </p:txBody>
      </p:sp>
    </p:spTree>
    <p:extLst>
      <p:ext uri="{BB962C8B-B14F-4D97-AF65-F5344CB8AC3E}">
        <p14:creationId xmlns:p14="http://schemas.microsoft.com/office/powerpoint/2010/main" val="2311140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E2C49B-7928-76F9-92D5-AFBC33473797}"/>
              </a:ext>
            </a:extLst>
          </p:cNvPr>
          <p:cNvSpPr>
            <a:spLocks noGrp="1"/>
          </p:cNvSpPr>
          <p:nvPr>
            <p:ph type="title"/>
          </p:nvPr>
        </p:nvSpPr>
        <p:spPr>
          <a:xfrm>
            <a:off x="839788" y="457200"/>
            <a:ext cx="5091118" cy="1600200"/>
          </a:xfrm>
        </p:spPr>
        <p:txBody>
          <a:bodyPr/>
          <a:lstStyle/>
          <a:p>
            <a:r>
              <a:rPr lang="en-US" dirty="0"/>
              <a:t>Loan Status vs Grade</a:t>
            </a:r>
            <a:endParaRPr lang="en-IN" dirty="0"/>
          </a:p>
        </p:txBody>
      </p:sp>
      <p:sp>
        <p:nvSpPr>
          <p:cNvPr id="7" name="TextBox 6">
            <a:extLst>
              <a:ext uri="{FF2B5EF4-FFF2-40B4-BE49-F238E27FC236}">
                <a16:creationId xmlns:a16="http://schemas.microsoft.com/office/drawing/2014/main" id="{42232945-DE6C-69F7-49F9-7B440599DAA0}"/>
              </a:ext>
            </a:extLst>
          </p:cNvPr>
          <p:cNvSpPr txBox="1"/>
          <p:nvPr/>
        </p:nvSpPr>
        <p:spPr>
          <a:xfrm>
            <a:off x="1079500" y="2918386"/>
            <a:ext cx="6096000" cy="1477328"/>
          </a:xfrm>
          <a:prstGeom prst="rect">
            <a:avLst/>
          </a:prstGeom>
          <a:noFill/>
        </p:spPr>
        <p:txBody>
          <a:bodyPr wrap="square">
            <a:spAutoFit/>
          </a:bodyPr>
          <a:lstStyle/>
          <a:p>
            <a:r>
              <a:rPr lang="en-US" dirty="0"/>
              <a:t>#Findings</a:t>
            </a:r>
          </a:p>
          <a:p>
            <a:r>
              <a:rPr lang="en-US" dirty="0"/>
              <a:t>#Clearly, as the grade of loan goes from A to G, the default rate increases. </a:t>
            </a:r>
          </a:p>
          <a:p>
            <a:r>
              <a:rPr lang="en-US" dirty="0"/>
              <a:t>#This is expected because the grade is decided by Lending Club based on the riskiness of the loan.</a:t>
            </a:r>
            <a:endParaRPr lang="en-IN" dirty="0"/>
          </a:p>
        </p:txBody>
      </p:sp>
      <p:pic>
        <p:nvPicPr>
          <p:cNvPr id="6" name="Picture 5" descr="A graph of different colored bars&#10;&#10;Description automatically generated">
            <a:extLst>
              <a:ext uri="{FF2B5EF4-FFF2-40B4-BE49-F238E27FC236}">
                <a16:creationId xmlns:a16="http://schemas.microsoft.com/office/drawing/2014/main" id="{E05A778E-5670-8653-3388-A95D814F03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0906" y="1257300"/>
            <a:ext cx="5257810" cy="3968504"/>
          </a:xfrm>
          <a:prstGeom prst="rect">
            <a:avLst/>
          </a:prstGeom>
        </p:spPr>
      </p:pic>
    </p:spTree>
    <p:extLst>
      <p:ext uri="{BB962C8B-B14F-4D97-AF65-F5344CB8AC3E}">
        <p14:creationId xmlns:p14="http://schemas.microsoft.com/office/powerpoint/2010/main" val="3641850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E2C49B-7928-76F9-92D5-AFBC33473797}"/>
              </a:ext>
            </a:extLst>
          </p:cNvPr>
          <p:cNvSpPr>
            <a:spLocks noGrp="1"/>
          </p:cNvSpPr>
          <p:nvPr>
            <p:ph type="title"/>
          </p:nvPr>
        </p:nvSpPr>
        <p:spPr>
          <a:xfrm>
            <a:off x="839788" y="457200"/>
            <a:ext cx="5091118" cy="1600200"/>
          </a:xfrm>
        </p:spPr>
        <p:txBody>
          <a:bodyPr/>
          <a:lstStyle/>
          <a:p>
            <a:r>
              <a:rPr lang="en-US" dirty="0"/>
              <a:t>Loan Status vs Grade</a:t>
            </a:r>
            <a:endParaRPr lang="en-IN" dirty="0"/>
          </a:p>
        </p:txBody>
      </p:sp>
      <p:pic>
        <p:nvPicPr>
          <p:cNvPr id="3" name="Picture 2" descr="A graph of different colored bars&#10;&#10;Description automatically generated">
            <a:extLst>
              <a:ext uri="{FF2B5EF4-FFF2-40B4-BE49-F238E27FC236}">
                <a16:creationId xmlns:a16="http://schemas.microsoft.com/office/drawing/2014/main" id="{789E39C6-C841-D8FB-8805-995F619CD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799" y="906702"/>
            <a:ext cx="5193802" cy="4023368"/>
          </a:xfrm>
          <a:prstGeom prst="rect">
            <a:avLst/>
          </a:prstGeom>
        </p:spPr>
      </p:pic>
      <p:sp>
        <p:nvSpPr>
          <p:cNvPr id="5" name="TextBox 4">
            <a:extLst>
              <a:ext uri="{FF2B5EF4-FFF2-40B4-BE49-F238E27FC236}">
                <a16:creationId xmlns:a16="http://schemas.microsoft.com/office/drawing/2014/main" id="{A834B5F5-9003-2576-5CFB-69D0D1CBCDCD}"/>
              </a:ext>
            </a:extLst>
          </p:cNvPr>
          <p:cNvSpPr txBox="1"/>
          <p:nvPr/>
        </p:nvSpPr>
        <p:spPr>
          <a:xfrm>
            <a:off x="839788" y="2782669"/>
            <a:ext cx="6096000" cy="646331"/>
          </a:xfrm>
          <a:prstGeom prst="rect">
            <a:avLst/>
          </a:prstGeom>
          <a:noFill/>
        </p:spPr>
        <p:txBody>
          <a:bodyPr wrap="square">
            <a:spAutoFit/>
          </a:bodyPr>
          <a:lstStyle/>
          <a:p>
            <a:r>
              <a:rPr lang="en-IN" dirty="0"/>
              <a:t>#Findings</a:t>
            </a:r>
          </a:p>
          <a:p>
            <a:r>
              <a:rPr lang="en-IN" dirty="0"/>
              <a:t>#as expected - A1 is better than A2 better than A3 and so on</a:t>
            </a:r>
          </a:p>
        </p:txBody>
      </p:sp>
    </p:spTree>
    <p:extLst>
      <p:ext uri="{BB962C8B-B14F-4D97-AF65-F5344CB8AC3E}">
        <p14:creationId xmlns:p14="http://schemas.microsoft.com/office/powerpoint/2010/main" val="1684276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5CC6-EEEC-F6FD-B4FE-24E8639DD425}"/>
              </a:ext>
            </a:extLst>
          </p:cNvPr>
          <p:cNvSpPr>
            <a:spLocks noGrp="1"/>
          </p:cNvSpPr>
          <p:nvPr>
            <p:ph type="title"/>
          </p:nvPr>
        </p:nvSpPr>
        <p:spPr/>
        <p:txBody>
          <a:bodyPr/>
          <a:lstStyle/>
          <a:p>
            <a:r>
              <a:rPr lang="en-US" dirty="0"/>
              <a:t>Loan Status Vs Home Ownership</a:t>
            </a:r>
            <a:endParaRPr lang="en-IN" dirty="0"/>
          </a:p>
        </p:txBody>
      </p:sp>
      <p:pic>
        <p:nvPicPr>
          <p:cNvPr id="6" name="Picture 5" descr="A graph of a bar graph&#10;&#10;Description automatically generated with medium confidence">
            <a:extLst>
              <a:ext uri="{FF2B5EF4-FFF2-40B4-BE49-F238E27FC236}">
                <a16:creationId xmlns:a16="http://schemas.microsoft.com/office/drawing/2014/main" id="{756F2D7A-AE55-1B71-1332-3E79F6B71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152648"/>
            <a:ext cx="5257810" cy="3968504"/>
          </a:xfrm>
          <a:prstGeom prst="rect">
            <a:avLst/>
          </a:prstGeom>
        </p:spPr>
      </p:pic>
      <p:sp>
        <p:nvSpPr>
          <p:cNvPr id="8" name="TextBox 7">
            <a:extLst>
              <a:ext uri="{FF2B5EF4-FFF2-40B4-BE49-F238E27FC236}">
                <a16:creationId xmlns:a16="http://schemas.microsoft.com/office/drawing/2014/main" id="{B5407E44-6395-83FB-0E75-403D6866372A}"/>
              </a:ext>
            </a:extLst>
          </p:cNvPr>
          <p:cNvSpPr txBox="1"/>
          <p:nvPr/>
        </p:nvSpPr>
        <p:spPr>
          <a:xfrm>
            <a:off x="838190" y="2966135"/>
            <a:ext cx="6096000" cy="646331"/>
          </a:xfrm>
          <a:prstGeom prst="rect">
            <a:avLst/>
          </a:prstGeom>
          <a:noFill/>
        </p:spPr>
        <p:txBody>
          <a:bodyPr wrap="square">
            <a:spAutoFit/>
          </a:bodyPr>
          <a:lstStyle/>
          <a:p>
            <a:r>
              <a:rPr lang="en-IN" dirty="0"/>
              <a:t>#Findings</a:t>
            </a:r>
          </a:p>
          <a:p>
            <a:r>
              <a:rPr lang="en-IN" dirty="0"/>
              <a:t>#home ownership: not a great discriminator</a:t>
            </a:r>
          </a:p>
        </p:txBody>
      </p:sp>
    </p:spTree>
    <p:extLst>
      <p:ext uri="{BB962C8B-B14F-4D97-AF65-F5344CB8AC3E}">
        <p14:creationId xmlns:p14="http://schemas.microsoft.com/office/powerpoint/2010/main" val="1445171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5CC6-EEEC-F6FD-B4FE-24E8639DD425}"/>
              </a:ext>
            </a:extLst>
          </p:cNvPr>
          <p:cNvSpPr>
            <a:spLocks noGrp="1"/>
          </p:cNvSpPr>
          <p:nvPr>
            <p:ph type="title"/>
          </p:nvPr>
        </p:nvSpPr>
        <p:spPr/>
        <p:txBody>
          <a:bodyPr/>
          <a:lstStyle/>
          <a:p>
            <a:r>
              <a:rPr lang="en-US" dirty="0"/>
              <a:t>Loan Status Vs Verification Status</a:t>
            </a:r>
            <a:endParaRPr lang="en-IN" dirty="0"/>
          </a:p>
        </p:txBody>
      </p:sp>
      <p:pic>
        <p:nvPicPr>
          <p:cNvPr id="4" name="Picture 3" descr="A graph of different colored rectangular bars&#10;&#10;Description automatically generated with medium confidence">
            <a:extLst>
              <a:ext uri="{FF2B5EF4-FFF2-40B4-BE49-F238E27FC236}">
                <a16:creationId xmlns:a16="http://schemas.microsoft.com/office/drawing/2014/main" id="{444CBAB2-2FFB-BB6B-261C-41CAFCA630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4318" y="1863848"/>
            <a:ext cx="5330963" cy="3968504"/>
          </a:xfrm>
          <a:prstGeom prst="rect">
            <a:avLst/>
          </a:prstGeom>
        </p:spPr>
      </p:pic>
      <p:sp>
        <p:nvSpPr>
          <p:cNvPr id="7" name="TextBox 6">
            <a:extLst>
              <a:ext uri="{FF2B5EF4-FFF2-40B4-BE49-F238E27FC236}">
                <a16:creationId xmlns:a16="http://schemas.microsoft.com/office/drawing/2014/main" id="{6ED3677C-12FF-F63A-19EB-530AF2A638B7}"/>
              </a:ext>
            </a:extLst>
          </p:cNvPr>
          <p:cNvSpPr txBox="1"/>
          <p:nvPr/>
        </p:nvSpPr>
        <p:spPr>
          <a:xfrm>
            <a:off x="419100" y="3105834"/>
            <a:ext cx="6096000" cy="923330"/>
          </a:xfrm>
          <a:prstGeom prst="rect">
            <a:avLst/>
          </a:prstGeom>
          <a:noFill/>
        </p:spPr>
        <p:txBody>
          <a:bodyPr wrap="square">
            <a:spAutoFit/>
          </a:bodyPr>
          <a:lstStyle/>
          <a:p>
            <a:r>
              <a:rPr lang="en-IN" dirty="0"/>
              <a:t>#Findings</a:t>
            </a:r>
          </a:p>
          <a:p>
            <a:r>
              <a:rPr lang="en-IN" dirty="0"/>
              <a:t>#surprisingly, verified loans default </a:t>
            </a:r>
          </a:p>
          <a:p>
            <a:r>
              <a:rPr lang="en-IN" dirty="0"/>
              <a:t>more than not verified</a:t>
            </a:r>
          </a:p>
        </p:txBody>
      </p:sp>
    </p:spTree>
    <p:extLst>
      <p:ext uri="{BB962C8B-B14F-4D97-AF65-F5344CB8AC3E}">
        <p14:creationId xmlns:p14="http://schemas.microsoft.com/office/powerpoint/2010/main" val="1535899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9FE2020A-FEB6-97FF-5646-FF6813087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297" y="531351"/>
            <a:ext cx="6589986" cy="5547104"/>
          </a:xfrm>
          <a:prstGeom prst="rect">
            <a:avLst/>
          </a:prstGeom>
        </p:spPr>
      </p:pic>
      <p:sp>
        <p:nvSpPr>
          <p:cNvPr id="9" name="Title 8">
            <a:extLst>
              <a:ext uri="{FF2B5EF4-FFF2-40B4-BE49-F238E27FC236}">
                <a16:creationId xmlns:a16="http://schemas.microsoft.com/office/drawing/2014/main" id="{D0D12D98-B739-749B-B9A6-C0C573433488}"/>
              </a:ext>
            </a:extLst>
          </p:cNvPr>
          <p:cNvSpPr>
            <a:spLocks noGrp="1"/>
          </p:cNvSpPr>
          <p:nvPr>
            <p:ph type="title"/>
          </p:nvPr>
        </p:nvSpPr>
        <p:spPr>
          <a:xfrm>
            <a:off x="595423" y="599089"/>
            <a:ext cx="3932237" cy="575441"/>
          </a:xfrm>
        </p:spPr>
        <p:txBody>
          <a:bodyPr/>
          <a:lstStyle/>
          <a:p>
            <a:r>
              <a:rPr lang="en-US" dirty="0"/>
              <a:t>Correlation Matrix</a:t>
            </a:r>
            <a:endParaRPr lang="en-IN" dirty="0"/>
          </a:p>
        </p:txBody>
      </p:sp>
      <p:sp>
        <p:nvSpPr>
          <p:cNvPr id="11" name="Text Placeholder 10">
            <a:extLst>
              <a:ext uri="{FF2B5EF4-FFF2-40B4-BE49-F238E27FC236}">
                <a16:creationId xmlns:a16="http://schemas.microsoft.com/office/drawing/2014/main" id="{030B279A-0872-DB48-589F-0B7C00D15816}"/>
              </a:ext>
            </a:extLst>
          </p:cNvPr>
          <p:cNvSpPr>
            <a:spLocks noGrp="1"/>
          </p:cNvSpPr>
          <p:nvPr>
            <p:ph type="body" sz="half" idx="2"/>
          </p:nvPr>
        </p:nvSpPr>
        <p:spPr>
          <a:xfrm>
            <a:off x="595423" y="1790043"/>
            <a:ext cx="3932237" cy="3811588"/>
          </a:xfrm>
        </p:spPr>
        <p:txBody>
          <a:bodyPr/>
          <a:lstStyle/>
          <a:p>
            <a:pPr marL="285750" indent="-285750">
              <a:buFont typeface="Arial" panose="020B0604020202020204" pitchFamily="34" charset="0"/>
              <a:buChar char="•"/>
            </a:pPr>
            <a:r>
              <a:rPr lang="en-US" sz="2800" dirty="0"/>
              <a:t>Observations</a:t>
            </a:r>
          </a:p>
          <a:p>
            <a:pPr marL="742950" lvl="1" indent="-285750">
              <a:buFont typeface="Arial" panose="020B0604020202020204" pitchFamily="34" charset="0"/>
              <a:buChar char="•"/>
            </a:pPr>
            <a:r>
              <a:rPr lang="en-US" sz="2400" dirty="0"/>
              <a:t>Let us take sample target variable as Loan status</a:t>
            </a:r>
          </a:p>
          <a:p>
            <a:pPr marL="742950" lvl="1" indent="-285750">
              <a:buFont typeface="Arial" panose="020B0604020202020204" pitchFamily="34" charset="0"/>
              <a:buChar char="•"/>
            </a:pPr>
            <a:r>
              <a:rPr lang="en-US" sz="2400" dirty="0"/>
              <a:t>The variables which are relatively higher correlation with respect to </a:t>
            </a:r>
            <a:r>
              <a:rPr lang="en-US" sz="2400" dirty="0" err="1"/>
              <a:t>loan_status</a:t>
            </a:r>
            <a:endParaRPr lang="en-US" sz="2400" dirty="0"/>
          </a:p>
          <a:p>
            <a:pPr marL="1200150" lvl="2" indent="-285750">
              <a:buFont typeface="Arial" panose="020B0604020202020204" pitchFamily="34" charset="0"/>
              <a:buChar char="•"/>
            </a:pPr>
            <a:r>
              <a:rPr lang="en-US" sz="2000" dirty="0" err="1"/>
              <a:t>Int_rate</a:t>
            </a:r>
            <a:endParaRPr lang="en-US" sz="2000" dirty="0"/>
          </a:p>
          <a:p>
            <a:pPr marL="1200150" lvl="2" indent="-285750">
              <a:buFont typeface="Arial" panose="020B0604020202020204" pitchFamily="34" charset="0"/>
              <a:buChar char="•"/>
            </a:pPr>
            <a:r>
              <a:rPr lang="en-US" sz="2000" dirty="0"/>
              <a:t>term</a:t>
            </a:r>
          </a:p>
          <a:p>
            <a:pPr marL="742950" lvl="1" indent="-285750">
              <a:buFont typeface="Arial" panose="020B0604020202020204" pitchFamily="34" charset="0"/>
              <a:buChar char="•"/>
            </a:pPr>
            <a:endParaRPr lang="en-IN" dirty="0"/>
          </a:p>
        </p:txBody>
      </p:sp>
    </p:spTree>
    <p:extLst>
      <p:ext uri="{BB962C8B-B14F-4D97-AF65-F5344CB8AC3E}">
        <p14:creationId xmlns:p14="http://schemas.microsoft.com/office/powerpoint/2010/main" val="9088902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5CC6-EEEC-F6FD-B4FE-24E8639DD425}"/>
              </a:ext>
            </a:extLst>
          </p:cNvPr>
          <p:cNvSpPr>
            <a:spLocks noGrp="1"/>
          </p:cNvSpPr>
          <p:nvPr>
            <p:ph type="title"/>
          </p:nvPr>
        </p:nvSpPr>
        <p:spPr/>
        <p:txBody>
          <a:bodyPr/>
          <a:lstStyle/>
          <a:p>
            <a:r>
              <a:rPr lang="en-US" dirty="0"/>
              <a:t>Loan Status Vs Issue Month</a:t>
            </a:r>
            <a:endParaRPr lang="en-IN" dirty="0"/>
          </a:p>
        </p:txBody>
      </p:sp>
      <p:sp>
        <p:nvSpPr>
          <p:cNvPr id="7" name="TextBox 6">
            <a:extLst>
              <a:ext uri="{FF2B5EF4-FFF2-40B4-BE49-F238E27FC236}">
                <a16:creationId xmlns:a16="http://schemas.microsoft.com/office/drawing/2014/main" id="{6ED3677C-12FF-F63A-19EB-530AF2A638B7}"/>
              </a:ext>
            </a:extLst>
          </p:cNvPr>
          <p:cNvSpPr txBox="1"/>
          <p:nvPr/>
        </p:nvSpPr>
        <p:spPr>
          <a:xfrm>
            <a:off x="419100" y="3105834"/>
            <a:ext cx="6096000" cy="646331"/>
          </a:xfrm>
          <a:prstGeom prst="rect">
            <a:avLst/>
          </a:prstGeom>
          <a:noFill/>
        </p:spPr>
        <p:txBody>
          <a:bodyPr wrap="square">
            <a:spAutoFit/>
          </a:bodyPr>
          <a:lstStyle/>
          <a:p>
            <a:r>
              <a:rPr lang="en-US" dirty="0"/>
              <a:t>#Findings</a:t>
            </a:r>
          </a:p>
          <a:p>
            <a:r>
              <a:rPr lang="en-US" dirty="0"/>
              <a:t>#1. not much variation across months</a:t>
            </a:r>
            <a:endParaRPr lang="en-IN" dirty="0"/>
          </a:p>
        </p:txBody>
      </p:sp>
      <p:pic>
        <p:nvPicPr>
          <p:cNvPr id="5" name="Picture 4" descr="A graph of different colored bars&#10;&#10;Description automatically generated">
            <a:extLst>
              <a:ext uri="{FF2B5EF4-FFF2-40B4-BE49-F238E27FC236}">
                <a16:creationId xmlns:a16="http://schemas.microsoft.com/office/drawing/2014/main" id="{3E5C4661-9253-9F0C-9E60-B30F100E9C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2718" y="1825748"/>
            <a:ext cx="5330963" cy="3968504"/>
          </a:xfrm>
          <a:prstGeom prst="rect">
            <a:avLst/>
          </a:prstGeom>
        </p:spPr>
      </p:pic>
    </p:spTree>
    <p:extLst>
      <p:ext uri="{BB962C8B-B14F-4D97-AF65-F5344CB8AC3E}">
        <p14:creationId xmlns:p14="http://schemas.microsoft.com/office/powerpoint/2010/main" val="630789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5CC6-EEEC-F6FD-B4FE-24E8639DD425}"/>
              </a:ext>
            </a:extLst>
          </p:cNvPr>
          <p:cNvSpPr>
            <a:spLocks noGrp="1"/>
          </p:cNvSpPr>
          <p:nvPr>
            <p:ph type="title"/>
          </p:nvPr>
        </p:nvSpPr>
        <p:spPr/>
        <p:txBody>
          <a:bodyPr/>
          <a:lstStyle/>
          <a:p>
            <a:r>
              <a:rPr lang="en-US" dirty="0"/>
              <a:t>Loan Status Vs Issue Year</a:t>
            </a:r>
            <a:endParaRPr lang="en-IN" dirty="0"/>
          </a:p>
        </p:txBody>
      </p:sp>
      <p:sp>
        <p:nvSpPr>
          <p:cNvPr id="7" name="TextBox 6">
            <a:extLst>
              <a:ext uri="{FF2B5EF4-FFF2-40B4-BE49-F238E27FC236}">
                <a16:creationId xmlns:a16="http://schemas.microsoft.com/office/drawing/2014/main" id="{6ED3677C-12FF-F63A-19EB-530AF2A638B7}"/>
              </a:ext>
            </a:extLst>
          </p:cNvPr>
          <p:cNvSpPr txBox="1"/>
          <p:nvPr/>
        </p:nvSpPr>
        <p:spPr>
          <a:xfrm>
            <a:off x="419100" y="3105834"/>
            <a:ext cx="6096000" cy="923330"/>
          </a:xfrm>
          <a:prstGeom prst="rect">
            <a:avLst/>
          </a:prstGeom>
          <a:noFill/>
        </p:spPr>
        <p:txBody>
          <a:bodyPr wrap="square">
            <a:spAutoFit/>
          </a:bodyPr>
          <a:lstStyle/>
          <a:p>
            <a:r>
              <a:rPr lang="en-US" dirty="0"/>
              <a:t>#Findings</a:t>
            </a:r>
          </a:p>
          <a:p>
            <a:r>
              <a:rPr lang="en-US" dirty="0"/>
              <a:t>#the default rate had suddenly increased in 2011, in spite of reducing from 2008 till 2010</a:t>
            </a:r>
            <a:endParaRPr lang="en-IN" dirty="0"/>
          </a:p>
        </p:txBody>
      </p:sp>
      <p:pic>
        <p:nvPicPr>
          <p:cNvPr id="4" name="Picture 3" descr="A graph showing different colored bars&#10;&#10;Description automatically generated">
            <a:extLst>
              <a:ext uri="{FF2B5EF4-FFF2-40B4-BE49-F238E27FC236}">
                <a16:creationId xmlns:a16="http://schemas.microsoft.com/office/drawing/2014/main" id="{F8AA2B67-ADDF-4319-FD9A-BCBAE0418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09848"/>
            <a:ext cx="5330963" cy="3968504"/>
          </a:xfrm>
          <a:prstGeom prst="rect">
            <a:avLst/>
          </a:prstGeom>
        </p:spPr>
      </p:pic>
    </p:spTree>
    <p:extLst>
      <p:ext uri="{BB962C8B-B14F-4D97-AF65-F5344CB8AC3E}">
        <p14:creationId xmlns:p14="http://schemas.microsoft.com/office/powerpoint/2010/main" val="3313516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5CC6-EEEC-F6FD-B4FE-24E8639DD425}"/>
              </a:ext>
            </a:extLst>
          </p:cNvPr>
          <p:cNvSpPr>
            <a:spLocks noGrp="1"/>
          </p:cNvSpPr>
          <p:nvPr>
            <p:ph type="title"/>
          </p:nvPr>
        </p:nvSpPr>
        <p:spPr/>
        <p:txBody>
          <a:bodyPr/>
          <a:lstStyle/>
          <a:p>
            <a:r>
              <a:rPr lang="en-US" dirty="0"/>
              <a:t>Loan Status Vs Purpose</a:t>
            </a:r>
            <a:endParaRPr lang="en-IN" dirty="0"/>
          </a:p>
        </p:txBody>
      </p:sp>
      <p:sp>
        <p:nvSpPr>
          <p:cNvPr id="7" name="TextBox 6">
            <a:extLst>
              <a:ext uri="{FF2B5EF4-FFF2-40B4-BE49-F238E27FC236}">
                <a16:creationId xmlns:a16="http://schemas.microsoft.com/office/drawing/2014/main" id="{6ED3677C-12FF-F63A-19EB-530AF2A638B7}"/>
              </a:ext>
            </a:extLst>
          </p:cNvPr>
          <p:cNvSpPr txBox="1"/>
          <p:nvPr/>
        </p:nvSpPr>
        <p:spPr>
          <a:xfrm>
            <a:off x="419100" y="3105834"/>
            <a:ext cx="6096000" cy="646331"/>
          </a:xfrm>
          <a:prstGeom prst="rect">
            <a:avLst/>
          </a:prstGeom>
          <a:noFill/>
        </p:spPr>
        <p:txBody>
          <a:bodyPr wrap="square">
            <a:spAutoFit/>
          </a:bodyPr>
          <a:lstStyle/>
          <a:p>
            <a:r>
              <a:rPr lang="en-US" dirty="0"/>
              <a:t>#Findings</a:t>
            </a:r>
            <a:br>
              <a:rPr lang="en-US" dirty="0"/>
            </a:br>
            <a:r>
              <a:rPr lang="en-US" dirty="0"/>
              <a:t>#Small business tends to default more</a:t>
            </a:r>
          </a:p>
        </p:txBody>
      </p:sp>
      <p:pic>
        <p:nvPicPr>
          <p:cNvPr id="3" name="Picture 2" descr="A graph of different colored bars&#10;&#10;Description automatically generated">
            <a:extLst>
              <a:ext uri="{FF2B5EF4-FFF2-40B4-BE49-F238E27FC236}">
                <a16:creationId xmlns:a16="http://schemas.microsoft.com/office/drawing/2014/main" id="{DF56E0AD-9C81-F237-DC1F-2487EBE04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9900" y="793999"/>
            <a:ext cx="5257810" cy="4965202"/>
          </a:xfrm>
          <a:prstGeom prst="rect">
            <a:avLst/>
          </a:prstGeom>
        </p:spPr>
      </p:pic>
    </p:spTree>
    <p:extLst>
      <p:ext uri="{BB962C8B-B14F-4D97-AF65-F5344CB8AC3E}">
        <p14:creationId xmlns:p14="http://schemas.microsoft.com/office/powerpoint/2010/main" val="3049063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5CC6-EEEC-F6FD-B4FE-24E8639DD425}"/>
              </a:ext>
            </a:extLst>
          </p:cNvPr>
          <p:cNvSpPr>
            <a:spLocks noGrp="1"/>
          </p:cNvSpPr>
          <p:nvPr>
            <p:ph type="title"/>
          </p:nvPr>
        </p:nvSpPr>
        <p:spPr/>
        <p:txBody>
          <a:bodyPr/>
          <a:lstStyle/>
          <a:p>
            <a:r>
              <a:rPr lang="en-US" dirty="0"/>
              <a:t>Loan Status Vs loan amount</a:t>
            </a:r>
            <a:endParaRPr lang="en-IN" dirty="0"/>
          </a:p>
        </p:txBody>
      </p:sp>
      <p:pic>
        <p:nvPicPr>
          <p:cNvPr id="5" name="Picture 4" descr="A graph of different colored bars&#10;&#10;Description automatically generated">
            <a:extLst>
              <a:ext uri="{FF2B5EF4-FFF2-40B4-BE49-F238E27FC236}">
                <a16:creationId xmlns:a16="http://schemas.microsoft.com/office/drawing/2014/main" id="{F28133D9-567D-6101-2F70-B4313B7BB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595" y="1444747"/>
            <a:ext cx="5257810" cy="3968504"/>
          </a:xfrm>
          <a:prstGeom prst="rect">
            <a:avLst/>
          </a:prstGeom>
        </p:spPr>
      </p:pic>
      <p:sp>
        <p:nvSpPr>
          <p:cNvPr id="8" name="TextBox 7">
            <a:extLst>
              <a:ext uri="{FF2B5EF4-FFF2-40B4-BE49-F238E27FC236}">
                <a16:creationId xmlns:a16="http://schemas.microsoft.com/office/drawing/2014/main" id="{A8111E92-9E06-83A4-DCEB-EDD2CB372954}"/>
              </a:ext>
            </a:extLst>
          </p:cNvPr>
          <p:cNvSpPr txBox="1"/>
          <p:nvPr/>
        </p:nvSpPr>
        <p:spPr>
          <a:xfrm>
            <a:off x="990595" y="2782668"/>
            <a:ext cx="6096000" cy="646331"/>
          </a:xfrm>
          <a:prstGeom prst="rect">
            <a:avLst/>
          </a:prstGeom>
          <a:noFill/>
        </p:spPr>
        <p:txBody>
          <a:bodyPr wrap="square">
            <a:spAutoFit/>
          </a:bodyPr>
          <a:lstStyle/>
          <a:p>
            <a:r>
              <a:rPr lang="en-IN" dirty="0"/>
              <a:t>#Findings</a:t>
            </a:r>
          </a:p>
          <a:p>
            <a:r>
              <a:rPr lang="en-IN" dirty="0"/>
              <a:t>#higher the loan amount, higher the default rate</a:t>
            </a:r>
          </a:p>
        </p:txBody>
      </p:sp>
    </p:spTree>
    <p:extLst>
      <p:ext uri="{BB962C8B-B14F-4D97-AF65-F5344CB8AC3E}">
        <p14:creationId xmlns:p14="http://schemas.microsoft.com/office/powerpoint/2010/main" val="4162233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5CC6-EEEC-F6FD-B4FE-24E8639DD425}"/>
              </a:ext>
            </a:extLst>
          </p:cNvPr>
          <p:cNvSpPr>
            <a:spLocks noGrp="1"/>
          </p:cNvSpPr>
          <p:nvPr>
            <p:ph type="title"/>
          </p:nvPr>
        </p:nvSpPr>
        <p:spPr/>
        <p:txBody>
          <a:bodyPr/>
          <a:lstStyle/>
          <a:p>
            <a:r>
              <a:rPr lang="en-US" dirty="0"/>
              <a:t>Loan Status Vs </a:t>
            </a:r>
            <a:r>
              <a:rPr lang="en-US" dirty="0" err="1"/>
              <a:t>Funded_amnt_inv</a:t>
            </a:r>
            <a:endParaRPr lang="en-IN" dirty="0"/>
          </a:p>
        </p:txBody>
      </p:sp>
      <p:pic>
        <p:nvPicPr>
          <p:cNvPr id="4" name="Picture 3" descr="A graph of different colored rectangular bars&#10;&#10;Description automatically generated">
            <a:extLst>
              <a:ext uri="{FF2B5EF4-FFF2-40B4-BE49-F238E27FC236}">
                <a16:creationId xmlns:a16="http://schemas.microsoft.com/office/drawing/2014/main" id="{79A3D0F4-8432-AA65-FD85-1E78EA200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595" y="1584448"/>
            <a:ext cx="5257810" cy="3968504"/>
          </a:xfrm>
          <a:prstGeom prst="rect">
            <a:avLst/>
          </a:prstGeom>
        </p:spPr>
      </p:pic>
      <p:sp>
        <p:nvSpPr>
          <p:cNvPr id="7" name="TextBox 6">
            <a:extLst>
              <a:ext uri="{FF2B5EF4-FFF2-40B4-BE49-F238E27FC236}">
                <a16:creationId xmlns:a16="http://schemas.microsoft.com/office/drawing/2014/main" id="{026CB894-70B9-933C-4E47-CE09DEAE3C2C}"/>
              </a:ext>
            </a:extLst>
          </p:cNvPr>
          <p:cNvSpPr txBox="1"/>
          <p:nvPr/>
        </p:nvSpPr>
        <p:spPr>
          <a:xfrm>
            <a:off x="495300" y="2840335"/>
            <a:ext cx="6096000" cy="1200329"/>
          </a:xfrm>
          <a:prstGeom prst="rect">
            <a:avLst/>
          </a:prstGeom>
          <a:noFill/>
        </p:spPr>
        <p:txBody>
          <a:bodyPr wrap="square">
            <a:spAutoFit/>
          </a:bodyPr>
          <a:lstStyle/>
          <a:p>
            <a:r>
              <a:rPr lang="en-IN" dirty="0"/>
              <a:t>#Findings</a:t>
            </a:r>
          </a:p>
          <a:p>
            <a:r>
              <a:rPr lang="en-IN" dirty="0"/>
              <a:t>#higher the funded amount by investor, </a:t>
            </a:r>
          </a:p>
          <a:p>
            <a:r>
              <a:rPr lang="en-IN" dirty="0"/>
              <a:t>higher the default rate</a:t>
            </a:r>
          </a:p>
          <a:p>
            <a:r>
              <a:rPr lang="en-IN" dirty="0"/>
              <a:t>#a little dip can be seen from low to medium though</a:t>
            </a:r>
          </a:p>
        </p:txBody>
      </p:sp>
    </p:spTree>
    <p:extLst>
      <p:ext uri="{BB962C8B-B14F-4D97-AF65-F5344CB8AC3E}">
        <p14:creationId xmlns:p14="http://schemas.microsoft.com/office/powerpoint/2010/main" val="1373759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5CC6-EEEC-F6FD-B4FE-24E8639DD425}"/>
              </a:ext>
            </a:extLst>
          </p:cNvPr>
          <p:cNvSpPr>
            <a:spLocks noGrp="1"/>
          </p:cNvSpPr>
          <p:nvPr>
            <p:ph type="title"/>
          </p:nvPr>
        </p:nvSpPr>
        <p:spPr/>
        <p:txBody>
          <a:bodyPr/>
          <a:lstStyle/>
          <a:p>
            <a:r>
              <a:rPr lang="en-US" dirty="0"/>
              <a:t>Loan Status Vs </a:t>
            </a:r>
            <a:r>
              <a:rPr lang="en-US" dirty="0" err="1"/>
              <a:t>Funded_amnt</a:t>
            </a:r>
            <a:endParaRPr lang="en-IN" dirty="0"/>
          </a:p>
        </p:txBody>
      </p:sp>
      <p:pic>
        <p:nvPicPr>
          <p:cNvPr id="5" name="Picture 4" descr="A graph of different colored rectangular shapes&#10;&#10;Description automatically generated">
            <a:extLst>
              <a:ext uri="{FF2B5EF4-FFF2-40B4-BE49-F238E27FC236}">
                <a16:creationId xmlns:a16="http://schemas.microsoft.com/office/drawing/2014/main" id="{6E7C3536-6CA5-BEA1-5FFC-97A3670E7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56247"/>
            <a:ext cx="5330963" cy="3968504"/>
          </a:xfrm>
          <a:prstGeom prst="rect">
            <a:avLst/>
          </a:prstGeom>
        </p:spPr>
      </p:pic>
      <p:sp>
        <p:nvSpPr>
          <p:cNvPr id="8" name="TextBox 7">
            <a:extLst>
              <a:ext uri="{FF2B5EF4-FFF2-40B4-BE49-F238E27FC236}">
                <a16:creationId xmlns:a16="http://schemas.microsoft.com/office/drawing/2014/main" id="{35CB76B5-6C40-673D-4DF9-DA8C33064541}"/>
              </a:ext>
            </a:extLst>
          </p:cNvPr>
          <p:cNvSpPr txBox="1"/>
          <p:nvPr/>
        </p:nvSpPr>
        <p:spPr>
          <a:xfrm>
            <a:off x="839788" y="2967335"/>
            <a:ext cx="6096000" cy="923330"/>
          </a:xfrm>
          <a:prstGeom prst="rect">
            <a:avLst/>
          </a:prstGeom>
          <a:noFill/>
        </p:spPr>
        <p:txBody>
          <a:bodyPr wrap="square">
            <a:spAutoFit/>
          </a:bodyPr>
          <a:lstStyle/>
          <a:p>
            <a:r>
              <a:rPr lang="en-IN" dirty="0"/>
              <a:t>#Findings</a:t>
            </a:r>
          </a:p>
          <a:p>
            <a:r>
              <a:rPr lang="en-IN" dirty="0"/>
              <a:t>#higher the funded amount, higher the default rate</a:t>
            </a:r>
          </a:p>
          <a:p>
            <a:r>
              <a:rPr lang="en-IN" dirty="0"/>
              <a:t>#a little dip can be seen from low to medium though</a:t>
            </a:r>
          </a:p>
        </p:txBody>
      </p:sp>
    </p:spTree>
    <p:extLst>
      <p:ext uri="{BB962C8B-B14F-4D97-AF65-F5344CB8AC3E}">
        <p14:creationId xmlns:p14="http://schemas.microsoft.com/office/powerpoint/2010/main" val="2535972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5CC6-EEEC-F6FD-B4FE-24E8639DD425}"/>
              </a:ext>
            </a:extLst>
          </p:cNvPr>
          <p:cNvSpPr>
            <a:spLocks noGrp="1"/>
          </p:cNvSpPr>
          <p:nvPr>
            <p:ph type="title"/>
          </p:nvPr>
        </p:nvSpPr>
        <p:spPr/>
        <p:txBody>
          <a:bodyPr/>
          <a:lstStyle/>
          <a:p>
            <a:r>
              <a:rPr lang="en-US" dirty="0"/>
              <a:t>Loan Status Vs </a:t>
            </a:r>
            <a:r>
              <a:rPr lang="en-US" dirty="0" err="1"/>
              <a:t>Int_Rate</a:t>
            </a:r>
            <a:endParaRPr lang="en-IN" dirty="0"/>
          </a:p>
        </p:txBody>
      </p:sp>
      <p:sp>
        <p:nvSpPr>
          <p:cNvPr id="8" name="TextBox 7">
            <a:extLst>
              <a:ext uri="{FF2B5EF4-FFF2-40B4-BE49-F238E27FC236}">
                <a16:creationId xmlns:a16="http://schemas.microsoft.com/office/drawing/2014/main" id="{35CB76B5-6C40-673D-4DF9-DA8C33064541}"/>
              </a:ext>
            </a:extLst>
          </p:cNvPr>
          <p:cNvSpPr txBox="1"/>
          <p:nvPr/>
        </p:nvSpPr>
        <p:spPr>
          <a:xfrm>
            <a:off x="839788" y="2967335"/>
            <a:ext cx="6096000" cy="646331"/>
          </a:xfrm>
          <a:prstGeom prst="rect">
            <a:avLst/>
          </a:prstGeom>
          <a:noFill/>
        </p:spPr>
        <p:txBody>
          <a:bodyPr wrap="square">
            <a:spAutoFit/>
          </a:bodyPr>
          <a:lstStyle/>
          <a:p>
            <a:r>
              <a:rPr lang="en-US" dirty="0"/>
              <a:t>#Findings</a:t>
            </a:r>
          </a:p>
          <a:p>
            <a:r>
              <a:rPr lang="en-US" dirty="0"/>
              <a:t>#high interest rates default more, as expected</a:t>
            </a:r>
            <a:endParaRPr lang="en-IN" dirty="0"/>
          </a:p>
        </p:txBody>
      </p:sp>
      <p:pic>
        <p:nvPicPr>
          <p:cNvPr id="4" name="Picture 3" descr="A graph of different colored rectangular shapes&#10;&#10;Description automatically generated with medium confidence">
            <a:extLst>
              <a:ext uri="{FF2B5EF4-FFF2-40B4-BE49-F238E27FC236}">
                <a16:creationId xmlns:a16="http://schemas.microsoft.com/office/drawing/2014/main" id="{42A0B1BF-D8E4-EF89-FECA-F347F6B15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5395" y="1444748"/>
            <a:ext cx="5257810" cy="3968504"/>
          </a:xfrm>
          <a:prstGeom prst="rect">
            <a:avLst/>
          </a:prstGeom>
        </p:spPr>
      </p:pic>
    </p:spTree>
    <p:extLst>
      <p:ext uri="{BB962C8B-B14F-4D97-AF65-F5344CB8AC3E}">
        <p14:creationId xmlns:p14="http://schemas.microsoft.com/office/powerpoint/2010/main" val="3923937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5CC6-EEEC-F6FD-B4FE-24E8639DD425}"/>
              </a:ext>
            </a:extLst>
          </p:cNvPr>
          <p:cNvSpPr>
            <a:spLocks noGrp="1"/>
          </p:cNvSpPr>
          <p:nvPr>
            <p:ph type="title"/>
          </p:nvPr>
        </p:nvSpPr>
        <p:spPr/>
        <p:txBody>
          <a:bodyPr/>
          <a:lstStyle/>
          <a:p>
            <a:r>
              <a:rPr lang="en-US" dirty="0"/>
              <a:t>Loan Status Vs DTI</a:t>
            </a:r>
            <a:endParaRPr lang="en-IN" dirty="0"/>
          </a:p>
        </p:txBody>
      </p:sp>
      <p:sp>
        <p:nvSpPr>
          <p:cNvPr id="8" name="TextBox 7">
            <a:extLst>
              <a:ext uri="{FF2B5EF4-FFF2-40B4-BE49-F238E27FC236}">
                <a16:creationId xmlns:a16="http://schemas.microsoft.com/office/drawing/2014/main" id="{35CB76B5-6C40-673D-4DF9-DA8C33064541}"/>
              </a:ext>
            </a:extLst>
          </p:cNvPr>
          <p:cNvSpPr txBox="1"/>
          <p:nvPr/>
        </p:nvSpPr>
        <p:spPr>
          <a:xfrm>
            <a:off x="839788" y="2967335"/>
            <a:ext cx="6096000" cy="923330"/>
          </a:xfrm>
          <a:prstGeom prst="rect">
            <a:avLst/>
          </a:prstGeom>
          <a:noFill/>
        </p:spPr>
        <p:txBody>
          <a:bodyPr wrap="square">
            <a:spAutoFit/>
          </a:bodyPr>
          <a:lstStyle/>
          <a:p>
            <a:r>
              <a:rPr lang="en-US" dirty="0"/>
              <a:t>#Findings</a:t>
            </a:r>
          </a:p>
          <a:p>
            <a:r>
              <a:rPr lang="en-US" dirty="0"/>
              <a:t>#high </a:t>
            </a:r>
            <a:r>
              <a:rPr lang="en-US" dirty="0" err="1"/>
              <a:t>dti</a:t>
            </a:r>
            <a:r>
              <a:rPr lang="en-US" dirty="0"/>
              <a:t> translates into higher default rates, as </a:t>
            </a:r>
          </a:p>
          <a:p>
            <a:r>
              <a:rPr lang="en-US" dirty="0"/>
              <a:t>expected</a:t>
            </a:r>
            <a:endParaRPr lang="en-IN" dirty="0"/>
          </a:p>
        </p:txBody>
      </p:sp>
      <p:pic>
        <p:nvPicPr>
          <p:cNvPr id="5" name="Picture 4" descr="A bar graph with different colored bars&#10;&#10;Description automatically generated">
            <a:extLst>
              <a:ext uri="{FF2B5EF4-FFF2-40B4-BE49-F238E27FC236}">
                <a16:creationId xmlns:a16="http://schemas.microsoft.com/office/drawing/2014/main" id="{2A1862A6-409A-8825-4223-F662E4F88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7318" y="1257300"/>
            <a:ext cx="5330963" cy="3968504"/>
          </a:xfrm>
          <a:prstGeom prst="rect">
            <a:avLst/>
          </a:prstGeom>
        </p:spPr>
      </p:pic>
    </p:spTree>
    <p:extLst>
      <p:ext uri="{BB962C8B-B14F-4D97-AF65-F5344CB8AC3E}">
        <p14:creationId xmlns:p14="http://schemas.microsoft.com/office/powerpoint/2010/main" val="3337160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5CC6-EEEC-F6FD-B4FE-24E8639DD425}"/>
              </a:ext>
            </a:extLst>
          </p:cNvPr>
          <p:cNvSpPr>
            <a:spLocks noGrp="1"/>
          </p:cNvSpPr>
          <p:nvPr>
            <p:ph type="title"/>
          </p:nvPr>
        </p:nvSpPr>
        <p:spPr>
          <a:xfrm>
            <a:off x="839788" y="457200"/>
            <a:ext cx="4659312" cy="1600200"/>
          </a:xfrm>
        </p:spPr>
        <p:txBody>
          <a:bodyPr/>
          <a:lstStyle/>
          <a:p>
            <a:r>
              <a:rPr lang="en-US" dirty="0"/>
              <a:t>Loan Status Vs Installments</a:t>
            </a:r>
            <a:endParaRPr lang="en-IN" dirty="0"/>
          </a:p>
        </p:txBody>
      </p:sp>
      <p:sp>
        <p:nvSpPr>
          <p:cNvPr id="8" name="TextBox 7">
            <a:extLst>
              <a:ext uri="{FF2B5EF4-FFF2-40B4-BE49-F238E27FC236}">
                <a16:creationId xmlns:a16="http://schemas.microsoft.com/office/drawing/2014/main" id="{35CB76B5-6C40-673D-4DF9-DA8C33064541}"/>
              </a:ext>
            </a:extLst>
          </p:cNvPr>
          <p:cNvSpPr txBox="1"/>
          <p:nvPr/>
        </p:nvSpPr>
        <p:spPr>
          <a:xfrm>
            <a:off x="839788" y="2967335"/>
            <a:ext cx="6096000" cy="923330"/>
          </a:xfrm>
          <a:prstGeom prst="rect">
            <a:avLst/>
          </a:prstGeom>
          <a:noFill/>
        </p:spPr>
        <p:txBody>
          <a:bodyPr wrap="square">
            <a:spAutoFit/>
          </a:bodyPr>
          <a:lstStyle/>
          <a:p>
            <a:r>
              <a:rPr lang="en-US" dirty="0"/>
              <a:t>#Findings</a:t>
            </a:r>
          </a:p>
          <a:p>
            <a:r>
              <a:rPr lang="en-US" dirty="0"/>
              <a:t>#the higher the installment amount, </a:t>
            </a:r>
          </a:p>
          <a:p>
            <a:r>
              <a:rPr lang="en-US" dirty="0"/>
              <a:t>the higher the default rate</a:t>
            </a:r>
            <a:endParaRPr lang="en-IN" dirty="0"/>
          </a:p>
        </p:txBody>
      </p:sp>
      <p:pic>
        <p:nvPicPr>
          <p:cNvPr id="4" name="Picture 3" descr="A graph of different colored rectangular bars&#10;&#10;Description automatically generated">
            <a:extLst>
              <a:ext uri="{FF2B5EF4-FFF2-40B4-BE49-F238E27FC236}">
                <a16:creationId xmlns:a16="http://schemas.microsoft.com/office/drawing/2014/main" id="{3F5744AB-E852-E09B-66FF-6B76FF698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44748"/>
            <a:ext cx="5330963" cy="3968504"/>
          </a:xfrm>
          <a:prstGeom prst="rect">
            <a:avLst/>
          </a:prstGeom>
        </p:spPr>
      </p:pic>
    </p:spTree>
    <p:extLst>
      <p:ext uri="{BB962C8B-B14F-4D97-AF65-F5344CB8AC3E}">
        <p14:creationId xmlns:p14="http://schemas.microsoft.com/office/powerpoint/2010/main" val="3441184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5CC6-EEEC-F6FD-B4FE-24E8639DD425}"/>
              </a:ext>
            </a:extLst>
          </p:cNvPr>
          <p:cNvSpPr>
            <a:spLocks noGrp="1"/>
          </p:cNvSpPr>
          <p:nvPr>
            <p:ph type="title"/>
          </p:nvPr>
        </p:nvSpPr>
        <p:spPr>
          <a:xfrm>
            <a:off x="839788" y="457200"/>
            <a:ext cx="4989512" cy="1600200"/>
          </a:xfrm>
        </p:spPr>
        <p:txBody>
          <a:bodyPr/>
          <a:lstStyle/>
          <a:p>
            <a:r>
              <a:rPr lang="en-US" dirty="0"/>
              <a:t>Loan Status Vs Annual Income</a:t>
            </a:r>
            <a:endParaRPr lang="en-IN" dirty="0"/>
          </a:p>
        </p:txBody>
      </p:sp>
      <p:sp>
        <p:nvSpPr>
          <p:cNvPr id="8" name="TextBox 7">
            <a:extLst>
              <a:ext uri="{FF2B5EF4-FFF2-40B4-BE49-F238E27FC236}">
                <a16:creationId xmlns:a16="http://schemas.microsoft.com/office/drawing/2014/main" id="{35CB76B5-6C40-673D-4DF9-DA8C33064541}"/>
              </a:ext>
            </a:extLst>
          </p:cNvPr>
          <p:cNvSpPr txBox="1"/>
          <p:nvPr/>
        </p:nvSpPr>
        <p:spPr>
          <a:xfrm>
            <a:off x="839788" y="2967335"/>
            <a:ext cx="6096000" cy="646331"/>
          </a:xfrm>
          <a:prstGeom prst="rect">
            <a:avLst/>
          </a:prstGeom>
          <a:noFill/>
        </p:spPr>
        <p:txBody>
          <a:bodyPr wrap="square">
            <a:spAutoFit/>
          </a:bodyPr>
          <a:lstStyle/>
          <a:p>
            <a:r>
              <a:rPr lang="en-US" dirty="0"/>
              <a:t>Findings</a:t>
            </a:r>
          </a:p>
          <a:p>
            <a:pPr marL="285750" indent="-285750">
              <a:buFont typeface="Arial" panose="020B0604020202020204" pitchFamily="34" charset="0"/>
              <a:buChar char="•"/>
            </a:pPr>
            <a:r>
              <a:rPr lang="en-US" dirty="0"/>
              <a:t>lower the annual income, higher the default rate</a:t>
            </a:r>
            <a:endParaRPr lang="en-IN" dirty="0"/>
          </a:p>
        </p:txBody>
      </p:sp>
      <p:pic>
        <p:nvPicPr>
          <p:cNvPr id="5" name="Picture 4" descr="A graph of different colored bars&#10;&#10;Description automatically generated">
            <a:extLst>
              <a:ext uri="{FF2B5EF4-FFF2-40B4-BE49-F238E27FC236}">
                <a16:creationId xmlns:a16="http://schemas.microsoft.com/office/drawing/2014/main" id="{CAAC8B47-2E16-CE5A-F35A-1266AA87C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02" y="1444748"/>
            <a:ext cx="5257810" cy="3968504"/>
          </a:xfrm>
          <a:prstGeom prst="rect">
            <a:avLst/>
          </a:prstGeom>
        </p:spPr>
      </p:pic>
    </p:spTree>
    <p:extLst>
      <p:ext uri="{BB962C8B-B14F-4D97-AF65-F5344CB8AC3E}">
        <p14:creationId xmlns:p14="http://schemas.microsoft.com/office/powerpoint/2010/main" val="2930101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DD20E-A450-219C-AD8F-0D35E47D9780}"/>
              </a:ext>
            </a:extLst>
          </p:cNvPr>
          <p:cNvSpPr>
            <a:spLocks noGrp="1"/>
          </p:cNvSpPr>
          <p:nvPr>
            <p:ph type="title"/>
          </p:nvPr>
        </p:nvSpPr>
        <p:spPr>
          <a:xfrm>
            <a:off x="491076" y="572865"/>
            <a:ext cx="3932237" cy="599656"/>
          </a:xfrm>
        </p:spPr>
        <p:txBody>
          <a:bodyPr/>
          <a:lstStyle/>
          <a:p>
            <a:r>
              <a:rPr lang="en-US" dirty="0"/>
              <a:t>Loan status</a:t>
            </a:r>
            <a:endParaRPr lang="en-IN" dirty="0"/>
          </a:p>
        </p:txBody>
      </p:sp>
      <p:sp>
        <p:nvSpPr>
          <p:cNvPr id="4" name="Text Placeholder 3">
            <a:extLst>
              <a:ext uri="{FF2B5EF4-FFF2-40B4-BE49-F238E27FC236}">
                <a16:creationId xmlns:a16="http://schemas.microsoft.com/office/drawing/2014/main" id="{705C5949-7C3B-498C-802C-5C943757240A}"/>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The loan status ‘current’ is filtered</a:t>
            </a:r>
          </a:p>
          <a:p>
            <a:pPr marL="285750" indent="-285750">
              <a:buFont typeface="Arial" panose="020B0604020202020204" pitchFamily="34" charset="0"/>
              <a:buChar char="•"/>
            </a:pPr>
            <a:r>
              <a:rPr lang="en-IN" dirty="0"/>
              <a:t>'Fully Paid’</a:t>
            </a:r>
            <a:r>
              <a:rPr lang="en-US" dirty="0"/>
              <a:t> is represented as 0</a:t>
            </a:r>
          </a:p>
          <a:p>
            <a:pPr marL="285750" indent="-285750">
              <a:buFont typeface="Arial" panose="020B0604020202020204" pitchFamily="34" charset="0"/>
              <a:buChar char="•"/>
            </a:pPr>
            <a:r>
              <a:rPr lang="en-US" dirty="0"/>
              <a:t>‘Charged off’ is represented as 1</a:t>
            </a:r>
          </a:p>
        </p:txBody>
      </p:sp>
      <p:pic>
        <p:nvPicPr>
          <p:cNvPr id="8" name="Picture 7" descr="A graph of a loan&#10;&#10;Description automatically generated with medium confidence">
            <a:extLst>
              <a:ext uri="{FF2B5EF4-FFF2-40B4-BE49-F238E27FC236}">
                <a16:creationId xmlns:a16="http://schemas.microsoft.com/office/drawing/2014/main" id="{14C9D7D2-8D0E-C880-C311-C8B785BE1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7198" y="1172521"/>
            <a:ext cx="5477267" cy="4032512"/>
          </a:xfrm>
          <a:prstGeom prst="rect">
            <a:avLst/>
          </a:prstGeom>
        </p:spPr>
      </p:pic>
      <p:graphicFrame>
        <p:nvGraphicFramePr>
          <p:cNvPr id="20" name="Table 20">
            <a:extLst>
              <a:ext uri="{FF2B5EF4-FFF2-40B4-BE49-F238E27FC236}">
                <a16:creationId xmlns:a16="http://schemas.microsoft.com/office/drawing/2014/main" id="{66E358FF-3E7F-59D4-34D7-D44C04A53827}"/>
              </a:ext>
            </a:extLst>
          </p:cNvPr>
          <p:cNvGraphicFramePr>
            <a:graphicFrameLocks noGrp="1"/>
          </p:cNvGraphicFramePr>
          <p:nvPr>
            <p:extLst>
              <p:ext uri="{D42A27DB-BD31-4B8C-83A1-F6EECF244321}">
                <p14:modId xmlns:p14="http://schemas.microsoft.com/office/powerpoint/2010/main" val="3229035204"/>
              </p:ext>
            </p:extLst>
          </p:nvPr>
        </p:nvGraphicFramePr>
        <p:xfrm>
          <a:off x="581186" y="3355383"/>
          <a:ext cx="4572000" cy="1913949"/>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810238662"/>
                    </a:ext>
                  </a:extLst>
                </a:gridCol>
                <a:gridCol w="1524000">
                  <a:extLst>
                    <a:ext uri="{9D8B030D-6E8A-4147-A177-3AD203B41FA5}">
                      <a16:colId xmlns:a16="http://schemas.microsoft.com/office/drawing/2014/main" val="3736201877"/>
                    </a:ext>
                  </a:extLst>
                </a:gridCol>
                <a:gridCol w="1524000">
                  <a:extLst>
                    <a:ext uri="{9D8B030D-6E8A-4147-A177-3AD203B41FA5}">
                      <a16:colId xmlns:a16="http://schemas.microsoft.com/office/drawing/2014/main" val="3364863659"/>
                    </a:ext>
                  </a:extLst>
                </a:gridCol>
              </a:tblGrid>
              <a:tr h="734910">
                <a:tc>
                  <a:txBody>
                    <a:bodyPr/>
                    <a:lstStyle/>
                    <a:p>
                      <a:endParaRPr lang="en-IN"/>
                    </a:p>
                  </a:txBody>
                  <a:tcPr/>
                </a:tc>
                <a:tc>
                  <a:txBody>
                    <a:bodyPr/>
                    <a:lstStyle/>
                    <a:p>
                      <a:r>
                        <a:rPr lang="en-US" dirty="0"/>
                        <a:t>Rows</a:t>
                      </a:r>
                      <a:endParaRPr lang="en-IN" dirty="0"/>
                    </a:p>
                  </a:txBody>
                  <a:tcPr/>
                </a:tc>
                <a:tc>
                  <a:txBody>
                    <a:bodyPr/>
                    <a:lstStyle/>
                    <a:p>
                      <a:r>
                        <a:rPr lang="en-US" dirty="0"/>
                        <a:t>Percentage after filtering</a:t>
                      </a:r>
                      <a:endParaRPr lang="en-IN" dirty="0"/>
                    </a:p>
                  </a:txBody>
                  <a:tcPr/>
                </a:tc>
                <a:extLst>
                  <a:ext uri="{0D108BD9-81ED-4DB2-BD59-A6C34878D82A}">
                    <a16:rowId xmlns:a16="http://schemas.microsoft.com/office/drawing/2014/main" val="2675161006"/>
                  </a:ext>
                </a:extLst>
              </a:tr>
              <a:tr h="432512">
                <a:tc>
                  <a:txBody>
                    <a:bodyPr/>
                    <a:lstStyle/>
                    <a:p>
                      <a:r>
                        <a:rPr lang="en-US" dirty="0"/>
                        <a:t>Fully Paid</a:t>
                      </a:r>
                      <a:endParaRPr lang="en-IN" dirty="0"/>
                    </a:p>
                  </a:txBody>
                  <a:tcPr/>
                </a:tc>
                <a:tc>
                  <a:txBody>
                    <a:bodyPr/>
                    <a:lstStyle/>
                    <a:p>
                      <a:r>
                        <a:rPr lang="en-US" dirty="0"/>
                        <a:t>32145</a:t>
                      </a:r>
                      <a:endParaRPr lang="en-IN" dirty="0"/>
                    </a:p>
                  </a:txBody>
                  <a:tcPr/>
                </a:tc>
                <a:tc>
                  <a:txBody>
                    <a:bodyPr/>
                    <a:lstStyle/>
                    <a:p>
                      <a:r>
                        <a:rPr lang="en-US" dirty="0"/>
                        <a:t>85.62</a:t>
                      </a:r>
                      <a:endParaRPr lang="en-IN" dirty="0"/>
                    </a:p>
                  </a:txBody>
                  <a:tcPr/>
                </a:tc>
                <a:extLst>
                  <a:ext uri="{0D108BD9-81ED-4DB2-BD59-A6C34878D82A}">
                    <a16:rowId xmlns:a16="http://schemas.microsoft.com/office/drawing/2014/main" val="3948710830"/>
                  </a:ext>
                </a:extLst>
              </a:tr>
              <a:tr h="746527">
                <a:tc>
                  <a:txBody>
                    <a:bodyPr/>
                    <a:lstStyle/>
                    <a:p>
                      <a:r>
                        <a:rPr lang="en-US" dirty="0"/>
                        <a:t>Charged Off</a:t>
                      </a:r>
                      <a:endParaRPr lang="en-IN" dirty="0"/>
                    </a:p>
                  </a:txBody>
                  <a:tcPr/>
                </a:tc>
                <a:tc>
                  <a:txBody>
                    <a:bodyPr/>
                    <a:lstStyle/>
                    <a:p>
                      <a:r>
                        <a:rPr lang="en-US" dirty="0"/>
                        <a:t>5399</a:t>
                      </a:r>
                      <a:endParaRPr lang="en-IN" dirty="0"/>
                    </a:p>
                  </a:txBody>
                  <a:tcPr/>
                </a:tc>
                <a:tc>
                  <a:txBody>
                    <a:bodyPr/>
                    <a:lstStyle/>
                    <a:p>
                      <a:r>
                        <a:rPr lang="en-US" dirty="0"/>
                        <a:t>14.38</a:t>
                      </a:r>
                      <a:endParaRPr lang="en-IN" dirty="0"/>
                    </a:p>
                  </a:txBody>
                  <a:tcPr/>
                </a:tc>
                <a:extLst>
                  <a:ext uri="{0D108BD9-81ED-4DB2-BD59-A6C34878D82A}">
                    <a16:rowId xmlns:a16="http://schemas.microsoft.com/office/drawing/2014/main" val="3427148859"/>
                  </a:ext>
                </a:extLst>
              </a:tr>
            </a:tbl>
          </a:graphicData>
        </a:graphic>
      </p:graphicFrame>
      <p:sp>
        <p:nvSpPr>
          <p:cNvPr id="22" name="TextBox 21">
            <a:extLst>
              <a:ext uri="{FF2B5EF4-FFF2-40B4-BE49-F238E27FC236}">
                <a16:creationId xmlns:a16="http://schemas.microsoft.com/office/drawing/2014/main" id="{A2F1D6A3-9433-E561-38D9-945E9DF10549}"/>
              </a:ext>
            </a:extLst>
          </p:cNvPr>
          <p:cNvSpPr txBox="1"/>
          <p:nvPr/>
        </p:nvSpPr>
        <p:spPr>
          <a:xfrm>
            <a:off x="722043" y="5498042"/>
            <a:ext cx="3701270" cy="369332"/>
          </a:xfrm>
          <a:prstGeom prst="rect">
            <a:avLst/>
          </a:prstGeom>
          <a:noFill/>
        </p:spPr>
        <p:txBody>
          <a:bodyPr wrap="none" rtlCol="0">
            <a:spAutoFit/>
          </a:bodyPr>
          <a:lstStyle/>
          <a:p>
            <a:r>
              <a:rPr lang="en-US" dirty="0"/>
              <a:t>Fully Paid : Charged Off is almost 6 : 1</a:t>
            </a:r>
            <a:endParaRPr lang="en-IN" dirty="0"/>
          </a:p>
        </p:txBody>
      </p:sp>
    </p:spTree>
    <p:extLst>
      <p:ext uri="{BB962C8B-B14F-4D97-AF65-F5344CB8AC3E}">
        <p14:creationId xmlns:p14="http://schemas.microsoft.com/office/powerpoint/2010/main" val="18601891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429816-D142-471D-8EDA-C6DED413E3BA}"/>
              </a:ext>
            </a:extLst>
          </p:cNvPr>
          <p:cNvSpPr txBox="1"/>
          <p:nvPr/>
        </p:nvSpPr>
        <p:spPr>
          <a:xfrm>
            <a:off x="3911600" y="3098800"/>
            <a:ext cx="5080237" cy="923330"/>
          </a:xfrm>
          <a:prstGeom prst="rect">
            <a:avLst/>
          </a:prstGeom>
          <a:noFill/>
        </p:spPr>
        <p:txBody>
          <a:bodyPr wrap="none" rtlCol="0">
            <a:spAutoFit/>
          </a:bodyPr>
          <a:lstStyle/>
          <a:p>
            <a:r>
              <a:rPr lang="en-US" sz="5400" dirty="0"/>
              <a:t>Segment Analysis</a:t>
            </a:r>
            <a:endParaRPr lang="en-IN" sz="5400" dirty="0"/>
          </a:p>
        </p:txBody>
      </p:sp>
    </p:spTree>
    <p:extLst>
      <p:ext uri="{BB962C8B-B14F-4D97-AF65-F5344CB8AC3E}">
        <p14:creationId xmlns:p14="http://schemas.microsoft.com/office/powerpoint/2010/main" val="37457209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5CC6-EEEC-F6FD-B4FE-24E8639DD425}"/>
              </a:ext>
            </a:extLst>
          </p:cNvPr>
          <p:cNvSpPr>
            <a:spLocks noGrp="1"/>
          </p:cNvSpPr>
          <p:nvPr>
            <p:ph type="title"/>
          </p:nvPr>
        </p:nvSpPr>
        <p:spPr>
          <a:xfrm>
            <a:off x="839788" y="457200"/>
            <a:ext cx="4989512" cy="1600200"/>
          </a:xfrm>
        </p:spPr>
        <p:txBody>
          <a:bodyPr/>
          <a:lstStyle/>
          <a:p>
            <a:r>
              <a:rPr lang="en-US" dirty="0"/>
              <a:t>Segmented univariate analysis</a:t>
            </a:r>
            <a:endParaRPr lang="en-IN" dirty="0"/>
          </a:p>
        </p:txBody>
      </p:sp>
      <p:sp>
        <p:nvSpPr>
          <p:cNvPr id="8" name="TextBox 7">
            <a:extLst>
              <a:ext uri="{FF2B5EF4-FFF2-40B4-BE49-F238E27FC236}">
                <a16:creationId xmlns:a16="http://schemas.microsoft.com/office/drawing/2014/main" id="{35CB76B5-6C40-673D-4DF9-DA8C33064541}"/>
              </a:ext>
            </a:extLst>
          </p:cNvPr>
          <p:cNvSpPr txBox="1"/>
          <p:nvPr/>
        </p:nvSpPr>
        <p:spPr>
          <a:xfrm>
            <a:off x="839788" y="2967335"/>
            <a:ext cx="6096000" cy="2862322"/>
          </a:xfrm>
          <a:prstGeom prst="rect">
            <a:avLst/>
          </a:prstGeom>
          <a:noFill/>
        </p:spPr>
        <p:txBody>
          <a:bodyPr wrap="square">
            <a:spAutoFit/>
          </a:bodyPr>
          <a:lstStyle/>
          <a:p>
            <a:pPr marL="285750" indent="-285750" algn="just">
              <a:buFont typeface="Arial" panose="020B0604020202020204" pitchFamily="34" charset="0"/>
              <a:buChar char="•"/>
            </a:pPr>
            <a:r>
              <a:rPr lang="en-US" dirty="0"/>
              <a:t>We have now compared the default rates across various variables, and some of the important predictors are purpose of the loan, interest rate, annual income, grade etc.</a:t>
            </a:r>
          </a:p>
          <a:p>
            <a:pPr marL="285750" indent="-285750" algn="just">
              <a:buFont typeface="Arial" panose="020B0604020202020204" pitchFamily="34" charset="0"/>
              <a:buChar char="•"/>
            </a:pPr>
            <a:r>
              <a:rPr lang="en-US" dirty="0"/>
              <a:t>In the credit industry, one of the most important factors affecting default is the purpose of the loan - home loans perform differently than credit cards, credit cards are very different from debt consolidation loans etc.</a:t>
            </a:r>
          </a:p>
          <a:p>
            <a:pPr marL="285750" indent="-285750" algn="just">
              <a:buFont typeface="Arial" panose="020B0604020202020204" pitchFamily="34" charset="0"/>
              <a:buChar char="•"/>
            </a:pPr>
            <a:r>
              <a:rPr lang="en-US" dirty="0"/>
              <a:t>This comes from business understanding, though let's again have a look at the default rates across the purpose of the loan.</a:t>
            </a:r>
          </a:p>
        </p:txBody>
      </p:sp>
      <p:pic>
        <p:nvPicPr>
          <p:cNvPr id="4" name="Picture 3" descr="A graph of different colored bars&#10;&#10;Description automatically generated">
            <a:extLst>
              <a:ext uri="{FF2B5EF4-FFF2-40B4-BE49-F238E27FC236}">
                <a16:creationId xmlns:a16="http://schemas.microsoft.com/office/drawing/2014/main" id="{C9523C97-BB9A-DFDF-93B2-C1A0EA80E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190" y="844799"/>
            <a:ext cx="5257810" cy="4965202"/>
          </a:xfrm>
          <a:prstGeom prst="rect">
            <a:avLst/>
          </a:prstGeom>
        </p:spPr>
      </p:pic>
    </p:spTree>
    <p:extLst>
      <p:ext uri="{BB962C8B-B14F-4D97-AF65-F5344CB8AC3E}">
        <p14:creationId xmlns:p14="http://schemas.microsoft.com/office/powerpoint/2010/main" val="3346338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showing a bar of data&#10;&#10;Description automatically generated with medium confidence">
            <a:extLst>
              <a:ext uri="{FF2B5EF4-FFF2-40B4-BE49-F238E27FC236}">
                <a16:creationId xmlns:a16="http://schemas.microsoft.com/office/drawing/2014/main" id="{053AD614-4DEC-31D1-12C3-CFFA6FD36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274" y="412996"/>
            <a:ext cx="3828108" cy="2835152"/>
          </a:xfrm>
          <a:prstGeom prst="rect">
            <a:avLst/>
          </a:prstGeom>
        </p:spPr>
      </p:pic>
      <p:pic>
        <p:nvPicPr>
          <p:cNvPr id="10" name="Picture 9" descr="A graph showing different colored bars&#10;&#10;Description automatically generated">
            <a:extLst>
              <a:ext uri="{FF2B5EF4-FFF2-40B4-BE49-F238E27FC236}">
                <a16:creationId xmlns:a16="http://schemas.microsoft.com/office/drawing/2014/main" id="{FF2229A5-3C9C-8C03-B53F-20EB8EFE2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7619" y="184396"/>
            <a:ext cx="3756249" cy="2835152"/>
          </a:xfrm>
          <a:prstGeom prst="rect">
            <a:avLst/>
          </a:prstGeom>
        </p:spPr>
      </p:pic>
      <p:pic>
        <p:nvPicPr>
          <p:cNvPr id="12" name="Picture 11" descr="A graph of a graph of a credit card&#10;&#10;Description automatically generated with medium confidence">
            <a:extLst>
              <a:ext uri="{FF2B5EF4-FFF2-40B4-BE49-F238E27FC236}">
                <a16:creationId xmlns:a16="http://schemas.microsoft.com/office/drawing/2014/main" id="{4DB3F328-72D4-DE13-36E1-A6DDAA5005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7169" y="3340100"/>
            <a:ext cx="3947212" cy="3016004"/>
          </a:xfrm>
          <a:prstGeom prst="rect">
            <a:avLst/>
          </a:prstGeom>
        </p:spPr>
      </p:pic>
      <p:pic>
        <p:nvPicPr>
          <p:cNvPr id="14" name="Picture 13" descr="A graph of a graph showing the amount of credit cards&#10;&#10;Description automatically generated with medium confidence">
            <a:extLst>
              <a:ext uri="{FF2B5EF4-FFF2-40B4-BE49-F238E27FC236}">
                <a16:creationId xmlns:a16="http://schemas.microsoft.com/office/drawing/2014/main" id="{CC3F6126-54E1-9A49-6A95-2453AC8877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7619" y="3429000"/>
            <a:ext cx="3947212" cy="3016004"/>
          </a:xfrm>
          <a:prstGeom prst="rect">
            <a:avLst/>
          </a:prstGeom>
        </p:spPr>
      </p:pic>
    </p:spTree>
    <p:extLst>
      <p:ext uri="{BB962C8B-B14F-4D97-AF65-F5344CB8AC3E}">
        <p14:creationId xmlns:p14="http://schemas.microsoft.com/office/powerpoint/2010/main" val="1606512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bars&#10;&#10;Description automatically generated">
            <a:extLst>
              <a:ext uri="{FF2B5EF4-FFF2-40B4-BE49-F238E27FC236}">
                <a16:creationId xmlns:a16="http://schemas.microsoft.com/office/drawing/2014/main" id="{C5A3F89B-37B7-DD39-DCBE-54CA55385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9275" y="203200"/>
            <a:ext cx="4563899" cy="3444752"/>
          </a:xfrm>
          <a:prstGeom prst="rect">
            <a:avLst/>
          </a:prstGeom>
        </p:spPr>
      </p:pic>
      <p:pic>
        <p:nvPicPr>
          <p:cNvPr id="5" name="Picture 4" descr="A graph of different colored bars&#10;&#10;Description automatically generated">
            <a:extLst>
              <a:ext uri="{FF2B5EF4-FFF2-40B4-BE49-F238E27FC236}">
                <a16:creationId xmlns:a16="http://schemas.microsoft.com/office/drawing/2014/main" id="{44656781-6201-2341-253F-066F70EB8B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7621" y="3647952"/>
            <a:ext cx="4255553" cy="3167941"/>
          </a:xfrm>
          <a:prstGeom prst="rect">
            <a:avLst/>
          </a:prstGeom>
        </p:spPr>
      </p:pic>
      <p:pic>
        <p:nvPicPr>
          <p:cNvPr id="8" name="Picture 7" descr="A graph of different colored bars&#10;&#10;Description automatically generated">
            <a:extLst>
              <a:ext uri="{FF2B5EF4-FFF2-40B4-BE49-F238E27FC236}">
                <a16:creationId xmlns:a16="http://schemas.microsoft.com/office/drawing/2014/main" id="{F353A60C-320E-15DF-C84B-6911DFB5DB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8603" y="203200"/>
            <a:ext cx="4627397" cy="3444752"/>
          </a:xfrm>
          <a:prstGeom prst="rect">
            <a:avLst/>
          </a:prstGeom>
        </p:spPr>
      </p:pic>
      <p:pic>
        <p:nvPicPr>
          <p:cNvPr id="11" name="Picture 10" descr="A graph of different colored bars&#10;&#10;Description automatically generated">
            <a:extLst>
              <a:ext uri="{FF2B5EF4-FFF2-40B4-BE49-F238E27FC236}">
                <a16:creationId xmlns:a16="http://schemas.microsoft.com/office/drawing/2014/main" id="{822B0FF6-8B52-FDE6-7F6A-D502A0345E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6585" y="3647952"/>
            <a:ext cx="4255553" cy="3167942"/>
          </a:xfrm>
          <a:prstGeom prst="rect">
            <a:avLst/>
          </a:prstGeom>
        </p:spPr>
      </p:pic>
    </p:spTree>
    <p:extLst>
      <p:ext uri="{BB962C8B-B14F-4D97-AF65-F5344CB8AC3E}">
        <p14:creationId xmlns:p14="http://schemas.microsoft.com/office/powerpoint/2010/main" val="2007617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87E9FF-1050-0177-CBF8-C86EFAE89DB7}"/>
              </a:ext>
            </a:extLst>
          </p:cNvPr>
          <p:cNvSpPr>
            <a:spLocks noGrp="1"/>
          </p:cNvSpPr>
          <p:nvPr>
            <p:ph type="title"/>
          </p:nvPr>
        </p:nvSpPr>
        <p:spPr/>
        <p:txBody>
          <a:bodyPr/>
          <a:lstStyle/>
          <a:p>
            <a:r>
              <a:rPr lang="en-US" dirty="0"/>
              <a:t>Conclusion</a:t>
            </a:r>
            <a:endParaRPr lang="en-IN" dirty="0"/>
          </a:p>
        </p:txBody>
      </p:sp>
      <p:sp>
        <p:nvSpPr>
          <p:cNvPr id="6" name="Content Placeholder 5">
            <a:extLst>
              <a:ext uri="{FF2B5EF4-FFF2-40B4-BE49-F238E27FC236}">
                <a16:creationId xmlns:a16="http://schemas.microsoft.com/office/drawing/2014/main" id="{59C12E92-C870-5CA0-8625-33517A9F470C}"/>
              </a:ext>
            </a:extLst>
          </p:cNvPr>
          <p:cNvSpPr>
            <a:spLocks noGrp="1"/>
          </p:cNvSpPr>
          <p:nvPr>
            <p:ph idx="1"/>
          </p:nvPr>
        </p:nvSpPr>
        <p:spPr/>
        <p:txBody>
          <a:bodyPr/>
          <a:lstStyle/>
          <a:p>
            <a:pPr algn="l">
              <a:buFont typeface="Arial" panose="020B0604020202020204" pitchFamily="34" charset="0"/>
              <a:buChar char="•"/>
            </a:pPr>
            <a:r>
              <a:rPr lang="en-US" b="0" i="0" dirty="0">
                <a:solidFill>
                  <a:srgbClr val="1F2328"/>
                </a:solidFill>
                <a:effectLst/>
                <a:latin typeface="-apple-system"/>
              </a:rPr>
              <a:t>Higher the interest rate higher charged off ratio</a:t>
            </a:r>
          </a:p>
          <a:p>
            <a:pPr algn="l">
              <a:buFont typeface="Arial" panose="020B0604020202020204" pitchFamily="34" charset="0"/>
              <a:buChar char="•"/>
            </a:pPr>
            <a:r>
              <a:rPr lang="en-US" b="0" i="0" dirty="0">
                <a:solidFill>
                  <a:srgbClr val="1F2328"/>
                </a:solidFill>
                <a:effectLst/>
                <a:latin typeface="-apple-system"/>
              </a:rPr>
              <a:t>Higher the annual income higher the loan amount slightly</a:t>
            </a:r>
          </a:p>
          <a:p>
            <a:pPr algn="l">
              <a:buFont typeface="Arial" panose="020B0604020202020204" pitchFamily="34" charset="0"/>
              <a:buChar char="•"/>
            </a:pPr>
            <a:r>
              <a:rPr lang="en-US" b="0" i="0" dirty="0">
                <a:solidFill>
                  <a:srgbClr val="1F2328"/>
                </a:solidFill>
                <a:effectLst/>
                <a:latin typeface="-apple-system"/>
              </a:rPr>
              <a:t>Interest rate is increasing with loan amount increase this results in high charged off.</a:t>
            </a:r>
          </a:p>
          <a:p>
            <a:pPr algn="l">
              <a:buFont typeface="Arial" panose="020B0604020202020204" pitchFamily="34" charset="0"/>
              <a:buChar char="•"/>
            </a:pPr>
            <a:r>
              <a:rPr lang="en-US" b="0" i="0" dirty="0">
                <a:solidFill>
                  <a:srgbClr val="1F2328"/>
                </a:solidFill>
                <a:effectLst/>
                <a:latin typeface="-apple-system"/>
              </a:rPr>
              <a:t>Mostly applicants take loan for debt consolidation and hence the highest default rate is in the same category</a:t>
            </a:r>
          </a:p>
          <a:p>
            <a:pPr algn="l">
              <a:buFont typeface="Arial" panose="020B0604020202020204" pitchFamily="34" charset="0"/>
              <a:buChar char="•"/>
            </a:pPr>
            <a:r>
              <a:rPr lang="en-US" b="0" i="0" dirty="0">
                <a:solidFill>
                  <a:srgbClr val="1F2328"/>
                </a:solidFill>
                <a:effectLst/>
                <a:latin typeface="-apple-system"/>
              </a:rPr>
              <a:t>Surprisingly verified loans has more default rate than unverified default rates.</a:t>
            </a:r>
          </a:p>
          <a:p>
            <a:endParaRPr lang="en-IN" dirty="0"/>
          </a:p>
        </p:txBody>
      </p:sp>
    </p:spTree>
    <p:extLst>
      <p:ext uri="{BB962C8B-B14F-4D97-AF65-F5344CB8AC3E}">
        <p14:creationId xmlns:p14="http://schemas.microsoft.com/office/powerpoint/2010/main" val="3542099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78F08-C739-DE79-5DA3-5485D280FADD}"/>
              </a:ext>
            </a:extLst>
          </p:cNvPr>
          <p:cNvSpPr>
            <a:spLocks noGrp="1"/>
          </p:cNvSpPr>
          <p:nvPr>
            <p:ph type="title"/>
          </p:nvPr>
        </p:nvSpPr>
        <p:spPr>
          <a:xfrm>
            <a:off x="142475" y="0"/>
            <a:ext cx="3932237" cy="1600200"/>
          </a:xfrm>
        </p:spPr>
        <p:txBody>
          <a:bodyPr/>
          <a:lstStyle/>
          <a:p>
            <a:r>
              <a:rPr lang="en-IN" dirty="0"/>
              <a:t>Loan Amount</a:t>
            </a:r>
          </a:p>
        </p:txBody>
      </p:sp>
      <p:sp>
        <p:nvSpPr>
          <p:cNvPr id="4" name="Text Placeholder 3">
            <a:extLst>
              <a:ext uri="{FF2B5EF4-FFF2-40B4-BE49-F238E27FC236}">
                <a16:creationId xmlns:a16="http://schemas.microsoft.com/office/drawing/2014/main" id="{981309BA-83EF-4A61-CAF4-1BFF75EDC235}"/>
              </a:ext>
            </a:extLst>
          </p:cNvPr>
          <p:cNvSpPr>
            <a:spLocks noGrp="1"/>
          </p:cNvSpPr>
          <p:nvPr>
            <p:ph type="body" sz="half" idx="2"/>
          </p:nvPr>
        </p:nvSpPr>
        <p:spPr>
          <a:xfrm>
            <a:off x="2920070" y="1812951"/>
            <a:ext cx="2917704" cy="2806593"/>
          </a:xfrm>
        </p:spPr>
        <p:txBody>
          <a:bodyPr/>
          <a:lstStyle/>
          <a:p>
            <a:r>
              <a:rPr lang="en-US" dirty="0"/>
              <a:t>count    37544.000000</a:t>
            </a:r>
          </a:p>
          <a:p>
            <a:r>
              <a:rPr lang="en-US" dirty="0"/>
              <a:t>mean     11119.329986</a:t>
            </a:r>
          </a:p>
          <a:p>
            <a:r>
              <a:rPr lang="en-US" dirty="0"/>
              <a:t>std       7354.098954</a:t>
            </a:r>
          </a:p>
          <a:p>
            <a:r>
              <a:rPr lang="en-US" dirty="0"/>
              <a:t>min        500.000000</a:t>
            </a:r>
          </a:p>
          <a:p>
            <a:r>
              <a:rPr lang="en-US" dirty="0"/>
              <a:t>25%       5500.000000</a:t>
            </a:r>
          </a:p>
          <a:p>
            <a:r>
              <a:rPr lang="en-US" dirty="0"/>
              <a:t>50%      10000.000000</a:t>
            </a:r>
          </a:p>
          <a:p>
            <a:r>
              <a:rPr lang="en-US" dirty="0"/>
              <a:t>75%      15000.000000</a:t>
            </a:r>
          </a:p>
          <a:p>
            <a:r>
              <a:rPr lang="en-US" dirty="0"/>
              <a:t>max      35000.000000</a:t>
            </a:r>
            <a:endParaRPr lang="en-IN" dirty="0"/>
          </a:p>
        </p:txBody>
      </p:sp>
      <p:pic>
        <p:nvPicPr>
          <p:cNvPr id="6" name="Picture 5" descr="A graph with a bar and a cross&#10;&#10;Description automatically generated with medium confidence">
            <a:extLst>
              <a:ext uri="{FF2B5EF4-FFF2-40B4-BE49-F238E27FC236}">
                <a16:creationId xmlns:a16="http://schemas.microsoft.com/office/drawing/2014/main" id="{2081BBE0-C3BF-1501-E0BD-2582F065D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9977" y="3928127"/>
            <a:ext cx="3435178" cy="2486926"/>
          </a:xfrm>
          <a:prstGeom prst="rect">
            <a:avLst/>
          </a:prstGeom>
        </p:spPr>
      </p:pic>
      <p:pic>
        <p:nvPicPr>
          <p:cNvPr id="12" name="Picture 11" descr="A graph showing a long line&#10;&#10;Description automatically generated">
            <a:extLst>
              <a:ext uri="{FF2B5EF4-FFF2-40B4-BE49-F238E27FC236}">
                <a16:creationId xmlns:a16="http://schemas.microsoft.com/office/drawing/2014/main" id="{F20BAC6E-96AC-3563-D069-7648666D22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6990" y="733266"/>
            <a:ext cx="3681152" cy="2648268"/>
          </a:xfrm>
          <a:prstGeom prst="rect">
            <a:avLst/>
          </a:prstGeom>
        </p:spPr>
      </p:pic>
      <p:sp>
        <p:nvSpPr>
          <p:cNvPr id="14" name="TextBox 13">
            <a:extLst>
              <a:ext uri="{FF2B5EF4-FFF2-40B4-BE49-F238E27FC236}">
                <a16:creationId xmlns:a16="http://schemas.microsoft.com/office/drawing/2014/main" id="{4B9717B1-97CF-CE32-E991-68E5DB015376}"/>
              </a:ext>
            </a:extLst>
          </p:cNvPr>
          <p:cNvSpPr txBox="1"/>
          <p:nvPr/>
        </p:nvSpPr>
        <p:spPr>
          <a:xfrm>
            <a:off x="463817" y="4832296"/>
            <a:ext cx="5481437" cy="1477328"/>
          </a:xfrm>
          <a:prstGeom prst="rect">
            <a:avLst/>
          </a:prstGeom>
          <a:noFill/>
        </p:spPr>
        <p:txBody>
          <a:bodyPr wrap="none" rtlCol="0">
            <a:spAutoFit/>
          </a:bodyPr>
          <a:lstStyle/>
          <a:p>
            <a:r>
              <a:rPr lang="en-US" dirty="0"/>
              <a:t>Observations</a:t>
            </a:r>
          </a:p>
          <a:p>
            <a:endParaRPr lang="en-US" dirty="0"/>
          </a:p>
          <a:p>
            <a:pPr marL="285750" indent="-285750">
              <a:buFont typeface="Arial" panose="020B0604020202020204" pitchFamily="34" charset="0"/>
              <a:buChar char="•"/>
            </a:pPr>
            <a:r>
              <a:rPr lang="en-US" dirty="0"/>
              <a:t>Average Loan amount is 11119</a:t>
            </a:r>
          </a:p>
          <a:p>
            <a:pPr marL="285750" indent="-285750">
              <a:buFont typeface="Arial" panose="020B0604020202020204" pitchFamily="34" charset="0"/>
              <a:buChar char="•"/>
            </a:pPr>
            <a:r>
              <a:rPr lang="en-US" dirty="0"/>
              <a:t>Most of the loan taken are in the range 5500 - 15000</a:t>
            </a:r>
          </a:p>
          <a:p>
            <a:pPr marL="285750" indent="-285750">
              <a:buFont typeface="Arial" panose="020B0604020202020204" pitchFamily="34" charset="0"/>
              <a:buChar char="•"/>
            </a:pPr>
            <a:r>
              <a:rPr lang="en-US" dirty="0"/>
              <a:t>Maximum loan taken is 35000 and minimum is 500</a:t>
            </a:r>
            <a:endParaRPr lang="en-IN" dirty="0"/>
          </a:p>
        </p:txBody>
      </p:sp>
    </p:spTree>
    <p:extLst>
      <p:ext uri="{BB962C8B-B14F-4D97-AF65-F5344CB8AC3E}">
        <p14:creationId xmlns:p14="http://schemas.microsoft.com/office/powerpoint/2010/main" val="2551141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E557-67BA-6A48-F67D-A33DA7CA26AE}"/>
              </a:ext>
            </a:extLst>
          </p:cNvPr>
          <p:cNvSpPr>
            <a:spLocks noGrp="1"/>
          </p:cNvSpPr>
          <p:nvPr>
            <p:ph type="title"/>
          </p:nvPr>
        </p:nvSpPr>
        <p:spPr>
          <a:xfrm>
            <a:off x="331788" y="-342900"/>
            <a:ext cx="3932237" cy="1600200"/>
          </a:xfrm>
        </p:spPr>
        <p:txBody>
          <a:bodyPr/>
          <a:lstStyle/>
          <a:p>
            <a:r>
              <a:rPr lang="en-US" dirty="0"/>
              <a:t>Annual Income</a:t>
            </a:r>
            <a:endParaRPr lang="en-IN" dirty="0"/>
          </a:p>
        </p:txBody>
      </p:sp>
      <p:pic>
        <p:nvPicPr>
          <p:cNvPr id="6" name="Picture 5" descr="A graph with a line&#10;&#10;Description automatically generated">
            <a:extLst>
              <a:ext uri="{FF2B5EF4-FFF2-40B4-BE49-F238E27FC236}">
                <a16:creationId xmlns:a16="http://schemas.microsoft.com/office/drawing/2014/main" id="{5C6D1B26-E0C4-6350-E678-C5ECBF0F2B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044" y="2044700"/>
            <a:ext cx="3785981" cy="3003808"/>
          </a:xfrm>
          <a:prstGeom prst="rect">
            <a:avLst/>
          </a:prstGeom>
        </p:spPr>
      </p:pic>
      <p:pic>
        <p:nvPicPr>
          <p:cNvPr id="8" name="Picture 7" descr="A graph showing a blue line&#10;&#10;Description automatically generated">
            <a:extLst>
              <a:ext uri="{FF2B5EF4-FFF2-40B4-BE49-F238E27FC236}">
                <a16:creationId xmlns:a16="http://schemas.microsoft.com/office/drawing/2014/main" id="{47B5B6BB-AE1C-7D0D-82C2-0AF8F4433E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3763" y="2044700"/>
            <a:ext cx="4059682" cy="3118108"/>
          </a:xfrm>
          <a:prstGeom prst="rect">
            <a:avLst/>
          </a:prstGeom>
        </p:spPr>
      </p:pic>
      <p:sp>
        <p:nvSpPr>
          <p:cNvPr id="9" name="Arrow: Right 8">
            <a:extLst>
              <a:ext uri="{FF2B5EF4-FFF2-40B4-BE49-F238E27FC236}">
                <a16:creationId xmlns:a16="http://schemas.microsoft.com/office/drawing/2014/main" id="{F782000F-E714-B150-6301-B25ED3FCDAE8}"/>
              </a:ext>
            </a:extLst>
          </p:cNvPr>
          <p:cNvSpPr/>
          <p:nvPr/>
        </p:nvSpPr>
        <p:spPr>
          <a:xfrm>
            <a:off x="4699000" y="3162300"/>
            <a:ext cx="1790700" cy="5969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0F395AB0-958C-8019-C43D-8DA5399D26AB}"/>
              </a:ext>
            </a:extLst>
          </p:cNvPr>
          <p:cNvSpPr txBox="1"/>
          <p:nvPr/>
        </p:nvSpPr>
        <p:spPr>
          <a:xfrm>
            <a:off x="4354811" y="2692400"/>
            <a:ext cx="2479077" cy="369332"/>
          </a:xfrm>
          <a:prstGeom prst="rect">
            <a:avLst/>
          </a:prstGeom>
          <a:noFill/>
        </p:spPr>
        <p:txBody>
          <a:bodyPr wrap="none" rtlCol="0">
            <a:spAutoFit/>
          </a:bodyPr>
          <a:lstStyle/>
          <a:p>
            <a:r>
              <a:rPr lang="en-US" dirty="0"/>
              <a:t>After removal of outliers</a:t>
            </a:r>
            <a:endParaRPr lang="en-IN" dirty="0"/>
          </a:p>
        </p:txBody>
      </p:sp>
    </p:spTree>
    <p:extLst>
      <p:ext uri="{BB962C8B-B14F-4D97-AF65-F5344CB8AC3E}">
        <p14:creationId xmlns:p14="http://schemas.microsoft.com/office/powerpoint/2010/main" val="2372172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E557-67BA-6A48-F67D-A33DA7CA26AE}"/>
              </a:ext>
            </a:extLst>
          </p:cNvPr>
          <p:cNvSpPr>
            <a:spLocks noGrp="1"/>
          </p:cNvSpPr>
          <p:nvPr>
            <p:ph type="title"/>
          </p:nvPr>
        </p:nvSpPr>
        <p:spPr/>
        <p:txBody>
          <a:bodyPr/>
          <a:lstStyle/>
          <a:p>
            <a:r>
              <a:rPr lang="en-US" dirty="0"/>
              <a:t>Annual Income</a:t>
            </a:r>
            <a:endParaRPr lang="en-IN" dirty="0"/>
          </a:p>
        </p:txBody>
      </p:sp>
      <p:sp>
        <p:nvSpPr>
          <p:cNvPr id="4" name="Text Placeholder 3">
            <a:extLst>
              <a:ext uri="{FF2B5EF4-FFF2-40B4-BE49-F238E27FC236}">
                <a16:creationId xmlns:a16="http://schemas.microsoft.com/office/drawing/2014/main" id="{8752E621-5FD6-9AEB-7824-D7971E4C84AC}"/>
              </a:ext>
            </a:extLst>
          </p:cNvPr>
          <p:cNvSpPr>
            <a:spLocks noGrp="1"/>
          </p:cNvSpPr>
          <p:nvPr>
            <p:ph type="body" sz="half" idx="2"/>
          </p:nvPr>
        </p:nvSpPr>
        <p:spPr>
          <a:xfrm>
            <a:off x="839788" y="2057400"/>
            <a:ext cx="5171398" cy="3811588"/>
          </a:xfrm>
        </p:spPr>
        <p:txBody>
          <a:bodyPr/>
          <a:lstStyle/>
          <a:p>
            <a:endParaRPr lang="en-US" sz="2000" dirty="0"/>
          </a:p>
          <a:p>
            <a:r>
              <a:rPr lang="en-US" sz="2000" dirty="0"/>
              <a:t>Findings</a:t>
            </a:r>
          </a:p>
          <a:p>
            <a:pPr marL="285750" indent="-285750">
              <a:buFont typeface="Arial" panose="020B0604020202020204" pitchFamily="34" charset="0"/>
              <a:buChar char="•"/>
            </a:pPr>
            <a:r>
              <a:rPr lang="en-US" dirty="0"/>
              <a:t>Average salary is 69407</a:t>
            </a:r>
          </a:p>
          <a:p>
            <a:pPr marL="285750" indent="-285750">
              <a:buFont typeface="Arial" panose="020B0604020202020204" pitchFamily="34" charset="0"/>
              <a:buChar char="•"/>
            </a:pPr>
            <a:r>
              <a:rPr lang="en-US" dirty="0"/>
              <a:t>Maximum salary is 6000000 and minimum is 4000</a:t>
            </a:r>
          </a:p>
          <a:p>
            <a:pPr marL="285750" indent="-285750">
              <a:buFont typeface="Arial" panose="020B0604020202020204" pitchFamily="34" charset="0"/>
              <a:buChar char="•"/>
            </a:pPr>
            <a:r>
              <a:rPr lang="en-US" dirty="0"/>
              <a:t>Most applicants have salary range between 41000 and 83000</a:t>
            </a:r>
            <a:endParaRPr lang="en-IN" dirty="0"/>
          </a:p>
        </p:txBody>
      </p:sp>
      <p:pic>
        <p:nvPicPr>
          <p:cNvPr id="11" name="Picture 10" descr="A graph of a bar graph&#10;&#10;Description automatically generated">
            <a:extLst>
              <a:ext uri="{FF2B5EF4-FFF2-40B4-BE49-F238E27FC236}">
                <a16:creationId xmlns:a16="http://schemas.microsoft.com/office/drawing/2014/main" id="{ED2A50F5-3639-78A4-5DF0-774CE07CA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5356" y="3429000"/>
            <a:ext cx="4079989" cy="2908300"/>
          </a:xfrm>
          <a:prstGeom prst="rect">
            <a:avLst/>
          </a:prstGeom>
        </p:spPr>
      </p:pic>
      <p:pic>
        <p:nvPicPr>
          <p:cNvPr id="12" name="Picture 11" descr="A graph showing a blue line&#10;&#10;Description automatically generated">
            <a:extLst>
              <a:ext uri="{FF2B5EF4-FFF2-40B4-BE49-F238E27FC236}">
                <a16:creationId xmlns:a16="http://schemas.microsoft.com/office/drawing/2014/main" id="{E43E1151-8D9E-5A1C-F65C-6EA46AE12D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663" y="0"/>
            <a:ext cx="4059682" cy="3118108"/>
          </a:xfrm>
          <a:prstGeom prst="rect">
            <a:avLst/>
          </a:prstGeom>
        </p:spPr>
      </p:pic>
    </p:spTree>
    <p:extLst>
      <p:ext uri="{BB962C8B-B14F-4D97-AF65-F5344CB8AC3E}">
        <p14:creationId xmlns:p14="http://schemas.microsoft.com/office/powerpoint/2010/main" val="1585113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4CF34-414A-B721-1050-FC98FC1F44E7}"/>
              </a:ext>
            </a:extLst>
          </p:cNvPr>
          <p:cNvSpPr>
            <a:spLocks noGrp="1"/>
          </p:cNvSpPr>
          <p:nvPr>
            <p:ph type="title"/>
          </p:nvPr>
        </p:nvSpPr>
        <p:spPr/>
        <p:txBody>
          <a:bodyPr/>
          <a:lstStyle/>
          <a:p>
            <a:r>
              <a:rPr lang="en-US" dirty="0" err="1"/>
              <a:t>Int_Rate</a:t>
            </a:r>
            <a:endParaRPr lang="en-IN" dirty="0"/>
          </a:p>
        </p:txBody>
      </p:sp>
      <p:sp>
        <p:nvSpPr>
          <p:cNvPr id="4" name="Text Placeholder 3">
            <a:extLst>
              <a:ext uri="{FF2B5EF4-FFF2-40B4-BE49-F238E27FC236}">
                <a16:creationId xmlns:a16="http://schemas.microsoft.com/office/drawing/2014/main" id="{EF406049-FA53-8AD6-0FF3-FE16609A154C}"/>
              </a:ext>
            </a:extLst>
          </p:cNvPr>
          <p:cNvSpPr>
            <a:spLocks noGrp="1"/>
          </p:cNvSpPr>
          <p:nvPr>
            <p:ph type="body" sz="half" idx="2"/>
          </p:nvPr>
        </p:nvSpPr>
        <p:spPr>
          <a:xfrm>
            <a:off x="839788" y="2619029"/>
            <a:ext cx="5408612" cy="3811588"/>
          </a:xfrm>
        </p:spPr>
        <p:txBody>
          <a:bodyPr/>
          <a:lstStyle/>
          <a:p>
            <a:r>
              <a:rPr lang="en-US" sz="2400" dirty="0"/>
              <a:t>Findings</a:t>
            </a:r>
          </a:p>
          <a:p>
            <a:pPr marL="285750" indent="-285750">
              <a:buFont typeface="Arial" panose="020B0604020202020204" pitchFamily="34" charset="0"/>
              <a:buChar char="•"/>
            </a:pPr>
            <a:r>
              <a:rPr lang="en-US" dirty="0"/>
              <a:t>Average interest rate is 12%(approximately)</a:t>
            </a:r>
          </a:p>
          <a:p>
            <a:pPr marL="285750" indent="-285750">
              <a:buFont typeface="Arial" panose="020B0604020202020204" pitchFamily="34" charset="0"/>
              <a:buChar char="•"/>
            </a:pPr>
            <a:r>
              <a:rPr lang="en-US" dirty="0"/>
              <a:t>Maximum interest rate is 24.4% and minimum is 5.42%</a:t>
            </a:r>
          </a:p>
          <a:p>
            <a:pPr marL="285750" indent="-285750">
              <a:buFont typeface="Arial" panose="020B0604020202020204" pitchFamily="34" charset="0"/>
              <a:buChar char="•"/>
            </a:pPr>
            <a:r>
              <a:rPr lang="en-US" dirty="0"/>
              <a:t>Most loans have interest rate between 8.94% and 14.41%</a:t>
            </a:r>
          </a:p>
          <a:p>
            <a:pPr marL="285750" indent="-285750">
              <a:buFont typeface="Arial" panose="020B0604020202020204" pitchFamily="34" charset="0"/>
              <a:buChar char="•"/>
            </a:pPr>
            <a:r>
              <a:rPr lang="en-US" dirty="0"/>
              <a:t>Bimodal, </a:t>
            </a:r>
            <a:r>
              <a:rPr lang="en-US" dirty="0" err="1"/>
              <a:t>i.e</a:t>
            </a:r>
            <a:r>
              <a:rPr lang="en-US" dirty="0"/>
              <a:t> likely two sets of interest rates </a:t>
            </a:r>
          </a:p>
          <a:p>
            <a:pPr marL="285750" indent="-285750">
              <a:buFont typeface="Arial" panose="020B0604020202020204" pitchFamily="34" charset="0"/>
              <a:buChar char="•"/>
            </a:pPr>
            <a:r>
              <a:rPr lang="en-US" dirty="0"/>
              <a:t>No evident outliers</a:t>
            </a:r>
          </a:p>
          <a:p>
            <a:endParaRPr lang="en-IN" dirty="0"/>
          </a:p>
        </p:txBody>
      </p:sp>
      <p:pic>
        <p:nvPicPr>
          <p:cNvPr id="6" name="Picture 5" descr="A graph showing a line graph&#10;&#10;Description automatically generated with medium confidence">
            <a:extLst>
              <a:ext uri="{FF2B5EF4-FFF2-40B4-BE49-F238E27FC236}">
                <a16:creationId xmlns:a16="http://schemas.microsoft.com/office/drawing/2014/main" id="{77F644E4-E05A-E55E-FE14-05F492E80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2761" y="653271"/>
            <a:ext cx="3725239" cy="2808257"/>
          </a:xfrm>
          <a:prstGeom prst="rect">
            <a:avLst/>
          </a:prstGeom>
        </p:spPr>
      </p:pic>
      <p:pic>
        <p:nvPicPr>
          <p:cNvPr id="8" name="Picture 7" descr="A graph of a bar graph&#10;&#10;Description automatically generated">
            <a:extLst>
              <a:ext uri="{FF2B5EF4-FFF2-40B4-BE49-F238E27FC236}">
                <a16:creationId xmlns:a16="http://schemas.microsoft.com/office/drawing/2014/main" id="{6D8ADCFD-C790-51D8-F908-563C01EB13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2761" y="3632200"/>
            <a:ext cx="4017174" cy="2986028"/>
          </a:xfrm>
          <a:prstGeom prst="rect">
            <a:avLst/>
          </a:prstGeom>
        </p:spPr>
      </p:pic>
    </p:spTree>
    <p:extLst>
      <p:ext uri="{BB962C8B-B14F-4D97-AF65-F5344CB8AC3E}">
        <p14:creationId xmlns:p14="http://schemas.microsoft.com/office/powerpoint/2010/main" val="2320481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4E7E-EFFB-9F17-244C-25ED4FD0BFCC}"/>
              </a:ext>
            </a:extLst>
          </p:cNvPr>
          <p:cNvSpPr>
            <a:spLocks noGrp="1"/>
          </p:cNvSpPr>
          <p:nvPr>
            <p:ph type="title"/>
          </p:nvPr>
        </p:nvSpPr>
        <p:spPr/>
        <p:txBody>
          <a:bodyPr/>
          <a:lstStyle/>
          <a:p>
            <a:r>
              <a:rPr lang="en-US" dirty="0"/>
              <a:t>Ownership</a:t>
            </a:r>
            <a:endParaRPr lang="en-IN" dirty="0"/>
          </a:p>
        </p:txBody>
      </p:sp>
      <p:pic>
        <p:nvPicPr>
          <p:cNvPr id="6" name="Picture 5" descr="A graph of a number of people&#10;&#10;Description automatically generated with medium confidence">
            <a:extLst>
              <a:ext uri="{FF2B5EF4-FFF2-40B4-BE49-F238E27FC236}">
                <a16:creationId xmlns:a16="http://schemas.microsoft.com/office/drawing/2014/main" id="{812B2029-5E84-2C62-4E31-C269CCC262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490" y="1257300"/>
            <a:ext cx="5433785" cy="4000500"/>
          </a:xfrm>
          <a:prstGeom prst="rect">
            <a:avLst/>
          </a:prstGeom>
        </p:spPr>
      </p:pic>
      <p:graphicFrame>
        <p:nvGraphicFramePr>
          <p:cNvPr id="8" name="Table 8">
            <a:extLst>
              <a:ext uri="{FF2B5EF4-FFF2-40B4-BE49-F238E27FC236}">
                <a16:creationId xmlns:a16="http://schemas.microsoft.com/office/drawing/2014/main" id="{583D1E9B-1AE7-BA7C-5155-49690BAC685B}"/>
              </a:ext>
            </a:extLst>
          </p:cNvPr>
          <p:cNvGraphicFramePr>
            <a:graphicFrameLocks noGrp="1"/>
          </p:cNvGraphicFramePr>
          <p:nvPr>
            <p:extLst>
              <p:ext uri="{D42A27DB-BD31-4B8C-83A1-F6EECF244321}">
                <p14:modId xmlns:p14="http://schemas.microsoft.com/office/powerpoint/2010/main" val="3468288363"/>
              </p:ext>
            </p:extLst>
          </p:nvPr>
        </p:nvGraphicFramePr>
        <p:xfrm>
          <a:off x="991725" y="2575561"/>
          <a:ext cx="4267200" cy="222504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917222269"/>
                    </a:ext>
                  </a:extLst>
                </a:gridCol>
                <a:gridCol w="2133600">
                  <a:extLst>
                    <a:ext uri="{9D8B030D-6E8A-4147-A177-3AD203B41FA5}">
                      <a16:colId xmlns:a16="http://schemas.microsoft.com/office/drawing/2014/main" val="202464399"/>
                    </a:ext>
                  </a:extLst>
                </a:gridCol>
              </a:tblGrid>
              <a:tr h="370840">
                <a:tc>
                  <a:txBody>
                    <a:bodyPr/>
                    <a:lstStyle/>
                    <a:p>
                      <a:r>
                        <a:rPr lang="en-US" dirty="0"/>
                        <a:t>Home Ownership</a:t>
                      </a:r>
                      <a:endParaRPr lang="en-IN" dirty="0"/>
                    </a:p>
                  </a:txBody>
                  <a:tcPr/>
                </a:tc>
                <a:tc>
                  <a:txBody>
                    <a:bodyPr/>
                    <a:lstStyle/>
                    <a:p>
                      <a:r>
                        <a:rPr lang="en-US" dirty="0"/>
                        <a:t>Percentage</a:t>
                      </a:r>
                      <a:endParaRPr lang="en-IN" dirty="0"/>
                    </a:p>
                  </a:txBody>
                  <a:tcPr/>
                </a:tc>
                <a:extLst>
                  <a:ext uri="{0D108BD9-81ED-4DB2-BD59-A6C34878D82A}">
                    <a16:rowId xmlns:a16="http://schemas.microsoft.com/office/drawing/2014/main" val="1136309495"/>
                  </a:ext>
                </a:extLst>
              </a:tr>
              <a:tr h="370840">
                <a:tc>
                  <a:txBody>
                    <a:bodyPr/>
                    <a:lstStyle/>
                    <a:p>
                      <a:r>
                        <a:rPr lang="en-IN" dirty="0"/>
                        <a:t>RENT </a:t>
                      </a:r>
                    </a:p>
                  </a:txBody>
                  <a:tcPr/>
                </a:tc>
                <a:tc>
                  <a:txBody>
                    <a:bodyPr/>
                    <a:lstStyle/>
                    <a:p>
                      <a:r>
                        <a:rPr lang="en-US" dirty="0"/>
                        <a:t>48.12</a:t>
                      </a:r>
                      <a:endParaRPr lang="en-IN" dirty="0"/>
                    </a:p>
                  </a:txBody>
                  <a:tcPr/>
                </a:tc>
                <a:extLst>
                  <a:ext uri="{0D108BD9-81ED-4DB2-BD59-A6C34878D82A}">
                    <a16:rowId xmlns:a16="http://schemas.microsoft.com/office/drawing/2014/main" val="3253142607"/>
                  </a:ext>
                </a:extLst>
              </a:tr>
              <a:tr h="370840">
                <a:tc>
                  <a:txBody>
                    <a:bodyPr/>
                    <a:lstStyle/>
                    <a:p>
                      <a:r>
                        <a:rPr lang="en-IN" dirty="0"/>
                        <a:t>MORTGAGE </a:t>
                      </a:r>
                    </a:p>
                  </a:txBody>
                  <a:tcPr/>
                </a:tc>
                <a:tc>
                  <a:txBody>
                    <a:bodyPr/>
                    <a:lstStyle/>
                    <a:p>
                      <a:r>
                        <a:rPr lang="en-US" dirty="0"/>
                        <a:t>44.36</a:t>
                      </a:r>
                      <a:endParaRPr lang="en-IN" dirty="0"/>
                    </a:p>
                  </a:txBody>
                  <a:tcPr/>
                </a:tc>
                <a:extLst>
                  <a:ext uri="{0D108BD9-81ED-4DB2-BD59-A6C34878D82A}">
                    <a16:rowId xmlns:a16="http://schemas.microsoft.com/office/drawing/2014/main" val="3384064301"/>
                  </a:ext>
                </a:extLst>
              </a:tr>
              <a:tr h="370840">
                <a:tc>
                  <a:txBody>
                    <a:bodyPr/>
                    <a:lstStyle/>
                    <a:p>
                      <a:r>
                        <a:rPr lang="en-IN" dirty="0"/>
                        <a:t>OWN </a:t>
                      </a:r>
                    </a:p>
                  </a:txBody>
                  <a:tcPr/>
                </a:tc>
                <a:tc>
                  <a:txBody>
                    <a:bodyPr/>
                    <a:lstStyle/>
                    <a:p>
                      <a:r>
                        <a:rPr lang="en-US" dirty="0"/>
                        <a:t>7.26</a:t>
                      </a:r>
                      <a:endParaRPr lang="en-IN" dirty="0"/>
                    </a:p>
                  </a:txBody>
                  <a:tcPr/>
                </a:tc>
                <a:extLst>
                  <a:ext uri="{0D108BD9-81ED-4DB2-BD59-A6C34878D82A}">
                    <a16:rowId xmlns:a16="http://schemas.microsoft.com/office/drawing/2014/main" val="1999256113"/>
                  </a:ext>
                </a:extLst>
              </a:tr>
              <a:tr h="370840">
                <a:tc>
                  <a:txBody>
                    <a:bodyPr/>
                    <a:lstStyle/>
                    <a:p>
                      <a:r>
                        <a:rPr lang="en-IN" dirty="0"/>
                        <a:t>OTHER </a:t>
                      </a:r>
                    </a:p>
                  </a:txBody>
                  <a:tcPr/>
                </a:tc>
                <a:tc>
                  <a:txBody>
                    <a:bodyPr/>
                    <a:lstStyle/>
                    <a:p>
                      <a:r>
                        <a:rPr lang="en-US" dirty="0"/>
                        <a:t>0.26</a:t>
                      </a:r>
                      <a:endParaRPr lang="en-IN" dirty="0"/>
                    </a:p>
                  </a:txBody>
                  <a:tcPr/>
                </a:tc>
                <a:extLst>
                  <a:ext uri="{0D108BD9-81ED-4DB2-BD59-A6C34878D82A}">
                    <a16:rowId xmlns:a16="http://schemas.microsoft.com/office/drawing/2014/main" val="133467865"/>
                  </a:ext>
                </a:extLst>
              </a:tr>
              <a:tr h="370840">
                <a:tc>
                  <a:txBody>
                    <a:bodyPr/>
                    <a:lstStyle/>
                    <a:p>
                      <a:r>
                        <a:rPr lang="en-US" dirty="0"/>
                        <a:t>NONE</a:t>
                      </a:r>
                      <a:endParaRPr lang="en-IN" dirty="0"/>
                    </a:p>
                  </a:txBody>
                  <a:tcPr/>
                </a:tc>
                <a:tc>
                  <a:txBody>
                    <a:bodyPr/>
                    <a:lstStyle/>
                    <a:p>
                      <a:r>
                        <a:rPr lang="en-US" dirty="0"/>
                        <a:t>0.01</a:t>
                      </a:r>
                      <a:endParaRPr lang="en-IN" dirty="0"/>
                    </a:p>
                  </a:txBody>
                  <a:tcPr/>
                </a:tc>
                <a:extLst>
                  <a:ext uri="{0D108BD9-81ED-4DB2-BD59-A6C34878D82A}">
                    <a16:rowId xmlns:a16="http://schemas.microsoft.com/office/drawing/2014/main" val="3114510435"/>
                  </a:ext>
                </a:extLst>
              </a:tr>
            </a:tbl>
          </a:graphicData>
        </a:graphic>
      </p:graphicFrame>
      <p:sp>
        <p:nvSpPr>
          <p:cNvPr id="10" name="TextBox 9">
            <a:extLst>
              <a:ext uri="{FF2B5EF4-FFF2-40B4-BE49-F238E27FC236}">
                <a16:creationId xmlns:a16="http://schemas.microsoft.com/office/drawing/2014/main" id="{481F05AE-E9CD-0C40-B3EB-38E786A48EED}"/>
              </a:ext>
            </a:extLst>
          </p:cNvPr>
          <p:cNvSpPr txBox="1"/>
          <p:nvPr/>
        </p:nvSpPr>
        <p:spPr>
          <a:xfrm>
            <a:off x="914558" y="5318762"/>
            <a:ext cx="10145706" cy="1015663"/>
          </a:xfrm>
          <a:prstGeom prst="rect">
            <a:avLst/>
          </a:prstGeom>
          <a:noFill/>
        </p:spPr>
        <p:txBody>
          <a:bodyPr wrap="square">
            <a:spAutoFit/>
          </a:bodyPr>
          <a:lstStyle/>
          <a:p>
            <a:r>
              <a:rPr lang="en-IN" sz="2400" dirty="0"/>
              <a:t>Findings</a:t>
            </a:r>
          </a:p>
          <a:p>
            <a:pPr marL="285750" indent="-285750">
              <a:buFont typeface="Arial" panose="020B0604020202020204" pitchFamily="34" charset="0"/>
              <a:buChar char="•"/>
            </a:pPr>
            <a:r>
              <a:rPr lang="en-IN" dirty="0"/>
              <a:t>Most people who take loans are staying at rented houses(48%) or have mortgaged their houses(44%).</a:t>
            </a:r>
          </a:p>
          <a:p>
            <a:pPr marL="285750" indent="-285750">
              <a:buFont typeface="Arial" panose="020B0604020202020204" pitchFamily="34" charset="0"/>
              <a:buChar char="•"/>
            </a:pPr>
            <a:r>
              <a:rPr lang="en-IN" dirty="0"/>
              <a:t>People with no houses generally doesn't take any loans(0.01%).</a:t>
            </a:r>
          </a:p>
        </p:txBody>
      </p:sp>
    </p:spTree>
    <p:extLst>
      <p:ext uri="{BB962C8B-B14F-4D97-AF65-F5344CB8AC3E}">
        <p14:creationId xmlns:p14="http://schemas.microsoft.com/office/powerpoint/2010/main" val="1466988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1104</TotalTime>
  <Words>1519</Words>
  <Application>Microsoft Office PowerPoint</Application>
  <PresentationFormat>Widescreen</PresentationFormat>
  <Paragraphs>340</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-apple-system</vt:lpstr>
      <vt:lpstr>Arial</vt:lpstr>
      <vt:lpstr>Arial Unicode MS</vt:lpstr>
      <vt:lpstr>Calibri</vt:lpstr>
      <vt:lpstr>Calibri Light</vt:lpstr>
      <vt:lpstr>freight-text-pro</vt:lpstr>
      <vt:lpstr>Office Theme</vt:lpstr>
      <vt:lpstr>Business Objective</vt:lpstr>
      <vt:lpstr>Data understanding and Clean up</vt:lpstr>
      <vt:lpstr>Correlation Matrix</vt:lpstr>
      <vt:lpstr>Loan status</vt:lpstr>
      <vt:lpstr>Loan Amount</vt:lpstr>
      <vt:lpstr>Annual Income</vt:lpstr>
      <vt:lpstr>Annual Income</vt:lpstr>
      <vt:lpstr>Int_Rate</vt:lpstr>
      <vt:lpstr>Ownership</vt:lpstr>
      <vt:lpstr>Debt to income ratio(DTI)</vt:lpstr>
      <vt:lpstr>Verification Status</vt:lpstr>
      <vt:lpstr>Year of issuance</vt:lpstr>
      <vt:lpstr>Month of issuance </vt:lpstr>
      <vt:lpstr>Grade</vt:lpstr>
      <vt:lpstr>Sub Grade</vt:lpstr>
      <vt:lpstr>Purpose</vt:lpstr>
      <vt:lpstr>Employee Experience</vt:lpstr>
      <vt:lpstr>Term</vt:lpstr>
      <vt:lpstr>PowerPoint Presentation</vt:lpstr>
      <vt:lpstr>Loan Status vs Loan Amount</vt:lpstr>
      <vt:lpstr>Loan Status vs Int Rate</vt:lpstr>
      <vt:lpstr>Loan Status vs Annual Income</vt:lpstr>
      <vt:lpstr>Loan Status vs Emp Length</vt:lpstr>
      <vt:lpstr>Loan Status vs Emp Length</vt:lpstr>
      <vt:lpstr>Loan Status vs dti</vt:lpstr>
      <vt:lpstr>Loan Status vs Grade</vt:lpstr>
      <vt:lpstr>Loan Status vs Grade</vt:lpstr>
      <vt:lpstr>Loan Status Vs Home Ownership</vt:lpstr>
      <vt:lpstr>Loan Status Vs Verification Status</vt:lpstr>
      <vt:lpstr>Loan Status Vs Issue Month</vt:lpstr>
      <vt:lpstr>Loan Status Vs Issue Year</vt:lpstr>
      <vt:lpstr>Loan Status Vs Purpose</vt:lpstr>
      <vt:lpstr>Loan Status Vs loan amount</vt:lpstr>
      <vt:lpstr>Loan Status Vs Funded_amnt_inv</vt:lpstr>
      <vt:lpstr>Loan Status Vs Funded_amnt</vt:lpstr>
      <vt:lpstr>Loan Status Vs Int_Rate</vt:lpstr>
      <vt:lpstr>Loan Status Vs DTI</vt:lpstr>
      <vt:lpstr>Loan Status Vs Installments</vt:lpstr>
      <vt:lpstr>Loan Status Vs Annual Income</vt:lpstr>
      <vt:lpstr>PowerPoint Presentation</vt:lpstr>
      <vt:lpstr>Segmented univariate analysis</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Jithendrian S (Nokia)</dc:creator>
  <cp:lastModifiedBy>Jithendrian S (Nokia)</cp:lastModifiedBy>
  <cp:revision>44</cp:revision>
  <dcterms:created xsi:type="dcterms:W3CDTF">2023-08-08T11:04:33Z</dcterms:created>
  <dcterms:modified xsi:type="dcterms:W3CDTF">2023-08-09T05:33:55Z</dcterms:modified>
</cp:coreProperties>
</file>