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58" r:id="rId4"/>
    <p:sldId id="259" r:id="rId5"/>
    <p:sldId id="260" r:id="rId6"/>
    <p:sldId id="271" r:id="rId7"/>
    <p:sldId id="261" r:id="rId8"/>
    <p:sldId id="262" r:id="rId9"/>
    <p:sldId id="263" r:id="rId10"/>
    <p:sldId id="264" r:id="rId11"/>
    <p:sldId id="265" r:id="rId12"/>
    <p:sldId id="266" r:id="rId13"/>
    <p:sldId id="268" r:id="rId14"/>
    <p:sldId id="269" r:id="rId15"/>
    <p:sldId id="270" r:id="rId16"/>
    <p:sldId id="267" r:id="rId17"/>
    <p:sldId id="272" r:id="rId18"/>
    <p:sldId id="273" r:id="rId19"/>
    <p:sldId id="274" r:id="rId20"/>
    <p:sldId id="275" r:id="rId21"/>
    <p:sldId id="276" r:id="rId22"/>
    <p:sldId id="277" r:id="rId23"/>
    <p:sldId id="278" r:id="rId24"/>
    <p:sldId id="309" r:id="rId25"/>
    <p:sldId id="310" r:id="rId26"/>
    <p:sldId id="311" r:id="rId27"/>
    <p:sldId id="279" r:id="rId28"/>
    <p:sldId id="280" r:id="rId29"/>
    <p:sldId id="281" r:id="rId30"/>
    <p:sldId id="282" r:id="rId31"/>
    <p:sldId id="283" r:id="rId32"/>
    <p:sldId id="312" r:id="rId33"/>
    <p:sldId id="284" r:id="rId34"/>
    <p:sldId id="285" r:id="rId35"/>
    <p:sldId id="313" r:id="rId36"/>
    <p:sldId id="314"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918" autoAdjust="0"/>
  </p:normalViewPr>
  <p:slideViewPr>
    <p:cSldViewPr snapToGrid="0">
      <p:cViewPr varScale="1">
        <p:scale>
          <a:sx n="47" d="100"/>
          <a:sy n="47" d="100"/>
        </p:scale>
        <p:origin x="14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5T14:06:37.389"/>
    </inkml:context>
    <inkml:brush xml:id="br0">
      <inkml:brushProperty name="width" value="0.05" units="cm"/>
      <inkml:brushProperty name="height" value="0.05" units="cm"/>
      <inkml:brushProperty name="color" value="#E71224"/>
    </inkml:brush>
  </inkml:definitions>
  <inkml:trace contextRef="#ctx0" brushRef="#br0">4213 165 24575,'-396'-62'66,"-41"-4"-395,-218 29-394,-6 38 187,403 1 477,195-1 58,-340 6-8,3 30 57,64 28 291,241-41-181,-135 53 0,215-71-105,0 1-1,0 1 0,1 0 0,1 1 1,-1 0-1,1 1 0,1 0 0,0 1 0,0 1 1,1 0-1,1 0 0,0 1 0,0 0 1,2 1-1,0 0 0,-12 26 0,5-7-52,-24 58 0,36-83 0,1 0 0,0 0 0,0 0 0,1 0 0,0 0 0,0 1 0,1-1 0,0 0 0,1 10 0,0-14 0,1 0 0,-1 0 0,0 1 0,1-1 0,0 0 0,0-1 0,0 1 0,1 0 0,-1 0 0,1-1 0,0 0 0,0 1 0,0-1 0,1 0 0,-1-1 0,1 1 0,5 3 0,7 3 0,0-1 0,0-1 0,18 6 0,-28-11 0,82 26 0,2-3 0,122 17 0,190-2 0,443-29-398,-256-10 169,-116 35 229,-128-5 0,14-17 0,-4-26 0,-310 7 15,-1-2 0,0-2 0,0-2 0,-1-2 0,0-2 0,74-37 0,120-57 324,-183 88-278,1 3 0,84-16 0,-83 26-61,-33 5 0,0-1 0,0-1 0,41-14 0,-62 19 0,1-1 0,-1 0 0,0 0 0,1 0 0,-1 0 0,0-1 0,0 1 0,0 0 0,0-1 0,0 0 0,0 1 0,0-1 0,-1 0 0,1 0 0,0 0 0,-1 0 0,0 0 0,1 0 0,-1-1 0,0 1 0,0 0 0,0-1 0,-1 1 0,1-1 0,0 1 0,-1-1 0,0 1 0,0-1 0,1 1 0,-1-1 0,-1 1 0,1-1 0,0 1 0,-1-1 0,1 1 0,-1-1 0,-1-2 0,-3-7 0,0 1 0,-1 0 0,0 0 0,-1 1 0,0-1 0,-11-10 0,-3-3 0,0 1 0,-2 1 0,-1 1 0,-1 1 0,0 2 0,-48-28 0,32 25 0,-1 2 0,-1 1 0,-1 3 0,-45-10 0,10 8 0,-122-11 0,-74 16 0,-248 15 0,3 0 0,255-18-1365,215 10-5461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75281-BAA7-41C6-9CCD-8B4C4EBF216E}" type="datetimeFigureOut">
              <a:rPr lang="en-IN" smtClean="0"/>
              <a:t>22-03-2023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A713BF-5EA9-41D3-BFDB-11674EC05BF5}" type="slidenum">
              <a:rPr lang="en-IN" smtClean="0"/>
              <a:t>‹#›</a:t>
            </a:fld>
            <a:endParaRPr lang="en-IN"/>
          </a:p>
        </p:txBody>
      </p:sp>
    </p:spTree>
    <p:extLst>
      <p:ext uri="{BB962C8B-B14F-4D97-AF65-F5344CB8AC3E}">
        <p14:creationId xmlns:p14="http://schemas.microsoft.com/office/powerpoint/2010/main" val="43950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target drives, use only recently wiped media that have been reformatted and inspected for computer viruses </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Inventory the hardware on the suspect’s computer and note the condition of the computer when seized. Document all physical hardware components as part of your evidence acquisition process. </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static acquisitions, remove the original drive from the computer, if practical, and then check the date and time values in the system’s CMOS. </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Record how you acquired data from the suspect drive—note, for example, that you created a bit-stream image and which tool you used. The tool you use should also create an MD5 or SHA-1 or better hash for validating the image. </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When examining the image of the drive’s contents, process the data methodically and logically. </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List all folders and files on the image 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drive.If</a:t>
            </a:r>
            <a:r>
              <a:rPr lang="en-IN" sz="1800" dirty="0">
                <a:effectLst/>
                <a:latin typeface="Calibri" panose="020F0502020204030204" pitchFamily="34" charset="0"/>
                <a:ea typeface="Calibri" panose="020F0502020204030204" pitchFamily="34" charset="0"/>
                <a:cs typeface="Times New Roman" panose="02020603050405020304" pitchFamily="18" charset="0"/>
              </a:rPr>
              <a:t> possible, examine the contents of all data files in all folders, starting at the root directory of the volume partition. </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all password-protected files that might be related to the investigation, make your best effort to recover file contents. You can use password recovery tools for this purpose.</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Identify the function of every executable (binary or .exe) file that doesn’t match known hash values. Make note of any system files or folders, such as the System32 folder or its content, that are out of place.</a:t>
            </a: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Maintain control of all evidence and findings, and document everything as you progress through your examination.</a:t>
            </a:r>
          </a:p>
          <a:p>
            <a:endParaRPr lang="en-IN" dirty="0"/>
          </a:p>
        </p:txBody>
      </p:sp>
      <p:sp>
        <p:nvSpPr>
          <p:cNvPr id="4" name="Slide Number Placeholder 3"/>
          <p:cNvSpPr>
            <a:spLocks noGrp="1"/>
          </p:cNvSpPr>
          <p:nvPr>
            <p:ph type="sldNum" sz="quarter" idx="5"/>
          </p:nvPr>
        </p:nvSpPr>
        <p:spPr/>
        <p:txBody>
          <a:bodyPr/>
          <a:lstStyle/>
          <a:p>
            <a:fld id="{E2A713BF-5EA9-41D3-BFDB-11674EC05BF5}" type="slidenum">
              <a:rPr lang="en-IN" smtClean="0"/>
              <a:t>3</a:t>
            </a:fld>
            <a:endParaRPr lang="en-IN"/>
          </a:p>
        </p:txBody>
      </p:sp>
    </p:spTree>
    <p:extLst>
      <p:ext uri="{BB962C8B-B14F-4D97-AF65-F5344CB8AC3E}">
        <p14:creationId xmlns:p14="http://schemas.microsoft.com/office/powerpoint/2010/main" val="3396335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When software is copy-protected, it is designed to prevent users from making unauthorized copies of the software. However, hackers may use hex editors to crack the copy protection by modifying the software's code. By examining the binary code using a hex editor, a hacker can identify the code that is responsible for the copy protection and modify it to disable or bypass the protection</a:t>
            </a:r>
            <a:endParaRPr lang="en-IN" dirty="0"/>
          </a:p>
        </p:txBody>
      </p:sp>
      <p:sp>
        <p:nvSpPr>
          <p:cNvPr id="4" name="Slide Number Placeholder 3"/>
          <p:cNvSpPr>
            <a:spLocks noGrp="1"/>
          </p:cNvSpPr>
          <p:nvPr>
            <p:ph type="sldNum" sz="quarter" idx="5"/>
          </p:nvPr>
        </p:nvSpPr>
        <p:spPr/>
        <p:txBody>
          <a:bodyPr/>
          <a:lstStyle/>
          <a:p>
            <a:fld id="{E2A713BF-5EA9-41D3-BFDB-11674EC05BF5}" type="slidenum">
              <a:rPr lang="en-IN" smtClean="0"/>
              <a:t>5</a:t>
            </a:fld>
            <a:endParaRPr lang="en-IN"/>
          </a:p>
        </p:txBody>
      </p:sp>
    </p:spTree>
    <p:extLst>
      <p:ext uri="{BB962C8B-B14F-4D97-AF65-F5344CB8AC3E}">
        <p14:creationId xmlns:p14="http://schemas.microsoft.com/office/powerpoint/2010/main" val="3245010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A713BF-5EA9-41D3-BFDB-11674EC05BF5}" type="slidenum">
              <a:rPr lang="en-IN" smtClean="0"/>
              <a:t>15</a:t>
            </a:fld>
            <a:endParaRPr lang="en-IN"/>
          </a:p>
        </p:txBody>
      </p:sp>
    </p:spTree>
    <p:extLst>
      <p:ext uri="{BB962C8B-B14F-4D97-AF65-F5344CB8AC3E}">
        <p14:creationId xmlns:p14="http://schemas.microsoft.com/office/powerpoint/2010/main" val="2141266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70BB1-8511-CA46-9FA1-1707E67DC7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96C3CF-8F08-490E-4E9C-0FB66FD560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0FF361-6D9C-C2FF-1E6D-DCE00B95205B}"/>
              </a:ext>
            </a:extLst>
          </p:cNvPr>
          <p:cNvSpPr>
            <a:spLocks noGrp="1"/>
          </p:cNvSpPr>
          <p:nvPr>
            <p:ph type="dt" sz="half" idx="10"/>
          </p:nvPr>
        </p:nvSpPr>
        <p:spPr/>
        <p:txBody>
          <a:bodyPr/>
          <a:lstStyle/>
          <a:p>
            <a:fld id="{443A1C6B-6832-4CBA-9A3B-6D3BBF643FD7}" type="datetimeFigureOut">
              <a:rPr lang="en-IN" smtClean="0"/>
              <a:t>22-03-2023</a:t>
            </a:fld>
            <a:endParaRPr lang="en-IN"/>
          </a:p>
        </p:txBody>
      </p:sp>
      <p:sp>
        <p:nvSpPr>
          <p:cNvPr id="5" name="Footer Placeholder 4">
            <a:extLst>
              <a:ext uri="{FF2B5EF4-FFF2-40B4-BE49-F238E27FC236}">
                <a16:creationId xmlns:a16="http://schemas.microsoft.com/office/drawing/2014/main" id="{A0FCCD38-9E52-A4AA-B9B5-B70CF947A1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630DB5-19C1-0161-7573-9CD0F5F26DD7}"/>
              </a:ext>
            </a:extLst>
          </p:cNvPr>
          <p:cNvSpPr>
            <a:spLocks noGrp="1"/>
          </p:cNvSpPr>
          <p:nvPr>
            <p:ph type="sldNum" sz="quarter" idx="12"/>
          </p:nvPr>
        </p:nvSpPr>
        <p:spPr/>
        <p:txBody>
          <a:bodyPr/>
          <a:lstStyle/>
          <a:p>
            <a:fld id="{F4ED826A-AC64-4130-9FC7-E2B5BF09686C}" type="slidenum">
              <a:rPr lang="en-IN" smtClean="0"/>
              <a:t>‹#›</a:t>
            </a:fld>
            <a:endParaRPr lang="en-IN"/>
          </a:p>
        </p:txBody>
      </p:sp>
    </p:spTree>
    <p:extLst>
      <p:ext uri="{BB962C8B-B14F-4D97-AF65-F5344CB8AC3E}">
        <p14:creationId xmlns:p14="http://schemas.microsoft.com/office/powerpoint/2010/main" val="350032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73CA-48DF-BCB4-3041-E0B64FF2CD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540759-4030-0AB6-079D-60C939B8E8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9974F7-768B-3CC8-D4F0-0B1EC3059402}"/>
              </a:ext>
            </a:extLst>
          </p:cNvPr>
          <p:cNvSpPr>
            <a:spLocks noGrp="1"/>
          </p:cNvSpPr>
          <p:nvPr>
            <p:ph type="dt" sz="half" idx="10"/>
          </p:nvPr>
        </p:nvSpPr>
        <p:spPr/>
        <p:txBody>
          <a:bodyPr/>
          <a:lstStyle/>
          <a:p>
            <a:fld id="{443A1C6B-6832-4CBA-9A3B-6D3BBF643FD7}" type="datetimeFigureOut">
              <a:rPr lang="en-IN" smtClean="0"/>
              <a:t>22-03-2023</a:t>
            </a:fld>
            <a:endParaRPr lang="en-IN"/>
          </a:p>
        </p:txBody>
      </p:sp>
      <p:sp>
        <p:nvSpPr>
          <p:cNvPr id="5" name="Footer Placeholder 4">
            <a:extLst>
              <a:ext uri="{FF2B5EF4-FFF2-40B4-BE49-F238E27FC236}">
                <a16:creationId xmlns:a16="http://schemas.microsoft.com/office/drawing/2014/main" id="{37EDF062-583F-3D50-7540-CFD10ABFB9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D719DB-D760-C236-C981-40621DFD906F}"/>
              </a:ext>
            </a:extLst>
          </p:cNvPr>
          <p:cNvSpPr>
            <a:spLocks noGrp="1"/>
          </p:cNvSpPr>
          <p:nvPr>
            <p:ph type="sldNum" sz="quarter" idx="12"/>
          </p:nvPr>
        </p:nvSpPr>
        <p:spPr/>
        <p:txBody>
          <a:bodyPr/>
          <a:lstStyle/>
          <a:p>
            <a:fld id="{F4ED826A-AC64-4130-9FC7-E2B5BF09686C}" type="slidenum">
              <a:rPr lang="en-IN" smtClean="0"/>
              <a:t>‹#›</a:t>
            </a:fld>
            <a:endParaRPr lang="en-IN"/>
          </a:p>
        </p:txBody>
      </p:sp>
    </p:spTree>
    <p:extLst>
      <p:ext uri="{BB962C8B-B14F-4D97-AF65-F5344CB8AC3E}">
        <p14:creationId xmlns:p14="http://schemas.microsoft.com/office/powerpoint/2010/main" val="3845755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1A1004-C4AF-B3DF-552A-072D3304B9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C8554A-B186-2C3D-2602-1A7930BB28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1B1242-6559-A78C-ADDA-7AFCA6344CD7}"/>
              </a:ext>
            </a:extLst>
          </p:cNvPr>
          <p:cNvSpPr>
            <a:spLocks noGrp="1"/>
          </p:cNvSpPr>
          <p:nvPr>
            <p:ph type="dt" sz="half" idx="10"/>
          </p:nvPr>
        </p:nvSpPr>
        <p:spPr/>
        <p:txBody>
          <a:bodyPr/>
          <a:lstStyle/>
          <a:p>
            <a:fld id="{443A1C6B-6832-4CBA-9A3B-6D3BBF643FD7}" type="datetimeFigureOut">
              <a:rPr lang="en-IN" smtClean="0"/>
              <a:t>22-03-2023</a:t>
            </a:fld>
            <a:endParaRPr lang="en-IN"/>
          </a:p>
        </p:txBody>
      </p:sp>
      <p:sp>
        <p:nvSpPr>
          <p:cNvPr id="5" name="Footer Placeholder 4">
            <a:extLst>
              <a:ext uri="{FF2B5EF4-FFF2-40B4-BE49-F238E27FC236}">
                <a16:creationId xmlns:a16="http://schemas.microsoft.com/office/drawing/2014/main" id="{8BFEAC23-4049-C4B4-92BB-09852E9B01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7C0F19-9E5E-7315-C1F8-CFF27457572A}"/>
              </a:ext>
            </a:extLst>
          </p:cNvPr>
          <p:cNvSpPr>
            <a:spLocks noGrp="1"/>
          </p:cNvSpPr>
          <p:nvPr>
            <p:ph type="sldNum" sz="quarter" idx="12"/>
          </p:nvPr>
        </p:nvSpPr>
        <p:spPr/>
        <p:txBody>
          <a:bodyPr/>
          <a:lstStyle/>
          <a:p>
            <a:fld id="{F4ED826A-AC64-4130-9FC7-E2B5BF09686C}" type="slidenum">
              <a:rPr lang="en-IN" smtClean="0"/>
              <a:t>‹#›</a:t>
            </a:fld>
            <a:endParaRPr lang="en-IN"/>
          </a:p>
        </p:txBody>
      </p:sp>
    </p:spTree>
    <p:extLst>
      <p:ext uri="{BB962C8B-B14F-4D97-AF65-F5344CB8AC3E}">
        <p14:creationId xmlns:p14="http://schemas.microsoft.com/office/powerpoint/2010/main" val="125173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DA4E7-89D5-5B83-653F-15009BA195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F89764-3633-A81F-1536-97E2328EEE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01F9D9-2E07-0A62-3F9B-8AB4D9783E59}"/>
              </a:ext>
            </a:extLst>
          </p:cNvPr>
          <p:cNvSpPr>
            <a:spLocks noGrp="1"/>
          </p:cNvSpPr>
          <p:nvPr>
            <p:ph type="dt" sz="half" idx="10"/>
          </p:nvPr>
        </p:nvSpPr>
        <p:spPr/>
        <p:txBody>
          <a:bodyPr/>
          <a:lstStyle/>
          <a:p>
            <a:fld id="{443A1C6B-6832-4CBA-9A3B-6D3BBF643FD7}" type="datetimeFigureOut">
              <a:rPr lang="en-IN" smtClean="0"/>
              <a:t>22-03-2023</a:t>
            </a:fld>
            <a:endParaRPr lang="en-IN"/>
          </a:p>
        </p:txBody>
      </p:sp>
      <p:sp>
        <p:nvSpPr>
          <p:cNvPr id="5" name="Footer Placeholder 4">
            <a:extLst>
              <a:ext uri="{FF2B5EF4-FFF2-40B4-BE49-F238E27FC236}">
                <a16:creationId xmlns:a16="http://schemas.microsoft.com/office/drawing/2014/main" id="{8F2CDDF1-9E38-317E-2706-556BAB133A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18E77B-06FF-E57A-FB81-A3FA053543EB}"/>
              </a:ext>
            </a:extLst>
          </p:cNvPr>
          <p:cNvSpPr>
            <a:spLocks noGrp="1"/>
          </p:cNvSpPr>
          <p:nvPr>
            <p:ph type="sldNum" sz="quarter" idx="12"/>
          </p:nvPr>
        </p:nvSpPr>
        <p:spPr/>
        <p:txBody>
          <a:bodyPr/>
          <a:lstStyle/>
          <a:p>
            <a:fld id="{F4ED826A-AC64-4130-9FC7-E2B5BF09686C}" type="slidenum">
              <a:rPr lang="en-IN" smtClean="0"/>
              <a:t>‹#›</a:t>
            </a:fld>
            <a:endParaRPr lang="en-IN"/>
          </a:p>
        </p:txBody>
      </p:sp>
    </p:spTree>
    <p:extLst>
      <p:ext uri="{BB962C8B-B14F-4D97-AF65-F5344CB8AC3E}">
        <p14:creationId xmlns:p14="http://schemas.microsoft.com/office/powerpoint/2010/main" val="3624838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E3D41-A6B5-642B-2860-974D4A0BD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BC3ECF-D226-27E6-F63B-80EE41B1F8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ED182F-3CB7-919F-ABE9-7BB92ACF0447}"/>
              </a:ext>
            </a:extLst>
          </p:cNvPr>
          <p:cNvSpPr>
            <a:spLocks noGrp="1"/>
          </p:cNvSpPr>
          <p:nvPr>
            <p:ph type="dt" sz="half" idx="10"/>
          </p:nvPr>
        </p:nvSpPr>
        <p:spPr/>
        <p:txBody>
          <a:bodyPr/>
          <a:lstStyle/>
          <a:p>
            <a:fld id="{443A1C6B-6832-4CBA-9A3B-6D3BBF643FD7}" type="datetimeFigureOut">
              <a:rPr lang="en-IN" smtClean="0"/>
              <a:t>22-03-2023</a:t>
            </a:fld>
            <a:endParaRPr lang="en-IN"/>
          </a:p>
        </p:txBody>
      </p:sp>
      <p:sp>
        <p:nvSpPr>
          <p:cNvPr id="5" name="Footer Placeholder 4">
            <a:extLst>
              <a:ext uri="{FF2B5EF4-FFF2-40B4-BE49-F238E27FC236}">
                <a16:creationId xmlns:a16="http://schemas.microsoft.com/office/drawing/2014/main" id="{9FEF96AF-4EFA-8F5B-2A04-B416000240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F05FC6-167D-0FCE-94EB-EEC9A1752336}"/>
              </a:ext>
            </a:extLst>
          </p:cNvPr>
          <p:cNvSpPr>
            <a:spLocks noGrp="1"/>
          </p:cNvSpPr>
          <p:nvPr>
            <p:ph type="sldNum" sz="quarter" idx="12"/>
          </p:nvPr>
        </p:nvSpPr>
        <p:spPr/>
        <p:txBody>
          <a:bodyPr/>
          <a:lstStyle/>
          <a:p>
            <a:fld id="{F4ED826A-AC64-4130-9FC7-E2B5BF09686C}" type="slidenum">
              <a:rPr lang="en-IN" smtClean="0"/>
              <a:t>‹#›</a:t>
            </a:fld>
            <a:endParaRPr lang="en-IN"/>
          </a:p>
        </p:txBody>
      </p:sp>
    </p:spTree>
    <p:extLst>
      <p:ext uri="{BB962C8B-B14F-4D97-AF65-F5344CB8AC3E}">
        <p14:creationId xmlns:p14="http://schemas.microsoft.com/office/powerpoint/2010/main" val="24317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389D-45FA-5B09-DFBE-C4A5A80917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090C44-09CD-B5CD-5876-268068FCF7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75517F-5B7E-A488-54FE-73F8A2C7C1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8E10F2-D18C-9CA5-69ED-9F0571C88459}"/>
              </a:ext>
            </a:extLst>
          </p:cNvPr>
          <p:cNvSpPr>
            <a:spLocks noGrp="1"/>
          </p:cNvSpPr>
          <p:nvPr>
            <p:ph type="dt" sz="half" idx="10"/>
          </p:nvPr>
        </p:nvSpPr>
        <p:spPr/>
        <p:txBody>
          <a:bodyPr/>
          <a:lstStyle/>
          <a:p>
            <a:fld id="{443A1C6B-6832-4CBA-9A3B-6D3BBF643FD7}" type="datetimeFigureOut">
              <a:rPr lang="en-IN" smtClean="0"/>
              <a:t>22-03-2023</a:t>
            </a:fld>
            <a:endParaRPr lang="en-IN"/>
          </a:p>
        </p:txBody>
      </p:sp>
      <p:sp>
        <p:nvSpPr>
          <p:cNvPr id="6" name="Footer Placeholder 5">
            <a:extLst>
              <a:ext uri="{FF2B5EF4-FFF2-40B4-BE49-F238E27FC236}">
                <a16:creationId xmlns:a16="http://schemas.microsoft.com/office/drawing/2014/main" id="{8A9E8722-4C08-0602-79CE-5681BE7187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D1BF51-628F-D516-B015-4E72D9F76463}"/>
              </a:ext>
            </a:extLst>
          </p:cNvPr>
          <p:cNvSpPr>
            <a:spLocks noGrp="1"/>
          </p:cNvSpPr>
          <p:nvPr>
            <p:ph type="sldNum" sz="quarter" idx="12"/>
          </p:nvPr>
        </p:nvSpPr>
        <p:spPr/>
        <p:txBody>
          <a:bodyPr/>
          <a:lstStyle/>
          <a:p>
            <a:fld id="{F4ED826A-AC64-4130-9FC7-E2B5BF09686C}" type="slidenum">
              <a:rPr lang="en-IN" smtClean="0"/>
              <a:t>‹#›</a:t>
            </a:fld>
            <a:endParaRPr lang="en-IN"/>
          </a:p>
        </p:txBody>
      </p:sp>
    </p:spTree>
    <p:extLst>
      <p:ext uri="{BB962C8B-B14F-4D97-AF65-F5344CB8AC3E}">
        <p14:creationId xmlns:p14="http://schemas.microsoft.com/office/powerpoint/2010/main" val="2153497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5D289-F8B2-274B-F32C-169D9EDC2D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E340C1-D782-6425-C321-2247FBD6A4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8A5D12-3153-F649-FF3E-236D27BBEC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113F99-3A47-A096-BE5C-5CE4F3DD59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62298A-6DE2-9A5D-3B29-73C9A41BEB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3C1A86-FEEC-2073-7B81-999601EAA359}"/>
              </a:ext>
            </a:extLst>
          </p:cNvPr>
          <p:cNvSpPr>
            <a:spLocks noGrp="1"/>
          </p:cNvSpPr>
          <p:nvPr>
            <p:ph type="dt" sz="half" idx="10"/>
          </p:nvPr>
        </p:nvSpPr>
        <p:spPr/>
        <p:txBody>
          <a:bodyPr/>
          <a:lstStyle/>
          <a:p>
            <a:fld id="{443A1C6B-6832-4CBA-9A3B-6D3BBF643FD7}" type="datetimeFigureOut">
              <a:rPr lang="en-IN" smtClean="0"/>
              <a:t>22-03-2023</a:t>
            </a:fld>
            <a:endParaRPr lang="en-IN"/>
          </a:p>
        </p:txBody>
      </p:sp>
      <p:sp>
        <p:nvSpPr>
          <p:cNvPr id="8" name="Footer Placeholder 7">
            <a:extLst>
              <a:ext uri="{FF2B5EF4-FFF2-40B4-BE49-F238E27FC236}">
                <a16:creationId xmlns:a16="http://schemas.microsoft.com/office/drawing/2014/main" id="{640FCF84-E3E3-5584-AB5F-F21C37462A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AE8993-52D9-22E3-C2C3-E9CA9DA76C34}"/>
              </a:ext>
            </a:extLst>
          </p:cNvPr>
          <p:cNvSpPr>
            <a:spLocks noGrp="1"/>
          </p:cNvSpPr>
          <p:nvPr>
            <p:ph type="sldNum" sz="quarter" idx="12"/>
          </p:nvPr>
        </p:nvSpPr>
        <p:spPr/>
        <p:txBody>
          <a:bodyPr/>
          <a:lstStyle/>
          <a:p>
            <a:fld id="{F4ED826A-AC64-4130-9FC7-E2B5BF09686C}" type="slidenum">
              <a:rPr lang="en-IN" smtClean="0"/>
              <a:t>‹#›</a:t>
            </a:fld>
            <a:endParaRPr lang="en-IN"/>
          </a:p>
        </p:txBody>
      </p:sp>
    </p:spTree>
    <p:extLst>
      <p:ext uri="{BB962C8B-B14F-4D97-AF65-F5344CB8AC3E}">
        <p14:creationId xmlns:p14="http://schemas.microsoft.com/office/powerpoint/2010/main" val="201345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B4CA-6F43-1C24-C6A1-34CDE7DD68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5626CE-3EA3-8A19-0627-89D8FB3C74FA}"/>
              </a:ext>
            </a:extLst>
          </p:cNvPr>
          <p:cNvSpPr>
            <a:spLocks noGrp="1"/>
          </p:cNvSpPr>
          <p:nvPr>
            <p:ph type="dt" sz="half" idx="10"/>
          </p:nvPr>
        </p:nvSpPr>
        <p:spPr/>
        <p:txBody>
          <a:bodyPr/>
          <a:lstStyle/>
          <a:p>
            <a:fld id="{443A1C6B-6832-4CBA-9A3B-6D3BBF643FD7}" type="datetimeFigureOut">
              <a:rPr lang="en-IN" smtClean="0"/>
              <a:t>22-03-2023</a:t>
            </a:fld>
            <a:endParaRPr lang="en-IN"/>
          </a:p>
        </p:txBody>
      </p:sp>
      <p:sp>
        <p:nvSpPr>
          <p:cNvPr id="4" name="Footer Placeholder 3">
            <a:extLst>
              <a:ext uri="{FF2B5EF4-FFF2-40B4-BE49-F238E27FC236}">
                <a16:creationId xmlns:a16="http://schemas.microsoft.com/office/drawing/2014/main" id="{F8A3A3AB-93DE-86AB-2395-E9A4635BBF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A44381-BD95-3B6B-0AA5-9808106545AE}"/>
              </a:ext>
            </a:extLst>
          </p:cNvPr>
          <p:cNvSpPr>
            <a:spLocks noGrp="1"/>
          </p:cNvSpPr>
          <p:nvPr>
            <p:ph type="sldNum" sz="quarter" idx="12"/>
          </p:nvPr>
        </p:nvSpPr>
        <p:spPr/>
        <p:txBody>
          <a:bodyPr/>
          <a:lstStyle/>
          <a:p>
            <a:fld id="{F4ED826A-AC64-4130-9FC7-E2B5BF09686C}" type="slidenum">
              <a:rPr lang="en-IN" smtClean="0"/>
              <a:t>‹#›</a:t>
            </a:fld>
            <a:endParaRPr lang="en-IN"/>
          </a:p>
        </p:txBody>
      </p:sp>
    </p:spTree>
    <p:extLst>
      <p:ext uri="{BB962C8B-B14F-4D97-AF65-F5344CB8AC3E}">
        <p14:creationId xmlns:p14="http://schemas.microsoft.com/office/powerpoint/2010/main" val="195925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851006-FE14-80E3-C412-3E3F9A7A32FB}"/>
              </a:ext>
            </a:extLst>
          </p:cNvPr>
          <p:cNvSpPr>
            <a:spLocks noGrp="1"/>
          </p:cNvSpPr>
          <p:nvPr>
            <p:ph type="dt" sz="half" idx="10"/>
          </p:nvPr>
        </p:nvSpPr>
        <p:spPr/>
        <p:txBody>
          <a:bodyPr/>
          <a:lstStyle/>
          <a:p>
            <a:fld id="{443A1C6B-6832-4CBA-9A3B-6D3BBF643FD7}" type="datetimeFigureOut">
              <a:rPr lang="en-IN" smtClean="0"/>
              <a:t>22-03-2023</a:t>
            </a:fld>
            <a:endParaRPr lang="en-IN"/>
          </a:p>
        </p:txBody>
      </p:sp>
      <p:sp>
        <p:nvSpPr>
          <p:cNvPr id="3" name="Footer Placeholder 2">
            <a:extLst>
              <a:ext uri="{FF2B5EF4-FFF2-40B4-BE49-F238E27FC236}">
                <a16:creationId xmlns:a16="http://schemas.microsoft.com/office/drawing/2014/main" id="{FB74A4E4-8E16-CD26-CDFE-A23826EED6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2E0CE4-0EB8-79C9-9CE0-6DA005A83806}"/>
              </a:ext>
            </a:extLst>
          </p:cNvPr>
          <p:cNvSpPr>
            <a:spLocks noGrp="1"/>
          </p:cNvSpPr>
          <p:nvPr>
            <p:ph type="sldNum" sz="quarter" idx="12"/>
          </p:nvPr>
        </p:nvSpPr>
        <p:spPr/>
        <p:txBody>
          <a:bodyPr/>
          <a:lstStyle/>
          <a:p>
            <a:fld id="{F4ED826A-AC64-4130-9FC7-E2B5BF09686C}" type="slidenum">
              <a:rPr lang="en-IN" smtClean="0"/>
              <a:t>‹#›</a:t>
            </a:fld>
            <a:endParaRPr lang="en-IN"/>
          </a:p>
        </p:txBody>
      </p:sp>
    </p:spTree>
    <p:extLst>
      <p:ext uri="{BB962C8B-B14F-4D97-AF65-F5344CB8AC3E}">
        <p14:creationId xmlns:p14="http://schemas.microsoft.com/office/powerpoint/2010/main" val="328181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83FBE-2A87-D207-9597-D2ED9BA39A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DA4C13-2681-0C65-311F-B6B4CDE0F5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35284D-3C75-94B1-0653-DA3F29921F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C5FDDE-E1C2-6221-49F5-53D67C8C975D}"/>
              </a:ext>
            </a:extLst>
          </p:cNvPr>
          <p:cNvSpPr>
            <a:spLocks noGrp="1"/>
          </p:cNvSpPr>
          <p:nvPr>
            <p:ph type="dt" sz="half" idx="10"/>
          </p:nvPr>
        </p:nvSpPr>
        <p:spPr/>
        <p:txBody>
          <a:bodyPr/>
          <a:lstStyle/>
          <a:p>
            <a:fld id="{443A1C6B-6832-4CBA-9A3B-6D3BBF643FD7}" type="datetimeFigureOut">
              <a:rPr lang="en-IN" smtClean="0"/>
              <a:t>22-03-2023</a:t>
            </a:fld>
            <a:endParaRPr lang="en-IN"/>
          </a:p>
        </p:txBody>
      </p:sp>
      <p:sp>
        <p:nvSpPr>
          <p:cNvPr id="6" name="Footer Placeholder 5">
            <a:extLst>
              <a:ext uri="{FF2B5EF4-FFF2-40B4-BE49-F238E27FC236}">
                <a16:creationId xmlns:a16="http://schemas.microsoft.com/office/drawing/2014/main" id="{1190BAD2-D7A6-0E94-585F-F3BF8002B7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230BD7-4F3B-465E-017A-BE67C2AF0E9F}"/>
              </a:ext>
            </a:extLst>
          </p:cNvPr>
          <p:cNvSpPr>
            <a:spLocks noGrp="1"/>
          </p:cNvSpPr>
          <p:nvPr>
            <p:ph type="sldNum" sz="quarter" idx="12"/>
          </p:nvPr>
        </p:nvSpPr>
        <p:spPr/>
        <p:txBody>
          <a:bodyPr/>
          <a:lstStyle/>
          <a:p>
            <a:fld id="{F4ED826A-AC64-4130-9FC7-E2B5BF09686C}" type="slidenum">
              <a:rPr lang="en-IN" smtClean="0"/>
              <a:t>‹#›</a:t>
            </a:fld>
            <a:endParaRPr lang="en-IN"/>
          </a:p>
        </p:txBody>
      </p:sp>
    </p:spTree>
    <p:extLst>
      <p:ext uri="{BB962C8B-B14F-4D97-AF65-F5344CB8AC3E}">
        <p14:creationId xmlns:p14="http://schemas.microsoft.com/office/powerpoint/2010/main" val="208229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9FAE8-68DC-0FEE-B42A-DB349AF14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4C20F9-3B54-2158-3ED8-14087A34E7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72BE50-E8D7-9182-4437-10B5BDC165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F98E88-9CD1-5EFB-7F54-403196534BED}"/>
              </a:ext>
            </a:extLst>
          </p:cNvPr>
          <p:cNvSpPr>
            <a:spLocks noGrp="1"/>
          </p:cNvSpPr>
          <p:nvPr>
            <p:ph type="dt" sz="half" idx="10"/>
          </p:nvPr>
        </p:nvSpPr>
        <p:spPr/>
        <p:txBody>
          <a:bodyPr/>
          <a:lstStyle/>
          <a:p>
            <a:fld id="{443A1C6B-6832-4CBA-9A3B-6D3BBF643FD7}" type="datetimeFigureOut">
              <a:rPr lang="en-IN" smtClean="0"/>
              <a:t>22-03-2023</a:t>
            </a:fld>
            <a:endParaRPr lang="en-IN"/>
          </a:p>
        </p:txBody>
      </p:sp>
      <p:sp>
        <p:nvSpPr>
          <p:cNvPr id="6" name="Footer Placeholder 5">
            <a:extLst>
              <a:ext uri="{FF2B5EF4-FFF2-40B4-BE49-F238E27FC236}">
                <a16:creationId xmlns:a16="http://schemas.microsoft.com/office/drawing/2014/main" id="{73D38B0B-E9B0-448C-0382-1AE771A0EC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CD4ECC-1EA9-3CF5-9A77-7DB59CE3F6DB}"/>
              </a:ext>
            </a:extLst>
          </p:cNvPr>
          <p:cNvSpPr>
            <a:spLocks noGrp="1"/>
          </p:cNvSpPr>
          <p:nvPr>
            <p:ph type="sldNum" sz="quarter" idx="12"/>
          </p:nvPr>
        </p:nvSpPr>
        <p:spPr/>
        <p:txBody>
          <a:bodyPr/>
          <a:lstStyle/>
          <a:p>
            <a:fld id="{F4ED826A-AC64-4130-9FC7-E2B5BF09686C}" type="slidenum">
              <a:rPr lang="en-IN" smtClean="0"/>
              <a:t>‹#›</a:t>
            </a:fld>
            <a:endParaRPr lang="en-IN"/>
          </a:p>
        </p:txBody>
      </p:sp>
    </p:spTree>
    <p:extLst>
      <p:ext uri="{BB962C8B-B14F-4D97-AF65-F5344CB8AC3E}">
        <p14:creationId xmlns:p14="http://schemas.microsoft.com/office/powerpoint/2010/main" val="2481487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74A4A3-EE5B-9381-0836-28B5342386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CF3577-76EB-A7E4-EA83-09519B6324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A5B3F1-EE5A-4356-02D3-E7EB98BD7A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A1C6B-6832-4CBA-9A3B-6D3BBF643FD7}" type="datetimeFigureOut">
              <a:rPr lang="en-IN" smtClean="0"/>
              <a:t>22-03-2023</a:t>
            </a:fld>
            <a:endParaRPr lang="en-IN"/>
          </a:p>
        </p:txBody>
      </p:sp>
      <p:sp>
        <p:nvSpPr>
          <p:cNvPr id="5" name="Footer Placeholder 4">
            <a:extLst>
              <a:ext uri="{FF2B5EF4-FFF2-40B4-BE49-F238E27FC236}">
                <a16:creationId xmlns:a16="http://schemas.microsoft.com/office/drawing/2014/main" id="{312911B3-8B25-6148-CB14-724ED30B3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986BFC-3952-BC31-2D93-087FA1E3F6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D826A-AC64-4130-9FC7-E2B5BF09686C}" type="slidenum">
              <a:rPr lang="en-IN" smtClean="0"/>
              <a:t>‹#›</a:t>
            </a:fld>
            <a:endParaRPr lang="en-IN"/>
          </a:p>
        </p:txBody>
      </p:sp>
    </p:spTree>
    <p:extLst>
      <p:ext uri="{BB962C8B-B14F-4D97-AF65-F5344CB8AC3E}">
        <p14:creationId xmlns:p14="http://schemas.microsoft.com/office/powerpoint/2010/main" val="2981712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AD4E-90E0-EC86-724F-F7A3AC7F82A3}"/>
              </a:ext>
            </a:extLst>
          </p:cNvPr>
          <p:cNvSpPr>
            <a:spLocks noGrp="1"/>
          </p:cNvSpPr>
          <p:nvPr>
            <p:ph type="ctrTitle"/>
          </p:nvPr>
        </p:nvSpPr>
        <p:spPr/>
        <p:txBody>
          <a:bodyPr/>
          <a:lstStyle/>
          <a:p>
            <a:pPr>
              <a:lnSpc>
                <a:spcPct val="107000"/>
              </a:lnSpc>
              <a:spcAft>
                <a:spcPts val="800"/>
              </a:spcAft>
            </a:pPr>
            <a:r>
              <a:rPr lang="en-IN" sz="4000" b="1" dirty="0">
                <a:effectLst/>
                <a:latin typeface="Calibri" panose="020F0502020204030204" pitchFamily="34" charset="0"/>
                <a:ea typeface="Calibri" panose="020F0502020204030204" pitchFamily="34" charset="0"/>
                <a:cs typeface="Times New Roman" panose="02020603050405020304" pitchFamily="18" charset="0"/>
              </a:rPr>
              <a:t>MODULE 4</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r>
              <a:rPr lang="en-IN" sz="4000" b="1" dirty="0">
                <a:effectLst/>
                <a:latin typeface="Calibri" panose="020F0502020204030204" pitchFamily="34" charset="0"/>
                <a:ea typeface="Calibri" panose="020F0502020204030204" pitchFamily="34" charset="0"/>
                <a:cs typeface="Times New Roman" panose="02020603050405020304" pitchFamily="18" charset="0"/>
              </a:rPr>
              <a:t>COMPUTER FORENSICS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9A7C655E-B865-5B4E-081B-8AB2AF0404D6}"/>
              </a:ext>
            </a:extLst>
          </p:cNvPr>
          <p:cNvSpPr>
            <a:spLocks noGrp="1"/>
          </p:cNvSpPr>
          <p:nvPr>
            <p:ph type="subTitle" idx="1"/>
          </p:nvPr>
        </p:nvSpPr>
        <p:spPr/>
        <p:txBody>
          <a:bodyPr/>
          <a:lstStyle/>
          <a:p>
            <a:r>
              <a:rPr lang="en-IN" sz="3600" b="1" dirty="0">
                <a:effectLst/>
                <a:latin typeface="Calibri" panose="020F0502020204030204" pitchFamily="34" charset="0"/>
                <a:ea typeface="Calibri" panose="020F0502020204030204" pitchFamily="34" charset="0"/>
                <a:cs typeface="Times New Roman" panose="02020603050405020304" pitchFamily="18" charset="0"/>
              </a:rPr>
              <a:t>Analysis and Validation:-</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4317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1D01-7CFD-DEDF-7334-5B45ACB00C78}"/>
              </a:ext>
            </a:extLst>
          </p:cNvPr>
          <p:cNvSpPr>
            <a:spLocks noGrp="1"/>
          </p:cNvSpPr>
          <p:nvPr>
            <p:ph type="title"/>
          </p:nvPr>
        </p:nvSpPr>
        <p:spPr/>
        <p:txBody>
          <a:bodyPr>
            <a:normAutofit fontScale="90000"/>
          </a:bodyPr>
          <a:lstStyle/>
          <a:p>
            <a:r>
              <a:rPr lang="en-IN" sz="4400" b="1" i="1" dirty="0">
                <a:effectLst/>
                <a:latin typeface="Calibri" panose="020F0502020204030204" pitchFamily="34" charset="0"/>
                <a:ea typeface="Calibri" panose="020F0502020204030204" pitchFamily="34" charset="0"/>
                <a:cs typeface="Times New Roman" panose="02020603050405020304" pitchFamily="18" charset="0"/>
              </a:rPr>
              <a:t>To help identify steganography files, use the following list as a guideline: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4751D2C-43EB-85F4-ECD2-841CE124308A}"/>
              </a:ext>
            </a:extLst>
          </p:cNvPr>
          <p:cNvSpPr>
            <a:spLocks noGrp="1"/>
          </p:cNvSpPr>
          <p:nvPr>
            <p:ph idx="1"/>
          </p:nvPr>
        </p:nvSpPr>
        <p:spPr/>
        <p:txBody>
          <a:bodyPr>
            <a:normAutofit/>
          </a:bodyPr>
          <a:lstStyle/>
          <a:p>
            <a:pPr marL="457200">
              <a:lnSpc>
                <a:spcPct val="107000"/>
              </a:lnSpc>
              <a:spcAft>
                <a:spcPts val="800"/>
              </a:spcAft>
            </a:pPr>
            <a:r>
              <a:rPr lang="en-IN" sz="2800" i="1" dirty="0">
                <a:effectLst/>
                <a:latin typeface="Calibri" panose="020F0502020204030204" pitchFamily="34" charset="0"/>
                <a:ea typeface="Calibri" panose="020F0502020204030204" pitchFamily="34" charset="0"/>
                <a:cs typeface="Times New Roman" panose="02020603050405020304" pitchFamily="18" charset="0"/>
              </a:rPr>
              <a:t>1. Locate the last modified date by checking the steganography tool’s timestamp.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800" i="1" dirty="0">
                <a:effectLst/>
                <a:latin typeface="Calibri" panose="020F0502020204030204" pitchFamily="34" charset="0"/>
                <a:ea typeface="Calibri" panose="020F0502020204030204" pitchFamily="34" charset="0"/>
                <a:cs typeface="Times New Roman" panose="02020603050405020304" pitchFamily="18" charset="0"/>
              </a:rPr>
              <a:t>2. Look for files that appear as both a .bmp and a .jpg file, which might indicate </a:t>
            </a:r>
            <a:r>
              <a:rPr lang="en-IN" sz="2800" i="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files that started out in one format and then were modified and saved in another format</a:t>
            </a:r>
            <a:r>
              <a:rPr lang="en-IN" sz="2800" i="1" dirty="0">
                <a:effectLst/>
                <a:latin typeface="Calibri" panose="020F0502020204030204" pitchFamily="34" charset="0"/>
                <a:ea typeface="Calibri" panose="020F0502020204030204" pitchFamily="34" charset="0"/>
                <a:cs typeface="Times New Roman" panose="02020603050405020304" pitchFamily="18"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800" i="1" dirty="0">
                <a:effectLst/>
                <a:latin typeface="Calibri" panose="020F0502020204030204" pitchFamily="34" charset="0"/>
                <a:ea typeface="Calibri" panose="020F0502020204030204" pitchFamily="34" charset="0"/>
                <a:cs typeface="Times New Roman" panose="02020603050405020304" pitchFamily="18" charset="0"/>
              </a:rPr>
              <a:t>3. Generate a list of all files </a:t>
            </a:r>
            <a:r>
              <a:rPr lang="en-IN" sz="2800" b="1" i="1" dirty="0">
                <a:effectLst/>
                <a:latin typeface="Calibri" panose="020F0502020204030204" pitchFamily="34" charset="0"/>
                <a:ea typeface="Calibri" panose="020F0502020204030204" pitchFamily="34" charset="0"/>
                <a:cs typeface="Times New Roman" panose="02020603050405020304" pitchFamily="18" charset="0"/>
              </a:rPr>
              <a:t>with a date and time equal to or after the last modified date </a:t>
            </a:r>
            <a:r>
              <a:rPr lang="en-IN" sz="2800" i="1" dirty="0">
                <a:effectLst/>
                <a:latin typeface="Calibri" panose="020F0502020204030204" pitchFamily="34" charset="0"/>
                <a:ea typeface="Calibri" panose="020F0502020204030204" pitchFamily="34" charset="0"/>
                <a:cs typeface="Times New Roman" panose="02020603050405020304" pitchFamily="18" charset="0"/>
              </a:rPr>
              <a:t>of the steganography tool, and then examine each file in the generated listing.</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99141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CBFD4-B254-22D0-4572-B7500FE0AD8B}"/>
              </a:ext>
            </a:extLst>
          </p:cNvPr>
          <p:cNvSpPr>
            <a:spLocks noGrp="1"/>
          </p:cNvSpPr>
          <p:nvPr>
            <p:ph type="title"/>
          </p:nvPr>
        </p:nvSpPr>
        <p:spPr/>
        <p:txBody>
          <a:bodyPr>
            <a:normAutofit/>
          </a:bodyPr>
          <a:lstStyle/>
          <a:p>
            <a:pPr marL="228600" marR="0" lvl="0" indent="-228600" defTabSz="914400" rtl="0" eaLnBrk="1" fontAlgn="auto" latinLnBrk="0" hangingPunct="1">
              <a:lnSpc>
                <a:spcPct val="107000"/>
              </a:lnSpc>
              <a:spcBef>
                <a:spcPts val="1000"/>
              </a:spcBef>
              <a:spcAft>
                <a:spcPts val="800"/>
              </a:spcAft>
              <a:tabLst/>
              <a:defRPr/>
            </a:pPr>
            <a:r>
              <a:rPr kumimoji="0" lang="en-IN" sz="3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Examining Encrypted Files</a:t>
            </a:r>
            <a:endParaRPr lang="en-IN" sz="4800" dirty="0"/>
          </a:p>
        </p:txBody>
      </p:sp>
      <p:sp>
        <p:nvSpPr>
          <p:cNvPr id="3" name="Content Placeholder 2">
            <a:extLst>
              <a:ext uri="{FF2B5EF4-FFF2-40B4-BE49-F238E27FC236}">
                <a16:creationId xmlns:a16="http://schemas.microsoft.com/office/drawing/2014/main" id="{0C55E242-C475-1D4F-3E78-2E8AD1D85279}"/>
              </a:ext>
            </a:extLst>
          </p:cNvPr>
          <p:cNvSpPr>
            <a:spLocks noGrp="1"/>
          </p:cNvSpPr>
          <p:nvPr>
            <p:ph idx="1"/>
          </p:nvPr>
        </p:nvSpPr>
        <p:spPr/>
        <p:txBody>
          <a:bodyPr>
            <a:normAutofit/>
          </a:bodyPr>
          <a:lstStyle/>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People who want to hide data can also use advanced encryption programs, such as PGP or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BestCrypt</a:t>
            </a:r>
            <a:r>
              <a:rPr lang="en-IN" sz="28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Encrypted files are encoded to prevent unauthorized access. To decode an encrypted file, users supply a password or passphrase. </a:t>
            </a:r>
          </a:p>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Many commercial encryption programs use a technology called </a:t>
            </a:r>
            <a:r>
              <a:rPr lang="en-IN" sz="3200" b="1" dirty="0">
                <a:effectLst/>
                <a:latin typeface="Calibri" panose="020F0502020204030204" pitchFamily="34" charset="0"/>
                <a:ea typeface="Calibri" panose="020F0502020204030204" pitchFamily="34" charset="0"/>
                <a:cs typeface="Times New Roman" panose="02020603050405020304" pitchFamily="18" charset="0"/>
              </a:rPr>
              <a:t>key escrow</a:t>
            </a:r>
            <a:r>
              <a:rPr lang="en-IN" sz="2800" dirty="0">
                <a:effectLst/>
                <a:latin typeface="Calibri" panose="020F0502020204030204" pitchFamily="34" charset="0"/>
                <a:ea typeface="Calibri" panose="020F0502020204030204" pitchFamily="34" charset="0"/>
                <a:cs typeface="Times New Roman" panose="02020603050405020304" pitchFamily="18" charset="0"/>
              </a:rPr>
              <a:t>, which is designed to recover encrypted data</a:t>
            </a:r>
            <a:endParaRPr lang="en-IN" dirty="0"/>
          </a:p>
        </p:txBody>
      </p:sp>
    </p:spTree>
    <p:extLst>
      <p:ext uri="{BB962C8B-B14F-4D97-AF65-F5344CB8AC3E}">
        <p14:creationId xmlns:p14="http://schemas.microsoft.com/office/powerpoint/2010/main" val="3505357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0D13-156A-93CC-8CBF-DFD6381C9975}"/>
              </a:ext>
            </a:extLst>
          </p:cNvPr>
          <p:cNvSpPr>
            <a:spLocks noGrp="1"/>
          </p:cNvSpPr>
          <p:nvPr>
            <p:ph type="title"/>
          </p:nvPr>
        </p:nvSpPr>
        <p:spPr/>
        <p:txBody>
          <a:bodyPr>
            <a:normAutofit fontScale="90000"/>
          </a:bodyPr>
          <a:lstStyle/>
          <a:p>
            <a:pPr>
              <a:lnSpc>
                <a:spcPct val="107000"/>
              </a:lnSpc>
              <a:spcAft>
                <a:spcPts val="800"/>
              </a:spcAft>
            </a:pPr>
            <a:r>
              <a:rPr lang="en-IN" sz="4400" b="1" dirty="0">
                <a:effectLst/>
                <a:latin typeface="Calibri" panose="020F0502020204030204" pitchFamily="34" charset="0"/>
                <a:ea typeface="Calibri" panose="020F0502020204030204" pitchFamily="34" charset="0"/>
                <a:cs typeface="Times New Roman" panose="02020603050405020304" pitchFamily="18" charset="0"/>
              </a:rPr>
              <a:t>Recognizing a Graphics File</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4783682-B9CE-2C48-6807-5C0D48E33D5C}"/>
              </a:ext>
            </a:extLst>
          </p:cNvPr>
          <p:cNvSpPr>
            <a:spLocks noGrp="1"/>
          </p:cNvSpPr>
          <p:nvPr>
            <p:ph idx="1"/>
          </p:nvPr>
        </p:nvSpPr>
        <p:spPr/>
        <p:txBody>
          <a:bodyPr>
            <a:normAutofit fontScale="92500" lnSpcReduction="10000"/>
          </a:bodyPr>
          <a:lstStyle/>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You might have used a graphics program, such as Microsoft Paint, Adobe Photoshop, or Gnome GIMP, to create or edit an image.</a:t>
            </a:r>
          </a:p>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A graphics program creates one of three types of graphics files: bitmap, vector, and metafile. </a:t>
            </a:r>
          </a:p>
          <a:p>
            <a:pPr marL="342900" lvl="0" indent="-342900" algn="just">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Bitmap images are collections of dots, or pixels, in a grid format that form a graphic. </a:t>
            </a:r>
          </a:p>
          <a:p>
            <a:pPr marL="342900" lvl="0" indent="-342900" algn="just">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Vector graphics are based on mathematical instructions that define lines, curves, text, ovals, and other geometric shapes. </a:t>
            </a:r>
          </a:p>
          <a:p>
            <a:pPr marL="342900" lvl="0" indent="-342900" algn="just">
              <a:lnSpc>
                <a:spcPct val="107000"/>
              </a:lnSpc>
              <a:spcAft>
                <a:spcPts val="800"/>
              </a:spcAft>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Metafile graphics are combinations of bitmap and vector images.</a:t>
            </a:r>
          </a:p>
        </p:txBody>
      </p:sp>
    </p:spTree>
    <p:extLst>
      <p:ext uri="{BB962C8B-B14F-4D97-AF65-F5344CB8AC3E}">
        <p14:creationId xmlns:p14="http://schemas.microsoft.com/office/powerpoint/2010/main" val="3960879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088A-24F5-2DA2-97FF-70A0F5A90B50}"/>
              </a:ext>
            </a:extLst>
          </p:cNvPr>
          <p:cNvSpPr>
            <a:spLocks noGrp="1"/>
          </p:cNvSpPr>
          <p:nvPr>
            <p:ph type="title"/>
          </p:nvPr>
        </p:nvSpPr>
        <p:spPr/>
        <p:txBody>
          <a:bodyPr>
            <a:noAutofit/>
          </a:bodyPr>
          <a:lstStyle/>
          <a:p>
            <a:pPr marL="228600" marR="0" lvl="0" indent="-228600" defTabSz="914400" rtl="0" eaLnBrk="1" fontAlgn="auto" latinLnBrk="0" hangingPunct="1">
              <a:lnSpc>
                <a:spcPct val="107000"/>
              </a:lnSpc>
              <a:spcBef>
                <a:spcPts val="1000"/>
              </a:spcBef>
              <a:spcAft>
                <a:spcPts val="800"/>
              </a:spcAft>
              <a:tabLst/>
              <a:defRPr/>
            </a:pPr>
            <a:r>
              <a:rPr kumimoji="0" lang="en-IN" sz="3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Number of bits per </a:t>
            </a:r>
            <a:r>
              <a:rPr kumimoji="0" lang="en-IN" sz="3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colored</a:t>
            </a:r>
            <a:r>
              <a:rPr kumimoji="0" lang="en-IN" sz="3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pixel</a:t>
            </a:r>
            <a:endParaRPr lang="en-IN" sz="6000" dirty="0"/>
          </a:p>
        </p:txBody>
      </p:sp>
      <p:sp>
        <p:nvSpPr>
          <p:cNvPr id="3" name="Content Placeholder 2">
            <a:extLst>
              <a:ext uri="{FF2B5EF4-FFF2-40B4-BE49-F238E27FC236}">
                <a16:creationId xmlns:a16="http://schemas.microsoft.com/office/drawing/2014/main" id="{42B4C331-10C5-6B16-4953-B840795E89C4}"/>
              </a:ext>
            </a:extLst>
          </p:cNvPr>
          <p:cNvSpPr>
            <a:spLocks noGrp="1"/>
          </p:cNvSpPr>
          <p:nvPr>
            <p:ph idx="1"/>
          </p:nvPr>
        </p:nvSpPr>
        <p:spPr/>
        <p:txBody>
          <a:bodyPr>
            <a:normAutofit/>
          </a:bodyPr>
          <a:lstStyle/>
          <a:p>
            <a:pPr marL="457200"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1 bit = 2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colors</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4 bits = 16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colors</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8 bits = 256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colors</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16 bits = 65,536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colors</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24 bits = 16,777,216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colors</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32 bits = 4,294,967,296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colors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23181012-B5C4-B092-E940-827D8B032DEB}"/>
              </a:ext>
            </a:extLst>
          </p:cNvPr>
          <p:cNvPicPr>
            <a:picLocks noChangeAspect="1"/>
          </p:cNvPicPr>
          <p:nvPr/>
        </p:nvPicPr>
        <p:blipFill>
          <a:blip r:embed="rId2"/>
          <a:stretch>
            <a:fillRect/>
          </a:stretch>
        </p:blipFill>
        <p:spPr>
          <a:xfrm>
            <a:off x="6096000" y="1239495"/>
            <a:ext cx="5765800" cy="3109009"/>
          </a:xfrm>
          <a:prstGeom prst="rect">
            <a:avLst/>
          </a:prstGeom>
        </p:spPr>
      </p:pic>
      <p:pic>
        <p:nvPicPr>
          <p:cNvPr id="5" name="Picture 4">
            <a:extLst>
              <a:ext uri="{FF2B5EF4-FFF2-40B4-BE49-F238E27FC236}">
                <a16:creationId xmlns:a16="http://schemas.microsoft.com/office/drawing/2014/main" id="{5E9D290E-0716-D8FF-B5A3-CB5ADE35BD02}"/>
              </a:ext>
            </a:extLst>
          </p:cNvPr>
          <p:cNvPicPr>
            <a:picLocks noChangeAspect="1"/>
          </p:cNvPicPr>
          <p:nvPr/>
        </p:nvPicPr>
        <p:blipFill>
          <a:blip r:embed="rId3"/>
          <a:stretch>
            <a:fillRect/>
          </a:stretch>
        </p:blipFill>
        <p:spPr>
          <a:xfrm>
            <a:off x="7061200" y="4072376"/>
            <a:ext cx="4179025" cy="2785624"/>
          </a:xfrm>
          <a:prstGeom prst="rect">
            <a:avLst/>
          </a:prstGeom>
        </p:spPr>
      </p:pic>
    </p:spTree>
    <p:extLst>
      <p:ext uri="{BB962C8B-B14F-4D97-AF65-F5344CB8AC3E}">
        <p14:creationId xmlns:p14="http://schemas.microsoft.com/office/powerpoint/2010/main" val="705928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329A-E901-2912-7CBD-FE49084B6605}"/>
              </a:ext>
            </a:extLst>
          </p:cNvPr>
          <p:cNvSpPr>
            <a:spLocks noGrp="1"/>
          </p:cNvSpPr>
          <p:nvPr>
            <p:ph type="title"/>
          </p:nvPr>
        </p:nvSpPr>
        <p:spPr/>
        <p:txBody>
          <a:bodyPr/>
          <a:lstStyle/>
          <a:p>
            <a:r>
              <a:rPr lang="en-IN" b="1" dirty="0"/>
              <a:t>BMP VS RASTERIZED</a:t>
            </a:r>
          </a:p>
        </p:txBody>
      </p:sp>
      <p:sp>
        <p:nvSpPr>
          <p:cNvPr id="3" name="Content Placeholder 2">
            <a:extLst>
              <a:ext uri="{FF2B5EF4-FFF2-40B4-BE49-F238E27FC236}">
                <a16:creationId xmlns:a16="http://schemas.microsoft.com/office/drawing/2014/main" id="{CC97F7A0-7694-68D1-5843-107C686F9232}"/>
              </a:ext>
            </a:extLst>
          </p:cNvPr>
          <p:cNvSpPr>
            <a:spLocks noGrp="1"/>
          </p:cNvSpPr>
          <p:nvPr>
            <p:ph idx="1"/>
          </p:nvPr>
        </p:nvSpPr>
        <p:spPr/>
        <p:txBody>
          <a:bodyPr/>
          <a:lstStyle/>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Bitmap images store graphics information as grids of pixels, short for “picture elements.” </a:t>
            </a:r>
          </a:p>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Raster images are also collections of pixels, but they store pixels in rows to make images easy to print. </a:t>
            </a:r>
          </a:p>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In most cases, printing an image converts, or rasterizes, it to print pixels line by line instead of processing the complete collection of pixels.</a:t>
            </a:r>
          </a:p>
          <a:p>
            <a:endParaRPr lang="en-IN" dirty="0"/>
          </a:p>
        </p:txBody>
      </p:sp>
    </p:spTree>
    <p:extLst>
      <p:ext uri="{BB962C8B-B14F-4D97-AF65-F5344CB8AC3E}">
        <p14:creationId xmlns:p14="http://schemas.microsoft.com/office/powerpoint/2010/main" val="3813629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55201-262B-C376-B68D-1244DD29A2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4D039D-8494-1DC0-0C8D-663975068856}"/>
              </a:ext>
            </a:extLst>
          </p:cNvPr>
          <p:cNvSpPr>
            <a:spLocks noGrp="1"/>
          </p:cNvSpPr>
          <p:nvPr>
            <p:ph idx="1"/>
          </p:nvPr>
        </p:nvSpPr>
        <p:spPr/>
        <p:txBody>
          <a:bodyPr/>
          <a:lstStyle/>
          <a:p>
            <a:pPr algn="just">
              <a:lnSpc>
                <a:spcPct val="107000"/>
              </a:lnSpc>
              <a:spcAft>
                <a:spcPts val="800"/>
              </a:spcAft>
            </a:pPr>
            <a:r>
              <a:rPr lang="en-IN" sz="3600" b="1" dirty="0">
                <a:effectLst/>
                <a:latin typeface="Calibri" panose="020F0502020204030204" pitchFamily="34" charset="0"/>
                <a:ea typeface="Calibri" panose="020F0502020204030204" pitchFamily="34" charset="0"/>
                <a:cs typeface="Times New Roman" panose="02020603050405020304" pitchFamily="18" charset="0"/>
              </a:rPr>
              <a:t>Understanding Metafile Graphics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Metafile graphics combine raster and vector graphics and can have the characteristics of both file types. </a:t>
            </a:r>
          </a:p>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For example, if you scan a photograph (a bitmap image) and then add text or arrows (vector drawings), you create a metafile graphic. </a:t>
            </a:r>
          </a:p>
          <a:p>
            <a:endParaRPr lang="en-IN" dirty="0"/>
          </a:p>
        </p:txBody>
      </p:sp>
    </p:spTree>
    <p:extLst>
      <p:ext uri="{BB962C8B-B14F-4D97-AF65-F5344CB8AC3E}">
        <p14:creationId xmlns:p14="http://schemas.microsoft.com/office/powerpoint/2010/main" val="3715183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B81E-86DF-124C-9272-456D7EB968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AD8BEC-DC12-D8C1-E046-BF21E546E0D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E23595B-E198-9DBF-0CA0-F2B62D7EA0D9}"/>
              </a:ext>
            </a:extLst>
          </p:cNvPr>
          <p:cNvPicPr>
            <a:picLocks noChangeAspect="1"/>
          </p:cNvPicPr>
          <p:nvPr/>
        </p:nvPicPr>
        <p:blipFill>
          <a:blip r:embed="rId2"/>
          <a:stretch>
            <a:fillRect/>
          </a:stretch>
        </p:blipFill>
        <p:spPr>
          <a:xfrm>
            <a:off x="1149350" y="1638480"/>
            <a:ext cx="9893299" cy="4725628"/>
          </a:xfrm>
          <a:prstGeom prst="rect">
            <a:avLst/>
          </a:prstGeom>
        </p:spPr>
      </p:pic>
    </p:spTree>
    <p:extLst>
      <p:ext uri="{BB962C8B-B14F-4D97-AF65-F5344CB8AC3E}">
        <p14:creationId xmlns:p14="http://schemas.microsoft.com/office/powerpoint/2010/main" val="783125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9418-32AB-7B7A-8D6E-60CCF36404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975284-C219-4C4B-2661-E8979C204D2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9A6EE5E-424B-FE66-272E-DB6D8BD57F89}"/>
              </a:ext>
            </a:extLst>
          </p:cNvPr>
          <p:cNvPicPr>
            <a:picLocks noChangeAspect="1"/>
          </p:cNvPicPr>
          <p:nvPr/>
        </p:nvPicPr>
        <p:blipFill>
          <a:blip r:embed="rId2"/>
          <a:stretch>
            <a:fillRect/>
          </a:stretch>
        </p:blipFill>
        <p:spPr>
          <a:xfrm>
            <a:off x="2667000" y="1027905"/>
            <a:ext cx="6959600" cy="5354973"/>
          </a:xfrm>
          <a:prstGeom prst="rect">
            <a:avLst/>
          </a:prstGeom>
        </p:spPr>
      </p:pic>
    </p:spTree>
    <p:extLst>
      <p:ext uri="{BB962C8B-B14F-4D97-AF65-F5344CB8AC3E}">
        <p14:creationId xmlns:p14="http://schemas.microsoft.com/office/powerpoint/2010/main" val="3723012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6B50-0CF2-26F1-86DF-0E9E56F8446C}"/>
              </a:ext>
            </a:extLst>
          </p:cNvPr>
          <p:cNvSpPr>
            <a:spLocks noGrp="1"/>
          </p:cNvSpPr>
          <p:nvPr>
            <p:ph type="title"/>
          </p:nvPr>
        </p:nvSpPr>
        <p:spPr/>
        <p:txBody>
          <a:bodyPr/>
          <a:lstStyle/>
          <a:p>
            <a:r>
              <a:rPr lang="en-IN" sz="4400" b="1" dirty="0">
                <a:effectLst/>
                <a:latin typeface="Calibri" panose="020F0502020204030204" pitchFamily="34" charset="0"/>
                <a:ea typeface="Calibri" panose="020F0502020204030204" pitchFamily="34" charset="0"/>
                <a:cs typeface="Times New Roman" panose="02020603050405020304" pitchFamily="18" charset="0"/>
              </a:rPr>
              <a:t>Understanding Digital Camera File Formats</a:t>
            </a:r>
            <a:r>
              <a:rPr lang="en-IN" sz="4400" dirty="0">
                <a:effectLst/>
                <a:latin typeface="Calibri" panose="020F0502020204030204" pitchFamily="34" charset="0"/>
                <a:ea typeface="Calibri" panose="020F0502020204030204" pitchFamily="34" charset="0"/>
                <a:cs typeface="Times New Roman" panose="02020603050405020304" pitchFamily="18" charset="0"/>
              </a:rPr>
              <a:t>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1286A6C-6EE8-7F6F-285D-E77CD6BD64CE}"/>
              </a:ext>
            </a:extLst>
          </p:cNvPr>
          <p:cNvSpPr>
            <a:spLocks noGrp="1"/>
          </p:cNvSpPr>
          <p:nvPr>
            <p:ph idx="1"/>
          </p:nvPr>
        </p:nvSpPr>
        <p:spPr/>
        <p:txBody>
          <a:bodyPr/>
          <a:lstStyle/>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Digital cameras’ popularity has had quite an impact on computer forensics because witnesses or suspects can create their own digital photos.</a:t>
            </a:r>
          </a:p>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Examining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the Raw File</a:t>
            </a:r>
            <a:r>
              <a:rPr lang="en-IN" sz="2400" dirty="0">
                <a:effectLst/>
                <a:latin typeface="Calibri" panose="020F0502020204030204" pitchFamily="34" charset="0"/>
                <a:ea typeface="Calibri" panose="020F0502020204030204" pitchFamily="34" charset="0"/>
                <a:cs typeface="Times New Roman" panose="02020603050405020304" pitchFamily="18" charset="0"/>
              </a:rPr>
              <a:t> Format Referred </a:t>
            </a:r>
            <a:r>
              <a:rPr lang="en-IN"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to as a digital nega</a:t>
            </a:r>
            <a:r>
              <a:rPr lang="en-IN" sz="2400" dirty="0">
                <a:effectLst/>
                <a:latin typeface="Calibri" panose="020F0502020204030204" pitchFamily="34" charset="0"/>
                <a:ea typeface="Calibri" panose="020F0502020204030204" pitchFamily="34" charset="0"/>
                <a:cs typeface="Times New Roman" panose="02020603050405020304" pitchFamily="18" charset="0"/>
              </a:rPr>
              <a:t>tive, the raw file format is typically used on many higher-end digital cameras. </a:t>
            </a:r>
          </a:p>
          <a:p>
            <a:pPr algn="just">
              <a:lnSpc>
                <a:spcPct val="107000"/>
              </a:lnSpc>
              <a:spcAft>
                <a:spcPts val="8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The camera performs no enhancement processing</a:t>
            </a:r>
            <a:r>
              <a:rPr lang="en-IN" sz="2400" dirty="0">
                <a:effectLst/>
                <a:latin typeface="Calibri" panose="020F0502020204030204" pitchFamily="34" charset="0"/>
                <a:ea typeface="Calibri" panose="020F0502020204030204" pitchFamily="34" charset="0"/>
                <a:cs typeface="Times New Roman" panose="02020603050405020304" pitchFamily="18" charset="0"/>
              </a:rPr>
              <a:t>—hence the term “raw” for this format. </a:t>
            </a:r>
          </a:p>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Sensors in the digital camera simply record pixels on the camera’s memory card. The advantage of this format is that it maintains the best picture quality.</a:t>
            </a:r>
          </a:p>
          <a:p>
            <a:endParaRPr lang="en-IN" dirty="0"/>
          </a:p>
        </p:txBody>
      </p:sp>
    </p:spTree>
    <p:extLst>
      <p:ext uri="{BB962C8B-B14F-4D97-AF65-F5344CB8AC3E}">
        <p14:creationId xmlns:p14="http://schemas.microsoft.com/office/powerpoint/2010/main" val="3370497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6606-BF35-8188-820C-B5979BE10ADC}"/>
              </a:ext>
            </a:extLst>
          </p:cNvPr>
          <p:cNvSpPr>
            <a:spLocks noGrp="1"/>
          </p:cNvSpPr>
          <p:nvPr>
            <p:ph type="title"/>
          </p:nvPr>
        </p:nvSpPr>
        <p:spPr/>
        <p:txBody>
          <a:bodyPr>
            <a:normAutofit fontScale="90000"/>
          </a:bodyPr>
          <a:lstStyle/>
          <a:p>
            <a:r>
              <a:rPr lang="en-IN" sz="4400" b="1" dirty="0">
                <a:effectLst/>
                <a:latin typeface="Calibri" panose="020F0502020204030204" pitchFamily="34" charset="0"/>
                <a:ea typeface="Calibri" panose="020F0502020204030204" pitchFamily="34" charset="0"/>
                <a:cs typeface="Times New Roman" panose="02020603050405020304" pitchFamily="18" charset="0"/>
              </a:rPr>
              <a:t>Examining the Exchangeable Image File Format</a:t>
            </a:r>
            <a:r>
              <a:rPr lang="en-IN" sz="4400" dirty="0">
                <a:effectLst/>
                <a:latin typeface="Calibri" panose="020F0502020204030204" pitchFamily="34" charset="0"/>
                <a:ea typeface="Calibri" panose="020F0502020204030204" pitchFamily="34" charset="0"/>
                <a:cs typeface="Times New Roman" panose="02020603050405020304" pitchFamily="18" charset="0"/>
              </a:rPr>
              <a:t>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092A07F-5CC9-C935-B518-9417F178AE56}"/>
              </a:ext>
            </a:extLst>
          </p:cNvPr>
          <p:cNvSpPr>
            <a:spLocks noGrp="1"/>
          </p:cNvSpPr>
          <p:nvPr>
            <p:ph idx="1"/>
          </p:nvPr>
        </p:nvSpPr>
        <p:spPr/>
        <p:txBody>
          <a:bodyPr/>
          <a:lstStyle/>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Most digital cameras use the Exchangeable Image File (EXIF) format to store digital pictures.</a:t>
            </a:r>
          </a:p>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The Japanese Electronic Industry Development Association (JEIDA) developed it as a standard for storing metadata in JPEG and TIF files. </a:t>
            </a:r>
          </a:p>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When a digital picture is taken, information about the camera, such as model, </a:t>
            </a:r>
            <a:r>
              <a:rPr lang="en-IN"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make, and serial number, and settings, such as shutter speed, focal length, resolution, date, and time, are stored in the </a:t>
            </a:r>
            <a:r>
              <a:rPr lang="en-IN" sz="2400" dirty="0">
                <a:effectLst/>
                <a:latin typeface="Calibri" panose="020F0502020204030204" pitchFamily="34" charset="0"/>
                <a:ea typeface="Calibri" panose="020F0502020204030204" pitchFamily="34" charset="0"/>
                <a:cs typeface="Times New Roman" panose="02020603050405020304" pitchFamily="18" charset="0"/>
              </a:rPr>
              <a:t>graphics file. Most digital cameras store graphics files as EXIF JPEG files</a:t>
            </a:r>
          </a:p>
          <a:p>
            <a:endParaRPr lang="en-IN" dirty="0"/>
          </a:p>
        </p:txBody>
      </p:sp>
    </p:spTree>
    <p:extLst>
      <p:ext uri="{BB962C8B-B14F-4D97-AF65-F5344CB8AC3E}">
        <p14:creationId xmlns:p14="http://schemas.microsoft.com/office/powerpoint/2010/main" val="4291547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C130-B8AB-4869-A7E2-934DE85A4434}"/>
              </a:ext>
            </a:extLst>
          </p:cNvPr>
          <p:cNvSpPr>
            <a:spLocks noGrp="1"/>
          </p:cNvSpPr>
          <p:nvPr>
            <p:ph type="title"/>
          </p:nvPr>
        </p:nvSpPr>
        <p:spPr/>
        <p:txBody>
          <a:bodyPr>
            <a:normAutofit/>
          </a:bodyPr>
          <a:lstStyle/>
          <a:p>
            <a:r>
              <a:rPr lang="en-IN" sz="3600" b="1" dirty="0">
                <a:effectLst/>
                <a:latin typeface="Calibri" panose="020F0502020204030204" pitchFamily="34" charset="0"/>
                <a:ea typeface="Calibri" panose="020F0502020204030204" pitchFamily="34" charset="0"/>
                <a:cs typeface="Times New Roman" panose="02020603050405020304" pitchFamily="18" charset="0"/>
              </a:rPr>
              <a:t>Determining What Data to Collect and </a:t>
            </a:r>
            <a:r>
              <a:rPr lang="en-IN" sz="3600" b="1" dirty="0" err="1">
                <a:effectLst/>
                <a:latin typeface="Calibri" panose="020F0502020204030204" pitchFamily="34" charset="0"/>
                <a:ea typeface="Calibri" panose="020F0502020204030204" pitchFamily="34" charset="0"/>
                <a:cs typeface="Times New Roman" panose="02020603050405020304" pitchFamily="18" charset="0"/>
              </a:rPr>
              <a:t>Analyze</a:t>
            </a:r>
            <a:endParaRPr lang="en-IN" sz="7200" dirty="0"/>
          </a:p>
        </p:txBody>
      </p:sp>
      <p:sp>
        <p:nvSpPr>
          <p:cNvPr id="3" name="Content Placeholder 2">
            <a:extLst>
              <a:ext uri="{FF2B5EF4-FFF2-40B4-BE49-F238E27FC236}">
                <a16:creationId xmlns:a16="http://schemas.microsoft.com/office/drawing/2014/main" id="{E3757772-CDA3-A9C2-605F-BBB75AC852D8}"/>
              </a:ext>
            </a:extLst>
          </p:cNvPr>
          <p:cNvSpPr>
            <a:spLocks noGrp="1"/>
          </p:cNvSpPr>
          <p:nvPr>
            <p:ph idx="1"/>
          </p:nvPr>
        </p:nvSpPr>
        <p:spPr/>
        <p:txBody>
          <a:bodyPr>
            <a:normAutofit fontScale="77500" lnSpcReduction="20000"/>
          </a:bodyPr>
          <a:lstStyle/>
          <a:p>
            <a:pPr marL="342900" lvl="0" indent="-342900">
              <a:lnSpc>
                <a:spcPct val="107000"/>
              </a:lnSpc>
              <a:buFont typeface="Symbol" panose="05050102010706020507" pitchFamily="18" charset="2"/>
              <a:buChar char=""/>
            </a:pPr>
            <a:r>
              <a:rPr lang="en-IN" sz="28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Examining and </a:t>
            </a:r>
            <a:r>
              <a:rPr lang="en-IN" sz="2800" dirty="0" err="1">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analyzing</a:t>
            </a:r>
            <a:r>
              <a:rPr lang="en-IN" sz="28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digital evidence </a:t>
            </a:r>
            <a:r>
              <a:rPr lang="en-IN" sz="2800" dirty="0">
                <a:effectLst/>
                <a:latin typeface="Calibri" panose="020F0502020204030204" pitchFamily="34" charset="0"/>
                <a:ea typeface="Calibri" panose="020F0502020204030204" pitchFamily="34" charset="0"/>
                <a:cs typeface="Times New Roman" panose="02020603050405020304" pitchFamily="18" charset="0"/>
              </a:rPr>
              <a:t>depend on the nature of the investigation and the amount of data to process. </a:t>
            </a:r>
          </a:p>
          <a:p>
            <a:pPr marL="342900" lvl="0" indent="-342900">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Criminal investigations are </a:t>
            </a:r>
            <a:r>
              <a:rPr lang="en-IN" sz="28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limited to finding data defined in the search warrant</a:t>
            </a:r>
            <a:r>
              <a:rPr lang="en-IN" sz="2800" dirty="0">
                <a:effectLst/>
                <a:latin typeface="Calibri" panose="020F0502020204030204" pitchFamily="34" charset="0"/>
                <a:ea typeface="Calibri" panose="020F0502020204030204" pitchFamily="34" charset="0"/>
                <a:cs typeface="Times New Roman" panose="02020603050405020304" pitchFamily="18" charset="0"/>
              </a:rPr>
              <a:t>, and civil investigations are often limited by court orders for discovery. </a:t>
            </a:r>
          </a:p>
          <a:p>
            <a:pPr marL="342900" lvl="0" indent="-342900">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Corporate investigators might be searching </a:t>
            </a:r>
            <a:r>
              <a:rPr lang="en-IN" sz="28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for company policy violations </a:t>
            </a:r>
            <a:r>
              <a:rPr lang="en-IN" sz="2800" dirty="0">
                <a:effectLst/>
                <a:latin typeface="Calibri" panose="020F0502020204030204" pitchFamily="34" charset="0"/>
                <a:ea typeface="Calibri" panose="020F0502020204030204" pitchFamily="34" charset="0"/>
                <a:cs typeface="Times New Roman" panose="02020603050405020304" pitchFamily="18" charset="0"/>
              </a:rPr>
              <a:t>that require examining only specific items, such as e-mail.</a:t>
            </a:r>
          </a:p>
          <a:p>
            <a:pPr marL="342900" lvl="0" indent="-342900">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These types of investigations </a:t>
            </a:r>
            <a:r>
              <a:rPr lang="en-IN" sz="2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can also result in </a:t>
            </a:r>
            <a:r>
              <a:rPr lang="en-IN" sz="2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scope creep</a:t>
            </a:r>
            <a:r>
              <a:rPr lang="en-IN" sz="2800" dirty="0">
                <a:effectLst/>
                <a:latin typeface="Calibri" panose="020F0502020204030204" pitchFamily="34" charset="0"/>
                <a:ea typeface="Calibri" panose="020F0502020204030204" pitchFamily="34" charset="0"/>
                <a:cs typeface="Times New Roman" panose="02020603050405020304" pitchFamily="18" charset="0"/>
              </a:rPr>
              <a:t>, in which an investigation expands beyond the original description because of unexpected evidence you find, prompting the attorney to ask you to examine other areas to recover more evidence. </a:t>
            </a:r>
          </a:p>
          <a:p>
            <a:pPr marL="342900" lvl="0" indent="-342900">
              <a:lnSpc>
                <a:spcPct val="107000"/>
              </a:lnSpc>
              <a:spcAft>
                <a:spcPts val="800"/>
              </a:spcAft>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Scope creep increases the time and resources needed to extract,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2800" dirty="0">
                <a:effectLst/>
                <a:latin typeface="Calibri" panose="020F0502020204030204" pitchFamily="34" charset="0"/>
                <a:ea typeface="Calibri" panose="020F0502020204030204" pitchFamily="34" charset="0"/>
                <a:cs typeface="Times New Roman" panose="02020603050405020304" pitchFamily="18" charset="0"/>
              </a:rPr>
              <a:t>, and present evidence.</a:t>
            </a:r>
          </a:p>
          <a:p>
            <a:endParaRPr lang="en-IN" dirty="0"/>
          </a:p>
        </p:txBody>
      </p:sp>
    </p:spTree>
    <p:extLst>
      <p:ext uri="{BB962C8B-B14F-4D97-AF65-F5344CB8AC3E}">
        <p14:creationId xmlns:p14="http://schemas.microsoft.com/office/powerpoint/2010/main" val="3532149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0211-4E30-2CAA-9DB4-B8A872F9E529}"/>
              </a:ext>
            </a:extLst>
          </p:cNvPr>
          <p:cNvSpPr>
            <a:spLocks noGrp="1"/>
          </p:cNvSpPr>
          <p:nvPr>
            <p:ph type="title"/>
          </p:nvPr>
        </p:nvSpPr>
        <p:spPr/>
        <p:txBody>
          <a:bodyPr>
            <a:normAutofit fontScale="90000"/>
          </a:bodyPr>
          <a:lstStyle/>
          <a:p>
            <a:pPr>
              <a:lnSpc>
                <a:spcPct val="107000"/>
              </a:lnSpc>
              <a:spcAft>
                <a:spcPts val="800"/>
              </a:spcAft>
            </a:pPr>
            <a:r>
              <a:rPr lang="en-IN" sz="4400" b="1" dirty="0">
                <a:effectLst/>
                <a:latin typeface="Calibri" panose="020F0502020204030204" pitchFamily="34" charset="0"/>
                <a:ea typeface="Calibri" panose="020F0502020204030204" pitchFamily="34" charset="0"/>
                <a:cs typeface="Times New Roman" panose="02020603050405020304" pitchFamily="18" charset="0"/>
              </a:rPr>
              <a:t>Understanding Data Compression</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022784D-334A-7B92-D433-A386F707D5DD}"/>
              </a:ext>
            </a:extLst>
          </p:cNvPr>
          <p:cNvSpPr>
            <a:spLocks noGrp="1"/>
          </p:cNvSpPr>
          <p:nvPr>
            <p:ph idx="1"/>
          </p:nvPr>
        </p:nvSpPr>
        <p:spPr/>
        <p:txBody>
          <a:bodyPr>
            <a:normAutofit lnSpcReduction="10000"/>
          </a:bodyPr>
          <a:lstStyle/>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Most graphics file formats, including GIF and JPEG, compress data to save disk space and reduce the file’s transmission time. </a:t>
            </a:r>
          </a:p>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Other formats, such as BMP, rarely compress data or do so inefficiently.</a:t>
            </a:r>
          </a:p>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In this case, you can use compression tools to compact data and reduce file size.</a:t>
            </a:r>
          </a:p>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Data compression is the process of coding data from a larger form to a smaller form.</a:t>
            </a:r>
          </a:p>
          <a:p>
            <a:endParaRPr lang="en-IN" dirty="0"/>
          </a:p>
        </p:txBody>
      </p:sp>
    </p:spTree>
    <p:extLst>
      <p:ext uri="{BB962C8B-B14F-4D97-AF65-F5344CB8AC3E}">
        <p14:creationId xmlns:p14="http://schemas.microsoft.com/office/powerpoint/2010/main" val="132294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C7EE-5A66-DCBC-029A-8C6033054E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FE1EB3-7140-F31A-0101-63F3A7E07775}"/>
              </a:ext>
            </a:extLst>
          </p:cNvPr>
          <p:cNvSpPr>
            <a:spLocks noGrp="1"/>
          </p:cNvSpPr>
          <p:nvPr>
            <p:ph idx="1"/>
          </p:nvPr>
        </p:nvSpPr>
        <p:spPr/>
        <p:txBody>
          <a:bodyPr>
            <a:normAutofit fontScale="40000" lnSpcReduction="20000"/>
          </a:bodyPr>
          <a:lstStyle/>
          <a:p>
            <a:pPr algn="just">
              <a:lnSpc>
                <a:spcPct val="107000"/>
              </a:lnSpc>
              <a:spcAft>
                <a:spcPts val="800"/>
              </a:spcAft>
            </a:pPr>
            <a:r>
              <a:rPr lang="en-IN" sz="7000" b="1" dirty="0">
                <a:effectLst/>
                <a:latin typeface="Calibri" panose="020F0502020204030204" pitchFamily="34" charset="0"/>
                <a:ea typeface="Calibri" panose="020F0502020204030204" pitchFamily="34" charset="0"/>
                <a:cs typeface="Times New Roman" panose="02020603050405020304" pitchFamily="18" charset="0"/>
              </a:rPr>
              <a:t>Lossless compression techniques</a:t>
            </a:r>
            <a:r>
              <a:rPr lang="en-IN" sz="7000" dirty="0">
                <a:effectLst/>
                <a:latin typeface="Calibri" panose="020F0502020204030204" pitchFamily="34" charset="0"/>
                <a:ea typeface="Calibri" panose="020F0502020204030204" pitchFamily="34" charset="0"/>
                <a:cs typeface="Times New Roman" panose="02020603050405020304" pitchFamily="18" charset="0"/>
              </a:rPr>
              <a:t> </a:t>
            </a:r>
            <a:r>
              <a:rPr lang="en-IN" sz="4000" dirty="0">
                <a:effectLst/>
                <a:latin typeface="Calibri" panose="020F0502020204030204" pitchFamily="34" charset="0"/>
                <a:ea typeface="Calibri" panose="020F0502020204030204" pitchFamily="34" charset="0"/>
                <a:cs typeface="Times New Roman" panose="02020603050405020304" pitchFamily="18" charset="0"/>
              </a:rPr>
              <a:t>reduce file size without removing data. When you </a:t>
            </a:r>
            <a:r>
              <a:rPr lang="en-IN" sz="4000" dirty="0" err="1">
                <a:effectLst/>
                <a:latin typeface="Calibri" panose="020F0502020204030204" pitchFamily="34" charset="0"/>
                <a:ea typeface="Calibri" panose="020F0502020204030204" pitchFamily="34" charset="0"/>
                <a:cs typeface="Times New Roman" panose="02020603050405020304" pitchFamily="18" charset="0"/>
              </a:rPr>
              <a:t>uncompress</a:t>
            </a:r>
            <a:r>
              <a:rPr lang="en-IN" sz="4000" dirty="0">
                <a:effectLst/>
                <a:latin typeface="Calibri" panose="020F0502020204030204" pitchFamily="34" charset="0"/>
                <a:ea typeface="Calibri" panose="020F0502020204030204" pitchFamily="34" charset="0"/>
                <a:cs typeface="Times New Roman" panose="02020603050405020304" pitchFamily="18" charset="0"/>
              </a:rPr>
              <a:t> a file that uses lossless compression, you restore all its information. </a:t>
            </a:r>
          </a:p>
          <a:p>
            <a:pPr marL="342900" lvl="0" indent="-342900" algn="just">
              <a:lnSpc>
                <a:spcPct val="107000"/>
              </a:lnSpc>
              <a:buFont typeface="Symbol" panose="05050102010706020507" pitchFamily="18" charset="2"/>
              <a:buChar char=""/>
            </a:pPr>
            <a:r>
              <a:rPr lang="en-IN" sz="4000" dirty="0">
                <a:effectLst/>
                <a:latin typeface="Calibri" panose="020F0502020204030204" pitchFamily="34" charset="0"/>
                <a:ea typeface="Calibri" panose="020F0502020204030204" pitchFamily="34" charset="0"/>
                <a:cs typeface="Times New Roman" panose="02020603050405020304" pitchFamily="18" charset="0"/>
              </a:rPr>
              <a:t>GIF and Portable Network Graphics (PNG) file formats reduce file size with lossless compression, which saves file space by using mathematical formulas to represent data in a file. </a:t>
            </a:r>
          </a:p>
          <a:p>
            <a:pPr marL="342900" lvl="0" indent="-342900" algn="just">
              <a:lnSpc>
                <a:spcPct val="107000"/>
              </a:lnSpc>
              <a:spcAft>
                <a:spcPts val="800"/>
              </a:spcAft>
              <a:buFont typeface="Symbol" panose="05050102010706020507" pitchFamily="18" charset="2"/>
              <a:buChar char=""/>
            </a:pPr>
            <a:r>
              <a:rPr lang="en-IN" sz="4000" dirty="0">
                <a:effectLst/>
                <a:latin typeface="Calibri" panose="020F0502020204030204" pitchFamily="34" charset="0"/>
                <a:ea typeface="Calibri" panose="020F0502020204030204" pitchFamily="34" charset="0"/>
                <a:cs typeface="Times New Roman" panose="02020603050405020304" pitchFamily="18" charset="0"/>
              </a:rPr>
              <a:t>These formulas generally use one of two algorithms: Huffman or Lempel-Ziv-Welch (LZW) coding. Each algorithm uses a code to represent redundant bits of data.</a:t>
            </a:r>
          </a:p>
          <a:p>
            <a:pPr algn="just">
              <a:lnSpc>
                <a:spcPct val="107000"/>
              </a:lnSpc>
              <a:spcAft>
                <a:spcPts val="800"/>
              </a:spcAft>
            </a:pPr>
            <a:r>
              <a:rPr lang="en-IN" sz="7000" b="1" dirty="0">
                <a:effectLst/>
                <a:latin typeface="Calibri" panose="020F0502020204030204" pitchFamily="34" charset="0"/>
                <a:ea typeface="Calibri" panose="020F0502020204030204" pitchFamily="34" charset="0"/>
                <a:cs typeface="Times New Roman" panose="02020603050405020304" pitchFamily="18" charset="0"/>
              </a:rPr>
              <a:t>Lossy compression</a:t>
            </a:r>
            <a:r>
              <a:rPr lang="en-IN" sz="7000" dirty="0">
                <a:effectLst/>
                <a:latin typeface="Calibri" panose="020F0502020204030204" pitchFamily="34" charset="0"/>
                <a:ea typeface="Calibri" panose="020F0502020204030204" pitchFamily="34" charset="0"/>
                <a:cs typeface="Times New Roman" panose="02020603050405020304" pitchFamily="18" charset="0"/>
              </a:rPr>
              <a:t> </a:t>
            </a:r>
            <a:r>
              <a:rPr lang="en-IN" sz="4000" dirty="0">
                <a:effectLst/>
                <a:latin typeface="Calibri" panose="020F0502020204030204" pitchFamily="34" charset="0"/>
                <a:ea typeface="Calibri" panose="020F0502020204030204" pitchFamily="34" charset="0"/>
                <a:cs typeface="Times New Roman" panose="02020603050405020304" pitchFamily="18" charset="0"/>
              </a:rPr>
              <a:t>is much different because it compresses data by permanently discarding bits of information in the file. Some discarded bits are redundant, but others are not. </a:t>
            </a:r>
          </a:p>
          <a:p>
            <a:pPr marL="342900" lvl="0" indent="-342900" algn="just">
              <a:lnSpc>
                <a:spcPct val="107000"/>
              </a:lnSpc>
              <a:spcAft>
                <a:spcPts val="800"/>
              </a:spcAft>
              <a:buFont typeface="Symbol" panose="05050102010706020507" pitchFamily="18" charset="2"/>
              <a:buChar char=""/>
            </a:pPr>
            <a:r>
              <a:rPr lang="en-IN" sz="4000" dirty="0">
                <a:effectLst/>
                <a:latin typeface="Calibri" panose="020F0502020204030204" pitchFamily="34" charset="0"/>
                <a:ea typeface="Calibri" panose="020F0502020204030204" pitchFamily="34" charset="0"/>
                <a:cs typeface="Times New Roman" panose="02020603050405020304" pitchFamily="18" charset="0"/>
              </a:rPr>
              <a:t>In either case, the removed bits of information reduce image quality. The JPEG format is one that uses lossy compression.</a:t>
            </a:r>
          </a:p>
          <a:p>
            <a:pPr algn="just">
              <a:lnSpc>
                <a:spcPct val="107000"/>
              </a:lnSpc>
              <a:spcAft>
                <a:spcPts val="800"/>
              </a:spcAft>
            </a:pPr>
            <a:r>
              <a:rPr lang="en-IN" sz="4000" dirty="0">
                <a:effectLst/>
                <a:latin typeface="Calibri" panose="020F0502020204030204" pitchFamily="34" charset="0"/>
                <a:ea typeface="Calibri" panose="020F0502020204030204" pitchFamily="34" charset="0"/>
                <a:cs typeface="Times New Roman" panose="02020603050405020304" pitchFamily="18" charset="0"/>
              </a:rPr>
              <a:t>Some popular lossless compression utilities include WinZip, </a:t>
            </a:r>
            <a:r>
              <a:rPr lang="en-IN" sz="4000" dirty="0" err="1">
                <a:effectLst/>
                <a:latin typeface="Calibri" panose="020F0502020204030204" pitchFamily="34" charset="0"/>
                <a:ea typeface="Calibri" panose="020F0502020204030204" pitchFamily="34" charset="0"/>
                <a:cs typeface="Times New Roman" panose="02020603050405020304" pitchFamily="18" charset="0"/>
              </a:rPr>
              <a:t>PKZip</a:t>
            </a:r>
            <a:r>
              <a:rPr lang="en-IN" sz="4000" dirty="0">
                <a:effectLst/>
                <a:latin typeface="Calibri" panose="020F0502020204030204" pitchFamily="34" charset="0"/>
                <a:ea typeface="Calibri" panose="020F0502020204030204" pitchFamily="34" charset="0"/>
                <a:cs typeface="Times New Roman" panose="02020603050405020304" pitchFamily="18" charset="0"/>
              </a:rPr>
              <a:t>, </a:t>
            </a:r>
            <a:r>
              <a:rPr lang="en-IN" sz="4000" dirty="0" err="1">
                <a:effectLst/>
                <a:latin typeface="Calibri" panose="020F0502020204030204" pitchFamily="34" charset="0"/>
                <a:ea typeface="Calibri" panose="020F0502020204030204" pitchFamily="34" charset="0"/>
                <a:cs typeface="Times New Roman" panose="02020603050405020304" pitchFamily="18" charset="0"/>
              </a:rPr>
              <a:t>StuffIt</a:t>
            </a:r>
            <a:r>
              <a:rPr lang="en-IN" sz="4000" dirty="0">
                <a:effectLst/>
                <a:latin typeface="Calibri" panose="020F0502020204030204" pitchFamily="34" charset="0"/>
                <a:ea typeface="Calibri" panose="020F0502020204030204" pitchFamily="34" charset="0"/>
                <a:cs typeface="Times New Roman" panose="02020603050405020304" pitchFamily="18" charset="0"/>
              </a:rPr>
              <a:t>, and </a:t>
            </a:r>
            <a:r>
              <a:rPr lang="en-IN" sz="4000" dirty="0" err="1">
                <a:effectLst/>
                <a:latin typeface="Calibri" panose="020F0502020204030204" pitchFamily="34" charset="0"/>
                <a:ea typeface="Calibri" panose="020F0502020204030204" pitchFamily="34" charset="0"/>
                <a:cs typeface="Times New Roman" panose="02020603050405020304" pitchFamily="18" charset="0"/>
              </a:rPr>
              <a:t>FreeZip</a:t>
            </a:r>
            <a:r>
              <a:rPr lang="en-IN" sz="4000" dirty="0">
                <a:effectLst/>
                <a:latin typeface="Calibri" panose="020F0502020204030204" pitchFamily="34" charset="0"/>
                <a:ea typeface="Calibri" panose="020F0502020204030204" pitchFamily="34" charset="0"/>
                <a:cs typeface="Times New Roman" panose="02020603050405020304" pitchFamily="18" charset="0"/>
              </a:rPr>
              <a:t>. </a:t>
            </a:r>
            <a:r>
              <a:rPr lang="en-IN" sz="4000" dirty="0" err="1">
                <a:effectLst/>
                <a:latin typeface="Calibri" panose="020F0502020204030204" pitchFamily="34" charset="0"/>
                <a:ea typeface="Calibri" panose="020F0502020204030204" pitchFamily="34" charset="0"/>
                <a:cs typeface="Times New Roman" panose="02020603050405020304" pitchFamily="18" charset="0"/>
              </a:rPr>
              <a:t>Lzip</a:t>
            </a:r>
            <a:r>
              <a:rPr lang="en-IN" sz="4000" dirty="0">
                <a:effectLst/>
                <a:latin typeface="Calibri" panose="020F0502020204030204" pitchFamily="34" charset="0"/>
                <a:ea typeface="Calibri" panose="020F0502020204030204" pitchFamily="34" charset="0"/>
                <a:cs typeface="Times New Roman" panose="02020603050405020304" pitchFamily="18" charset="0"/>
              </a:rPr>
              <a:t> is a lossy compression utility. You use compression tools to compact folders and files for data storage and transmission.</a:t>
            </a:r>
          </a:p>
          <a:p>
            <a:endParaRPr lang="en-IN" dirty="0"/>
          </a:p>
        </p:txBody>
      </p:sp>
    </p:spTree>
    <p:extLst>
      <p:ext uri="{BB962C8B-B14F-4D97-AF65-F5344CB8AC3E}">
        <p14:creationId xmlns:p14="http://schemas.microsoft.com/office/powerpoint/2010/main" val="600231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64D00-5C56-35F2-4C9E-1B099D65AA36}"/>
              </a:ext>
            </a:extLst>
          </p:cNvPr>
          <p:cNvSpPr>
            <a:spLocks noGrp="1"/>
          </p:cNvSpPr>
          <p:nvPr>
            <p:ph type="title"/>
          </p:nvPr>
        </p:nvSpPr>
        <p:spPr/>
        <p:txBody>
          <a:bodyPr/>
          <a:lstStyle/>
          <a:p>
            <a:r>
              <a:rPr lang="en-IN" b="1" dirty="0"/>
              <a:t>Module 5</a:t>
            </a:r>
          </a:p>
        </p:txBody>
      </p:sp>
      <p:sp>
        <p:nvSpPr>
          <p:cNvPr id="3" name="Content Placeholder 2">
            <a:extLst>
              <a:ext uri="{FF2B5EF4-FFF2-40B4-BE49-F238E27FC236}">
                <a16:creationId xmlns:a16="http://schemas.microsoft.com/office/drawing/2014/main" id="{297F0E89-4F27-F131-D5AE-748FACB0BF9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25725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378C-69CF-4133-61A5-D34BF115A061}"/>
              </a:ext>
            </a:extLst>
          </p:cNvPr>
          <p:cNvSpPr>
            <a:spLocks noGrp="1"/>
          </p:cNvSpPr>
          <p:nvPr>
            <p:ph type="title"/>
          </p:nvPr>
        </p:nvSpPr>
        <p:spPr/>
        <p:txBody>
          <a:bodyPr/>
          <a:lstStyle/>
          <a:p>
            <a:r>
              <a:rPr lang="en-US" dirty="0"/>
              <a:t>Exploring the Role of E-mail in Investigations</a:t>
            </a:r>
            <a:endParaRPr lang="en-IN" dirty="0"/>
          </a:p>
        </p:txBody>
      </p:sp>
      <p:sp>
        <p:nvSpPr>
          <p:cNvPr id="3" name="Content Placeholder 2">
            <a:extLst>
              <a:ext uri="{FF2B5EF4-FFF2-40B4-BE49-F238E27FC236}">
                <a16:creationId xmlns:a16="http://schemas.microsoft.com/office/drawing/2014/main" id="{97CF2AFB-0C9E-57C1-B54A-537460AB811B}"/>
              </a:ext>
            </a:extLst>
          </p:cNvPr>
          <p:cNvSpPr>
            <a:spLocks noGrp="1"/>
          </p:cNvSpPr>
          <p:nvPr>
            <p:ph idx="1"/>
          </p:nvPr>
        </p:nvSpPr>
        <p:spPr/>
        <p:txBody>
          <a:bodyPr/>
          <a:lstStyle/>
          <a:p>
            <a:r>
              <a:rPr lang="en-US" dirty="0"/>
              <a:t>You can send and receive e-mail in two environments: via the Internet or an intranet (an internal network).</a:t>
            </a:r>
          </a:p>
          <a:p>
            <a:r>
              <a:rPr lang="en-US" dirty="0"/>
              <a:t> In both e-mail environments, messages are distributed from a central server to many connected client computers, a configuration called a client/server architecture.</a:t>
            </a:r>
          </a:p>
          <a:p>
            <a:r>
              <a:rPr lang="en-US" dirty="0">
                <a:highlight>
                  <a:srgbClr val="FFFF00"/>
                </a:highlight>
              </a:rPr>
              <a:t>The server runs an e-mail server program, such as Microsoft Exchange Server, Novell GroupWise, or UNIX </a:t>
            </a:r>
            <a:r>
              <a:rPr lang="en-US" dirty="0" err="1">
                <a:highlight>
                  <a:srgbClr val="FFFF00"/>
                </a:highlight>
              </a:rPr>
              <a:t>Sendmail</a:t>
            </a:r>
            <a:r>
              <a:rPr lang="en-US" dirty="0">
                <a:highlight>
                  <a:srgbClr val="FFFF00"/>
                </a:highlight>
              </a:rPr>
              <a:t>, to provide e-mail services. </a:t>
            </a:r>
          </a:p>
          <a:p>
            <a:r>
              <a:rPr lang="en-US" dirty="0"/>
              <a:t>Client computers use e-mail programs (also called e-mail clients), such as Novell Evolution or Microsoft Outlook</a:t>
            </a:r>
            <a:endParaRPr lang="en-IN" dirty="0"/>
          </a:p>
        </p:txBody>
      </p:sp>
    </p:spTree>
    <p:extLst>
      <p:ext uri="{BB962C8B-B14F-4D97-AF65-F5344CB8AC3E}">
        <p14:creationId xmlns:p14="http://schemas.microsoft.com/office/powerpoint/2010/main" val="1546278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DA19-F0EE-87C0-1E2D-A048FDBB139D}"/>
              </a:ext>
            </a:extLst>
          </p:cNvPr>
          <p:cNvSpPr>
            <a:spLocks noGrp="1"/>
          </p:cNvSpPr>
          <p:nvPr>
            <p:ph type="title"/>
          </p:nvPr>
        </p:nvSpPr>
        <p:spPr/>
        <p:txBody>
          <a:bodyPr/>
          <a:lstStyle/>
          <a:p>
            <a:r>
              <a:rPr lang="en-US" b="0" i="0" dirty="0">
                <a:solidFill>
                  <a:srgbClr val="374151"/>
                </a:solidFill>
                <a:effectLst/>
                <a:latin typeface="Söhne"/>
              </a:rPr>
              <a:t>Microsoft Exchange Server:</a:t>
            </a:r>
            <a:endParaRPr lang="en-IN" dirty="0"/>
          </a:p>
        </p:txBody>
      </p:sp>
      <p:sp>
        <p:nvSpPr>
          <p:cNvPr id="3" name="Content Placeholder 2">
            <a:extLst>
              <a:ext uri="{FF2B5EF4-FFF2-40B4-BE49-F238E27FC236}">
                <a16:creationId xmlns:a16="http://schemas.microsoft.com/office/drawing/2014/main" id="{731F177D-5C14-F0E2-1910-9398AE7938AD}"/>
              </a:ext>
            </a:extLst>
          </p:cNvPr>
          <p:cNvSpPr>
            <a:spLocks noGrp="1"/>
          </p:cNvSpPr>
          <p:nvPr>
            <p:ph idx="1"/>
          </p:nvPr>
        </p:nvSpPr>
        <p:spPr/>
        <p:txBody>
          <a:bodyPr>
            <a:normAutofit/>
          </a:bodyPr>
          <a:lstStyle/>
          <a:p>
            <a:pPr algn="l">
              <a:buFont typeface="+mj-lt"/>
              <a:buAutoNum type="arabicPeriod"/>
            </a:pPr>
            <a:r>
              <a:rPr lang="en-US" b="0" i="0" dirty="0">
                <a:solidFill>
                  <a:srgbClr val="374151"/>
                </a:solidFill>
                <a:effectLst/>
                <a:latin typeface="Söhne"/>
              </a:rPr>
              <a:t>Microsoft Exchange Server: It is a widely used email server software created by Microsoft. </a:t>
            </a:r>
          </a:p>
          <a:p>
            <a:pPr algn="l">
              <a:buFont typeface="+mj-lt"/>
              <a:buAutoNum type="arabicPeriod"/>
            </a:pPr>
            <a:r>
              <a:rPr lang="en-US" b="0" i="0" dirty="0">
                <a:solidFill>
                  <a:srgbClr val="374151"/>
                </a:solidFill>
                <a:effectLst/>
                <a:latin typeface="Söhne"/>
              </a:rPr>
              <a:t>It provides email, calendar, and contact management functionalities and is commonly used by businesses to manage their email communication. </a:t>
            </a:r>
          </a:p>
          <a:p>
            <a:pPr algn="l">
              <a:buFont typeface="+mj-lt"/>
              <a:buAutoNum type="arabicPeriod"/>
            </a:pPr>
            <a:r>
              <a:rPr lang="en-US" b="0" i="0" dirty="0">
                <a:solidFill>
                  <a:srgbClr val="374151"/>
                </a:solidFill>
                <a:effectLst/>
                <a:latin typeface="Söhne"/>
              </a:rPr>
              <a:t>Microsoft Exchange Server can be deployed on-premises or in the cloud, and it integrates with other Microsoft applications such as SharePoint, Skype for Business, and Office 365.</a:t>
            </a:r>
          </a:p>
          <a:p>
            <a:endParaRPr lang="en-IN" dirty="0"/>
          </a:p>
        </p:txBody>
      </p:sp>
    </p:spTree>
    <p:extLst>
      <p:ext uri="{BB962C8B-B14F-4D97-AF65-F5344CB8AC3E}">
        <p14:creationId xmlns:p14="http://schemas.microsoft.com/office/powerpoint/2010/main" val="2952131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C281-A991-C749-8754-F54931562237}"/>
              </a:ext>
            </a:extLst>
          </p:cNvPr>
          <p:cNvSpPr>
            <a:spLocks noGrp="1"/>
          </p:cNvSpPr>
          <p:nvPr>
            <p:ph type="title"/>
          </p:nvPr>
        </p:nvSpPr>
        <p:spPr/>
        <p:txBody>
          <a:bodyPr/>
          <a:lstStyle/>
          <a:p>
            <a:r>
              <a:rPr lang="en-US" b="0" i="0" dirty="0">
                <a:solidFill>
                  <a:srgbClr val="374151"/>
                </a:solidFill>
                <a:effectLst/>
                <a:latin typeface="Söhne"/>
              </a:rPr>
              <a:t>Novell GroupWise:</a:t>
            </a:r>
            <a:endParaRPr lang="en-IN" dirty="0"/>
          </a:p>
        </p:txBody>
      </p:sp>
      <p:sp>
        <p:nvSpPr>
          <p:cNvPr id="3" name="Content Placeholder 2">
            <a:extLst>
              <a:ext uri="{FF2B5EF4-FFF2-40B4-BE49-F238E27FC236}">
                <a16:creationId xmlns:a16="http://schemas.microsoft.com/office/drawing/2014/main" id="{7E5A0E3F-22F1-EC66-330D-07FFB151CE8D}"/>
              </a:ext>
            </a:extLst>
          </p:cNvPr>
          <p:cNvSpPr>
            <a:spLocks noGrp="1"/>
          </p:cNvSpPr>
          <p:nvPr>
            <p:ph idx="1"/>
          </p:nvPr>
        </p:nvSpPr>
        <p:spPr/>
        <p:txBody>
          <a:bodyPr>
            <a:normAutofit/>
          </a:bodyPr>
          <a:lstStyle/>
          <a:p>
            <a:pPr algn="l">
              <a:buFont typeface="+mj-lt"/>
              <a:buAutoNum type="arabicPeriod"/>
            </a:pPr>
            <a:r>
              <a:rPr lang="en-US" b="0" i="0" dirty="0">
                <a:solidFill>
                  <a:srgbClr val="374151"/>
                </a:solidFill>
                <a:effectLst/>
                <a:latin typeface="Söhne"/>
              </a:rPr>
              <a:t>It is an email and collaboration software created by Novell. It is designed to manage email, calendaring, instant messaging, task management, and document sharing. </a:t>
            </a:r>
          </a:p>
          <a:p>
            <a:pPr algn="l">
              <a:buFont typeface="+mj-lt"/>
              <a:buAutoNum type="arabicPeriod"/>
            </a:pPr>
            <a:r>
              <a:rPr lang="en-US" b="0" i="0" dirty="0">
                <a:solidFill>
                  <a:srgbClr val="374151"/>
                </a:solidFill>
                <a:effectLst/>
                <a:latin typeface="Söhne"/>
              </a:rPr>
              <a:t>GroupWise can be deployed on-premises or in the cloud, and it is known for its security and stability features. </a:t>
            </a:r>
          </a:p>
          <a:p>
            <a:pPr algn="l">
              <a:buFont typeface="+mj-lt"/>
              <a:buAutoNum type="arabicPeriod"/>
            </a:pPr>
            <a:r>
              <a:rPr lang="en-US" b="0" i="0" dirty="0">
                <a:solidFill>
                  <a:srgbClr val="374151"/>
                </a:solidFill>
                <a:effectLst/>
                <a:latin typeface="Söhne"/>
              </a:rPr>
              <a:t>It supports multiple platforms including Windows, Linux, and Mac OS.</a:t>
            </a:r>
          </a:p>
          <a:p>
            <a:endParaRPr lang="en-IN" dirty="0"/>
          </a:p>
        </p:txBody>
      </p:sp>
    </p:spTree>
    <p:extLst>
      <p:ext uri="{BB962C8B-B14F-4D97-AF65-F5344CB8AC3E}">
        <p14:creationId xmlns:p14="http://schemas.microsoft.com/office/powerpoint/2010/main" val="613783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B62-EF42-BC38-F7D6-B332B5BE1F46}"/>
              </a:ext>
            </a:extLst>
          </p:cNvPr>
          <p:cNvSpPr>
            <a:spLocks noGrp="1"/>
          </p:cNvSpPr>
          <p:nvPr>
            <p:ph type="title"/>
          </p:nvPr>
        </p:nvSpPr>
        <p:spPr/>
        <p:txBody>
          <a:bodyPr/>
          <a:lstStyle/>
          <a:p>
            <a:r>
              <a:rPr lang="en-US" b="0" i="0" dirty="0">
                <a:solidFill>
                  <a:srgbClr val="374151"/>
                </a:solidFill>
                <a:effectLst/>
                <a:latin typeface="Söhne"/>
              </a:rPr>
              <a:t>UNIX </a:t>
            </a:r>
            <a:r>
              <a:rPr lang="en-US" b="0" i="0" dirty="0" err="1">
                <a:solidFill>
                  <a:srgbClr val="374151"/>
                </a:solidFill>
                <a:effectLst/>
                <a:latin typeface="Söhne"/>
              </a:rPr>
              <a:t>Sendmail</a:t>
            </a:r>
            <a:endParaRPr lang="en-IN" dirty="0"/>
          </a:p>
        </p:txBody>
      </p:sp>
      <p:sp>
        <p:nvSpPr>
          <p:cNvPr id="3" name="Content Placeholder 2">
            <a:extLst>
              <a:ext uri="{FF2B5EF4-FFF2-40B4-BE49-F238E27FC236}">
                <a16:creationId xmlns:a16="http://schemas.microsoft.com/office/drawing/2014/main" id="{C6A92C9A-3E5B-7F5B-4B37-041D463E012E}"/>
              </a:ext>
            </a:extLst>
          </p:cNvPr>
          <p:cNvSpPr>
            <a:spLocks noGrp="1"/>
          </p:cNvSpPr>
          <p:nvPr>
            <p:ph idx="1"/>
          </p:nvPr>
        </p:nvSpPr>
        <p:spPr/>
        <p:txBody>
          <a:bodyPr/>
          <a:lstStyle/>
          <a:p>
            <a:r>
              <a:rPr lang="en-US" b="0" i="0" dirty="0">
                <a:solidFill>
                  <a:srgbClr val="374151"/>
                </a:solidFill>
                <a:effectLst/>
                <a:latin typeface="Söhne"/>
              </a:rPr>
              <a:t>It is a widely used email server software created for UNIX-based systems.</a:t>
            </a:r>
          </a:p>
          <a:p>
            <a:r>
              <a:rPr lang="en-US" b="0" i="0" dirty="0">
                <a:solidFill>
                  <a:srgbClr val="374151"/>
                </a:solidFill>
                <a:effectLst/>
                <a:latin typeface="Söhne"/>
              </a:rPr>
              <a:t> It is a basic email server that provides email transfer and delivery functionalities. </a:t>
            </a:r>
          </a:p>
          <a:p>
            <a:r>
              <a:rPr lang="en-US" b="0" i="0" dirty="0">
                <a:solidFill>
                  <a:srgbClr val="374151"/>
                </a:solidFill>
                <a:effectLst/>
                <a:latin typeface="Söhne"/>
              </a:rPr>
              <a:t>UNIX </a:t>
            </a:r>
            <a:r>
              <a:rPr lang="en-US" b="0" i="0" dirty="0" err="1">
                <a:solidFill>
                  <a:srgbClr val="374151"/>
                </a:solidFill>
                <a:effectLst/>
                <a:latin typeface="Söhne"/>
              </a:rPr>
              <a:t>Sendmail</a:t>
            </a:r>
            <a:r>
              <a:rPr lang="en-US" b="0" i="0" dirty="0">
                <a:solidFill>
                  <a:srgbClr val="374151"/>
                </a:solidFill>
                <a:effectLst/>
                <a:latin typeface="Söhne"/>
              </a:rPr>
              <a:t> is known for its simplicity and flexibility, and it can be customized to meet specific email requirements. </a:t>
            </a:r>
          </a:p>
          <a:p>
            <a:r>
              <a:rPr lang="en-US" b="0" i="0" dirty="0">
                <a:solidFill>
                  <a:srgbClr val="374151"/>
                </a:solidFill>
                <a:effectLst/>
                <a:latin typeface="Söhne"/>
              </a:rPr>
              <a:t>It is an open-source software and can be installed on various UNIX-based systems.</a:t>
            </a:r>
          </a:p>
          <a:p>
            <a:endParaRPr lang="en-IN" dirty="0"/>
          </a:p>
        </p:txBody>
      </p:sp>
    </p:spTree>
    <p:extLst>
      <p:ext uri="{BB962C8B-B14F-4D97-AF65-F5344CB8AC3E}">
        <p14:creationId xmlns:p14="http://schemas.microsoft.com/office/powerpoint/2010/main" val="95249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EB97-3C50-52E0-8F2A-9142B1E8258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3F2EC96-E441-23ED-8D67-7FB863E3C7F3}"/>
              </a:ext>
            </a:extLst>
          </p:cNvPr>
          <p:cNvSpPr>
            <a:spLocks noGrp="1"/>
          </p:cNvSpPr>
          <p:nvPr>
            <p:ph idx="1"/>
          </p:nvPr>
        </p:nvSpPr>
        <p:spPr/>
        <p:txBody>
          <a:bodyPr/>
          <a:lstStyle/>
          <a:p>
            <a:r>
              <a:rPr lang="en-US" dirty="0"/>
              <a:t>Regardless of the OS or e-mail program, users access their e-mail based on permissions the e-mail server administrator grants.</a:t>
            </a:r>
          </a:p>
          <a:p>
            <a:r>
              <a:rPr lang="en-US" dirty="0"/>
              <a:t> These permissions prevent users from accessing each other’s e-mail.</a:t>
            </a:r>
          </a:p>
          <a:p>
            <a:r>
              <a:rPr lang="en-US" dirty="0"/>
              <a:t>E-mail services on both the Internet and an intranet use a client/server architecture, but they differ in how client accounts are assigned, used, and managed and in how users access their e-mail.</a:t>
            </a:r>
          </a:p>
          <a:p>
            <a:r>
              <a:rPr lang="en-US" dirty="0"/>
              <a:t>Overall, an intranet e-mail system is for the private use of network users, and Internet e-mail systems are for public use.</a:t>
            </a:r>
            <a:endParaRPr lang="en-IN" dirty="0"/>
          </a:p>
        </p:txBody>
      </p:sp>
    </p:spTree>
    <p:extLst>
      <p:ext uri="{BB962C8B-B14F-4D97-AF65-F5344CB8AC3E}">
        <p14:creationId xmlns:p14="http://schemas.microsoft.com/office/powerpoint/2010/main" val="3767767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2934-44A0-4CD7-B454-0678635575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DC7406-0CB8-21C8-85E7-17C75946D508}"/>
              </a:ext>
            </a:extLst>
          </p:cNvPr>
          <p:cNvSpPr>
            <a:spLocks noGrp="1"/>
          </p:cNvSpPr>
          <p:nvPr>
            <p:ph idx="1"/>
          </p:nvPr>
        </p:nvSpPr>
        <p:spPr/>
        <p:txBody>
          <a:bodyPr/>
          <a:lstStyle/>
          <a:p>
            <a:r>
              <a:rPr lang="en-US" dirty="0"/>
              <a:t>In most cases, an intranet e-mail system is specific to a company, used only by its employees, and regulated by its business practices, which usually include strict security and acceptable use policies.</a:t>
            </a:r>
          </a:p>
          <a:p>
            <a:r>
              <a:rPr lang="en-US" dirty="0"/>
              <a:t>In an e-mail address, everything after the @ symbol represents the domain name.</a:t>
            </a:r>
          </a:p>
          <a:p>
            <a:r>
              <a:rPr lang="en-US" dirty="0"/>
              <a:t> You need to know the domain information when you investigate e-mail to identify the point of contact at the domain.</a:t>
            </a:r>
            <a:endParaRPr lang="en-IN" dirty="0"/>
          </a:p>
        </p:txBody>
      </p:sp>
    </p:spTree>
    <p:extLst>
      <p:ext uri="{BB962C8B-B14F-4D97-AF65-F5344CB8AC3E}">
        <p14:creationId xmlns:p14="http://schemas.microsoft.com/office/powerpoint/2010/main" val="2598287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AFA8-206F-4C9F-00A5-78ABF40A9A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4CE981-066D-8487-D00E-EE47CF6B3E32}"/>
              </a:ext>
            </a:extLst>
          </p:cNvPr>
          <p:cNvSpPr>
            <a:spLocks noGrp="1"/>
          </p:cNvSpPr>
          <p:nvPr>
            <p:ph idx="1"/>
          </p:nvPr>
        </p:nvSpPr>
        <p:spPr/>
        <p:txBody>
          <a:bodyPr>
            <a:normAutofit fontScale="92500" lnSpcReduction="10000"/>
          </a:bodyPr>
          <a:lstStyle/>
          <a:p>
            <a:r>
              <a:rPr lang="en-US" dirty="0"/>
              <a:t>In contrast, a company that provides public e-mail services, such as Google, Hotmail, or Yahoo!, owns the e-mail server and accepts everyone who signs up for the service by providing a username and password. </a:t>
            </a:r>
          </a:p>
          <a:p>
            <a:r>
              <a:rPr lang="en-US" dirty="0"/>
              <a:t>E-mail companies also provide their own servers and administrators</a:t>
            </a:r>
          </a:p>
          <a:p>
            <a:r>
              <a:rPr lang="en-US" dirty="0"/>
              <a:t>In most cases, Internet e-mail users aren’t required to follow a standardized naming convention for usernames. They can choose their own usernames</a:t>
            </a:r>
          </a:p>
          <a:p>
            <a:r>
              <a:rPr lang="en-US" dirty="0"/>
              <a:t>For computer investigators, tracking intranet e-mail is easier because accounts use standard names the administrator establishes.</a:t>
            </a:r>
          </a:p>
          <a:p>
            <a:r>
              <a:rPr lang="en-US" i="1" dirty="0"/>
              <a:t> For example, jane.smith@mycompany.com is easily recognized as the e-mail address for an employee named Jane Smith</a:t>
            </a:r>
            <a:endParaRPr lang="en-IN" i="1" dirty="0"/>
          </a:p>
        </p:txBody>
      </p:sp>
    </p:spTree>
    <p:extLst>
      <p:ext uri="{BB962C8B-B14F-4D97-AF65-F5344CB8AC3E}">
        <p14:creationId xmlns:p14="http://schemas.microsoft.com/office/powerpoint/2010/main" val="3525260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C19A-70E6-F589-0ADF-09508BEBB9BA}"/>
              </a:ext>
            </a:extLst>
          </p:cNvPr>
          <p:cNvSpPr>
            <a:spLocks noGrp="1"/>
          </p:cNvSpPr>
          <p:nvPr>
            <p:ph type="title"/>
          </p:nvPr>
        </p:nvSpPr>
        <p:spPr/>
        <p:txBody>
          <a:bodyPr>
            <a:normAutofit fontScale="90000"/>
          </a:bodyPr>
          <a:lstStyle/>
          <a:p>
            <a:pPr>
              <a:lnSpc>
                <a:spcPct val="107000"/>
              </a:lnSpc>
              <a:spcAft>
                <a:spcPts val="800"/>
              </a:spcAft>
            </a:pPr>
            <a:r>
              <a:rPr lang="en-IN" sz="4400" b="1" dirty="0">
                <a:effectLst/>
                <a:latin typeface="Calibri" panose="020F0502020204030204" pitchFamily="34" charset="0"/>
                <a:ea typeface="Calibri" panose="020F0502020204030204" pitchFamily="34" charset="0"/>
                <a:cs typeface="Times New Roman" panose="02020603050405020304" pitchFamily="18" charset="0"/>
              </a:rPr>
              <a:t>Approaching Computer Forensics Cases</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07EADE6-3595-F1E2-6F6A-37193A25FB86}"/>
              </a:ext>
            </a:extLst>
          </p:cNvPr>
          <p:cNvSpPr>
            <a:spLocks noGrp="1"/>
          </p:cNvSpPr>
          <p:nvPr>
            <p:ph idx="1"/>
          </p:nvPr>
        </p:nvSpPr>
        <p:spPr>
          <a:xfrm>
            <a:off x="838200" y="1174282"/>
            <a:ext cx="10515600" cy="5002681"/>
          </a:xfrm>
        </p:spPr>
        <p:txBody>
          <a:bodyPr>
            <a:normAutofit fontScale="92500"/>
          </a:bodyPr>
          <a:lstStyle/>
          <a:p>
            <a:pPr marL="342900" lvl="0" indent="-342900">
              <a:lnSpc>
                <a:spcPct val="107000"/>
              </a:lnSpc>
              <a:buFont typeface="+mj-lt"/>
              <a:buAutoNum type="arabicPeriod"/>
            </a:pPr>
            <a:r>
              <a:rPr lang="en-IN"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Inventory the hardware on the suspect’s computer</a:t>
            </a:r>
            <a:r>
              <a:rPr lang="en-IN" sz="2400" dirty="0">
                <a:effectLst/>
                <a:latin typeface="Calibri" panose="020F0502020204030204" pitchFamily="34" charset="0"/>
                <a:ea typeface="Calibri" panose="020F0502020204030204" pitchFamily="34" charset="0"/>
                <a:cs typeface="Times New Roman" panose="02020603050405020304" pitchFamily="18" charset="0"/>
              </a:rPr>
              <a:t> and note the condition of the computer when seized. For static acquisitions, remove the original drive from the computer, if practical, and then check the date and time values in the system’s CMOS. </a:t>
            </a:r>
          </a:p>
          <a:p>
            <a:pPr marL="342900" lvl="0" indent="-342900">
              <a:lnSpc>
                <a:spcPct val="107000"/>
              </a:lnSpc>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Record how you acquired data from the suspect drive—note, for example, that you created a bit-stream image and which tool you used. </a:t>
            </a:r>
          </a:p>
          <a:p>
            <a:pPr marL="342900" lvl="0" indent="-342900">
              <a:lnSpc>
                <a:spcPct val="107000"/>
              </a:lnSpc>
              <a:buFont typeface="+mj-lt"/>
              <a:buAutoNum type="arabicPeriod"/>
            </a:pPr>
            <a:r>
              <a:rPr lang="en-IN"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List all folders and files on the image or drive</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For all password-protected files that might be related to the investigation, make your best effort to recover file contents. You can use password recovery tools for this purpose.</a:t>
            </a:r>
          </a:p>
          <a:p>
            <a:pPr marL="342900" lvl="0" indent="-342900">
              <a:lnSpc>
                <a:spcPct val="107000"/>
              </a:lnSpc>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Identify the function of every executable (binary or .exe) file that doesn’t match known hash values. Make note of any system files or folders, such as the System32 folder or its content, that are out of place.</a:t>
            </a:r>
          </a:p>
        </p:txBody>
      </p:sp>
    </p:spTree>
    <p:extLst>
      <p:ext uri="{BB962C8B-B14F-4D97-AF65-F5344CB8AC3E}">
        <p14:creationId xmlns:p14="http://schemas.microsoft.com/office/powerpoint/2010/main" val="1905094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7C820-6F7F-8F09-4896-B95B066BBE9E}"/>
              </a:ext>
            </a:extLst>
          </p:cNvPr>
          <p:cNvSpPr>
            <a:spLocks noGrp="1"/>
          </p:cNvSpPr>
          <p:nvPr>
            <p:ph type="title"/>
          </p:nvPr>
        </p:nvSpPr>
        <p:spPr/>
        <p:txBody>
          <a:bodyPr/>
          <a:lstStyle/>
          <a:p>
            <a:r>
              <a:rPr lang="en-IN" dirty="0"/>
              <a:t>Investigating E-mail Crimes and Violations</a:t>
            </a:r>
          </a:p>
        </p:txBody>
      </p:sp>
      <p:sp>
        <p:nvSpPr>
          <p:cNvPr id="3" name="Content Placeholder 2">
            <a:extLst>
              <a:ext uri="{FF2B5EF4-FFF2-40B4-BE49-F238E27FC236}">
                <a16:creationId xmlns:a16="http://schemas.microsoft.com/office/drawing/2014/main" id="{17415ED0-35A5-7472-BB03-366056A09719}"/>
              </a:ext>
            </a:extLst>
          </p:cNvPr>
          <p:cNvSpPr>
            <a:spLocks noGrp="1"/>
          </p:cNvSpPr>
          <p:nvPr>
            <p:ph idx="1"/>
          </p:nvPr>
        </p:nvSpPr>
        <p:spPr/>
        <p:txBody>
          <a:bodyPr>
            <a:normAutofit/>
          </a:bodyPr>
          <a:lstStyle/>
          <a:p>
            <a:r>
              <a:rPr lang="en-US" sz="3200" b="1" dirty="0"/>
              <a:t>Examining E-mail Messages</a:t>
            </a:r>
          </a:p>
          <a:p>
            <a:r>
              <a:rPr lang="en-US" sz="3200" b="1" dirty="0"/>
              <a:t> </a:t>
            </a:r>
            <a:r>
              <a:rPr lang="en-US" dirty="0"/>
              <a:t>After you have determined that a crime has been committed involving e-mail, first access the victim’s computer to recover the evidence.</a:t>
            </a:r>
          </a:p>
          <a:p>
            <a:r>
              <a:rPr lang="en-US" dirty="0"/>
              <a:t> Using the victim’s e-mail client, find and copy any potential evidence. It might be necessary to log on to the e-mail service and access any protected or encrypted files or folders</a:t>
            </a:r>
          </a:p>
          <a:p>
            <a:r>
              <a:rPr lang="en-US" dirty="0">
                <a:highlight>
                  <a:srgbClr val="FFFF00"/>
                </a:highlight>
              </a:rPr>
              <a:t>The header contains unique identifying numbers, such as the IP address of the server that sent the message.</a:t>
            </a:r>
            <a:endParaRPr lang="en-IN" dirty="0">
              <a:highlight>
                <a:srgbClr val="FFFF00"/>
              </a:highlight>
            </a:endParaRPr>
          </a:p>
        </p:txBody>
      </p:sp>
    </p:spTree>
    <p:extLst>
      <p:ext uri="{BB962C8B-B14F-4D97-AF65-F5344CB8AC3E}">
        <p14:creationId xmlns:p14="http://schemas.microsoft.com/office/powerpoint/2010/main" val="538620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61BF9-369B-DB1F-2F9C-8B266416DA53}"/>
              </a:ext>
            </a:extLst>
          </p:cNvPr>
          <p:cNvSpPr>
            <a:spLocks noGrp="1"/>
          </p:cNvSpPr>
          <p:nvPr>
            <p:ph type="title"/>
          </p:nvPr>
        </p:nvSpPr>
        <p:spPr/>
        <p:txBody>
          <a:bodyPr/>
          <a:lstStyle/>
          <a:p>
            <a:r>
              <a:rPr lang="en-IN" dirty="0"/>
              <a:t>Recovering e mail </a:t>
            </a:r>
          </a:p>
        </p:txBody>
      </p:sp>
      <p:sp>
        <p:nvSpPr>
          <p:cNvPr id="3" name="Content Placeholder 2">
            <a:extLst>
              <a:ext uri="{FF2B5EF4-FFF2-40B4-BE49-F238E27FC236}">
                <a16:creationId xmlns:a16="http://schemas.microsoft.com/office/drawing/2014/main" id="{916B54D6-3EE5-0230-2F60-0763917C68F2}"/>
              </a:ext>
            </a:extLst>
          </p:cNvPr>
          <p:cNvSpPr>
            <a:spLocks noGrp="1"/>
          </p:cNvSpPr>
          <p:nvPr>
            <p:ph idx="1"/>
          </p:nvPr>
        </p:nvSpPr>
        <p:spPr/>
        <p:txBody>
          <a:bodyPr/>
          <a:lstStyle/>
          <a:p>
            <a:r>
              <a:rPr lang="en-US" dirty="0"/>
              <a:t>In some cases, you might have to recover e-mail after a suspect has deleted it and tried to hide it. </a:t>
            </a:r>
          </a:p>
          <a:p>
            <a:r>
              <a:rPr lang="en-US" dirty="0"/>
              <a:t>You see how to recover those messages in </a:t>
            </a:r>
            <a:r>
              <a:rPr lang="en-US" b="1" dirty="0">
                <a:highlight>
                  <a:srgbClr val="FFFF00"/>
                </a:highlight>
              </a:rPr>
              <a:t>“Using </a:t>
            </a:r>
            <a:r>
              <a:rPr lang="en-US" b="1" dirty="0" err="1">
                <a:highlight>
                  <a:srgbClr val="FFFF00"/>
                </a:highlight>
              </a:rPr>
              <a:t>AccessData</a:t>
            </a:r>
            <a:r>
              <a:rPr lang="en-US" b="1" dirty="0">
                <a:highlight>
                  <a:srgbClr val="FFFF00"/>
                </a:highlight>
              </a:rPr>
              <a:t> FTK to Recover E-mail”</a:t>
            </a:r>
          </a:p>
          <a:p>
            <a:r>
              <a:rPr lang="en-US" b="0" i="0" dirty="0">
                <a:solidFill>
                  <a:srgbClr val="202124"/>
                </a:solidFill>
                <a:effectLst/>
                <a:latin typeface="arial" panose="020B0604020202020204" pitchFamily="34" charset="0"/>
              </a:rPr>
              <a:t>The email header is </a:t>
            </a:r>
            <a:r>
              <a:rPr lang="en-US" b="1" i="0" dirty="0">
                <a:solidFill>
                  <a:srgbClr val="202124"/>
                </a:solidFill>
                <a:effectLst/>
                <a:latin typeface="arial" panose="020B0604020202020204" pitchFamily="34" charset="0"/>
              </a:rPr>
              <a:t>a code snippet in an HTML email, that contains information about the sender, recipient, email's route to get to the inbox and various authentication details</a:t>
            </a:r>
            <a:r>
              <a:rPr lang="en-US" b="0" i="0" dirty="0">
                <a:solidFill>
                  <a:srgbClr val="202124"/>
                </a:solidFill>
                <a:effectLst/>
                <a:latin typeface="arial" panose="020B0604020202020204" pitchFamily="34" charset="0"/>
              </a:rPr>
              <a:t>. </a:t>
            </a:r>
            <a:endParaRPr lang="en-IN" dirty="0"/>
          </a:p>
        </p:txBody>
      </p:sp>
    </p:spTree>
    <p:extLst>
      <p:ext uri="{BB962C8B-B14F-4D97-AF65-F5344CB8AC3E}">
        <p14:creationId xmlns:p14="http://schemas.microsoft.com/office/powerpoint/2010/main" val="728444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1FD2D-FEF9-8611-14D2-77E25F14BF69}"/>
              </a:ext>
            </a:extLst>
          </p:cNvPr>
          <p:cNvSpPr>
            <a:spLocks noGrp="1"/>
          </p:cNvSpPr>
          <p:nvPr>
            <p:ph type="title"/>
          </p:nvPr>
        </p:nvSpPr>
        <p:spPr/>
        <p:txBody>
          <a:bodyPr/>
          <a:lstStyle/>
          <a:p>
            <a:r>
              <a:rPr lang="en-US" b="0" i="0" dirty="0">
                <a:solidFill>
                  <a:srgbClr val="374151"/>
                </a:solidFill>
                <a:effectLst/>
                <a:latin typeface="Söhne"/>
              </a:rPr>
              <a:t>The email header</a:t>
            </a:r>
            <a:endParaRPr lang="en-IN" dirty="0"/>
          </a:p>
        </p:txBody>
      </p:sp>
      <p:sp>
        <p:nvSpPr>
          <p:cNvPr id="3" name="Content Placeholder 2">
            <a:extLst>
              <a:ext uri="{FF2B5EF4-FFF2-40B4-BE49-F238E27FC236}">
                <a16:creationId xmlns:a16="http://schemas.microsoft.com/office/drawing/2014/main" id="{2E5112B7-4264-0341-8D61-F10F5F7DC343}"/>
              </a:ext>
            </a:extLst>
          </p:cNvPr>
          <p:cNvSpPr>
            <a:spLocks noGrp="1"/>
          </p:cNvSpPr>
          <p:nvPr>
            <p:ph idx="1"/>
          </p:nvPr>
        </p:nvSpPr>
        <p:spPr/>
        <p:txBody>
          <a:bodyPr>
            <a:normAutofit fontScale="77500" lnSpcReduction="20000"/>
          </a:bodyPr>
          <a:lstStyle/>
          <a:p>
            <a:pPr algn="l"/>
            <a:r>
              <a:rPr lang="en-US" b="0" i="0" dirty="0">
                <a:solidFill>
                  <a:srgbClr val="374151"/>
                </a:solidFill>
                <a:effectLst/>
                <a:latin typeface="Söhne"/>
              </a:rPr>
              <a:t>The email header contains various fields of information about the email and its transmission. Some of the key components of an email header include:</a:t>
            </a:r>
          </a:p>
          <a:p>
            <a:pPr algn="l">
              <a:buFont typeface="Arial" panose="020B0604020202020204" pitchFamily="34" charset="0"/>
              <a:buChar char="•"/>
            </a:pPr>
            <a:r>
              <a:rPr lang="en-US" b="0" i="0" dirty="0">
                <a:solidFill>
                  <a:srgbClr val="374151"/>
                </a:solidFill>
                <a:effectLst/>
                <a:latin typeface="Söhne"/>
              </a:rPr>
              <a:t>From: The sender's email address and name (if included)</a:t>
            </a:r>
          </a:p>
          <a:p>
            <a:pPr algn="l">
              <a:buFont typeface="Arial" panose="020B0604020202020204" pitchFamily="34" charset="0"/>
              <a:buChar char="•"/>
            </a:pPr>
            <a:r>
              <a:rPr lang="en-US" b="0" i="0" dirty="0">
                <a:solidFill>
                  <a:srgbClr val="374151"/>
                </a:solidFill>
                <a:effectLst/>
                <a:latin typeface="Söhne"/>
              </a:rPr>
              <a:t>To: The recipient's email address and name (if included)</a:t>
            </a:r>
          </a:p>
          <a:p>
            <a:pPr algn="l">
              <a:buFont typeface="Arial" panose="020B0604020202020204" pitchFamily="34" charset="0"/>
              <a:buChar char="•"/>
            </a:pPr>
            <a:r>
              <a:rPr lang="en-US" b="0" i="0" dirty="0">
                <a:solidFill>
                  <a:srgbClr val="374151"/>
                </a:solidFill>
                <a:effectLst/>
                <a:latin typeface="Söhne"/>
              </a:rPr>
              <a:t>Date: The date and time that the email was sent</a:t>
            </a:r>
          </a:p>
          <a:p>
            <a:pPr algn="l">
              <a:buFont typeface="Arial" panose="020B0604020202020204" pitchFamily="34" charset="0"/>
              <a:buChar char="•"/>
            </a:pPr>
            <a:r>
              <a:rPr lang="en-US" b="0" i="0" dirty="0">
                <a:solidFill>
                  <a:srgbClr val="374151"/>
                </a:solidFill>
                <a:effectLst/>
                <a:latin typeface="Söhne"/>
              </a:rPr>
              <a:t>Subject: The subject line of the email</a:t>
            </a:r>
          </a:p>
          <a:p>
            <a:pPr algn="l">
              <a:buFont typeface="Arial" panose="020B0604020202020204" pitchFamily="34" charset="0"/>
              <a:buChar char="•"/>
            </a:pPr>
            <a:r>
              <a:rPr lang="en-US" b="0" i="0" dirty="0">
                <a:solidFill>
                  <a:srgbClr val="374151"/>
                </a:solidFill>
                <a:effectLst/>
                <a:latin typeface="Söhne"/>
              </a:rPr>
              <a:t>Received: A series of entries detailing the servers and networks that the email passed through to get to its destination</a:t>
            </a:r>
          </a:p>
          <a:p>
            <a:pPr algn="l">
              <a:buFont typeface="Arial" panose="020B0604020202020204" pitchFamily="34" charset="0"/>
              <a:buChar char="•"/>
            </a:pPr>
            <a:r>
              <a:rPr lang="en-US" b="0" i="0" dirty="0">
                <a:solidFill>
                  <a:srgbClr val="374151"/>
                </a:solidFill>
                <a:effectLst/>
                <a:latin typeface="Söhne"/>
              </a:rPr>
              <a:t>Message-ID: A unique identifier assigned to the email by the sending server</a:t>
            </a:r>
          </a:p>
          <a:p>
            <a:pPr algn="l">
              <a:buFont typeface="Arial" panose="020B0604020202020204" pitchFamily="34" charset="0"/>
              <a:buChar char="•"/>
            </a:pPr>
            <a:r>
              <a:rPr lang="en-US" b="0" i="0" dirty="0">
                <a:solidFill>
                  <a:srgbClr val="374151"/>
                </a:solidFill>
                <a:effectLst/>
                <a:latin typeface="Söhne"/>
              </a:rPr>
              <a:t>MIME-Version: The version of Multipurpose Internet Mail Extensions (MIME) used to format the email</a:t>
            </a:r>
          </a:p>
          <a:p>
            <a:pPr algn="l">
              <a:buFont typeface="Arial" panose="020B0604020202020204" pitchFamily="34" charset="0"/>
              <a:buChar char="•"/>
            </a:pPr>
            <a:r>
              <a:rPr lang="en-US" b="0" i="0" dirty="0">
                <a:solidFill>
                  <a:srgbClr val="374151"/>
                </a:solidFill>
                <a:effectLst/>
                <a:latin typeface="Söhne"/>
              </a:rPr>
              <a:t>Content-Type: The type of content included in the email, such as plain text or HTML</a:t>
            </a:r>
          </a:p>
          <a:p>
            <a:endParaRPr lang="en-IN" dirty="0"/>
          </a:p>
        </p:txBody>
      </p:sp>
    </p:spTree>
    <p:extLst>
      <p:ext uri="{BB962C8B-B14F-4D97-AF65-F5344CB8AC3E}">
        <p14:creationId xmlns:p14="http://schemas.microsoft.com/office/powerpoint/2010/main" val="616107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6E838-1976-C6F1-A50C-97591C4DFF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08FA39-B25C-79CB-5590-AA68A6015F8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9D1F000-8FF3-AA04-4F99-AD3E420E6AFA}"/>
              </a:ext>
            </a:extLst>
          </p:cNvPr>
          <p:cNvPicPr>
            <a:picLocks noChangeAspect="1"/>
          </p:cNvPicPr>
          <p:nvPr/>
        </p:nvPicPr>
        <p:blipFill rotWithShape="1">
          <a:blip r:embed="rId2"/>
          <a:srcRect l="237" t="23438" r="4947" b="20422"/>
          <a:stretch/>
        </p:blipFill>
        <p:spPr>
          <a:xfrm>
            <a:off x="28876" y="1607419"/>
            <a:ext cx="11559941" cy="3850106"/>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822459E4-A1D9-2617-0711-D81CE3B44776}"/>
                  </a:ext>
                </a:extLst>
              </p14:cNvPr>
              <p14:cNvContentPartPr/>
              <p14:nvPr/>
            </p14:nvContentPartPr>
            <p14:xfrm>
              <a:off x="8512901" y="4502842"/>
              <a:ext cx="1798560" cy="349920"/>
            </p14:xfrm>
          </p:contentPart>
        </mc:Choice>
        <mc:Fallback xmlns="">
          <p:pic>
            <p:nvPicPr>
              <p:cNvPr id="6" name="Ink 5">
                <a:extLst>
                  <a:ext uri="{FF2B5EF4-FFF2-40B4-BE49-F238E27FC236}">
                    <a16:creationId xmlns:a16="http://schemas.microsoft.com/office/drawing/2014/main" id="{822459E4-A1D9-2617-0711-D81CE3B44776}"/>
                  </a:ext>
                </a:extLst>
              </p:cNvPr>
              <p:cNvPicPr/>
              <p:nvPr/>
            </p:nvPicPr>
            <p:blipFill>
              <a:blip r:embed="rId4"/>
              <a:stretch>
                <a:fillRect/>
              </a:stretch>
            </p:blipFill>
            <p:spPr>
              <a:xfrm>
                <a:off x="8504261" y="4493842"/>
                <a:ext cx="1816200" cy="367560"/>
              </a:xfrm>
              <a:prstGeom prst="rect">
                <a:avLst/>
              </a:prstGeom>
            </p:spPr>
          </p:pic>
        </mc:Fallback>
      </mc:AlternateContent>
    </p:spTree>
    <p:extLst>
      <p:ext uri="{BB962C8B-B14F-4D97-AF65-F5344CB8AC3E}">
        <p14:creationId xmlns:p14="http://schemas.microsoft.com/office/powerpoint/2010/main" val="2045652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B7A3-D93F-53B8-F4CF-C456AB608E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315963-86B0-B6AA-3994-27DDFB1BDF4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65B93A8-3AA2-CF68-D925-4ED25425CDE2}"/>
              </a:ext>
            </a:extLst>
          </p:cNvPr>
          <p:cNvPicPr>
            <a:picLocks noChangeAspect="1"/>
          </p:cNvPicPr>
          <p:nvPr/>
        </p:nvPicPr>
        <p:blipFill rotWithShape="1">
          <a:blip r:embed="rId2"/>
          <a:srcRect l="7973" t="9931" r="9132" b="24491"/>
          <a:stretch/>
        </p:blipFill>
        <p:spPr>
          <a:xfrm>
            <a:off x="838200" y="1690688"/>
            <a:ext cx="10106526" cy="4497356"/>
          </a:xfrm>
          <a:prstGeom prst="rect">
            <a:avLst/>
          </a:prstGeom>
        </p:spPr>
      </p:pic>
    </p:spTree>
    <p:extLst>
      <p:ext uri="{BB962C8B-B14F-4D97-AF65-F5344CB8AC3E}">
        <p14:creationId xmlns:p14="http://schemas.microsoft.com/office/powerpoint/2010/main" val="1410731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85509-75CD-AED6-D847-0107FF4FE3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C7BB64-2A35-F47B-FAF4-AED217AB5B88}"/>
              </a:ext>
            </a:extLst>
          </p:cNvPr>
          <p:cNvSpPr>
            <a:spLocks noGrp="1"/>
          </p:cNvSpPr>
          <p:nvPr>
            <p:ph idx="1"/>
          </p:nvPr>
        </p:nvSpPr>
        <p:spPr/>
        <p:txBody>
          <a:bodyPr/>
          <a:lstStyle/>
          <a:p>
            <a:pPr algn="l"/>
            <a:r>
              <a:rPr lang="en-US" b="0" i="0" dirty="0">
                <a:solidFill>
                  <a:srgbClr val="374151"/>
                </a:solidFill>
                <a:effectLst/>
                <a:latin typeface="Söhne"/>
              </a:rPr>
              <a:t>Microsoft Outlook is an email client that allows users to send, receive and manage emails, along with managing calendars, tasks, contacts and notes. </a:t>
            </a:r>
          </a:p>
          <a:p>
            <a:pPr algn="l"/>
            <a:r>
              <a:rPr lang="en-US" b="0" i="0" dirty="0">
                <a:solidFill>
                  <a:srgbClr val="374151"/>
                </a:solidFill>
                <a:effectLst/>
                <a:latin typeface="Söhne"/>
              </a:rPr>
              <a:t>It is commonly used in business settings and is available as part of the Microsoft Office Suite.</a:t>
            </a:r>
          </a:p>
          <a:p>
            <a:pPr algn="l"/>
            <a:r>
              <a:rPr lang="en-US" b="0" i="0" dirty="0">
                <a:solidFill>
                  <a:srgbClr val="374151"/>
                </a:solidFill>
                <a:effectLst/>
                <a:latin typeface="Söhne"/>
              </a:rPr>
              <a:t>Gmail, on the other hand, is a web-based email service provided by Google. </a:t>
            </a:r>
          </a:p>
          <a:p>
            <a:pPr algn="l"/>
            <a:r>
              <a:rPr lang="en-US" b="0" i="0" dirty="0">
                <a:solidFill>
                  <a:srgbClr val="374151"/>
                </a:solidFill>
                <a:effectLst/>
                <a:latin typeface="Söhne"/>
              </a:rPr>
              <a:t>It allows users to access their email account through a web browser or through a mobile app.</a:t>
            </a:r>
          </a:p>
          <a:p>
            <a:endParaRPr lang="en-IN" dirty="0"/>
          </a:p>
        </p:txBody>
      </p:sp>
    </p:spTree>
    <p:extLst>
      <p:ext uri="{BB962C8B-B14F-4D97-AF65-F5344CB8AC3E}">
        <p14:creationId xmlns:p14="http://schemas.microsoft.com/office/powerpoint/2010/main" val="221249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9C517-5741-1780-D1BD-4C49EE34C2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90C7E3-D47C-8ACB-B1F6-A292DDE45D74}"/>
              </a:ext>
            </a:extLst>
          </p:cNvPr>
          <p:cNvSpPr>
            <a:spLocks noGrp="1"/>
          </p:cNvSpPr>
          <p:nvPr>
            <p:ph idx="1"/>
          </p:nvPr>
        </p:nvSpPr>
        <p:spPr/>
        <p:txBody>
          <a:bodyPr>
            <a:normAutofit fontScale="92500" lnSpcReduction="10000"/>
          </a:bodyPr>
          <a:lstStyle/>
          <a:p>
            <a:pPr algn="l"/>
            <a:r>
              <a:rPr lang="en-US" b="0" i="0" dirty="0">
                <a:solidFill>
                  <a:srgbClr val="374151"/>
                </a:solidFill>
                <a:effectLst/>
                <a:latin typeface="Söhne"/>
              </a:rPr>
              <a:t>One major difference between Microsoft Outlook and Gmail is their pricing model. </a:t>
            </a:r>
          </a:p>
          <a:p>
            <a:pPr algn="l"/>
            <a:r>
              <a:rPr lang="en-US" b="0" i="0" dirty="0">
                <a:solidFill>
                  <a:srgbClr val="374151"/>
                </a:solidFill>
                <a:effectLst/>
                <a:latin typeface="Söhne"/>
              </a:rPr>
              <a:t>Microsoft Outlook is typically available as part of the Microsoft Office Suite, which requires a one-time purchase or a subscription fee. Gmail, on the other hand, is free to use but may require a subscription fee for additional storage space or features.</a:t>
            </a:r>
          </a:p>
          <a:p>
            <a:pPr algn="l"/>
            <a:r>
              <a:rPr lang="en-US" b="0" i="0" dirty="0">
                <a:solidFill>
                  <a:srgbClr val="374151"/>
                </a:solidFill>
                <a:effectLst/>
                <a:latin typeface="Söhne"/>
              </a:rPr>
              <a:t>Another difference between the two is their user interface. Microsoft Outlook has a more traditional desktop application feel, while Gmail is more minimalist and browser-based.</a:t>
            </a:r>
          </a:p>
          <a:p>
            <a:pPr algn="l"/>
            <a:r>
              <a:rPr lang="en-US" b="0" i="0" dirty="0">
                <a:solidFill>
                  <a:srgbClr val="374151"/>
                </a:solidFill>
                <a:effectLst/>
                <a:latin typeface="Söhne"/>
              </a:rPr>
              <a:t> </a:t>
            </a:r>
            <a:r>
              <a:rPr lang="en-US" b="0" i="0" dirty="0">
                <a:solidFill>
                  <a:srgbClr val="374151"/>
                </a:solidFill>
                <a:effectLst/>
                <a:highlight>
                  <a:srgbClr val="FFFF00"/>
                </a:highlight>
                <a:latin typeface="Söhne"/>
              </a:rPr>
              <a:t>Additionally, Microsoft Outlook is primarily designed for use in a corporate </a:t>
            </a:r>
            <a:r>
              <a:rPr lang="en-US" b="0" i="0" dirty="0">
                <a:solidFill>
                  <a:srgbClr val="374151"/>
                </a:solidFill>
                <a:effectLst/>
                <a:latin typeface="Söhne"/>
              </a:rPr>
              <a:t>or enterprise setting, while Gmail is designed for personal and business use.</a:t>
            </a:r>
          </a:p>
          <a:p>
            <a:endParaRPr lang="en-IN" dirty="0"/>
          </a:p>
        </p:txBody>
      </p:sp>
    </p:spTree>
    <p:extLst>
      <p:ext uri="{BB962C8B-B14F-4D97-AF65-F5344CB8AC3E}">
        <p14:creationId xmlns:p14="http://schemas.microsoft.com/office/powerpoint/2010/main" val="879591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5CB88-61E3-4646-7674-F13AB2909E52}"/>
              </a:ext>
            </a:extLst>
          </p:cNvPr>
          <p:cNvSpPr>
            <a:spLocks noGrp="1"/>
          </p:cNvSpPr>
          <p:nvPr>
            <p:ph type="title"/>
          </p:nvPr>
        </p:nvSpPr>
        <p:spPr/>
        <p:txBody>
          <a:bodyPr>
            <a:normAutofit/>
          </a:bodyPr>
          <a:lstStyle/>
          <a:p>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Copying an E-mail Message</a:t>
            </a:r>
            <a:endParaRPr lang="en-IN" sz="6600" dirty="0"/>
          </a:p>
        </p:txBody>
      </p:sp>
      <p:sp>
        <p:nvSpPr>
          <p:cNvPr id="3" name="Content Placeholder 2">
            <a:extLst>
              <a:ext uri="{FF2B5EF4-FFF2-40B4-BE49-F238E27FC236}">
                <a16:creationId xmlns:a16="http://schemas.microsoft.com/office/drawing/2014/main" id="{32DEAA16-9CDB-4AC1-B6FD-29866C392249}"/>
              </a:ext>
            </a:extLst>
          </p:cNvPr>
          <p:cNvSpPr>
            <a:spLocks noGrp="1"/>
          </p:cNvSpPr>
          <p:nvPr>
            <p:ph idx="1"/>
          </p:nvPr>
        </p:nvSpPr>
        <p:spPr/>
        <p:txBody>
          <a:bodyPr/>
          <a:lstStyle/>
          <a:p>
            <a:r>
              <a:rPr lang="en-US" dirty="0"/>
              <a:t>Before you start an e-mail investigation, you need to copy and print the e-mail involved in the crime or policy violation.</a:t>
            </a:r>
          </a:p>
          <a:p>
            <a:r>
              <a:rPr lang="en-US" dirty="0"/>
              <a:t> You might also want to forward the message as an attachment to another e-mail address, depending on your organization’s guidelines.</a:t>
            </a:r>
          </a:p>
          <a:p>
            <a:r>
              <a:rPr lang="en-US" dirty="0">
                <a:highlight>
                  <a:srgbClr val="FFFF00"/>
                </a:highlight>
              </a:rPr>
              <a:t>The following activity shows you how to use Outlook, included with Microsoft Office, to copy an e-mail message to a USB drive</a:t>
            </a:r>
            <a:r>
              <a:rPr lang="en-US" dirty="0"/>
              <a:t>.</a:t>
            </a:r>
            <a:endParaRPr lang="en-IN" dirty="0"/>
          </a:p>
        </p:txBody>
      </p:sp>
    </p:spTree>
    <p:extLst>
      <p:ext uri="{BB962C8B-B14F-4D97-AF65-F5344CB8AC3E}">
        <p14:creationId xmlns:p14="http://schemas.microsoft.com/office/powerpoint/2010/main" val="1925495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EF1C-249D-6A80-7DA0-730F2A0C4C87}"/>
              </a:ext>
            </a:extLst>
          </p:cNvPr>
          <p:cNvSpPr>
            <a:spLocks noGrp="1"/>
          </p:cNvSpPr>
          <p:nvPr>
            <p:ph type="title"/>
          </p:nvPr>
        </p:nvSpPr>
        <p:spPr/>
        <p:txBody>
          <a:bodyPr/>
          <a:lstStyle/>
          <a:p>
            <a:r>
              <a:rPr lang="en-IN" dirty="0"/>
              <a:t>Outlook copying </a:t>
            </a:r>
          </a:p>
        </p:txBody>
      </p:sp>
      <p:sp>
        <p:nvSpPr>
          <p:cNvPr id="3" name="Content Placeholder 2">
            <a:extLst>
              <a:ext uri="{FF2B5EF4-FFF2-40B4-BE49-F238E27FC236}">
                <a16:creationId xmlns:a16="http://schemas.microsoft.com/office/drawing/2014/main" id="{DF837CEB-C6C7-A881-1D02-136289B72DA1}"/>
              </a:ext>
            </a:extLst>
          </p:cNvPr>
          <p:cNvSpPr>
            <a:spLocks noGrp="1"/>
          </p:cNvSpPr>
          <p:nvPr>
            <p:ph idx="1"/>
          </p:nvPr>
        </p:nvSpPr>
        <p:spPr/>
        <p:txBody>
          <a:bodyPr>
            <a:normAutofit fontScale="92500" lnSpcReduction="10000"/>
          </a:bodyPr>
          <a:lstStyle/>
          <a:p>
            <a:r>
              <a:rPr lang="en-US" dirty="0"/>
              <a:t>1. Insert a USB drive into a USB port. </a:t>
            </a:r>
          </a:p>
          <a:p>
            <a:r>
              <a:rPr lang="en-US" dirty="0"/>
              <a:t>2. Open Windows Explorer or the Computer window, navigate to the USB drive, and leave this window open. </a:t>
            </a:r>
          </a:p>
          <a:p>
            <a:r>
              <a:rPr lang="en-US" dirty="0"/>
              <a:t>3. Start Outlook by clicking Start, pointing to All Programs, pointing to Microsoft Office, and clicking Microsoft Office Outlook 2007. </a:t>
            </a:r>
          </a:p>
          <a:p>
            <a:r>
              <a:rPr lang="en-US" dirty="0"/>
              <a:t>4. In the Mail Folders pane, click the folder containing the message you want to copy. For example, click the Inbox folder. </a:t>
            </a:r>
          </a:p>
          <a:p>
            <a:pPr lvl="1"/>
            <a:r>
              <a:rPr lang="en-US" dirty="0"/>
              <a:t>A list of messages in that folder is displayed in the pane in the middle. Click the message you want to copy. </a:t>
            </a:r>
          </a:p>
          <a:p>
            <a:r>
              <a:rPr lang="en-US" dirty="0"/>
              <a:t>5. Resize the Outlook window so that you can see the message you want to copy and the USB drive icon in Windows Explorer or the Computer window.</a:t>
            </a:r>
            <a:endParaRPr lang="en-IN" dirty="0"/>
          </a:p>
        </p:txBody>
      </p:sp>
    </p:spTree>
    <p:extLst>
      <p:ext uri="{BB962C8B-B14F-4D97-AF65-F5344CB8AC3E}">
        <p14:creationId xmlns:p14="http://schemas.microsoft.com/office/powerpoint/2010/main" val="30784777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40497-5E08-900C-E236-0916748F1895}"/>
              </a:ext>
            </a:extLst>
          </p:cNvPr>
          <p:cNvSpPr>
            <a:spLocks noGrp="1"/>
          </p:cNvSpPr>
          <p:nvPr>
            <p:ph type="title"/>
          </p:nvPr>
        </p:nvSpPr>
        <p:spPr/>
        <p:txBody>
          <a:bodyPr>
            <a:normAutofit fontScale="90000"/>
          </a:bodyPr>
          <a:lstStyle/>
          <a:p>
            <a:r>
              <a:rPr lang="en-US" dirty="0"/>
              <a:t>To retrieve an Outlook e-mail header, follow these steps: </a:t>
            </a:r>
            <a:br>
              <a:rPr lang="en-US" dirty="0"/>
            </a:br>
            <a:endParaRPr lang="en-IN" dirty="0"/>
          </a:p>
        </p:txBody>
      </p:sp>
      <p:sp>
        <p:nvSpPr>
          <p:cNvPr id="3" name="Content Placeholder 2">
            <a:extLst>
              <a:ext uri="{FF2B5EF4-FFF2-40B4-BE49-F238E27FC236}">
                <a16:creationId xmlns:a16="http://schemas.microsoft.com/office/drawing/2014/main" id="{A6B556A6-13F8-6066-8201-229CE94A3EF2}"/>
              </a:ext>
            </a:extLst>
          </p:cNvPr>
          <p:cNvSpPr>
            <a:spLocks noGrp="1"/>
          </p:cNvSpPr>
          <p:nvPr>
            <p:ph idx="1"/>
          </p:nvPr>
        </p:nvSpPr>
        <p:spPr/>
        <p:txBody>
          <a:bodyPr/>
          <a:lstStyle/>
          <a:p>
            <a:r>
              <a:rPr lang="en-US" dirty="0"/>
              <a:t>1. Start Outlook, and then select the original of the message you copied in the previous section. </a:t>
            </a:r>
          </a:p>
          <a:p>
            <a:r>
              <a:rPr lang="en-US" dirty="0"/>
              <a:t>2. Right-click the message and click Message Options to open the Message Options dialog box. The Internet headers text box at the bottom contains the message head</a:t>
            </a:r>
          </a:p>
          <a:p>
            <a:r>
              <a:rPr lang="en-US" dirty="0"/>
              <a:t>3. Select all the message header text, and then press </a:t>
            </a:r>
            <a:r>
              <a:rPr lang="en-US" dirty="0" err="1"/>
              <a:t>Ctrl+C</a:t>
            </a:r>
            <a:r>
              <a:rPr lang="en-US" dirty="0"/>
              <a:t> to copy it to the Clipboard.</a:t>
            </a:r>
          </a:p>
          <a:p>
            <a:r>
              <a:rPr lang="en-US" dirty="0"/>
              <a:t> 4. Start Notepad, and then press </a:t>
            </a:r>
            <a:r>
              <a:rPr lang="en-US" dirty="0" err="1"/>
              <a:t>Ctrl+V</a:t>
            </a:r>
            <a:r>
              <a:rPr lang="en-US" dirty="0"/>
              <a:t> in a new document window to paste the message header text.</a:t>
            </a:r>
            <a:endParaRPr lang="en-IN" dirty="0"/>
          </a:p>
        </p:txBody>
      </p:sp>
    </p:spTree>
    <p:extLst>
      <p:ext uri="{BB962C8B-B14F-4D97-AF65-F5344CB8AC3E}">
        <p14:creationId xmlns:p14="http://schemas.microsoft.com/office/powerpoint/2010/main" val="2153755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04F49-55E0-2A0D-2852-77F2131212B9}"/>
              </a:ext>
            </a:extLst>
          </p:cNvPr>
          <p:cNvSpPr>
            <a:spLocks noGrp="1"/>
          </p:cNvSpPr>
          <p:nvPr>
            <p:ph type="title"/>
          </p:nvPr>
        </p:nvSpPr>
        <p:spPr/>
        <p:txBody>
          <a:bodyPr>
            <a:normAutofit fontScale="90000"/>
          </a:bodyPr>
          <a:lstStyle/>
          <a:p>
            <a:pPr>
              <a:lnSpc>
                <a:spcPct val="107000"/>
              </a:lnSpc>
              <a:spcAft>
                <a:spcPts val="800"/>
              </a:spcAft>
            </a:pPr>
            <a:r>
              <a:rPr lang="en-IN" sz="4400" b="1" dirty="0">
                <a:effectLst/>
                <a:latin typeface="Calibri" panose="020F0502020204030204" pitchFamily="34" charset="0"/>
                <a:ea typeface="Calibri" panose="020F0502020204030204" pitchFamily="34" charset="0"/>
                <a:cs typeface="Times New Roman" panose="02020603050405020304" pitchFamily="18" charset="0"/>
              </a:rPr>
              <a:t>Using </a:t>
            </a:r>
            <a:r>
              <a:rPr lang="en-IN" sz="4400" b="1" dirty="0" err="1">
                <a:effectLst/>
                <a:latin typeface="Calibri" panose="020F0502020204030204" pitchFamily="34" charset="0"/>
                <a:ea typeface="Calibri" panose="020F0502020204030204" pitchFamily="34" charset="0"/>
                <a:cs typeface="Times New Roman" panose="02020603050405020304" pitchFamily="18" charset="0"/>
              </a:rPr>
              <a:t>AccessData</a:t>
            </a:r>
            <a:r>
              <a:rPr lang="en-IN" sz="4400" b="1" dirty="0">
                <a:effectLst/>
                <a:latin typeface="Calibri" panose="020F0502020204030204" pitchFamily="34" charset="0"/>
                <a:ea typeface="Calibri" panose="020F0502020204030204" pitchFamily="34" charset="0"/>
                <a:cs typeface="Times New Roman" panose="02020603050405020304" pitchFamily="18" charset="0"/>
              </a:rPr>
              <a:t> Forensic Toolkit to </a:t>
            </a:r>
            <a:r>
              <a:rPr lang="en-IN" sz="4400" b="1"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4400" b="1" dirty="0">
                <a:effectLst/>
                <a:latin typeface="Calibri" panose="020F0502020204030204" pitchFamily="34" charset="0"/>
                <a:ea typeface="Calibri" panose="020F0502020204030204" pitchFamily="34" charset="0"/>
                <a:cs typeface="Times New Roman" panose="02020603050405020304" pitchFamily="18" charset="0"/>
              </a:rPr>
              <a:t> Data (using FTK)</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F821FDF-9BF5-7EE8-02EA-033DC303727C}"/>
              </a:ext>
            </a:extLst>
          </p:cNvPr>
          <p:cNvSpPr>
            <a:spLocks noGrp="1"/>
          </p:cNvSpPr>
          <p:nvPr>
            <p:ph idx="1"/>
          </p:nvPr>
        </p:nvSpPr>
        <p:spPr>
          <a:xfrm>
            <a:off x="838200" y="1825624"/>
            <a:ext cx="10515600" cy="4816475"/>
          </a:xfrm>
        </p:spPr>
        <p:txBody>
          <a:bodyPr>
            <a:normAutofit fontScale="85000" lnSpcReduction="20000"/>
          </a:bodyPr>
          <a:lstStyle/>
          <a:p>
            <a:pPr marL="342900" lvl="0" indent="-342900">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With FTK, you can store </a:t>
            </a:r>
            <a:r>
              <a:rPr lang="en-IN" sz="2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everything from image files </a:t>
            </a:r>
            <a:r>
              <a:rPr lang="en-IN" sz="2800" dirty="0">
                <a:effectLst/>
                <a:latin typeface="Calibri" panose="020F0502020204030204" pitchFamily="34" charset="0"/>
                <a:ea typeface="Calibri" panose="020F0502020204030204" pitchFamily="34" charset="0"/>
                <a:cs typeface="Times New Roman" panose="02020603050405020304" pitchFamily="18" charset="0"/>
              </a:rPr>
              <a:t>to recovered server folders on one investigation drive.</a:t>
            </a:r>
          </a:p>
          <a:p>
            <a:pPr marL="342900" lvl="0" indent="-342900">
              <a:lnSpc>
                <a:spcPct val="107000"/>
              </a:lnSpc>
              <a:buFont typeface="Symbol" panose="05050102010706020507" pitchFamily="18" charset="2"/>
              <a:buChar char=""/>
            </a:pPr>
            <a:r>
              <a:rPr lang="en-IN" sz="2800" b="1" dirty="0">
                <a:effectLst/>
                <a:latin typeface="Calibri" panose="020F0502020204030204" pitchFamily="34" charset="0"/>
                <a:ea typeface="Calibri" panose="020F0502020204030204" pitchFamily="34" charset="0"/>
                <a:cs typeface="Times New Roman" panose="02020603050405020304" pitchFamily="18" charset="0"/>
              </a:rPr>
              <a:t>FTK has two options for searching for keywords</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p>
          <a:p>
            <a:pPr marL="800100" lvl="1"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One option is an </a:t>
            </a:r>
            <a:r>
              <a:rPr lang="en-IN" b="1" dirty="0">
                <a:effectLst/>
                <a:latin typeface="Calibri" panose="020F0502020204030204" pitchFamily="34" charset="0"/>
                <a:ea typeface="Calibri" panose="020F0502020204030204" pitchFamily="34" charset="0"/>
                <a:cs typeface="Times New Roman" panose="02020603050405020304" pitchFamily="18" charset="0"/>
              </a:rPr>
              <a:t>i</a:t>
            </a:r>
            <a:r>
              <a:rPr lang="en-IN"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ndexed search</a:t>
            </a:r>
            <a:r>
              <a:rPr lang="en-IN"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which </a:t>
            </a:r>
            <a:r>
              <a:rPr lang="en-IN"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catalogs</a:t>
            </a:r>
            <a:r>
              <a:rPr lang="en-IN"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all words on the evidence drive so that FTK can find them quickly</a:t>
            </a:r>
            <a:r>
              <a:rPr lang="en-IN" dirty="0">
                <a:effectLst/>
                <a:latin typeface="Calibri" panose="020F0502020204030204" pitchFamily="34" charset="0"/>
                <a:ea typeface="Calibri" panose="020F0502020204030204" pitchFamily="34" charset="0"/>
                <a:cs typeface="Times New Roman" panose="02020603050405020304" pitchFamily="18" charset="0"/>
              </a:rPr>
              <a:t>. This option returns search results quickly, although it does have some shortcomings.</a:t>
            </a:r>
          </a:p>
          <a:p>
            <a:pPr marL="800100" lvl="1"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The other option is </a:t>
            </a:r>
            <a:r>
              <a:rPr lang="en-IN" b="1" dirty="0">
                <a:effectLst/>
                <a:latin typeface="Calibri" panose="020F0502020204030204" pitchFamily="34" charset="0"/>
                <a:ea typeface="Calibri" panose="020F0502020204030204" pitchFamily="34" charset="0"/>
                <a:cs typeface="Times New Roman" panose="02020603050405020304" pitchFamily="18" charset="0"/>
              </a:rPr>
              <a:t>a live search</a:t>
            </a:r>
            <a:r>
              <a:rPr lang="en-IN" dirty="0">
                <a:effectLst/>
                <a:latin typeface="Calibri" panose="020F0502020204030204" pitchFamily="34" charset="0"/>
                <a:ea typeface="Calibri" panose="020F0502020204030204" pitchFamily="34" charset="0"/>
                <a:cs typeface="Times New Roman" panose="02020603050405020304" pitchFamily="18" charset="0"/>
              </a:rPr>
              <a:t>, which can locate items such as text hidden </a:t>
            </a:r>
            <a:r>
              <a:rPr lang="en-IN"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 unallocated space that might not turn up in an indexed search. </a:t>
            </a:r>
          </a:p>
          <a:p>
            <a:pPr marL="342900" lvl="0" indent="-342900">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During data processing, FTK also </a:t>
            </a:r>
            <a:r>
              <a:rPr lang="en-IN" sz="2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opens compressed files</a:t>
            </a:r>
            <a:r>
              <a:rPr lang="en-IN" sz="2800" dirty="0">
                <a:effectLst/>
                <a:latin typeface="Calibri" panose="020F0502020204030204" pitchFamily="34" charset="0"/>
                <a:ea typeface="Calibri" panose="020F0502020204030204" pitchFamily="34" charset="0"/>
                <a:cs typeface="Times New Roman" panose="02020603050405020304" pitchFamily="18" charset="0"/>
              </a:rPr>
              <a:t>, including Microsoft cabinet (.cab) files, Microsoft personal e-mail folders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pst</a:t>
            </a:r>
            <a:r>
              <a:rPr lang="en-IN" sz="2800" dirty="0">
                <a:effectLst/>
                <a:latin typeface="Calibri" panose="020F0502020204030204" pitchFamily="34" charset="0"/>
                <a:ea typeface="Calibri" panose="020F0502020204030204" pitchFamily="34" charset="0"/>
                <a:cs typeface="Times New Roman" panose="02020603050405020304" pitchFamily="18" charset="0"/>
              </a:rPr>
              <a:t> or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ost</a:t>
            </a:r>
            <a:r>
              <a:rPr lang="en-IN" sz="2800" dirty="0">
                <a:effectLst/>
                <a:latin typeface="Calibri" panose="020F0502020204030204" pitchFamily="34" charset="0"/>
                <a:ea typeface="Calibri" panose="020F0502020204030204" pitchFamily="34" charset="0"/>
                <a:cs typeface="Times New Roman" panose="02020603050405020304" pitchFamily="18" charset="0"/>
              </a:rPr>
              <a:t>), and .zip files. FTK indexes any compressed files it can open.</a:t>
            </a:r>
          </a:p>
          <a:p>
            <a:pPr marL="342900" lvl="0" indent="-342900">
              <a:lnSpc>
                <a:spcPct val="107000"/>
              </a:lnSpc>
              <a:spcAft>
                <a:spcPts val="800"/>
              </a:spcAft>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To </a:t>
            </a:r>
            <a:r>
              <a:rPr lang="en-IN" sz="2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generate reports with the FTK Report Wizard</a:t>
            </a:r>
            <a:r>
              <a:rPr lang="en-IN" sz="2800" dirty="0">
                <a:effectLst/>
                <a:latin typeface="Calibri" panose="020F0502020204030204" pitchFamily="34" charset="0"/>
                <a:ea typeface="Calibri" panose="020F0502020204030204" pitchFamily="34" charset="0"/>
                <a:cs typeface="Times New Roman" panose="02020603050405020304" pitchFamily="18" charset="0"/>
              </a:rPr>
              <a:t>, first you need to bookmark files during an examination.</a:t>
            </a:r>
          </a:p>
          <a:p>
            <a:endParaRPr lang="en-IN" dirty="0"/>
          </a:p>
        </p:txBody>
      </p:sp>
    </p:spTree>
    <p:extLst>
      <p:ext uri="{BB962C8B-B14F-4D97-AF65-F5344CB8AC3E}">
        <p14:creationId xmlns:p14="http://schemas.microsoft.com/office/powerpoint/2010/main" val="28234084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F826-8867-BE38-6917-9279D6EDF322}"/>
              </a:ext>
            </a:extLst>
          </p:cNvPr>
          <p:cNvSpPr>
            <a:spLocks noGrp="1"/>
          </p:cNvSpPr>
          <p:nvPr>
            <p:ph type="title"/>
          </p:nvPr>
        </p:nvSpPr>
        <p:spPr/>
        <p:txBody>
          <a:bodyPr/>
          <a:lstStyle/>
          <a:p>
            <a:r>
              <a:rPr lang="en-US" dirty="0"/>
              <a:t>Tracing an E-mail Message</a:t>
            </a:r>
            <a:endParaRPr lang="en-IN" dirty="0"/>
          </a:p>
        </p:txBody>
      </p:sp>
      <p:sp>
        <p:nvSpPr>
          <p:cNvPr id="3" name="Content Placeholder 2">
            <a:extLst>
              <a:ext uri="{FF2B5EF4-FFF2-40B4-BE49-F238E27FC236}">
                <a16:creationId xmlns:a16="http://schemas.microsoft.com/office/drawing/2014/main" id="{7A461A28-2E57-9584-298D-E4F3721FB121}"/>
              </a:ext>
            </a:extLst>
          </p:cNvPr>
          <p:cNvSpPr>
            <a:spLocks noGrp="1"/>
          </p:cNvSpPr>
          <p:nvPr>
            <p:ph idx="1"/>
          </p:nvPr>
        </p:nvSpPr>
        <p:spPr>
          <a:xfrm>
            <a:off x="838200" y="1825625"/>
            <a:ext cx="10515600" cy="4902434"/>
          </a:xfrm>
        </p:spPr>
        <p:txBody>
          <a:bodyPr>
            <a:normAutofit fontScale="92500" lnSpcReduction="20000"/>
          </a:bodyPr>
          <a:lstStyle/>
          <a:p>
            <a:r>
              <a:rPr lang="en-US" dirty="0"/>
              <a:t>As part of the investigation, you need to determine an e-mail’s origin by further examining the header with one of many free Internet tools.</a:t>
            </a:r>
          </a:p>
          <a:p>
            <a:r>
              <a:rPr lang="en-US" dirty="0"/>
              <a:t> Determining message origin is referred to as “tracing.”</a:t>
            </a:r>
          </a:p>
          <a:p>
            <a:r>
              <a:rPr lang="en-US" dirty="0"/>
              <a:t>If the point of contact isn’t listed on the Web site or the domain doesn’t have a Web site, you need to use a registry site, such as those in the following list, to determine the point of contact: </a:t>
            </a:r>
          </a:p>
          <a:p>
            <a:pPr marL="0" indent="0">
              <a:buNone/>
            </a:pPr>
            <a:r>
              <a:rPr lang="en-US" dirty="0"/>
              <a:t>	• </a:t>
            </a:r>
            <a:r>
              <a:rPr lang="en-US" dirty="0">
                <a:highlight>
                  <a:srgbClr val="FFFF00"/>
                </a:highlight>
              </a:rPr>
              <a:t>www.arin.net</a:t>
            </a:r>
            <a:r>
              <a:rPr lang="en-US" dirty="0"/>
              <a:t>—Use the American Registry for Internet Numbers (ARIN) to 	map an IP address to a domain name and find the domain’s point of 	contact. </a:t>
            </a:r>
          </a:p>
          <a:p>
            <a:pPr marL="0" indent="0">
              <a:buNone/>
            </a:pPr>
            <a:r>
              <a:rPr lang="en-US" dirty="0"/>
              <a:t>	• </a:t>
            </a:r>
            <a:r>
              <a:rPr lang="en-US" dirty="0">
                <a:highlight>
                  <a:srgbClr val="FFFF00"/>
                </a:highlight>
              </a:rPr>
              <a:t>www.internic.com</a:t>
            </a:r>
            <a:r>
              <a:rPr lang="en-US" dirty="0"/>
              <a:t>—Like www.arin.net, you use this site to find a domain’s 	IP address and point of contact. </a:t>
            </a:r>
          </a:p>
          <a:p>
            <a:pPr marL="0" indent="0">
              <a:buNone/>
            </a:pPr>
            <a:r>
              <a:rPr lang="en-US" dirty="0"/>
              <a:t>	• </a:t>
            </a:r>
            <a:r>
              <a:rPr lang="en-US" dirty="0">
                <a:highlight>
                  <a:srgbClr val="FFFF00"/>
                </a:highlight>
              </a:rPr>
              <a:t>www.freeality.com</a:t>
            </a:r>
            <a:r>
              <a:rPr lang="en-US" dirty="0"/>
              <a:t>—This comprehensive Web site has options for 		searching for a suspect, including by e-mail addresses, phone numbers, and 	names.</a:t>
            </a:r>
            <a:endParaRPr lang="en-IN" dirty="0"/>
          </a:p>
        </p:txBody>
      </p:sp>
    </p:spTree>
    <p:extLst>
      <p:ext uri="{BB962C8B-B14F-4D97-AF65-F5344CB8AC3E}">
        <p14:creationId xmlns:p14="http://schemas.microsoft.com/office/powerpoint/2010/main" val="1668643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9DA2D-CEB6-E0A2-7A13-2CAB455713A5}"/>
              </a:ext>
            </a:extLst>
          </p:cNvPr>
          <p:cNvSpPr>
            <a:spLocks noGrp="1"/>
          </p:cNvSpPr>
          <p:nvPr>
            <p:ph type="title"/>
          </p:nvPr>
        </p:nvSpPr>
        <p:spPr/>
        <p:txBody>
          <a:bodyPr/>
          <a:lstStyle/>
          <a:p>
            <a:r>
              <a:rPr lang="en-US" dirty="0"/>
              <a:t>Using Network E-mail Logs</a:t>
            </a:r>
            <a:endParaRPr lang="en-IN" dirty="0"/>
          </a:p>
        </p:txBody>
      </p:sp>
      <p:sp>
        <p:nvSpPr>
          <p:cNvPr id="3" name="Content Placeholder 2">
            <a:extLst>
              <a:ext uri="{FF2B5EF4-FFF2-40B4-BE49-F238E27FC236}">
                <a16:creationId xmlns:a16="http://schemas.microsoft.com/office/drawing/2014/main" id="{1A28FAF5-FE8F-1479-38BB-5308CA05D260}"/>
              </a:ext>
            </a:extLst>
          </p:cNvPr>
          <p:cNvSpPr>
            <a:spLocks noGrp="1"/>
          </p:cNvSpPr>
          <p:nvPr>
            <p:ph idx="1"/>
          </p:nvPr>
        </p:nvSpPr>
        <p:spPr/>
        <p:txBody>
          <a:bodyPr>
            <a:normAutofit fontScale="92500" lnSpcReduction="20000"/>
          </a:bodyPr>
          <a:lstStyle/>
          <a:p>
            <a:r>
              <a:rPr lang="en-US" dirty="0"/>
              <a:t>Network administrators maintain logs of the inbound and outbound traffic routers handle.</a:t>
            </a:r>
          </a:p>
          <a:p>
            <a:r>
              <a:rPr lang="en-US" dirty="0"/>
              <a:t>Using these logs, you can determine the path a transmitted e-mail has taken. </a:t>
            </a:r>
          </a:p>
          <a:p>
            <a:r>
              <a:rPr lang="en-US" dirty="0"/>
              <a:t>The network administrator who manages routers can supply the log files you need.</a:t>
            </a:r>
          </a:p>
          <a:p>
            <a:r>
              <a:rPr lang="en-US" dirty="0"/>
              <a:t>Network administrators also maintain logs for firewalls that filter Internet traffic; these logs can help verify whether an e-mail message passed through the firewall. </a:t>
            </a:r>
          </a:p>
          <a:p>
            <a:r>
              <a:rPr lang="en-US" dirty="0"/>
              <a:t>Firewalls, such as WatchGuard, Cisco Pix, and Check Point, maintain log files that track Internet traffic destined for other networks or the network the firewall is protecting.</a:t>
            </a:r>
            <a:endParaRPr lang="en-IN" dirty="0"/>
          </a:p>
        </p:txBody>
      </p:sp>
    </p:spTree>
    <p:extLst>
      <p:ext uri="{BB962C8B-B14F-4D97-AF65-F5344CB8AC3E}">
        <p14:creationId xmlns:p14="http://schemas.microsoft.com/office/powerpoint/2010/main" val="3054472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AC9B3-4899-3C96-3CC1-06D7A331259D}"/>
              </a:ext>
            </a:extLst>
          </p:cNvPr>
          <p:cNvSpPr>
            <a:spLocks noGrp="1"/>
          </p:cNvSpPr>
          <p:nvPr>
            <p:ph type="title"/>
          </p:nvPr>
        </p:nvSpPr>
        <p:spPr/>
        <p:txBody>
          <a:bodyPr/>
          <a:lstStyle/>
          <a:p>
            <a:r>
              <a:rPr lang="en-US" dirty="0"/>
              <a:t>Understanding E-mail Servers</a:t>
            </a:r>
            <a:endParaRPr lang="en-IN" dirty="0"/>
          </a:p>
        </p:txBody>
      </p:sp>
      <p:sp>
        <p:nvSpPr>
          <p:cNvPr id="3" name="Content Placeholder 2">
            <a:extLst>
              <a:ext uri="{FF2B5EF4-FFF2-40B4-BE49-F238E27FC236}">
                <a16:creationId xmlns:a16="http://schemas.microsoft.com/office/drawing/2014/main" id="{A6236D67-C8FE-AF48-9A0E-D7BBE86C0226}"/>
              </a:ext>
            </a:extLst>
          </p:cNvPr>
          <p:cNvSpPr>
            <a:spLocks noGrp="1"/>
          </p:cNvSpPr>
          <p:nvPr>
            <p:ph idx="1"/>
          </p:nvPr>
        </p:nvSpPr>
        <p:spPr/>
        <p:txBody>
          <a:bodyPr/>
          <a:lstStyle/>
          <a:p>
            <a:r>
              <a:rPr lang="en-US" dirty="0"/>
              <a:t>An e-mail server is loaded with software that uses e-mail protocols for its services and maintains logs you can examine and use in your investigation. </a:t>
            </a:r>
          </a:p>
          <a:p>
            <a:r>
              <a:rPr lang="en-US" dirty="0"/>
              <a:t>Your focus is not to learn how a particular e-mail server works but how to retrieve information about e-mails for an investigation.</a:t>
            </a:r>
            <a:endParaRPr lang="en-IN" dirty="0"/>
          </a:p>
        </p:txBody>
      </p:sp>
    </p:spTree>
    <p:extLst>
      <p:ext uri="{BB962C8B-B14F-4D97-AF65-F5344CB8AC3E}">
        <p14:creationId xmlns:p14="http://schemas.microsoft.com/office/powerpoint/2010/main" val="1184557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17DB8-6A53-7D73-CDD9-667E3CCDA0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AF16DC-D409-439B-6783-A328D8E128E6}"/>
              </a:ext>
            </a:extLst>
          </p:cNvPr>
          <p:cNvSpPr>
            <a:spLocks noGrp="1"/>
          </p:cNvSpPr>
          <p:nvPr>
            <p:ph idx="1"/>
          </p:nvPr>
        </p:nvSpPr>
        <p:spPr/>
        <p:txBody>
          <a:bodyPr>
            <a:normAutofit lnSpcReduction="10000"/>
          </a:bodyPr>
          <a:lstStyle/>
          <a:p>
            <a:r>
              <a:rPr lang="en-US" dirty="0"/>
              <a:t>Most e-mail </a:t>
            </a:r>
            <a:r>
              <a:rPr lang="en-US" dirty="0">
                <a:highlight>
                  <a:srgbClr val="FFFF00"/>
                </a:highlight>
              </a:rPr>
              <a:t>administrators log system operations </a:t>
            </a:r>
            <a:r>
              <a:rPr lang="en-US" dirty="0"/>
              <a:t>and message traffic to recover e-mails in case of a disaster, to make sure the firewall and e-mail filters are working correctly, and to enforce company policy.</a:t>
            </a:r>
          </a:p>
          <a:p>
            <a:r>
              <a:rPr lang="en-US" dirty="0"/>
              <a:t> However, the e-mail administrator can </a:t>
            </a:r>
            <a:r>
              <a:rPr lang="en-US" dirty="0">
                <a:highlight>
                  <a:srgbClr val="FFFF00"/>
                </a:highlight>
              </a:rPr>
              <a:t>disable logging or use </a:t>
            </a:r>
            <a:r>
              <a:rPr lang="en-US" dirty="0"/>
              <a:t>circular logging, which overwrites the log file when it reaches a specified size or at the end of a specified time frame. </a:t>
            </a:r>
          </a:p>
          <a:p>
            <a:r>
              <a:rPr lang="en-US" dirty="0">
                <a:highlight>
                  <a:srgbClr val="FFFF00"/>
                </a:highlight>
              </a:rPr>
              <a:t>Circular logging </a:t>
            </a:r>
            <a:r>
              <a:rPr lang="en-US" dirty="0"/>
              <a:t>saves valuable server space, but you can’t recover a log after it’s overwritten</a:t>
            </a:r>
          </a:p>
          <a:p>
            <a:r>
              <a:rPr lang="en-US" dirty="0"/>
              <a:t>The only way to access the log file </a:t>
            </a:r>
            <a:r>
              <a:rPr lang="en-US" dirty="0">
                <a:highlight>
                  <a:srgbClr val="FFFF00"/>
                </a:highlight>
              </a:rPr>
              <a:t>information is from a backup file</a:t>
            </a:r>
            <a:r>
              <a:rPr lang="en-US" dirty="0"/>
              <a:t>, which many e-mail administrators create before a log file is overwritten.</a:t>
            </a:r>
            <a:endParaRPr lang="en-IN" dirty="0"/>
          </a:p>
        </p:txBody>
      </p:sp>
    </p:spTree>
    <p:extLst>
      <p:ext uri="{BB962C8B-B14F-4D97-AF65-F5344CB8AC3E}">
        <p14:creationId xmlns:p14="http://schemas.microsoft.com/office/powerpoint/2010/main" val="3586969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8B96D-5963-F8DC-6D82-1856018D1594}"/>
              </a:ext>
            </a:extLst>
          </p:cNvPr>
          <p:cNvSpPr>
            <a:spLocks noGrp="1"/>
          </p:cNvSpPr>
          <p:nvPr>
            <p:ph type="title"/>
          </p:nvPr>
        </p:nvSpPr>
        <p:spPr/>
        <p:txBody>
          <a:bodyPr/>
          <a:lstStyle/>
          <a:p>
            <a:r>
              <a:rPr lang="en-IN" dirty="0"/>
              <a:t>e-mail logs generally identify</a:t>
            </a:r>
          </a:p>
        </p:txBody>
      </p:sp>
      <p:sp>
        <p:nvSpPr>
          <p:cNvPr id="3" name="Content Placeholder 2">
            <a:extLst>
              <a:ext uri="{FF2B5EF4-FFF2-40B4-BE49-F238E27FC236}">
                <a16:creationId xmlns:a16="http://schemas.microsoft.com/office/drawing/2014/main" id="{FBFF2D69-FD0E-504A-D9CA-D187C96F7492}"/>
              </a:ext>
            </a:extLst>
          </p:cNvPr>
          <p:cNvSpPr>
            <a:spLocks noGrp="1"/>
          </p:cNvSpPr>
          <p:nvPr>
            <p:ph idx="1"/>
          </p:nvPr>
        </p:nvSpPr>
        <p:spPr/>
        <p:txBody>
          <a:bodyPr/>
          <a:lstStyle/>
          <a:p>
            <a:r>
              <a:rPr lang="en-US" dirty="0"/>
              <a:t>the e-mail messages an account received, </a:t>
            </a:r>
          </a:p>
          <a:p>
            <a:r>
              <a:rPr lang="en-US" dirty="0"/>
              <a:t>the IP address from which they were sent, </a:t>
            </a:r>
          </a:p>
          <a:p>
            <a:r>
              <a:rPr lang="en-US" dirty="0"/>
              <a:t>the time and date the e-mail server received them, </a:t>
            </a:r>
          </a:p>
          <a:p>
            <a:r>
              <a:rPr lang="en-US" dirty="0"/>
              <a:t>the time and date the client computer accessed the e-mail, </a:t>
            </a:r>
          </a:p>
          <a:p>
            <a:r>
              <a:rPr lang="en-US" dirty="0"/>
              <a:t>the e-mail contents, </a:t>
            </a:r>
          </a:p>
          <a:p>
            <a:r>
              <a:rPr lang="en-US" dirty="0"/>
              <a:t>system-specific information, </a:t>
            </a:r>
          </a:p>
          <a:p>
            <a:r>
              <a:rPr lang="en-US" dirty="0"/>
              <a:t>and any other information the e-mail administrator wants to track.</a:t>
            </a:r>
            <a:endParaRPr lang="en-IN" dirty="0"/>
          </a:p>
        </p:txBody>
      </p:sp>
    </p:spTree>
    <p:extLst>
      <p:ext uri="{BB962C8B-B14F-4D97-AF65-F5344CB8AC3E}">
        <p14:creationId xmlns:p14="http://schemas.microsoft.com/office/powerpoint/2010/main" val="2849609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E95A7-D680-966C-7E71-830C1FE32B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513F3A-95F5-B17C-0C6C-1A1444C10667}"/>
              </a:ext>
            </a:extLst>
          </p:cNvPr>
          <p:cNvSpPr>
            <a:spLocks noGrp="1"/>
          </p:cNvSpPr>
          <p:nvPr>
            <p:ph idx="1"/>
          </p:nvPr>
        </p:nvSpPr>
        <p:spPr/>
        <p:txBody>
          <a:bodyPr>
            <a:normAutofit lnSpcReduction="10000"/>
          </a:bodyPr>
          <a:lstStyle/>
          <a:p>
            <a:r>
              <a:rPr lang="en-US" dirty="0"/>
              <a:t>In addition to logging e-mail traffic, e-mail servers </a:t>
            </a:r>
            <a:r>
              <a:rPr lang="en-US" dirty="0">
                <a:highlight>
                  <a:srgbClr val="FFFF00"/>
                </a:highlight>
              </a:rPr>
              <a:t>maintain copies of </a:t>
            </a:r>
            <a:r>
              <a:rPr lang="en-US" dirty="0"/>
              <a:t>clients’ e-mail, even if the users have deleted messages from their inboxes.</a:t>
            </a:r>
          </a:p>
          <a:p>
            <a:r>
              <a:rPr lang="en-US" dirty="0"/>
              <a:t> Some e-mail servers don’t completely delete messages until the system is backed up. </a:t>
            </a:r>
          </a:p>
          <a:p>
            <a:r>
              <a:rPr lang="en-US" dirty="0"/>
              <a:t>Even if the suspect deletes the e-mail, sometimes the e-mail administrator can recover the e-mail without restoring the entire e-mail system.</a:t>
            </a:r>
          </a:p>
          <a:p>
            <a:r>
              <a:rPr lang="en-US" dirty="0"/>
              <a:t>. If you have a date and time stamp for an e-mail, the e-mail administrator should be able to recover it from backup media if the message is no longer on the e-mail server</a:t>
            </a:r>
            <a:endParaRPr lang="en-IN" dirty="0"/>
          </a:p>
        </p:txBody>
      </p:sp>
    </p:spTree>
    <p:extLst>
      <p:ext uri="{BB962C8B-B14F-4D97-AF65-F5344CB8AC3E}">
        <p14:creationId xmlns:p14="http://schemas.microsoft.com/office/powerpoint/2010/main" val="5149880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DA8F3-81FC-69CF-E8A1-45C524A1520D}"/>
              </a:ext>
            </a:extLst>
          </p:cNvPr>
          <p:cNvSpPr>
            <a:spLocks noGrp="1"/>
          </p:cNvSpPr>
          <p:nvPr>
            <p:ph type="title"/>
          </p:nvPr>
        </p:nvSpPr>
        <p:spPr/>
        <p:txBody>
          <a:bodyPr/>
          <a:lstStyle/>
          <a:p>
            <a:r>
              <a:rPr lang="en-US" dirty="0"/>
              <a:t>Examining UNIX E-mail Server Logs</a:t>
            </a:r>
            <a:endParaRPr lang="en-IN" dirty="0"/>
          </a:p>
        </p:txBody>
      </p:sp>
      <p:sp>
        <p:nvSpPr>
          <p:cNvPr id="3" name="Content Placeholder 2">
            <a:extLst>
              <a:ext uri="{FF2B5EF4-FFF2-40B4-BE49-F238E27FC236}">
                <a16:creationId xmlns:a16="http://schemas.microsoft.com/office/drawing/2014/main" id="{EA6B850A-2DFF-8B42-4D7C-2F0E13732B1A}"/>
              </a:ext>
            </a:extLst>
          </p:cNvPr>
          <p:cNvSpPr>
            <a:spLocks noGrp="1"/>
          </p:cNvSpPr>
          <p:nvPr>
            <p:ph idx="1"/>
          </p:nvPr>
        </p:nvSpPr>
        <p:spPr/>
        <p:txBody>
          <a:bodyPr>
            <a:normAutofit fontScale="92500" lnSpcReduction="20000"/>
          </a:bodyPr>
          <a:lstStyle/>
          <a:p>
            <a:r>
              <a:rPr lang="en-US" b="1" dirty="0" err="1">
                <a:highlight>
                  <a:srgbClr val="FFFF00"/>
                </a:highlight>
              </a:rPr>
              <a:t>Sendmail</a:t>
            </a:r>
            <a:r>
              <a:rPr lang="en-US" b="1" dirty="0">
                <a:highlight>
                  <a:srgbClr val="FFFF00"/>
                </a:highlight>
              </a:rPr>
              <a:t> e-mail server </a:t>
            </a:r>
          </a:p>
          <a:p>
            <a:r>
              <a:rPr lang="en-US" dirty="0"/>
              <a:t>Other UNIX e-mail servers produce similar log files in similar locations. </a:t>
            </a:r>
          </a:p>
          <a:p>
            <a:r>
              <a:rPr lang="en-US" dirty="0"/>
              <a:t>The files that provide helpful information are log files and configuration files. </a:t>
            </a:r>
          </a:p>
          <a:p>
            <a:r>
              <a:rPr lang="en-US" dirty="0" err="1"/>
              <a:t>Sendmail</a:t>
            </a:r>
            <a:r>
              <a:rPr lang="en-US" dirty="0"/>
              <a:t> creates </a:t>
            </a:r>
            <a:r>
              <a:rPr lang="en-US" dirty="0">
                <a:highlight>
                  <a:srgbClr val="FFFF00"/>
                </a:highlight>
              </a:rPr>
              <a:t>a number of files on the server to track </a:t>
            </a:r>
            <a:r>
              <a:rPr lang="en-US" dirty="0"/>
              <a:t>and maintain the e-mail service. </a:t>
            </a:r>
          </a:p>
          <a:p>
            <a:r>
              <a:rPr lang="en-US" dirty="0"/>
              <a:t>The first one to check is </a:t>
            </a:r>
            <a:r>
              <a:rPr lang="en-US" dirty="0">
                <a:highlight>
                  <a:srgbClr val="FFFF00"/>
                </a:highlight>
              </a:rPr>
              <a:t>/</a:t>
            </a:r>
            <a:r>
              <a:rPr lang="en-US" dirty="0" err="1">
                <a:highlight>
                  <a:srgbClr val="FFFF00"/>
                </a:highlight>
              </a:rPr>
              <a:t>etc</a:t>
            </a:r>
            <a:r>
              <a:rPr lang="en-US" dirty="0">
                <a:highlight>
                  <a:srgbClr val="FFFF00"/>
                </a:highlight>
              </a:rPr>
              <a:t>/sendmail.cf, </a:t>
            </a:r>
            <a:r>
              <a:rPr lang="en-US" dirty="0"/>
              <a:t>which contains configuration information for </a:t>
            </a:r>
            <a:r>
              <a:rPr lang="en-US" dirty="0" err="1"/>
              <a:t>Sendmail</a:t>
            </a:r>
            <a:r>
              <a:rPr lang="en-US" dirty="0"/>
              <a:t>, so </a:t>
            </a:r>
            <a:r>
              <a:rPr lang="en-US" dirty="0">
                <a:highlight>
                  <a:srgbClr val="FFFF00"/>
                </a:highlight>
              </a:rPr>
              <a:t>you can determine where log files are stored.</a:t>
            </a:r>
          </a:p>
          <a:p>
            <a:r>
              <a:rPr lang="en-US" dirty="0"/>
              <a:t> </a:t>
            </a:r>
            <a:r>
              <a:rPr lang="en-US" dirty="0" err="1"/>
              <a:t>Sendmail</a:t>
            </a:r>
            <a:r>
              <a:rPr lang="en-US" dirty="0"/>
              <a:t> refers to the sendmail.cf file to find out what to do with an e-mail after it’s received. </a:t>
            </a:r>
          </a:p>
          <a:p>
            <a:pPr lvl="1"/>
            <a:r>
              <a:rPr lang="en-US" i="1" dirty="0"/>
              <a:t>For example, if the server receives an e-mail from an unsolicited site, a line in the </a:t>
            </a:r>
            <a:r>
              <a:rPr lang="en-US" b="1" i="1" dirty="0">
                <a:highlight>
                  <a:srgbClr val="FFFF00"/>
                </a:highlight>
              </a:rPr>
              <a:t>sendmail.cf file can tell the </a:t>
            </a:r>
            <a:r>
              <a:rPr lang="en-US" b="1" i="1" dirty="0" err="1">
                <a:highlight>
                  <a:srgbClr val="FFFF00"/>
                </a:highlight>
              </a:rPr>
              <a:t>Sendmail</a:t>
            </a:r>
            <a:r>
              <a:rPr lang="en-US" b="1" i="1" dirty="0">
                <a:highlight>
                  <a:srgbClr val="FFFF00"/>
                </a:highlight>
              </a:rPr>
              <a:t> server to discard it.</a:t>
            </a:r>
            <a:endParaRPr lang="en-IN" b="1" i="1" dirty="0">
              <a:highlight>
                <a:srgbClr val="FFFF00"/>
              </a:highlight>
            </a:endParaRPr>
          </a:p>
        </p:txBody>
      </p:sp>
    </p:spTree>
    <p:extLst>
      <p:ext uri="{BB962C8B-B14F-4D97-AF65-F5344CB8AC3E}">
        <p14:creationId xmlns:p14="http://schemas.microsoft.com/office/powerpoint/2010/main" val="4029178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55FBD-EE6B-D709-0D92-1E95623E7C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908A8C-6397-0592-DE52-BD725471FEBA}"/>
              </a:ext>
            </a:extLst>
          </p:cNvPr>
          <p:cNvSpPr>
            <a:spLocks noGrp="1"/>
          </p:cNvSpPr>
          <p:nvPr>
            <p:ph idx="1"/>
          </p:nvPr>
        </p:nvSpPr>
        <p:spPr/>
        <p:txBody>
          <a:bodyPr>
            <a:normAutofit fontScale="92500" lnSpcReduction="10000"/>
          </a:bodyPr>
          <a:lstStyle/>
          <a:p>
            <a:r>
              <a:rPr lang="en-US" b="1" dirty="0">
                <a:highlight>
                  <a:srgbClr val="FFFF00"/>
                </a:highlight>
              </a:rPr>
              <a:t>the </a:t>
            </a:r>
            <a:r>
              <a:rPr lang="en-US" b="1" dirty="0" err="1">
                <a:highlight>
                  <a:srgbClr val="FFFF00"/>
                </a:highlight>
              </a:rPr>
              <a:t>syslogd</a:t>
            </a:r>
            <a:r>
              <a:rPr lang="en-US" b="1" dirty="0">
                <a:highlight>
                  <a:srgbClr val="FFFF00"/>
                </a:highlight>
              </a:rPr>
              <a:t> file </a:t>
            </a:r>
            <a:r>
              <a:rPr lang="en-US" dirty="0"/>
              <a:t>includes e-mail logging instructions.</a:t>
            </a:r>
          </a:p>
          <a:p>
            <a:r>
              <a:rPr lang="en-US" dirty="0"/>
              <a:t> By viewing this file, you can determine how </a:t>
            </a:r>
            <a:r>
              <a:rPr lang="en-US" dirty="0" err="1"/>
              <a:t>Sendmail</a:t>
            </a:r>
            <a:r>
              <a:rPr lang="en-US" dirty="0"/>
              <a:t> is set up to log </a:t>
            </a:r>
            <a:r>
              <a:rPr lang="en-US" dirty="0">
                <a:highlight>
                  <a:srgbClr val="FFFF00"/>
                </a:highlight>
              </a:rPr>
              <a:t>e-mail events and which events are logged</a:t>
            </a:r>
            <a:r>
              <a:rPr lang="en-US" dirty="0"/>
              <a:t>. </a:t>
            </a:r>
          </a:p>
          <a:p>
            <a:r>
              <a:rPr lang="en-US" dirty="0"/>
              <a:t>The </a:t>
            </a:r>
            <a:r>
              <a:rPr lang="en-US" dirty="0" err="1"/>
              <a:t>syslogd</a:t>
            </a:r>
            <a:r>
              <a:rPr lang="en-US" dirty="0"/>
              <a:t> file’s configuration is </a:t>
            </a:r>
            <a:r>
              <a:rPr lang="en-US" dirty="0">
                <a:highlight>
                  <a:srgbClr val="FFFF00"/>
                </a:highlight>
              </a:rPr>
              <a:t>located in /</a:t>
            </a:r>
            <a:r>
              <a:rPr lang="en-US" dirty="0" err="1">
                <a:highlight>
                  <a:srgbClr val="FFFF00"/>
                </a:highlight>
              </a:rPr>
              <a:t>etc</a:t>
            </a:r>
            <a:r>
              <a:rPr lang="en-US" dirty="0">
                <a:highlight>
                  <a:srgbClr val="FFFF00"/>
                </a:highlight>
              </a:rPr>
              <a:t>/</a:t>
            </a:r>
            <a:r>
              <a:rPr lang="en-US" dirty="0" err="1">
                <a:highlight>
                  <a:srgbClr val="FFFF00"/>
                </a:highlight>
              </a:rPr>
              <a:t>syslog.conf</a:t>
            </a:r>
            <a:r>
              <a:rPr lang="en-US" dirty="0"/>
              <a:t>, which contains three pieces of information that tell you what happened to an e-mail when it was logged: </a:t>
            </a:r>
          </a:p>
          <a:p>
            <a:r>
              <a:rPr lang="en-US" dirty="0">
                <a:highlight>
                  <a:srgbClr val="FFFF00"/>
                </a:highlight>
              </a:rPr>
              <a:t>the event, </a:t>
            </a:r>
          </a:p>
          <a:p>
            <a:r>
              <a:rPr lang="en-US" dirty="0">
                <a:highlight>
                  <a:srgbClr val="FFFF00"/>
                </a:highlight>
              </a:rPr>
              <a:t>the priority level of concern, </a:t>
            </a:r>
          </a:p>
          <a:p>
            <a:r>
              <a:rPr lang="en-US" dirty="0">
                <a:highlight>
                  <a:srgbClr val="FFFF00"/>
                </a:highlight>
              </a:rPr>
              <a:t>and the action taken when it was logged.</a:t>
            </a:r>
          </a:p>
          <a:p>
            <a:r>
              <a:rPr lang="en-US" dirty="0"/>
              <a:t> </a:t>
            </a:r>
            <a:endParaRPr lang="en-IN" dirty="0"/>
          </a:p>
        </p:txBody>
      </p:sp>
    </p:spTree>
    <p:extLst>
      <p:ext uri="{BB962C8B-B14F-4D97-AF65-F5344CB8AC3E}">
        <p14:creationId xmlns:p14="http://schemas.microsoft.com/office/powerpoint/2010/main" val="20126159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2C21-638A-D516-8564-5CD35ABA5B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D535D0-75EC-C194-2D58-F8F44D054274}"/>
              </a:ext>
            </a:extLst>
          </p:cNvPr>
          <p:cNvSpPr>
            <a:spLocks noGrp="1"/>
          </p:cNvSpPr>
          <p:nvPr>
            <p:ph idx="1"/>
          </p:nvPr>
        </p:nvSpPr>
        <p:spPr/>
        <p:txBody>
          <a:bodyPr/>
          <a:lstStyle/>
          <a:p>
            <a:r>
              <a:rPr lang="en-US" dirty="0"/>
              <a:t>The </a:t>
            </a:r>
            <a:r>
              <a:rPr lang="en-US" dirty="0" err="1">
                <a:highlight>
                  <a:srgbClr val="FFFF00"/>
                </a:highlight>
              </a:rPr>
              <a:t>syslog.conf</a:t>
            </a:r>
            <a:r>
              <a:rPr lang="en-US" dirty="0">
                <a:highlight>
                  <a:srgbClr val="FFFF00"/>
                </a:highlight>
              </a:rPr>
              <a:t> file </a:t>
            </a:r>
            <a:r>
              <a:rPr lang="en-US" dirty="0"/>
              <a:t>simply specifies where to save different types of e-mail log files. </a:t>
            </a:r>
          </a:p>
          <a:p>
            <a:r>
              <a:rPr lang="en-US" dirty="0"/>
              <a:t>The first log file it configures is /var/log/</a:t>
            </a:r>
            <a:r>
              <a:rPr lang="en-US" dirty="0" err="1"/>
              <a:t>maillog</a:t>
            </a:r>
            <a:r>
              <a:rPr lang="en-US" dirty="0"/>
              <a:t>, which </a:t>
            </a:r>
            <a:r>
              <a:rPr lang="en-US" dirty="0">
                <a:highlight>
                  <a:srgbClr val="FFFF00"/>
                </a:highlight>
              </a:rPr>
              <a:t>usually contains a record of Simple Mail Transfer Protocol (SMTP) </a:t>
            </a:r>
            <a:r>
              <a:rPr lang="en-US" dirty="0"/>
              <a:t>communication between servers.</a:t>
            </a:r>
          </a:p>
          <a:p>
            <a:r>
              <a:rPr lang="en-US" dirty="0"/>
              <a:t>You can compare this information with the header of the e-mail the victim received to confirm the sender.</a:t>
            </a:r>
            <a:endParaRPr lang="en-IN" dirty="0"/>
          </a:p>
        </p:txBody>
      </p:sp>
    </p:spTree>
    <p:extLst>
      <p:ext uri="{BB962C8B-B14F-4D97-AF65-F5344CB8AC3E}">
        <p14:creationId xmlns:p14="http://schemas.microsoft.com/office/powerpoint/2010/main" val="4582861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7D0C-C3A0-0C8A-50BE-465FDA97B0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598654-E25F-9370-2F7A-74ED1FA5ACED}"/>
              </a:ext>
            </a:extLst>
          </p:cNvPr>
          <p:cNvSpPr>
            <a:spLocks noGrp="1"/>
          </p:cNvSpPr>
          <p:nvPr>
            <p:ph idx="1"/>
          </p:nvPr>
        </p:nvSpPr>
        <p:spPr/>
        <p:txBody>
          <a:bodyPr>
            <a:normAutofit lnSpcReduction="10000"/>
          </a:bodyPr>
          <a:lstStyle/>
          <a:p>
            <a:r>
              <a:rPr lang="en-US" dirty="0"/>
              <a:t>Examining Microsoft E-mail Server Logs Exchange Server, generally called Exchange, is the Microsoft e-mail server software. </a:t>
            </a:r>
          </a:p>
          <a:p>
            <a:r>
              <a:rPr lang="en-US" dirty="0"/>
              <a:t>Exchange uses a database and is based on the </a:t>
            </a:r>
            <a:r>
              <a:rPr lang="en-US" dirty="0">
                <a:highlight>
                  <a:srgbClr val="FFFF00"/>
                </a:highlight>
              </a:rPr>
              <a:t>Microsoft Extensible Storage Engine (ESE),</a:t>
            </a:r>
            <a:r>
              <a:rPr lang="en-US" dirty="0"/>
              <a:t> which uses several files in different combinations to provide e-mail service. </a:t>
            </a:r>
          </a:p>
          <a:p>
            <a:r>
              <a:rPr lang="en-US" i="1" dirty="0"/>
              <a:t>The files most useful to an investigation are </a:t>
            </a:r>
          </a:p>
          <a:p>
            <a:r>
              <a:rPr lang="en-US" i="1" dirty="0"/>
              <a:t>.</a:t>
            </a:r>
            <a:r>
              <a:rPr lang="en-US" i="1" dirty="0" err="1"/>
              <a:t>edb</a:t>
            </a:r>
            <a:r>
              <a:rPr lang="en-US" i="1" dirty="0"/>
              <a:t> and </a:t>
            </a:r>
          </a:p>
          <a:p>
            <a:r>
              <a:rPr lang="en-US" i="1" dirty="0"/>
              <a:t>.</a:t>
            </a:r>
            <a:r>
              <a:rPr lang="en-US" i="1" dirty="0" err="1"/>
              <a:t>stm</a:t>
            </a:r>
            <a:r>
              <a:rPr lang="en-US" i="1" dirty="0"/>
              <a:t> database files, </a:t>
            </a:r>
          </a:p>
          <a:p>
            <a:r>
              <a:rPr lang="en-US" i="1" dirty="0"/>
              <a:t>checkpoint files, </a:t>
            </a:r>
          </a:p>
          <a:p>
            <a:r>
              <a:rPr lang="en-US" i="1" dirty="0"/>
              <a:t>temporary files.</a:t>
            </a:r>
            <a:endParaRPr lang="en-IN" i="1" dirty="0"/>
          </a:p>
        </p:txBody>
      </p:sp>
    </p:spTree>
    <p:extLst>
      <p:ext uri="{BB962C8B-B14F-4D97-AF65-F5344CB8AC3E}">
        <p14:creationId xmlns:p14="http://schemas.microsoft.com/office/powerpoint/2010/main" val="37603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94E18-5417-4926-102B-E24F45900C10}"/>
              </a:ext>
            </a:extLst>
          </p:cNvPr>
          <p:cNvSpPr>
            <a:spLocks noGrp="1"/>
          </p:cNvSpPr>
          <p:nvPr>
            <p:ph type="title"/>
          </p:nvPr>
        </p:nvSpPr>
        <p:spPr/>
        <p:txBody>
          <a:bodyPr>
            <a:normAutofit fontScale="90000"/>
          </a:bodyPr>
          <a:lstStyle/>
          <a:p>
            <a:pPr>
              <a:lnSpc>
                <a:spcPct val="107000"/>
              </a:lnSpc>
              <a:spcAft>
                <a:spcPts val="800"/>
              </a:spcAft>
            </a:pPr>
            <a:r>
              <a:rPr lang="en-IN" sz="4400" b="1" dirty="0">
                <a:effectLst/>
                <a:latin typeface="Calibri" panose="020F0502020204030204" pitchFamily="34" charset="0"/>
                <a:ea typeface="Calibri" panose="020F0502020204030204" pitchFamily="34" charset="0"/>
                <a:cs typeface="Times New Roman" panose="02020603050405020304" pitchFamily="18" charset="0"/>
              </a:rPr>
              <a:t>Validating Forensic Data</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E929BC5-780E-F432-4FFD-A94484D1D5F1}"/>
              </a:ext>
            </a:extLst>
          </p:cNvPr>
          <p:cNvSpPr>
            <a:spLocks noGrp="1"/>
          </p:cNvSpPr>
          <p:nvPr>
            <p:ph idx="1"/>
          </p:nvPr>
        </p:nvSpPr>
        <p:spPr/>
        <p:txBody>
          <a:bodyPr>
            <a:normAutofit fontScale="85000" lnSpcReduction="20000"/>
          </a:bodyPr>
          <a:lstStyle/>
          <a:p>
            <a:r>
              <a:rPr lang="en-IN" sz="2800" dirty="0">
                <a:effectLst/>
                <a:latin typeface="Calibri" panose="020F0502020204030204" pitchFamily="34" charset="0"/>
                <a:ea typeface="Calibri" panose="020F0502020204030204" pitchFamily="34" charset="0"/>
                <a:cs typeface="Times New Roman" panose="02020603050405020304" pitchFamily="18" charset="0"/>
              </a:rPr>
              <a:t>Most computer forensic tools—such as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ProDiscover</a:t>
            </a:r>
            <a:r>
              <a:rPr lang="en-IN" sz="2800" dirty="0">
                <a:effectLst/>
                <a:latin typeface="Calibri" panose="020F0502020204030204" pitchFamily="34" charset="0"/>
                <a:ea typeface="Calibri" panose="020F0502020204030204" pitchFamily="34" charset="0"/>
                <a:cs typeface="Times New Roman" panose="02020603050405020304" pitchFamily="18" charset="0"/>
              </a:rPr>
              <a:t>, X-Ways Forensics, FTK, and EnCase— provide automated hashing of image files</a:t>
            </a:r>
          </a:p>
          <a:p>
            <a:pPr>
              <a:lnSpc>
                <a:spcPct val="107000"/>
              </a:lnSpc>
              <a:spcAft>
                <a:spcPts val="800"/>
              </a:spcAft>
            </a:pPr>
            <a:r>
              <a:rPr lang="en-IN" sz="3300" b="1" dirty="0">
                <a:effectLst/>
                <a:latin typeface="Calibri" panose="020F0502020204030204" pitchFamily="34" charset="0"/>
                <a:ea typeface="Calibri" panose="020F0502020204030204" pitchFamily="34" charset="0"/>
                <a:cs typeface="Times New Roman" panose="02020603050405020304" pitchFamily="18" charset="0"/>
              </a:rPr>
              <a:t>Validating with Hexadecimal Editors </a:t>
            </a:r>
          </a:p>
          <a:p>
            <a:pPr algn="just">
              <a:lnSpc>
                <a:spcPct val="107000"/>
              </a:lnSpc>
              <a:spcAft>
                <a:spcPts val="800"/>
              </a:spcAft>
            </a:pPr>
            <a:r>
              <a:rPr lang="en-IN" sz="2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Hex editors are often used to crack copy-protected software, study how computer viruses work, or in the case of forensics, identify and retrieve information that can't normally be accessed by the operating system.</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Advanced hexadecimal editors offer many features not available in computer forensics tools, such as hashing specific files or sectors.</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Getting a hash value with a full-featured hexadecimal editor is much faster and easier than with a computer forensics tool.</a:t>
            </a:r>
          </a:p>
          <a:p>
            <a:endParaRPr lang="en-IN" dirty="0"/>
          </a:p>
        </p:txBody>
      </p:sp>
    </p:spTree>
    <p:extLst>
      <p:ext uri="{BB962C8B-B14F-4D97-AF65-F5344CB8AC3E}">
        <p14:creationId xmlns:p14="http://schemas.microsoft.com/office/powerpoint/2010/main" val="2747149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941E-1C85-10CF-FF62-92605491AE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0C6B2F2-033F-0C4E-B30E-7A69F4516ECD}"/>
              </a:ext>
            </a:extLst>
          </p:cNvPr>
          <p:cNvSpPr>
            <a:spLocks noGrp="1"/>
          </p:cNvSpPr>
          <p:nvPr>
            <p:ph idx="1"/>
          </p:nvPr>
        </p:nvSpPr>
        <p:spPr/>
        <p:txBody>
          <a:bodyPr>
            <a:normAutofit fontScale="92500" lnSpcReduction="10000"/>
          </a:bodyPr>
          <a:lstStyle/>
          <a:p>
            <a:r>
              <a:rPr lang="en-US" dirty="0"/>
              <a:t>As a database server, </a:t>
            </a:r>
            <a:r>
              <a:rPr lang="en-US" dirty="0">
                <a:highlight>
                  <a:srgbClr val="FFFF00"/>
                </a:highlight>
              </a:rPr>
              <a:t>Exchange logs </a:t>
            </a:r>
            <a:r>
              <a:rPr lang="en-US" dirty="0"/>
              <a:t>information about changes </a:t>
            </a:r>
            <a:r>
              <a:rPr lang="en-US" dirty="0">
                <a:highlight>
                  <a:srgbClr val="FFFF00"/>
                </a:highlight>
              </a:rPr>
              <a:t>to its data, also called transactions,</a:t>
            </a:r>
            <a:r>
              <a:rPr lang="en-US" dirty="0"/>
              <a:t> in a transaction log. </a:t>
            </a:r>
          </a:p>
          <a:p>
            <a:r>
              <a:rPr lang="en-US" dirty="0"/>
              <a:t>To prevent loss of data from the most recent backup, </a:t>
            </a:r>
            <a:r>
              <a:rPr lang="en-US" dirty="0">
                <a:highlight>
                  <a:srgbClr val="FFFF00"/>
                </a:highlight>
              </a:rPr>
              <a:t>a checkpoint file, or marker, is inserted in the transaction log </a:t>
            </a:r>
            <a:r>
              <a:rPr lang="en-US" dirty="0"/>
              <a:t>to mark the last point at which the database was written to disk. </a:t>
            </a:r>
          </a:p>
          <a:p>
            <a:r>
              <a:rPr lang="en-US" dirty="0"/>
              <a:t>With these files, e-mail administrators can recover lost or deleted messages in the event of a disaster, such as a power failure.</a:t>
            </a:r>
          </a:p>
          <a:p>
            <a:r>
              <a:rPr lang="en-US" dirty="0"/>
              <a:t>Exchange servers can also maintain </a:t>
            </a:r>
            <a:r>
              <a:rPr lang="en-US" dirty="0">
                <a:highlight>
                  <a:srgbClr val="FFFF00"/>
                </a:highlight>
              </a:rPr>
              <a:t>a log called Tracking.log </a:t>
            </a:r>
            <a:r>
              <a:rPr lang="en-US" dirty="0"/>
              <a:t>that tracks messages</a:t>
            </a:r>
          </a:p>
          <a:p>
            <a:r>
              <a:rPr lang="en-US" dirty="0"/>
              <a:t>Except for special forensics tools, the </a:t>
            </a:r>
            <a:r>
              <a:rPr lang="en-US" dirty="0">
                <a:highlight>
                  <a:srgbClr val="FFFF00"/>
                </a:highlight>
              </a:rPr>
              <a:t>message tracking log provides the most information about messages sent and received in Exchange.</a:t>
            </a:r>
            <a:endParaRPr lang="en-IN" dirty="0">
              <a:highlight>
                <a:srgbClr val="FFFF00"/>
              </a:highlight>
            </a:endParaRPr>
          </a:p>
        </p:txBody>
      </p:sp>
    </p:spTree>
    <p:extLst>
      <p:ext uri="{BB962C8B-B14F-4D97-AF65-F5344CB8AC3E}">
        <p14:creationId xmlns:p14="http://schemas.microsoft.com/office/powerpoint/2010/main" val="5584454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79030-3C65-BF38-FBDA-21EA39275783}"/>
              </a:ext>
            </a:extLst>
          </p:cNvPr>
          <p:cNvSpPr>
            <a:spLocks noGrp="1"/>
          </p:cNvSpPr>
          <p:nvPr>
            <p:ph type="title"/>
          </p:nvPr>
        </p:nvSpPr>
        <p:spPr/>
        <p:txBody>
          <a:bodyPr/>
          <a:lstStyle/>
          <a:p>
            <a:r>
              <a:rPr lang="en-US" dirty="0"/>
              <a:t>Using Specialized E-mail Forensics Tools</a:t>
            </a:r>
            <a:endParaRPr lang="en-IN" dirty="0"/>
          </a:p>
        </p:txBody>
      </p:sp>
      <p:sp>
        <p:nvSpPr>
          <p:cNvPr id="3" name="Content Placeholder 2">
            <a:extLst>
              <a:ext uri="{FF2B5EF4-FFF2-40B4-BE49-F238E27FC236}">
                <a16:creationId xmlns:a16="http://schemas.microsoft.com/office/drawing/2014/main" id="{3EDB23A7-3F83-1370-6504-4CD5972E5363}"/>
              </a:ext>
            </a:extLst>
          </p:cNvPr>
          <p:cNvSpPr>
            <a:spLocks noGrp="1"/>
          </p:cNvSpPr>
          <p:nvPr>
            <p:ph idx="1"/>
          </p:nvPr>
        </p:nvSpPr>
        <p:spPr/>
        <p:txBody>
          <a:bodyPr/>
          <a:lstStyle/>
          <a:p>
            <a:r>
              <a:rPr lang="en-US" dirty="0"/>
              <a:t>For many e-mail investigations, you can </a:t>
            </a:r>
            <a:r>
              <a:rPr lang="en-US" dirty="0">
                <a:highlight>
                  <a:srgbClr val="FFFF00"/>
                </a:highlight>
              </a:rPr>
              <a:t>rely on e-mail message files, e-mail headers, and e-mail server log files.</a:t>
            </a:r>
          </a:p>
          <a:p>
            <a:r>
              <a:rPr lang="en-US" dirty="0"/>
              <a:t> However, if you can’t find an e-mail administrator willing to help with the investigation, or you encounter a highly customized e-mail environment, </a:t>
            </a:r>
            <a:r>
              <a:rPr lang="en-US" dirty="0">
                <a:highlight>
                  <a:srgbClr val="FFFF00"/>
                </a:highlight>
              </a:rPr>
              <a:t>you can use data recovery tools and forensics tools designed to recover e-mail files. </a:t>
            </a:r>
          </a:p>
          <a:p>
            <a:r>
              <a:rPr lang="en-US" dirty="0"/>
              <a:t>As technology has progressed in e-mail and other services, so have the tools for recovering information lost or deleted from a hard drive.</a:t>
            </a:r>
            <a:endParaRPr lang="en-IN" dirty="0"/>
          </a:p>
        </p:txBody>
      </p:sp>
    </p:spTree>
    <p:extLst>
      <p:ext uri="{BB962C8B-B14F-4D97-AF65-F5344CB8AC3E}">
        <p14:creationId xmlns:p14="http://schemas.microsoft.com/office/powerpoint/2010/main" val="24531410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7D8D-AEDE-23E9-D8D3-4BFDDFD58080}"/>
              </a:ext>
            </a:extLst>
          </p:cNvPr>
          <p:cNvSpPr>
            <a:spLocks noGrp="1"/>
          </p:cNvSpPr>
          <p:nvPr>
            <p:ph type="title"/>
          </p:nvPr>
        </p:nvSpPr>
        <p:spPr/>
        <p:txBody>
          <a:bodyPr/>
          <a:lstStyle/>
          <a:p>
            <a:r>
              <a:rPr lang="en-US" dirty="0"/>
              <a:t>Third-party tool</a:t>
            </a:r>
            <a:endParaRPr lang="en-IN" dirty="0"/>
          </a:p>
        </p:txBody>
      </p:sp>
      <p:sp>
        <p:nvSpPr>
          <p:cNvPr id="3" name="Content Placeholder 2">
            <a:extLst>
              <a:ext uri="{FF2B5EF4-FFF2-40B4-BE49-F238E27FC236}">
                <a16:creationId xmlns:a16="http://schemas.microsoft.com/office/drawing/2014/main" id="{0850B33C-471E-1A6D-07DA-B209557A021B}"/>
              </a:ext>
            </a:extLst>
          </p:cNvPr>
          <p:cNvSpPr>
            <a:spLocks noGrp="1"/>
          </p:cNvSpPr>
          <p:nvPr>
            <p:ph idx="1"/>
          </p:nvPr>
        </p:nvSpPr>
        <p:spPr/>
        <p:txBody>
          <a:bodyPr>
            <a:normAutofit fontScale="92500" lnSpcReduction="10000"/>
          </a:bodyPr>
          <a:lstStyle/>
          <a:p>
            <a:r>
              <a:rPr lang="en-US" dirty="0"/>
              <a:t>When you use a third-party tool to search </a:t>
            </a:r>
            <a:r>
              <a:rPr lang="en-US" dirty="0">
                <a:highlight>
                  <a:srgbClr val="FFFF00"/>
                </a:highlight>
              </a:rPr>
              <a:t>for a .</a:t>
            </a:r>
            <a:r>
              <a:rPr lang="en-US" dirty="0" err="1">
                <a:highlight>
                  <a:srgbClr val="FFFF00"/>
                </a:highlight>
              </a:rPr>
              <a:t>db</a:t>
            </a:r>
            <a:r>
              <a:rPr lang="en-US" dirty="0">
                <a:highlight>
                  <a:srgbClr val="FFFF00"/>
                </a:highlight>
              </a:rPr>
              <a:t> file, </a:t>
            </a:r>
            <a:r>
              <a:rPr lang="en-US" dirty="0"/>
              <a:t>for example, you can find where the administrator stores .</a:t>
            </a:r>
            <a:r>
              <a:rPr lang="en-US" dirty="0" err="1"/>
              <a:t>db</a:t>
            </a:r>
            <a:r>
              <a:rPr lang="en-US" dirty="0"/>
              <a:t> files for the e-mail server. To </a:t>
            </a:r>
            <a:r>
              <a:rPr lang="en-US" dirty="0">
                <a:highlight>
                  <a:srgbClr val="FFFF00"/>
                </a:highlight>
              </a:rPr>
              <a:t>find log files, use .log as the search criteria. </a:t>
            </a:r>
          </a:p>
          <a:p>
            <a:r>
              <a:rPr lang="en-US" dirty="0"/>
              <a:t>You’re likely to find at least two logs related to e-mail—</a:t>
            </a:r>
            <a:r>
              <a:rPr lang="en-US" dirty="0">
                <a:highlight>
                  <a:srgbClr val="FFFF00"/>
                </a:highlight>
              </a:rPr>
              <a:t>one listing logged events for messages and the other listing logged events for accounts accessing e-mail.</a:t>
            </a:r>
          </a:p>
          <a:p>
            <a:r>
              <a:rPr lang="en-US" dirty="0">
                <a:highlight>
                  <a:srgbClr val="FFFF00"/>
                </a:highlight>
              </a:rPr>
              <a:t> FTK, EnCase, and other forensics tools enable </a:t>
            </a:r>
            <a:r>
              <a:rPr lang="en-US" dirty="0"/>
              <a:t>you to find e-mail database files, personal e-mail files, offline storage files, and log files.</a:t>
            </a:r>
          </a:p>
          <a:p>
            <a:r>
              <a:rPr lang="en-US" dirty="0"/>
              <a:t> Some tools allow you to </a:t>
            </a:r>
            <a:r>
              <a:rPr lang="en-US" dirty="0">
                <a:highlight>
                  <a:srgbClr val="FFFF00"/>
                </a:highlight>
              </a:rPr>
              <a:t>view messages and other files with a special </a:t>
            </a:r>
            <a:r>
              <a:rPr lang="en-US" dirty="0"/>
              <a:t>viewer; others require using </a:t>
            </a:r>
            <a:r>
              <a:rPr lang="en-US" dirty="0">
                <a:highlight>
                  <a:srgbClr val="FFFF00"/>
                </a:highlight>
              </a:rPr>
              <a:t>a text editor to compare information, such as the date and time stamp, username, domain, and message contents</a:t>
            </a:r>
            <a:r>
              <a:rPr lang="en-US" dirty="0"/>
              <a:t>, to determine whether it matches what was found on the victim’s computer.</a:t>
            </a:r>
            <a:endParaRPr lang="en-IN" dirty="0"/>
          </a:p>
        </p:txBody>
      </p:sp>
    </p:spTree>
    <p:extLst>
      <p:ext uri="{BB962C8B-B14F-4D97-AF65-F5344CB8AC3E}">
        <p14:creationId xmlns:p14="http://schemas.microsoft.com/office/powerpoint/2010/main" val="41394512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B181-4CD9-A0B5-10DD-A3E53294E070}"/>
              </a:ext>
            </a:extLst>
          </p:cNvPr>
          <p:cNvSpPr>
            <a:spLocks noGrp="1"/>
          </p:cNvSpPr>
          <p:nvPr>
            <p:ph type="title"/>
          </p:nvPr>
        </p:nvSpPr>
        <p:spPr/>
        <p:txBody>
          <a:bodyPr/>
          <a:lstStyle/>
          <a:p>
            <a:r>
              <a:rPr lang="en-US" dirty="0"/>
              <a:t>Using a Hexadecimal Editor</a:t>
            </a:r>
            <a:endParaRPr lang="en-IN" dirty="0"/>
          </a:p>
        </p:txBody>
      </p:sp>
      <p:sp>
        <p:nvSpPr>
          <p:cNvPr id="3" name="Content Placeholder 2">
            <a:extLst>
              <a:ext uri="{FF2B5EF4-FFF2-40B4-BE49-F238E27FC236}">
                <a16:creationId xmlns:a16="http://schemas.microsoft.com/office/drawing/2014/main" id="{B2896B9F-6FAE-F185-9EF4-7D534B2E0C1D}"/>
              </a:ext>
            </a:extLst>
          </p:cNvPr>
          <p:cNvSpPr>
            <a:spLocks noGrp="1"/>
          </p:cNvSpPr>
          <p:nvPr>
            <p:ph idx="1"/>
          </p:nvPr>
        </p:nvSpPr>
        <p:spPr/>
        <p:txBody>
          <a:bodyPr/>
          <a:lstStyle/>
          <a:p>
            <a:r>
              <a:rPr lang="en-US" dirty="0"/>
              <a:t>acquiring Evolution e-mail directories and extracting messages with Hex Workshop.</a:t>
            </a:r>
          </a:p>
          <a:p>
            <a:endParaRPr lang="en-US" dirty="0"/>
          </a:p>
          <a:p>
            <a:r>
              <a:rPr lang="en-US" dirty="0"/>
              <a:t>These techniques can be used with all </a:t>
            </a:r>
            <a:r>
              <a:rPr lang="en-US" dirty="0">
                <a:highlight>
                  <a:srgbClr val="FFFF00"/>
                </a:highlight>
              </a:rPr>
              <a:t>e-mail systems that create flat plaintext files, known as an </a:t>
            </a:r>
            <a:r>
              <a:rPr lang="en-US" dirty="0" err="1">
                <a:highlight>
                  <a:srgbClr val="FFFF00"/>
                </a:highlight>
              </a:rPr>
              <a:t>mbox</a:t>
            </a:r>
            <a:r>
              <a:rPr lang="en-US" dirty="0">
                <a:highlight>
                  <a:srgbClr val="FFFF00"/>
                </a:highlight>
              </a:rPr>
              <a:t> format</a:t>
            </a:r>
            <a:r>
              <a:rPr lang="en-US" dirty="0"/>
              <a:t>, to store messages. </a:t>
            </a:r>
          </a:p>
          <a:p>
            <a:r>
              <a:rPr lang="en-US" dirty="0"/>
              <a:t>Vendor-unique e-mail file systems, such as Microsoft .</a:t>
            </a:r>
            <a:r>
              <a:rPr lang="en-US" dirty="0" err="1"/>
              <a:t>pst</a:t>
            </a:r>
            <a:r>
              <a:rPr lang="en-US" dirty="0"/>
              <a:t> or .</a:t>
            </a:r>
            <a:r>
              <a:rPr lang="en-US" dirty="0" err="1"/>
              <a:t>ost</a:t>
            </a:r>
            <a:r>
              <a:rPr lang="en-US" dirty="0"/>
              <a:t>, typically </a:t>
            </a:r>
            <a:r>
              <a:rPr lang="en-US" dirty="0">
                <a:highlight>
                  <a:srgbClr val="FFFF00"/>
                </a:highlight>
              </a:rPr>
              <a:t>use Multipurpose Internet Mail Extensions (MIME) formatting, which can be difficult to </a:t>
            </a:r>
            <a:r>
              <a:rPr lang="en-US" dirty="0"/>
              <a:t>read with a text or hexadecimal editor.</a:t>
            </a:r>
          </a:p>
          <a:p>
            <a:endParaRPr lang="en-IN" dirty="0"/>
          </a:p>
        </p:txBody>
      </p:sp>
    </p:spTree>
    <p:extLst>
      <p:ext uri="{BB962C8B-B14F-4D97-AF65-F5344CB8AC3E}">
        <p14:creationId xmlns:p14="http://schemas.microsoft.com/office/powerpoint/2010/main" val="28383935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B92FD-6BAC-D581-750E-37D847C26942}"/>
              </a:ext>
            </a:extLst>
          </p:cNvPr>
          <p:cNvSpPr>
            <a:spLocks noGrp="1"/>
          </p:cNvSpPr>
          <p:nvPr>
            <p:ph type="title"/>
          </p:nvPr>
        </p:nvSpPr>
        <p:spPr/>
        <p:txBody>
          <a:bodyPr/>
          <a:lstStyle/>
          <a:p>
            <a:r>
              <a:rPr lang="en-US" dirty="0"/>
              <a:t>e-mail messages from Evolution</a:t>
            </a:r>
            <a:endParaRPr lang="en-IN" dirty="0"/>
          </a:p>
        </p:txBody>
      </p:sp>
      <p:sp>
        <p:nvSpPr>
          <p:cNvPr id="3" name="Content Placeholder 2">
            <a:extLst>
              <a:ext uri="{FF2B5EF4-FFF2-40B4-BE49-F238E27FC236}">
                <a16:creationId xmlns:a16="http://schemas.microsoft.com/office/drawing/2014/main" id="{16FDB396-B5E8-177F-3A80-C4567424732B}"/>
              </a:ext>
            </a:extLst>
          </p:cNvPr>
          <p:cNvSpPr>
            <a:spLocks noGrp="1"/>
          </p:cNvSpPr>
          <p:nvPr>
            <p:ph idx="1"/>
          </p:nvPr>
        </p:nvSpPr>
        <p:spPr/>
        <p:txBody>
          <a:bodyPr>
            <a:normAutofit fontScale="92500" lnSpcReduction="10000"/>
          </a:bodyPr>
          <a:lstStyle/>
          <a:p>
            <a:r>
              <a:rPr lang="en-US" b="0" i="0" dirty="0">
                <a:solidFill>
                  <a:srgbClr val="202124"/>
                </a:solidFill>
                <a:effectLst/>
                <a:highlight>
                  <a:srgbClr val="FFFF00"/>
                </a:highlight>
                <a:latin typeface="arial" panose="020B0604020202020204" pitchFamily="34" charset="0"/>
              </a:rPr>
              <a:t>Evolution is </a:t>
            </a:r>
            <a:r>
              <a:rPr lang="en-US" b="1" i="0" dirty="0">
                <a:solidFill>
                  <a:srgbClr val="202124"/>
                </a:solidFill>
                <a:effectLst/>
                <a:highlight>
                  <a:srgbClr val="FFFF00"/>
                </a:highlight>
                <a:latin typeface="arial" panose="020B0604020202020204" pitchFamily="34" charset="0"/>
              </a:rPr>
              <a:t>the official personal information manager </a:t>
            </a:r>
            <a:r>
              <a:rPr lang="en-US" b="1" i="0" dirty="0">
                <a:solidFill>
                  <a:srgbClr val="202124"/>
                </a:solidFill>
                <a:effectLst/>
                <a:latin typeface="arial" panose="020B0604020202020204" pitchFamily="34" charset="0"/>
              </a:rPr>
              <a:t>and mail client for the GNOME Desktop Environment</a:t>
            </a:r>
            <a:r>
              <a:rPr lang="en-US" b="0" i="0" dirty="0">
                <a:solidFill>
                  <a:srgbClr val="202124"/>
                </a:solidFill>
                <a:effectLst/>
                <a:latin typeface="arial" panose="020B0604020202020204" pitchFamily="34" charset="0"/>
              </a:rPr>
              <a:t>. </a:t>
            </a:r>
          </a:p>
          <a:p>
            <a:r>
              <a:rPr lang="en-US" b="0" i="0" dirty="0">
                <a:solidFill>
                  <a:srgbClr val="202124"/>
                </a:solidFill>
                <a:effectLst/>
                <a:latin typeface="arial" panose="020B0604020202020204" pitchFamily="34" charset="0"/>
              </a:rPr>
              <a:t>It is Free and Open Source Software, licensed under the GPL.</a:t>
            </a:r>
            <a:endParaRPr lang="en-US" dirty="0"/>
          </a:p>
          <a:p>
            <a:r>
              <a:rPr lang="en-US" dirty="0"/>
              <a:t>To carve e-mail messages from Evolution</a:t>
            </a:r>
            <a:r>
              <a:rPr lang="en-US" dirty="0">
                <a:highlight>
                  <a:srgbClr val="FFFF00"/>
                </a:highlight>
              </a:rPr>
              <a:t>, you need to copy the .evolution directory, its subdirectories, and content to another storage medium that can be transported </a:t>
            </a:r>
            <a:r>
              <a:rPr lang="en-US" dirty="0"/>
              <a:t>to your forensic workstation.</a:t>
            </a:r>
          </a:p>
          <a:p>
            <a:r>
              <a:rPr lang="en-US" dirty="0"/>
              <a:t> One way is to export the .evolution directory and subdirectories from an image file to a target directory by using </a:t>
            </a:r>
            <a:r>
              <a:rPr lang="en-US" dirty="0">
                <a:highlight>
                  <a:srgbClr val="FFFF00"/>
                </a:highlight>
              </a:rPr>
              <a:t>a forensics tool, such as FTK, EnCase, X-Ways Forensics, or Sleuth Kit and Autopsy. </a:t>
            </a:r>
          </a:p>
          <a:p>
            <a:r>
              <a:rPr lang="en-US" dirty="0"/>
              <a:t>These tools export the directory with all subdirectories to the target drive path you designate.</a:t>
            </a:r>
            <a:endParaRPr lang="en-IN" dirty="0"/>
          </a:p>
        </p:txBody>
      </p:sp>
    </p:spTree>
    <p:extLst>
      <p:ext uri="{BB962C8B-B14F-4D97-AF65-F5344CB8AC3E}">
        <p14:creationId xmlns:p14="http://schemas.microsoft.com/office/powerpoint/2010/main" val="481587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12D85-A1C4-8B1B-19F2-F1CA24D74472}"/>
              </a:ext>
            </a:extLst>
          </p:cNvPr>
          <p:cNvSpPr>
            <a:spLocks noGrp="1"/>
          </p:cNvSpPr>
          <p:nvPr>
            <p:ph type="title"/>
          </p:nvPr>
        </p:nvSpPr>
        <p:spPr/>
        <p:txBody>
          <a:bodyPr/>
          <a:lstStyle/>
          <a:p>
            <a:r>
              <a:rPr lang="en-IN" dirty="0"/>
              <a:t>Case study</a:t>
            </a:r>
          </a:p>
        </p:txBody>
      </p:sp>
      <p:sp>
        <p:nvSpPr>
          <p:cNvPr id="3" name="Content Placeholder 2">
            <a:extLst>
              <a:ext uri="{FF2B5EF4-FFF2-40B4-BE49-F238E27FC236}">
                <a16:creationId xmlns:a16="http://schemas.microsoft.com/office/drawing/2014/main" id="{8E87E589-BEA6-31D1-E1CA-328EDF21F32D}"/>
              </a:ext>
            </a:extLst>
          </p:cNvPr>
          <p:cNvSpPr>
            <a:spLocks noGrp="1"/>
          </p:cNvSpPr>
          <p:nvPr>
            <p:ph idx="1"/>
          </p:nvPr>
        </p:nvSpPr>
        <p:spPr/>
        <p:txBody>
          <a:bodyPr>
            <a:normAutofit fontScale="92500" lnSpcReduction="20000"/>
          </a:bodyPr>
          <a:lstStyle/>
          <a:p>
            <a:r>
              <a:rPr lang="en-US" dirty="0"/>
              <a:t>.evolution directory from Martha Dax’s Linux computer to see whether you can find the same e-mail you found in the Jim_shu’s.pst file. Then you compare the message headers of the two e-mails to detect any differences.</a:t>
            </a:r>
          </a:p>
          <a:p>
            <a:r>
              <a:rPr lang="en-US" dirty="0"/>
              <a:t>1. Log on to your Linux computer and open a command shell. Type </a:t>
            </a:r>
            <a:r>
              <a:rPr lang="en-US" dirty="0" err="1"/>
              <a:t>su</a:t>
            </a:r>
            <a:r>
              <a:rPr lang="en-US" dirty="0"/>
              <a:t> and press Enter, and then type the password for root and press Enter</a:t>
            </a:r>
          </a:p>
          <a:p>
            <a:r>
              <a:rPr lang="en-US" dirty="0"/>
              <a:t>2. Connect a USB drive to your computer and mount it. 3. Navigate to the user’s home directory. For this example, you would type cd /home/</a:t>
            </a:r>
            <a:r>
              <a:rPr lang="en-US" dirty="0" err="1"/>
              <a:t>martha</a:t>
            </a:r>
            <a:r>
              <a:rPr lang="en-US" dirty="0"/>
              <a:t> and press Enter</a:t>
            </a:r>
          </a:p>
          <a:p>
            <a:r>
              <a:rPr lang="en-US" dirty="0"/>
              <a:t>4. Type tar </a:t>
            </a:r>
            <a:r>
              <a:rPr lang="en-US" dirty="0" err="1"/>
              <a:t>cf</a:t>
            </a:r>
            <a:r>
              <a:rPr lang="en-US" dirty="0"/>
              <a:t> martha-evolution.tar .evolution and press Enter. </a:t>
            </a:r>
          </a:p>
          <a:p>
            <a:r>
              <a:rPr lang="en-US" dirty="0"/>
              <a:t>5. Using File Manager or another GUI directory utility, copy martha-evolution.tar to a USB drive, and then unmount and remove it. </a:t>
            </a:r>
          </a:p>
          <a:p>
            <a:r>
              <a:rPr lang="en-US" dirty="0"/>
              <a:t>6. Type exit and press Enter, and then log off your Linux computer.</a:t>
            </a:r>
            <a:endParaRPr lang="en-IN" dirty="0"/>
          </a:p>
        </p:txBody>
      </p:sp>
    </p:spTree>
    <p:extLst>
      <p:ext uri="{BB962C8B-B14F-4D97-AF65-F5344CB8AC3E}">
        <p14:creationId xmlns:p14="http://schemas.microsoft.com/office/powerpoint/2010/main" val="35808369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8CD2-DBBE-EA3C-1B19-3D96EDBA6138}"/>
              </a:ext>
            </a:extLst>
          </p:cNvPr>
          <p:cNvSpPr>
            <a:spLocks noGrp="1"/>
          </p:cNvSpPr>
          <p:nvPr>
            <p:ph type="title"/>
          </p:nvPr>
        </p:nvSpPr>
        <p:spPr/>
        <p:txBody>
          <a:bodyPr/>
          <a:lstStyle/>
          <a:p>
            <a:r>
              <a:rPr lang="en-US" dirty="0"/>
              <a:t>Understanding the Importance of Reports</a:t>
            </a:r>
            <a:endParaRPr lang="en-IN" dirty="0"/>
          </a:p>
        </p:txBody>
      </p:sp>
      <p:sp>
        <p:nvSpPr>
          <p:cNvPr id="3" name="Content Placeholder 2">
            <a:extLst>
              <a:ext uri="{FF2B5EF4-FFF2-40B4-BE49-F238E27FC236}">
                <a16:creationId xmlns:a16="http://schemas.microsoft.com/office/drawing/2014/main" id="{808DCD29-4E57-EDE9-BD05-CC1D86306130}"/>
              </a:ext>
            </a:extLst>
          </p:cNvPr>
          <p:cNvSpPr>
            <a:spLocks noGrp="1"/>
          </p:cNvSpPr>
          <p:nvPr>
            <p:ph idx="1"/>
          </p:nvPr>
        </p:nvSpPr>
        <p:spPr/>
        <p:txBody>
          <a:bodyPr>
            <a:normAutofit lnSpcReduction="10000"/>
          </a:bodyPr>
          <a:lstStyle/>
          <a:p>
            <a:r>
              <a:rPr lang="en-US" dirty="0"/>
              <a:t>You write a report to communicate the results of your forensic examination of a computer or network system. A forensics report presents evidence in court, at an administrative hearing, or as an affidavit used to support issuing an arrest or a search warrant.</a:t>
            </a:r>
          </a:p>
          <a:p>
            <a:r>
              <a:rPr lang="en-US" dirty="0"/>
              <a:t>All reports to the client should start by stating this mission or goal, which is usually to find information on a specific subject, recover certain important documents, or recover certain types of files or files with specific dates and times. </a:t>
            </a:r>
          </a:p>
          <a:p>
            <a:r>
              <a:rPr lang="en-US" dirty="0"/>
              <a:t>Clearly defining the goals reduces the time and cost of the examination and is especially important with the increasing size of hard drives and networks</a:t>
            </a:r>
            <a:endParaRPr lang="en-IN" dirty="0"/>
          </a:p>
        </p:txBody>
      </p:sp>
    </p:spTree>
    <p:extLst>
      <p:ext uri="{BB962C8B-B14F-4D97-AF65-F5344CB8AC3E}">
        <p14:creationId xmlns:p14="http://schemas.microsoft.com/office/powerpoint/2010/main" val="31084216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9426-69F3-A612-623C-A01CECAD3BDF}"/>
              </a:ext>
            </a:extLst>
          </p:cNvPr>
          <p:cNvSpPr>
            <a:spLocks noGrp="1"/>
          </p:cNvSpPr>
          <p:nvPr>
            <p:ph type="title"/>
          </p:nvPr>
        </p:nvSpPr>
        <p:spPr/>
        <p:txBody>
          <a:bodyPr/>
          <a:lstStyle/>
          <a:p>
            <a:r>
              <a:rPr lang="en-US" dirty="0"/>
              <a:t>Types of Reports</a:t>
            </a:r>
            <a:endParaRPr lang="en-IN" dirty="0"/>
          </a:p>
        </p:txBody>
      </p:sp>
      <p:sp>
        <p:nvSpPr>
          <p:cNvPr id="3" name="Content Placeholder 2">
            <a:extLst>
              <a:ext uri="{FF2B5EF4-FFF2-40B4-BE49-F238E27FC236}">
                <a16:creationId xmlns:a16="http://schemas.microsoft.com/office/drawing/2014/main" id="{0A099F39-1FFD-FD8E-FCDC-B54746536535}"/>
              </a:ext>
            </a:extLst>
          </p:cNvPr>
          <p:cNvSpPr>
            <a:spLocks noGrp="1"/>
          </p:cNvSpPr>
          <p:nvPr>
            <p:ph idx="1"/>
          </p:nvPr>
        </p:nvSpPr>
        <p:spPr/>
        <p:txBody>
          <a:bodyPr/>
          <a:lstStyle/>
          <a:p>
            <a:r>
              <a:rPr lang="en-US" dirty="0"/>
              <a:t>Computer forensics examiners are required to create different types of reports, such as a formal report consisting of facts from your findings, a preliminary written or verbal report to your attorney, and an examination plan for the attorney who has retained you</a:t>
            </a:r>
          </a:p>
          <a:p>
            <a:r>
              <a:rPr lang="en-US" dirty="0"/>
              <a:t>An examination plan is a document that serves as a guideline for knowing what questions to expect when you’re testifying</a:t>
            </a:r>
            <a:endParaRPr lang="en-IN" dirty="0"/>
          </a:p>
        </p:txBody>
      </p:sp>
    </p:spTree>
    <p:extLst>
      <p:ext uri="{BB962C8B-B14F-4D97-AF65-F5344CB8AC3E}">
        <p14:creationId xmlns:p14="http://schemas.microsoft.com/office/powerpoint/2010/main" val="13743015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4437-E367-811C-B690-E34A968A700E}"/>
              </a:ext>
            </a:extLst>
          </p:cNvPr>
          <p:cNvSpPr>
            <a:spLocks noGrp="1"/>
          </p:cNvSpPr>
          <p:nvPr>
            <p:ph type="title"/>
          </p:nvPr>
        </p:nvSpPr>
        <p:spPr/>
        <p:txBody>
          <a:bodyPr/>
          <a:lstStyle/>
          <a:p>
            <a:r>
              <a:rPr lang="en-US" dirty="0"/>
              <a:t>A verbal report</a:t>
            </a:r>
            <a:endParaRPr lang="en-IN" dirty="0"/>
          </a:p>
        </p:txBody>
      </p:sp>
      <p:sp>
        <p:nvSpPr>
          <p:cNvPr id="3" name="Content Placeholder 2">
            <a:extLst>
              <a:ext uri="{FF2B5EF4-FFF2-40B4-BE49-F238E27FC236}">
                <a16:creationId xmlns:a16="http://schemas.microsoft.com/office/drawing/2014/main" id="{22DB9FCA-0A48-E007-0311-545F44C86726}"/>
              </a:ext>
            </a:extLst>
          </p:cNvPr>
          <p:cNvSpPr>
            <a:spLocks noGrp="1"/>
          </p:cNvSpPr>
          <p:nvPr>
            <p:ph idx="1"/>
          </p:nvPr>
        </p:nvSpPr>
        <p:spPr/>
        <p:txBody>
          <a:bodyPr>
            <a:normAutofit lnSpcReduction="10000"/>
          </a:bodyPr>
          <a:lstStyle/>
          <a:p>
            <a:r>
              <a:rPr lang="en-US" dirty="0"/>
              <a:t>A verbal report is usually a preliminary report and addresses areas of investigation yet to be completed, such as the following: </a:t>
            </a:r>
          </a:p>
          <a:p>
            <a:r>
              <a:rPr lang="en-US" dirty="0"/>
              <a:t>• Tests that haven’t been concluded </a:t>
            </a:r>
          </a:p>
          <a:p>
            <a:r>
              <a:rPr lang="en-US" dirty="0"/>
              <a:t>• Interrogatories that the lawyer might want to address to opposing parties </a:t>
            </a:r>
          </a:p>
          <a:p>
            <a:r>
              <a:rPr lang="en-US" dirty="0"/>
              <a:t>• Document production, either requests for production (to parties) or subpoenas (to non-parties, people who have information but aren’t a named party in the case) </a:t>
            </a:r>
          </a:p>
          <a:p>
            <a:r>
              <a:rPr lang="en-US" dirty="0"/>
              <a:t>• Determining who should be deposed and the plan for deposing them</a:t>
            </a:r>
            <a:endParaRPr lang="en-IN" dirty="0"/>
          </a:p>
        </p:txBody>
      </p:sp>
    </p:spTree>
    <p:extLst>
      <p:ext uri="{BB962C8B-B14F-4D97-AF65-F5344CB8AC3E}">
        <p14:creationId xmlns:p14="http://schemas.microsoft.com/office/powerpoint/2010/main" val="8379898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C950E-C17F-4B01-5481-08971523A8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37EFFD-1B80-647E-A30E-96F460F768E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13184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1BD3B-0F5B-BFDA-C02D-3E619678F9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5BC8D5-6325-250C-3DDD-CE7506B41414}"/>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7470A513-C3B6-4D02-AAE0-507E06F744CE}"/>
              </a:ext>
            </a:extLst>
          </p:cNvPr>
          <p:cNvPicPr>
            <a:picLocks noChangeAspect="1"/>
          </p:cNvPicPr>
          <p:nvPr/>
        </p:nvPicPr>
        <p:blipFill>
          <a:blip r:embed="rId2"/>
          <a:stretch>
            <a:fillRect/>
          </a:stretch>
        </p:blipFill>
        <p:spPr>
          <a:xfrm>
            <a:off x="2527300" y="1027906"/>
            <a:ext cx="7479023" cy="5730991"/>
          </a:xfrm>
          <a:prstGeom prst="rect">
            <a:avLst/>
          </a:prstGeom>
        </p:spPr>
      </p:pic>
    </p:spTree>
    <p:extLst>
      <p:ext uri="{BB962C8B-B14F-4D97-AF65-F5344CB8AC3E}">
        <p14:creationId xmlns:p14="http://schemas.microsoft.com/office/powerpoint/2010/main" val="4032942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C57C-B6F5-4F26-AE75-87D412A68CEA}"/>
              </a:ext>
            </a:extLst>
          </p:cNvPr>
          <p:cNvSpPr>
            <a:spLocks noGrp="1"/>
          </p:cNvSpPr>
          <p:nvPr>
            <p:ph type="title"/>
          </p:nvPr>
        </p:nvSpPr>
        <p:spPr/>
        <p:txBody>
          <a:bodyPr>
            <a:normAutofit fontScale="90000"/>
          </a:bodyPr>
          <a:lstStyle/>
          <a:p>
            <a:pPr>
              <a:lnSpc>
                <a:spcPct val="107000"/>
              </a:lnSpc>
              <a:spcAft>
                <a:spcPts val="800"/>
              </a:spcAft>
            </a:pPr>
            <a:r>
              <a:rPr lang="en-IN" sz="4400" b="1" dirty="0">
                <a:effectLst/>
                <a:latin typeface="Calibri" panose="020F0502020204030204" pitchFamily="34" charset="0"/>
                <a:ea typeface="Calibri" panose="020F0502020204030204" pitchFamily="34" charset="0"/>
                <a:cs typeface="Times New Roman" panose="02020603050405020304" pitchFamily="18" charset="0"/>
              </a:rPr>
              <a:t>Addressing Data-Hiding Techniques</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7532E49-DA8F-DA8A-6244-179C2914E892}"/>
              </a:ext>
            </a:extLst>
          </p:cNvPr>
          <p:cNvSpPr>
            <a:spLocks noGrp="1"/>
          </p:cNvSpPr>
          <p:nvPr>
            <p:ph idx="1"/>
          </p:nvPr>
        </p:nvSpPr>
        <p:spPr>
          <a:xfrm>
            <a:off x="698500" y="1027906"/>
            <a:ext cx="10515600" cy="4351338"/>
          </a:xfrm>
        </p:spPr>
        <p:txBody>
          <a:bodyPr/>
          <a:lstStyle/>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One way to hide partitions is to create a partition and then use a disk editor, such </a:t>
            </a:r>
            <a:r>
              <a:rPr lang="en-IN" sz="2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as Norton </a:t>
            </a:r>
            <a:r>
              <a:rPr lang="en-IN" sz="2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DiskEdit</a:t>
            </a:r>
            <a:r>
              <a:rPr lang="en-IN" sz="2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IN" sz="2800" dirty="0">
                <a:effectLst/>
                <a:latin typeface="Calibri" panose="020F0502020204030204" pitchFamily="34" charset="0"/>
                <a:ea typeface="Calibri" panose="020F0502020204030204" pitchFamily="34" charset="0"/>
                <a:cs typeface="Times New Roman" panose="02020603050405020304" pitchFamily="18" charset="0"/>
              </a:rPr>
              <a:t> to delete any reference to it manually.</a:t>
            </a:r>
          </a:p>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To access the deleted partition, users can edit the partition table to re-create the links, and then the hidden partition reappears when the computer is restarted. </a:t>
            </a:r>
          </a:p>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Another way to hide partitions is with a disk-partitioning utility, such as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GDisk</a:t>
            </a:r>
            <a:r>
              <a:rPr lang="en-IN" sz="2800" dirty="0">
                <a:effectLst/>
                <a:latin typeface="Calibri" panose="020F0502020204030204" pitchFamily="34" charset="0"/>
                <a:ea typeface="Calibri" panose="020F0502020204030204" pitchFamily="34" charset="0"/>
                <a:cs typeface="Times New Roman" panose="02020603050405020304" pitchFamily="18" charset="0"/>
              </a:rPr>
              <a:t>, Partition Magic, System Commander</a:t>
            </a:r>
          </a:p>
          <a:p>
            <a:endParaRPr lang="en-IN" dirty="0"/>
          </a:p>
        </p:txBody>
      </p:sp>
      <p:pic>
        <p:nvPicPr>
          <p:cNvPr id="4" name="Picture 3">
            <a:extLst>
              <a:ext uri="{FF2B5EF4-FFF2-40B4-BE49-F238E27FC236}">
                <a16:creationId xmlns:a16="http://schemas.microsoft.com/office/drawing/2014/main" id="{0C1406DD-922C-6712-B8CF-D2DC1CB3968B}"/>
              </a:ext>
            </a:extLst>
          </p:cNvPr>
          <p:cNvPicPr>
            <a:picLocks noChangeAspect="1"/>
          </p:cNvPicPr>
          <p:nvPr/>
        </p:nvPicPr>
        <p:blipFill>
          <a:blip r:embed="rId2"/>
          <a:stretch>
            <a:fillRect/>
          </a:stretch>
        </p:blipFill>
        <p:spPr>
          <a:xfrm>
            <a:off x="2823276" y="4953794"/>
            <a:ext cx="8098275" cy="1489075"/>
          </a:xfrm>
          <a:prstGeom prst="rect">
            <a:avLst/>
          </a:prstGeom>
        </p:spPr>
      </p:pic>
    </p:spTree>
    <p:extLst>
      <p:ext uri="{BB962C8B-B14F-4D97-AF65-F5344CB8AC3E}">
        <p14:creationId xmlns:p14="http://schemas.microsoft.com/office/powerpoint/2010/main" val="2375172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EA6D-3B0D-3739-A20D-DDE88DDB5CDF}"/>
              </a:ext>
            </a:extLst>
          </p:cNvPr>
          <p:cNvSpPr>
            <a:spLocks noGrp="1"/>
          </p:cNvSpPr>
          <p:nvPr>
            <p:ph type="title"/>
          </p:nvPr>
        </p:nvSpPr>
        <p:spPr/>
        <p:txBody>
          <a:bodyPr>
            <a:normAutofit/>
          </a:bodyPr>
          <a:lstStyle/>
          <a:p>
            <a:pPr marL="228600" marR="0" lvl="0" indent="-228600" defTabSz="914400" rtl="0" eaLnBrk="1" fontAlgn="auto" latinLnBrk="0" hangingPunct="1">
              <a:lnSpc>
                <a:spcPct val="107000"/>
              </a:lnSpc>
              <a:spcBef>
                <a:spcPts val="1000"/>
              </a:spcBef>
              <a:spcAft>
                <a:spcPts val="800"/>
              </a:spcAft>
              <a:tabLst/>
              <a:defRPr/>
            </a:pPr>
            <a:r>
              <a:rPr kumimoji="0" lang="en-IN" sz="4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Marking Bad Clusters</a:t>
            </a:r>
            <a:endParaRPr lang="en-IN" sz="6000" dirty="0"/>
          </a:p>
        </p:txBody>
      </p:sp>
      <p:sp>
        <p:nvSpPr>
          <p:cNvPr id="3" name="Content Placeholder 2">
            <a:extLst>
              <a:ext uri="{FF2B5EF4-FFF2-40B4-BE49-F238E27FC236}">
                <a16:creationId xmlns:a16="http://schemas.microsoft.com/office/drawing/2014/main" id="{F8925ADA-AE96-BD45-00A2-CDBFF5316A6F}"/>
              </a:ext>
            </a:extLst>
          </p:cNvPr>
          <p:cNvSpPr>
            <a:spLocks noGrp="1"/>
          </p:cNvSpPr>
          <p:nvPr>
            <p:ph idx="1"/>
          </p:nvPr>
        </p:nvSpPr>
        <p:spPr/>
        <p:txBody>
          <a:bodyPr>
            <a:normAutofit fontScale="85000" lnSpcReduction="10000"/>
          </a:bodyPr>
          <a:lstStyle/>
          <a:p>
            <a:pPr marL="342900" lvl="0" indent="-342900" algn="just">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Another data-hiding technique, more common in FAT file systems, is placing sensitive or incriminating data in free or slack space on disk partition clusters. </a:t>
            </a:r>
          </a:p>
          <a:p>
            <a:pPr marL="342900" lvl="0" indent="-342900" algn="just">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This technique involves using a disk editor, such as Norton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DiskEdit</a:t>
            </a:r>
            <a:r>
              <a:rPr lang="en-IN" sz="2800" dirty="0">
                <a:effectLst/>
                <a:latin typeface="Calibri" panose="020F0502020204030204" pitchFamily="34" charset="0"/>
                <a:ea typeface="Calibri" panose="020F0502020204030204" pitchFamily="34" charset="0"/>
                <a:cs typeface="Times New Roman" panose="02020603050405020304" pitchFamily="18" charset="0"/>
              </a:rPr>
              <a:t>, to mark good clusters as bad clusters. </a:t>
            </a:r>
          </a:p>
          <a:p>
            <a:pPr marL="342900" lvl="0" indent="-342900" algn="just">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The OS then considers these clusters unusable. The only way they can be accessed from the OS is by changing them to good clusters with a disk editor.</a:t>
            </a:r>
          </a:p>
          <a:p>
            <a:pPr marL="342900" lvl="0" indent="-342900" algn="just">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To mark a good cluster as bad in </a:t>
            </a:r>
            <a:r>
              <a:rPr lang="en-IN" sz="2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Norton </a:t>
            </a:r>
            <a:r>
              <a:rPr lang="en-IN" sz="2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DiskEdit</a:t>
            </a:r>
            <a:r>
              <a:rPr lang="en-IN" sz="2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you type </a:t>
            </a:r>
            <a:r>
              <a:rPr lang="en-IN" sz="2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letter B</a:t>
            </a:r>
            <a:r>
              <a:rPr lang="en-IN" sz="2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in the FAT entry corresponding to that cluster. </a:t>
            </a:r>
          </a:p>
          <a:p>
            <a:pPr marL="342900" lvl="0" indent="-342900" algn="just">
              <a:lnSpc>
                <a:spcPct val="107000"/>
              </a:lnSpc>
              <a:spcAft>
                <a:spcPts val="800"/>
              </a:spcAft>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You can then use any DOS disk editor to write and read data to this cluster, which is effectively hidden because it appears as bad to the OS.</a:t>
            </a:r>
          </a:p>
          <a:p>
            <a:endParaRPr lang="en-IN" dirty="0"/>
          </a:p>
        </p:txBody>
      </p:sp>
    </p:spTree>
    <p:extLst>
      <p:ext uri="{BB962C8B-B14F-4D97-AF65-F5344CB8AC3E}">
        <p14:creationId xmlns:p14="http://schemas.microsoft.com/office/powerpoint/2010/main" val="2903964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CCF3-6EFC-E4B7-7B15-D1EB6145DACD}"/>
              </a:ext>
            </a:extLst>
          </p:cNvPr>
          <p:cNvSpPr>
            <a:spLocks noGrp="1"/>
          </p:cNvSpPr>
          <p:nvPr>
            <p:ph type="title"/>
          </p:nvPr>
        </p:nvSpPr>
        <p:spPr/>
        <p:txBody>
          <a:bodyPr/>
          <a:lstStyle/>
          <a:p>
            <a:pPr marL="228600" marR="0" lvl="0" indent="-228600" defTabSz="914400" rtl="0" eaLnBrk="1" fontAlgn="auto" latinLnBrk="0" hangingPunct="1">
              <a:lnSpc>
                <a:spcPct val="107000"/>
              </a:lnSpc>
              <a:spcBef>
                <a:spcPts val="1000"/>
              </a:spcBef>
              <a:spcAft>
                <a:spcPts val="800"/>
              </a:spcAft>
              <a:tabLst/>
              <a:defRPr/>
            </a:pPr>
            <a:r>
              <a:rPr kumimoji="0" lang="en-IN" sz="33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Using Steganography to Hide Data</a:t>
            </a:r>
            <a:r>
              <a:rPr kumimoji="0" lang="en-IN" sz="3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C7DF1DF7-0E1D-7795-91FC-7AA0409F335F}"/>
              </a:ext>
            </a:extLst>
          </p:cNvPr>
          <p:cNvSpPr>
            <a:spLocks noGrp="1"/>
          </p:cNvSpPr>
          <p:nvPr>
            <p:ph idx="1"/>
          </p:nvPr>
        </p:nvSpPr>
        <p:spPr>
          <a:xfrm>
            <a:off x="838200" y="1825625"/>
            <a:ext cx="6997700" cy="4351338"/>
          </a:xfrm>
        </p:spPr>
        <p:txBody>
          <a:bodyPr>
            <a:normAutofit fontScale="85000" lnSpcReduction="20000"/>
          </a:bodyPr>
          <a:lstStyle/>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The term steganography comes from the Greek word for “hidden writing.” It’s defined as hiding messages in such a way that only the intended recipient knows the message is there.</a:t>
            </a:r>
          </a:p>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Many steganography tools were created to protect copyrighted material by inserting digital watermarks into a file. Some digital watermarks are designed to be visible—for example, to notify users that an image is copyrighted. </a:t>
            </a:r>
          </a:p>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The digital watermarks used for steganography aren’t usually visible</a:t>
            </a:r>
          </a:p>
          <a:p>
            <a:endParaRPr lang="en-IN" dirty="0"/>
          </a:p>
        </p:txBody>
      </p:sp>
      <p:pic>
        <p:nvPicPr>
          <p:cNvPr id="4" name="Picture 3">
            <a:extLst>
              <a:ext uri="{FF2B5EF4-FFF2-40B4-BE49-F238E27FC236}">
                <a16:creationId xmlns:a16="http://schemas.microsoft.com/office/drawing/2014/main" id="{C6F15649-E590-5E8C-B0EF-71737F4B6FF4}"/>
              </a:ext>
            </a:extLst>
          </p:cNvPr>
          <p:cNvPicPr>
            <a:picLocks noChangeAspect="1"/>
          </p:cNvPicPr>
          <p:nvPr/>
        </p:nvPicPr>
        <p:blipFill>
          <a:blip r:embed="rId2"/>
          <a:stretch>
            <a:fillRect/>
          </a:stretch>
        </p:blipFill>
        <p:spPr>
          <a:xfrm>
            <a:off x="8369300" y="2639628"/>
            <a:ext cx="3394067" cy="2671606"/>
          </a:xfrm>
          <a:prstGeom prst="rect">
            <a:avLst/>
          </a:prstGeom>
        </p:spPr>
      </p:pic>
    </p:spTree>
    <p:extLst>
      <p:ext uri="{BB962C8B-B14F-4D97-AF65-F5344CB8AC3E}">
        <p14:creationId xmlns:p14="http://schemas.microsoft.com/office/powerpoint/2010/main" val="2741779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32154</TotalTime>
  <Words>5511</Words>
  <Application>Microsoft Office PowerPoint</Application>
  <PresentationFormat>Widescreen</PresentationFormat>
  <Paragraphs>278</Paragraphs>
  <Slides>59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Arial</vt:lpstr>
      <vt:lpstr>Calibri</vt:lpstr>
      <vt:lpstr>Calibri Light</vt:lpstr>
      <vt:lpstr>Söhne</vt:lpstr>
      <vt:lpstr>Symbol</vt:lpstr>
      <vt:lpstr>Office Theme</vt:lpstr>
      <vt:lpstr>MODULE 4 COMPUTER FORENSICS </vt:lpstr>
      <vt:lpstr>Determining What Data to Collect and Analyze</vt:lpstr>
      <vt:lpstr>Approaching Computer Forensics Cases </vt:lpstr>
      <vt:lpstr>Using AccessData Forensic Toolkit to Analyze Data (using FTK) </vt:lpstr>
      <vt:lpstr>Validating Forensic Data </vt:lpstr>
      <vt:lpstr>PowerPoint Presentation</vt:lpstr>
      <vt:lpstr>Addressing Data-Hiding Techniques </vt:lpstr>
      <vt:lpstr>Marking Bad Clusters</vt:lpstr>
      <vt:lpstr>Using Steganography to Hide Data </vt:lpstr>
      <vt:lpstr>To help identify steganography files, use the following list as a guideline:  </vt:lpstr>
      <vt:lpstr>Examining Encrypted Files</vt:lpstr>
      <vt:lpstr>Recognizing a Graphics File </vt:lpstr>
      <vt:lpstr>Number of bits per colored pixel</vt:lpstr>
      <vt:lpstr>BMP VS RASTERIZED</vt:lpstr>
      <vt:lpstr>PowerPoint Presentation</vt:lpstr>
      <vt:lpstr>PowerPoint Presentation</vt:lpstr>
      <vt:lpstr>PowerPoint Presentation</vt:lpstr>
      <vt:lpstr>Understanding Digital Camera File Formats  </vt:lpstr>
      <vt:lpstr>Examining the Exchangeable Image File Format  </vt:lpstr>
      <vt:lpstr>Understanding Data Compression </vt:lpstr>
      <vt:lpstr>PowerPoint Presentation</vt:lpstr>
      <vt:lpstr>Module 5</vt:lpstr>
      <vt:lpstr>Exploring the Role of E-mail in Investigations</vt:lpstr>
      <vt:lpstr>Microsoft Exchange Server:</vt:lpstr>
      <vt:lpstr>Novell GroupWise:</vt:lpstr>
      <vt:lpstr>UNIX Sendmail</vt:lpstr>
      <vt:lpstr>PowerPoint Presentation</vt:lpstr>
      <vt:lpstr>PowerPoint Presentation</vt:lpstr>
      <vt:lpstr>PowerPoint Presentation</vt:lpstr>
      <vt:lpstr>Investigating E-mail Crimes and Violations</vt:lpstr>
      <vt:lpstr>Recovering e mail </vt:lpstr>
      <vt:lpstr>The email header</vt:lpstr>
      <vt:lpstr>PowerPoint Presentation</vt:lpstr>
      <vt:lpstr>PowerPoint Presentation</vt:lpstr>
      <vt:lpstr>PowerPoint Presentation</vt:lpstr>
      <vt:lpstr>PowerPoint Presentation</vt:lpstr>
      <vt:lpstr>Copying an E-mail Message</vt:lpstr>
      <vt:lpstr>Outlook copying </vt:lpstr>
      <vt:lpstr>To retrieve an Outlook e-mail header, follow these steps:  </vt:lpstr>
      <vt:lpstr>Tracing an E-mail Message</vt:lpstr>
      <vt:lpstr>Using Network E-mail Logs</vt:lpstr>
      <vt:lpstr>Understanding E-mail Servers</vt:lpstr>
      <vt:lpstr>PowerPoint Presentation</vt:lpstr>
      <vt:lpstr>e-mail logs generally identify</vt:lpstr>
      <vt:lpstr>PowerPoint Presentation</vt:lpstr>
      <vt:lpstr>Examining UNIX E-mail Server Logs</vt:lpstr>
      <vt:lpstr>PowerPoint Presentation</vt:lpstr>
      <vt:lpstr>PowerPoint Presentation</vt:lpstr>
      <vt:lpstr>PowerPoint Presentation</vt:lpstr>
      <vt:lpstr>PowerPoint Presentation</vt:lpstr>
      <vt:lpstr>Using Specialized E-mail Forensics Tools</vt:lpstr>
      <vt:lpstr>Third-party tool</vt:lpstr>
      <vt:lpstr>Using a Hexadecimal Editor</vt:lpstr>
      <vt:lpstr>e-mail messages from Evolution</vt:lpstr>
      <vt:lpstr>Case study</vt:lpstr>
      <vt:lpstr>Understanding the Importance of Reports</vt:lpstr>
      <vt:lpstr>Types of Reports</vt:lpstr>
      <vt:lpstr>A verbal report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COMPUTER FORENSICS </dc:title>
  <dc:creator>Lino Tharakan</dc:creator>
  <cp:lastModifiedBy>Lino Tharakan</cp:lastModifiedBy>
  <cp:revision>14</cp:revision>
  <dcterms:created xsi:type="dcterms:W3CDTF">2022-08-09T13:20:57Z</dcterms:created>
  <dcterms:modified xsi:type="dcterms:W3CDTF">2023-03-27T04:51:26Z</dcterms:modified>
</cp:coreProperties>
</file>