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DF1A-F9A4-4E04-987A-63C129AD5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A971AD-6B59-4281-B8C5-92BA64981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234B91-AFF4-4CD0-B5D5-A5C194CF795B}"/>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5" name="Footer Placeholder 4">
            <a:extLst>
              <a:ext uri="{FF2B5EF4-FFF2-40B4-BE49-F238E27FC236}">
                <a16:creationId xmlns:a16="http://schemas.microsoft.com/office/drawing/2014/main" id="{BCB095C4-5215-47E9-915B-53FC4E643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F1E2B-D192-4A6C-A9B3-E65E9C0C5CCB}"/>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126458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CD1-4419-4022-B4C9-052C31F7A0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A6413E-1E7F-4D61-A49A-F859EE8D93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944D2-93A5-4AD7-A44D-C36171E7A08A}"/>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5" name="Footer Placeholder 4">
            <a:extLst>
              <a:ext uri="{FF2B5EF4-FFF2-40B4-BE49-F238E27FC236}">
                <a16:creationId xmlns:a16="http://schemas.microsoft.com/office/drawing/2014/main" id="{B8C5A164-B591-4E97-952C-AE8DCA84B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58CC9-A31E-4FA2-8FD9-D9180A27C032}"/>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327292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318B4-3F73-42E1-BCC0-1010F9D4FA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A9D96-B920-42B6-9BC7-D89B716B4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631EE-59EC-463B-B4E9-317430C39116}"/>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5" name="Footer Placeholder 4">
            <a:extLst>
              <a:ext uri="{FF2B5EF4-FFF2-40B4-BE49-F238E27FC236}">
                <a16:creationId xmlns:a16="http://schemas.microsoft.com/office/drawing/2014/main" id="{DDC20349-4057-429C-9021-919682F66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8D050-9951-46B9-99DB-2B544A693DBD}"/>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302630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231A-D34A-4F1C-AEC4-1E3F4D411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CAD941-DB97-4441-8F74-92D65060B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1ADA7-0880-4178-94EC-E49D71F3B380}"/>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5" name="Footer Placeholder 4">
            <a:extLst>
              <a:ext uri="{FF2B5EF4-FFF2-40B4-BE49-F238E27FC236}">
                <a16:creationId xmlns:a16="http://schemas.microsoft.com/office/drawing/2014/main" id="{536EB8C3-D2B0-44BC-80D4-67062953A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B5237-C130-45C7-9AA3-DE5B6CB0996D}"/>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34276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0562-3484-42BC-AE70-EA5C5B455C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AA38B-8427-4DD6-8662-BC6B37E56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4D4A0-C902-4A68-8B9E-F29438308E43}"/>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5" name="Footer Placeholder 4">
            <a:extLst>
              <a:ext uri="{FF2B5EF4-FFF2-40B4-BE49-F238E27FC236}">
                <a16:creationId xmlns:a16="http://schemas.microsoft.com/office/drawing/2014/main" id="{3D7687A3-920C-43FB-9874-6FC74675F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5AA43-8311-46FB-9721-2DB5ED516B94}"/>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220921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94CA-86D2-49F3-B381-7F10137F4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FC548-F735-4A95-A161-8BC740ABD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DF9B59-B5FB-4663-AA80-DA1D8B5C4D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E24E20-C997-4A5F-A8A8-CBDB3F6CAAB2}"/>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6" name="Footer Placeholder 5">
            <a:extLst>
              <a:ext uri="{FF2B5EF4-FFF2-40B4-BE49-F238E27FC236}">
                <a16:creationId xmlns:a16="http://schemas.microsoft.com/office/drawing/2014/main" id="{2523D6CF-068A-41C7-89B6-DBAFC98E9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F8ABD-2E6C-4B13-B876-746F5C3E25E1}"/>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383660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4DCB-2093-4039-BCBA-0A82ACA830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AA912D-5D07-4BDA-83BC-3D2EE7515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28328-D7E1-4A7E-A357-D93669E71D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408D56-5B6C-4AFD-9B87-6AA7EE452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8CBCB-3A30-4AA9-B5AC-B2182A4C7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C88A0-2AB2-41B5-86D9-41DBF5E61FCB}"/>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8" name="Footer Placeholder 7">
            <a:extLst>
              <a:ext uri="{FF2B5EF4-FFF2-40B4-BE49-F238E27FC236}">
                <a16:creationId xmlns:a16="http://schemas.microsoft.com/office/drawing/2014/main" id="{80149687-4DF7-44F5-A8FD-4B4DBF3D4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24E052-90A6-4224-87E0-42BEF7A93F00}"/>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166245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E066-1A5B-4CAA-8F0F-05CB824359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2FF13-3843-4A9F-8E60-CAD0F38D20B4}"/>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4" name="Footer Placeholder 3">
            <a:extLst>
              <a:ext uri="{FF2B5EF4-FFF2-40B4-BE49-F238E27FC236}">
                <a16:creationId xmlns:a16="http://schemas.microsoft.com/office/drawing/2014/main" id="{F56DD8B2-04E2-45AB-BEA3-879A22745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984301-C40B-431D-B7E9-B76F134522BB}"/>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193657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D5C38-4911-4161-BBE2-8E7BD7DEDDB1}"/>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3" name="Footer Placeholder 2">
            <a:extLst>
              <a:ext uri="{FF2B5EF4-FFF2-40B4-BE49-F238E27FC236}">
                <a16:creationId xmlns:a16="http://schemas.microsoft.com/office/drawing/2014/main" id="{BBBFB7A4-EB8C-45FE-A2AE-BCFB7EDFC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7E4136-BE18-4217-AD1E-7F7B646DD009}"/>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370974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58CD-552C-4E75-A441-D7C171D38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CF42DB-8618-4FB9-B265-914986BEB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BCB85-3AD0-4A94-BB7C-19AD19C7B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943DF-7F0B-48E7-AB3B-F421D48232F5}"/>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6" name="Footer Placeholder 5">
            <a:extLst>
              <a:ext uri="{FF2B5EF4-FFF2-40B4-BE49-F238E27FC236}">
                <a16:creationId xmlns:a16="http://schemas.microsoft.com/office/drawing/2014/main" id="{FB70638D-CF71-4233-9050-E92867B10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03D18-37ED-4BAB-A745-0520C9D44F98}"/>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219162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F920-05AD-4C11-B4A8-E361D5078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BB9A3A-5A1D-427F-8577-02C143888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BA415F-EEE3-42C6-A20F-A115D4496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9746B-3CE1-4532-9CEF-9293E580C067}"/>
              </a:ext>
            </a:extLst>
          </p:cNvPr>
          <p:cNvSpPr>
            <a:spLocks noGrp="1"/>
          </p:cNvSpPr>
          <p:nvPr>
            <p:ph type="dt" sz="half" idx="10"/>
          </p:nvPr>
        </p:nvSpPr>
        <p:spPr/>
        <p:txBody>
          <a:bodyPr/>
          <a:lstStyle/>
          <a:p>
            <a:fld id="{7F7AD5F4-2D5B-4578-BAB9-B71CDD7DDA08}" type="datetimeFigureOut">
              <a:rPr lang="en-US" smtClean="0"/>
              <a:t>11/15/2019</a:t>
            </a:fld>
            <a:endParaRPr lang="en-US"/>
          </a:p>
        </p:txBody>
      </p:sp>
      <p:sp>
        <p:nvSpPr>
          <p:cNvPr id="6" name="Footer Placeholder 5">
            <a:extLst>
              <a:ext uri="{FF2B5EF4-FFF2-40B4-BE49-F238E27FC236}">
                <a16:creationId xmlns:a16="http://schemas.microsoft.com/office/drawing/2014/main" id="{31CFBB4E-7AE9-434B-B15F-E67E60756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67B66-A42A-4157-9FEA-1EC3A82C200B}"/>
              </a:ext>
            </a:extLst>
          </p:cNvPr>
          <p:cNvSpPr>
            <a:spLocks noGrp="1"/>
          </p:cNvSpPr>
          <p:nvPr>
            <p:ph type="sldNum" sz="quarter" idx="12"/>
          </p:nvPr>
        </p:nvSpPr>
        <p:spPr/>
        <p:txBody>
          <a:bodyPr/>
          <a:lstStyle/>
          <a:p>
            <a:fld id="{10FE0107-A8E4-4CDB-892C-58D7877C9589}" type="slidenum">
              <a:rPr lang="en-US" smtClean="0"/>
              <a:t>‹#›</a:t>
            </a:fld>
            <a:endParaRPr lang="en-US"/>
          </a:p>
        </p:txBody>
      </p:sp>
    </p:spTree>
    <p:extLst>
      <p:ext uri="{BB962C8B-B14F-4D97-AF65-F5344CB8AC3E}">
        <p14:creationId xmlns:p14="http://schemas.microsoft.com/office/powerpoint/2010/main" val="397028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89FC14-8521-43F0-9633-3C5DF8EE7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C26EF5-62FF-4F7E-AF77-52E73EF90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06C12-D8BA-421E-AEC3-75C0996A9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AD5F4-2D5B-4578-BAB9-B71CDD7DDA08}" type="datetimeFigureOut">
              <a:rPr lang="en-US" smtClean="0"/>
              <a:t>11/15/2019</a:t>
            </a:fld>
            <a:endParaRPr lang="en-US"/>
          </a:p>
        </p:txBody>
      </p:sp>
      <p:sp>
        <p:nvSpPr>
          <p:cNvPr id="5" name="Footer Placeholder 4">
            <a:extLst>
              <a:ext uri="{FF2B5EF4-FFF2-40B4-BE49-F238E27FC236}">
                <a16:creationId xmlns:a16="http://schemas.microsoft.com/office/drawing/2014/main" id="{04B9EE35-4611-4B07-8503-F0FBE11D2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4E4995-7F40-49BB-9D26-A61C82624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E0107-A8E4-4CDB-892C-58D7877C9589}" type="slidenum">
              <a:rPr lang="en-US" smtClean="0"/>
              <a:t>‹#›</a:t>
            </a:fld>
            <a:endParaRPr lang="en-US"/>
          </a:p>
        </p:txBody>
      </p:sp>
    </p:spTree>
    <p:extLst>
      <p:ext uri="{BB962C8B-B14F-4D97-AF65-F5344CB8AC3E}">
        <p14:creationId xmlns:p14="http://schemas.microsoft.com/office/powerpoint/2010/main" val="2948312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2898-B0F2-456D-967C-A6DC267999F1}"/>
              </a:ext>
            </a:extLst>
          </p:cNvPr>
          <p:cNvSpPr>
            <a:spLocks noGrp="1"/>
          </p:cNvSpPr>
          <p:nvPr>
            <p:ph type="ctrTitle"/>
          </p:nvPr>
        </p:nvSpPr>
        <p:spPr/>
        <p:txBody>
          <a:bodyPr/>
          <a:lstStyle/>
          <a:p>
            <a:r>
              <a:rPr lang="en-US" dirty="0" err="1"/>
              <a:t>FoDS</a:t>
            </a:r>
            <a:r>
              <a:rPr lang="en-US" dirty="0"/>
              <a:t> Assignment</a:t>
            </a:r>
          </a:p>
        </p:txBody>
      </p:sp>
      <p:sp>
        <p:nvSpPr>
          <p:cNvPr id="3" name="Subtitle 2">
            <a:extLst>
              <a:ext uri="{FF2B5EF4-FFF2-40B4-BE49-F238E27FC236}">
                <a16:creationId xmlns:a16="http://schemas.microsoft.com/office/drawing/2014/main" id="{B8D02BE8-95B9-4DF8-9688-0B8D504FA864}"/>
              </a:ext>
            </a:extLst>
          </p:cNvPr>
          <p:cNvSpPr>
            <a:spLocks noGrp="1"/>
          </p:cNvSpPr>
          <p:nvPr>
            <p:ph type="subTitle" idx="1"/>
          </p:nvPr>
        </p:nvSpPr>
        <p:spPr/>
        <p:txBody>
          <a:bodyPr/>
          <a:lstStyle/>
          <a:p>
            <a:r>
              <a:rPr lang="en-US" dirty="0"/>
              <a:t>Yash Vijay – 2017A7PS0072P</a:t>
            </a:r>
          </a:p>
          <a:p>
            <a:r>
              <a:rPr lang="en-US" dirty="0" err="1"/>
              <a:t>Jithin</a:t>
            </a:r>
            <a:r>
              <a:rPr lang="en-US" dirty="0"/>
              <a:t> </a:t>
            </a:r>
            <a:r>
              <a:rPr lang="en-US" dirty="0" err="1"/>
              <a:t>Kallukalam</a:t>
            </a:r>
            <a:r>
              <a:rPr lang="en-US" dirty="0"/>
              <a:t> </a:t>
            </a:r>
            <a:r>
              <a:rPr lang="en-US" dirty="0" err="1"/>
              <a:t>Sojan</a:t>
            </a:r>
            <a:r>
              <a:rPr lang="en-US" dirty="0"/>
              <a:t> – 2017A7PS0163P</a:t>
            </a:r>
          </a:p>
          <a:p>
            <a:r>
              <a:rPr lang="en-US" dirty="0"/>
              <a:t>Venkat </a:t>
            </a:r>
            <a:r>
              <a:rPr lang="en-US" dirty="0" err="1"/>
              <a:t>Nalla</a:t>
            </a:r>
            <a:r>
              <a:rPr lang="en-US" dirty="0"/>
              <a:t> = 2016A7PS0030P</a:t>
            </a:r>
          </a:p>
        </p:txBody>
      </p:sp>
    </p:spTree>
    <p:extLst>
      <p:ext uri="{BB962C8B-B14F-4D97-AF65-F5344CB8AC3E}">
        <p14:creationId xmlns:p14="http://schemas.microsoft.com/office/powerpoint/2010/main" val="374989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533D-09D1-4564-82A1-5D6B310D91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594B41-DC7B-4B47-82D9-95F8E155567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A0D0F95-DF08-4A32-BC70-994601A70B70}"/>
              </a:ext>
            </a:extLst>
          </p:cNvPr>
          <p:cNvPicPr/>
          <p:nvPr/>
        </p:nvPicPr>
        <p:blipFill>
          <a:blip r:embed="rId2">
            <a:extLst>
              <a:ext uri="{28A0092B-C50C-407E-A947-70E740481C1C}">
                <a14:useLocalDpi xmlns:a14="http://schemas.microsoft.com/office/drawing/2010/main" val="0"/>
              </a:ext>
            </a:extLst>
          </a:blip>
          <a:stretch>
            <a:fillRect/>
          </a:stretch>
        </p:blipFill>
        <p:spPr>
          <a:xfrm>
            <a:off x="3810000" y="581025"/>
            <a:ext cx="4305300" cy="5695950"/>
          </a:xfrm>
          <a:prstGeom prst="rect">
            <a:avLst/>
          </a:prstGeom>
        </p:spPr>
      </p:pic>
    </p:spTree>
    <p:extLst>
      <p:ext uri="{BB962C8B-B14F-4D97-AF65-F5344CB8AC3E}">
        <p14:creationId xmlns:p14="http://schemas.microsoft.com/office/powerpoint/2010/main" val="271445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D94B-E922-42D7-9369-733DC90E8ECA}"/>
              </a:ext>
            </a:extLst>
          </p:cNvPr>
          <p:cNvSpPr>
            <a:spLocks noGrp="1"/>
          </p:cNvSpPr>
          <p:nvPr>
            <p:ph type="title"/>
          </p:nvPr>
        </p:nvSpPr>
        <p:spPr/>
        <p:txBody>
          <a:bodyPr/>
          <a:lstStyle/>
          <a:p>
            <a:r>
              <a:rPr lang="en-US" dirty="0"/>
              <a:t>Use of map and reduce in Hadoop</a:t>
            </a:r>
            <a:endParaRPr lang="en-US" b="1" dirty="0"/>
          </a:p>
        </p:txBody>
      </p:sp>
      <p:sp>
        <p:nvSpPr>
          <p:cNvPr id="3" name="Content Placeholder 2">
            <a:extLst>
              <a:ext uri="{FF2B5EF4-FFF2-40B4-BE49-F238E27FC236}">
                <a16:creationId xmlns:a16="http://schemas.microsoft.com/office/drawing/2014/main" id="{52B23C57-0727-4170-AC5C-3671E3BA3A61}"/>
              </a:ext>
            </a:extLst>
          </p:cNvPr>
          <p:cNvSpPr>
            <a:spLocks noGrp="1"/>
          </p:cNvSpPr>
          <p:nvPr>
            <p:ph idx="1"/>
          </p:nvPr>
        </p:nvSpPr>
        <p:spPr/>
        <p:txBody>
          <a:bodyPr>
            <a:normAutofit fontScale="92500" lnSpcReduction="20000"/>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Map: The map function (part of the Mapper Class) accepts the training data points and iterates for every test data point. It calculates the Euclidean distance and pairs it with the classification of the training points. Each of these values </a:t>
            </a:r>
            <a:r>
              <a:rPr lang="en-US" dirty="0">
                <a:latin typeface="Courier New" panose="02070309020205020404" pitchFamily="49" charset="0"/>
                <a:ea typeface="Calibri" panose="020F0502020204030204" pitchFamily="34" charset="0"/>
                <a:cs typeface="Courier New" panose="02070309020205020404" pitchFamily="49" charset="0"/>
              </a:rPr>
              <a:t>(&lt;distance, class&gt;)</a:t>
            </a:r>
            <a:r>
              <a:rPr lang="en-US" dirty="0">
                <a:latin typeface="Times New Roman" panose="02020603050405020304" pitchFamily="18" charset="0"/>
                <a:ea typeface="Calibri" panose="020F0502020204030204" pitchFamily="34" charset="0"/>
                <a:cs typeface="Times New Roman" panose="02020603050405020304" pitchFamily="18" charset="0"/>
              </a:rPr>
              <a:t> has the index of the test data point as the key. It writes these key value pairs into the context.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Reduce: The reduce function (part of the Reducer Class) accepts the key-value pairs based on the key (the index of the test data point), and finds the nearest k values by using a max-heap. It finds out the number of occurrences of a particular class in the first k and assigns the test data point the class with the maximum occurrence. It updates the accuracy and then writes the test point index and class into the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1147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0AEF-A4F7-440D-9BD9-91122393E7F5}"/>
              </a:ext>
            </a:extLst>
          </p:cNvPr>
          <p:cNvSpPr>
            <a:spLocks noGrp="1"/>
          </p:cNvSpPr>
          <p:nvPr>
            <p:ph type="title"/>
          </p:nvPr>
        </p:nvSpPr>
        <p:spPr/>
        <p:txBody>
          <a:bodyPr/>
          <a:lstStyle/>
          <a:p>
            <a:r>
              <a:rPr lang="en-US" dirty="0"/>
              <a:t>RDD Transformations and Actions:</a:t>
            </a:r>
          </a:p>
        </p:txBody>
      </p:sp>
      <p:sp>
        <p:nvSpPr>
          <p:cNvPr id="3" name="Content Placeholder 2">
            <a:extLst>
              <a:ext uri="{FF2B5EF4-FFF2-40B4-BE49-F238E27FC236}">
                <a16:creationId xmlns:a16="http://schemas.microsoft.com/office/drawing/2014/main" id="{477CA7FA-9CB1-40F6-81D9-D7AC8B052832}"/>
              </a:ext>
            </a:extLst>
          </p:cNvPr>
          <p:cNvSpPr>
            <a:spLocks noGrp="1"/>
          </p:cNvSpPr>
          <p:nvPr>
            <p:ph idx="1"/>
          </p:nvPr>
        </p:nvSpPr>
        <p:spPr/>
        <p:txBody>
          <a:bodyPr>
            <a:noAutofit/>
          </a:bodyPr>
          <a:lstStyle/>
          <a:p>
            <a:pPr marL="342900" lvl="0" indent="-342900">
              <a:lnSpc>
                <a:spcPct val="107000"/>
              </a:lnSpc>
              <a:spcAft>
                <a:spcPts val="0"/>
              </a:spcAft>
              <a:buFont typeface="Courier New" panose="02070309020205020404" pitchFamily="49" charset="0"/>
              <a:buAutoNum type="arabicPeriod"/>
            </a:pPr>
            <a:r>
              <a:rPr lang="en-US" sz="1800" dirty="0">
                <a:latin typeface="Courier New" panose="02070309020205020404" pitchFamily="49" charset="0"/>
                <a:ea typeface="Calibri" panose="020F0502020204030204" pitchFamily="34" charset="0"/>
                <a:cs typeface="Times New Roman" panose="02020603050405020304" pitchFamily="18" charset="0"/>
              </a:rPr>
              <a:t>Transformation1: Loading test data points into RDD.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sz="1800" dirty="0">
                <a:latin typeface="Courier New" panose="02070309020205020404" pitchFamily="49" charset="0"/>
                <a:ea typeface="Calibri" panose="020F0502020204030204" pitchFamily="34" charset="0"/>
                <a:cs typeface="Times New Roman" panose="02020603050405020304" pitchFamily="18" charset="0"/>
              </a:rPr>
              <a:t>Transformation2: Loading training data points into RDD.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sz="1800" dirty="0">
                <a:latin typeface="Courier New" panose="02070309020205020404" pitchFamily="49" charset="0"/>
                <a:ea typeface="Calibri" panose="020F0502020204030204" pitchFamily="34" charset="0"/>
                <a:cs typeface="Times New Roman" panose="02020603050405020304" pitchFamily="18" charset="0"/>
              </a:rPr>
              <a:t>Transformation3: Creating </a:t>
            </a:r>
            <a:r>
              <a:rPr lang="en-US" sz="1800" dirty="0" err="1">
                <a:latin typeface="Courier New" panose="02070309020205020404" pitchFamily="49" charset="0"/>
                <a:ea typeface="Calibri" panose="020F0502020204030204" pitchFamily="34" charset="0"/>
                <a:cs typeface="Times New Roman" panose="02020603050405020304" pitchFamily="18" charset="0"/>
              </a:rPr>
              <a:t>pairRDD</a:t>
            </a:r>
            <a:r>
              <a:rPr lang="en-US" sz="1800" dirty="0">
                <a:latin typeface="Courier New" panose="02070309020205020404" pitchFamily="49" charset="0"/>
                <a:ea typeface="Calibri" panose="020F0502020204030204" pitchFamily="34" charset="0"/>
                <a:cs typeface="Times New Roman" panose="02020603050405020304" pitchFamily="18" charset="0"/>
              </a:rPr>
              <a:t> with cross product of the 2 RDDs.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sz="1800" dirty="0">
                <a:latin typeface="Courier New" panose="02070309020205020404" pitchFamily="49" charset="0"/>
                <a:ea typeface="Calibri" panose="020F0502020204030204" pitchFamily="34" charset="0"/>
                <a:cs typeface="Times New Roman" panose="02020603050405020304" pitchFamily="18" charset="0"/>
              </a:rPr>
              <a:t>Action1: Calculating Euclidean distance.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sz="1800" dirty="0">
                <a:latin typeface="Courier New" panose="02070309020205020404" pitchFamily="49" charset="0"/>
                <a:ea typeface="Calibri" panose="020F0502020204030204" pitchFamily="34" charset="0"/>
                <a:cs typeface="Times New Roman" panose="02020603050405020304" pitchFamily="18" charset="0"/>
              </a:rPr>
              <a:t>Transformation4: Creating RDD with key-value pairs. Key = index of test data point. Value = &lt;</a:t>
            </a:r>
            <a:r>
              <a:rPr lang="en-US" sz="1800" dirty="0" err="1">
                <a:latin typeface="Courier New" panose="02070309020205020404" pitchFamily="49" charset="0"/>
                <a:ea typeface="Calibri" panose="020F0502020204030204" pitchFamily="34" charset="0"/>
                <a:cs typeface="Times New Roman" panose="02020603050405020304" pitchFamily="18" charset="0"/>
              </a:rPr>
              <a:t>distance,class</a:t>
            </a:r>
            <a:r>
              <a:rPr lang="en-US" sz="1800" dirty="0">
                <a:latin typeface="Courier New" panose="02070309020205020404" pitchFamily="49" charset="0"/>
                <a:ea typeface="Calibri" panose="020F0502020204030204" pitchFamily="34" charset="0"/>
                <a:cs typeface="Times New Roman" panose="02020603050405020304" pitchFamily="18" charset="0"/>
              </a:rPr>
              <a:t>&gt; pair.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sz="1800" dirty="0">
                <a:latin typeface="Courier New" panose="02070309020205020404" pitchFamily="49" charset="0"/>
                <a:ea typeface="Calibri" panose="020F0502020204030204" pitchFamily="34" charset="0"/>
                <a:cs typeface="Times New Roman" panose="02020603050405020304" pitchFamily="18" charset="0"/>
              </a:rPr>
              <a:t>Transformation5: Grouping the key-value pairs in RDD based on key.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sz="1800" dirty="0">
                <a:latin typeface="Courier New" panose="02070309020205020404" pitchFamily="49" charset="0"/>
                <a:ea typeface="Calibri" panose="020F0502020204030204" pitchFamily="34" charset="0"/>
                <a:cs typeface="Times New Roman" panose="02020603050405020304" pitchFamily="18" charset="0"/>
              </a:rPr>
              <a:t>Action2: Selecting the classification from the nearest k values.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AutoNum type="arabicPeriod"/>
            </a:pPr>
            <a:r>
              <a:rPr lang="en-US" sz="1800" dirty="0">
                <a:latin typeface="Courier New" panose="02070309020205020404" pitchFamily="49" charset="0"/>
                <a:ea typeface="Calibri" panose="020F0502020204030204" pitchFamily="34" charset="0"/>
                <a:cs typeface="Times New Roman" panose="02020603050405020304" pitchFamily="18" charset="0"/>
              </a:rPr>
              <a:t>Transformation6: Writing the values to an output file.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6656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EC6E-ECB7-4170-AC70-5945617260BD}"/>
              </a:ext>
            </a:extLst>
          </p:cNvPr>
          <p:cNvSpPr>
            <a:spLocks noGrp="1"/>
          </p:cNvSpPr>
          <p:nvPr>
            <p:ph type="title"/>
          </p:nvPr>
        </p:nvSpPr>
        <p:spPr/>
        <p:txBody>
          <a:bodyPr/>
          <a:lstStyle/>
          <a:p>
            <a:r>
              <a:rPr lang="en-US" dirty="0"/>
              <a:t>k-NN in Hadoop in action:</a:t>
            </a:r>
          </a:p>
        </p:txBody>
      </p:sp>
      <p:sp>
        <p:nvSpPr>
          <p:cNvPr id="3" name="Content Placeholder 2">
            <a:extLst>
              <a:ext uri="{FF2B5EF4-FFF2-40B4-BE49-F238E27FC236}">
                <a16:creationId xmlns:a16="http://schemas.microsoft.com/office/drawing/2014/main" id="{6815A46E-12E0-436E-AF08-2B32E5DCA2CA}"/>
              </a:ext>
            </a:extLst>
          </p:cNvPr>
          <p:cNvSpPr>
            <a:spLocks noGrp="1"/>
          </p:cNvSpPr>
          <p:nvPr>
            <p:ph idx="1"/>
          </p:nvPr>
        </p:nvSpPr>
        <p:spPr/>
        <p:txBody>
          <a:bodyPr/>
          <a:lstStyle/>
          <a:p>
            <a:pPr marL="0" indent="0">
              <a:lnSpc>
                <a:spcPct val="107000"/>
              </a:lnSpc>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We used a 1+1 master-slave configuration to run k-NN in Hadoop.</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BEFEFEEF-03AE-4278-AADD-CFAB73EF4CB3}"/>
              </a:ext>
            </a:extLst>
          </p:cNvPr>
          <p:cNvPicPr/>
          <p:nvPr/>
        </p:nvPicPr>
        <p:blipFill>
          <a:blip r:embed="rId2">
            <a:extLst>
              <a:ext uri="{28A0092B-C50C-407E-A947-70E740481C1C}">
                <a14:useLocalDpi xmlns:a14="http://schemas.microsoft.com/office/drawing/2010/main" val="0"/>
              </a:ext>
            </a:extLst>
          </a:blip>
          <a:stretch>
            <a:fillRect/>
          </a:stretch>
        </p:blipFill>
        <p:spPr>
          <a:xfrm>
            <a:off x="374650" y="2711449"/>
            <a:ext cx="5651500" cy="3600450"/>
          </a:xfrm>
          <a:prstGeom prst="rect">
            <a:avLst/>
          </a:prstGeom>
        </p:spPr>
      </p:pic>
      <p:pic>
        <p:nvPicPr>
          <p:cNvPr id="5" name="Picture 4">
            <a:extLst>
              <a:ext uri="{FF2B5EF4-FFF2-40B4-BE49-F238E27FC236}">
                <a16:creationId xmlns:a16="http://schemas.microsoft.com/office/drawing/2014/main" id="{41E14D5B-DC41-42ED-AFC4-60630EAB99B2}"/>
              </a:ext>
            </a:extLst>
          </p:cNvPr>
          <p:cNvPicPr/>
          <p:nvPr/>
        </p:nvPicPr>
        <p:blipFill>
          <a:blip r:embed="rId3">
            <a:extLst>
              <a:ext uri="{28A0092B-C50C-407E-A947-70E740481C1C}">
                <a14:useLocalDpi xmlns:a14="http://schemas.microsoft.com/office/drawing/2010/main" val="0"/>
              </a:ext>
            </a:extLst>
          </a:blip>
          <a:stretch>
            <a:fillRect/>
          </a:stretch>
        </p:blipFill>
        <p:spPr>
          <a:xfrm>
            <a:off x="6165852" y="2678111"/>
            <a:ext cx="5730873" cy="3667125"/>
          </a:xfrm>
          <a:prstGeom prst="rect">
            <a:avLst/>
          </a:prstGeom>
        </p:spPr>
      </p:pic>
    </p:spTree>
    <p:extLst>
      <p:ext uri="{BB962C8B-B14F-4D97-AF65-F5344CB8AC3E}">
        <p14:creationId xmlns:p14="http://schemas.microsoft.com/office/powerpoint/2010/main" val="372523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D218-8D24-40AD-8B63-86920F1194CC}"/>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7F8D2D46-A4AB-4CE8-8856-8B94AD9D0F23}"/>
              </a:ext>
            </a:extLst>
          </p:cNvPr>
          <p:cNvSpPr>
            <a:spLocks noGrp="1"/>
          </p:cNvSpPr>
          <p:nvPr>
            <p:ph idx="1"/>
          </p:nvPr>
        </p:nvSpPr>
        <p:spPr/>
        <p:txBody>
          <a:bodyPr/>
          <a:lstStyle/>
          <a:p>
            <a:pPr marL="0" indent="0">
              <a:buNone/>
            </a:pPr>
            <a:r>
              <a:rPr lang="en-US" dirty="0">
                <a:latin typeface="Times New Roman" panose="02020603050405020304" pitchFamily="18" charset="0"/>
                <a:ea typeface="Calibri" panose="020F0502020204030204" pitchFamily="34" charset="0"/>
              </a:rPr>
              <a:t>We used 1000 training examples and 100 testing examples, as using all of the instances was taking a long time. An accuracy of 80% was achieved. </a:t>
            </a:r>
          </a:p>
          <a:p>
            <a:pPr marL="0" indent="0">
              <a:buNone/>
            </a:pPr>
            <a:endParaRPr lang="en-US" dirty="0"/>
          </a:p>
        </p:txBody>
      </p:sp>
      <p:pic>
        <p:nvPicPr>
          <p:cNvPr id="4" name="Picture 3">
            <a:extLst>
              <a:ext uri="{FF2B5EF4-FFF2-40B4-BE49-F238E27FC236}">
                <a16:creationId xmlns:a16="http://schemas.microsoft.com/office/drawing/2014/main" id="{D52F533C-47B6-4485-9B6A-D0501C6D80E2}"/>
              </a:ext>
            </a:extLst>
          </p:cNvPr>
          <p:cNvPicPr/>
          <p:nvPr/>
        </p:nvPicPr>
        <p:blipFill>
          <a:blip r:embed="rId2">
            <a:extLst>
              <a:ext uri="{28A0092B-C50C-407E-A947-70E740481C1C}">
                <a14:useLocalDpi xmlns:a14="http://schemas.microsoft.com/office/drawing/2010/main" val="0"/>
              </a:ext>
            </a:extLst>
          </a:blip>
          <a:stretch>
            <a:fillRect/>
          </a:stretch>
        </p:blipFill>
        <p:spPr>
          <a:xfrm>
            <a:off x="3241675" y="2740025"/>
            <a:ext cx="5708650" cy="3619500"/>
          </a:xfrm>
          <a:prstGeom prst="rect">
            <a:avLst/>
          </a:prstGeom>
        </p:spPr>
      </p:pic>
    </p:spTree>
    <p:extLst>
      <p:ext uri="{BB962C8B-B14F-4D97-AF65-F5344CB8AC3E}">
        <p14:creationId xmlns:p14="http://schemas.microsoft.com/office/powerpoint/2010/main" val="1003356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00D5-7050-4383-BB53-D8380F62A93F}"/>
              </a:ext>
            </a:extLst>
          </p:cNvPr>
          <p:cNvSpPr>
            <a:spLocks noGrp="1"/>
          </p:cNvSpPr>
          <p:nvPr>
            <p:ph type="title"/>
          </p:nvPr>
        </p:nvSpPr>
        <p:spPr/>
        <p:txBody>
          <a:bodyPr/>
          <a:lstStyle/>
          <a:p>
            <a:r>
              <a:rPr lang="en-US" dirty="0"/>
              <a:t>Time taken</a:t>
            </a:r>
          </a:p>
        </p:txBody>
      </p:sp>
      <p:sp>
        <p:nvSpPr>
          <p:cNvPr id="3" name="Content Placeholder 2">
            <a:extLst>
              <a:ext uri="{FF2B5EF4-FFF2-40B4-BE49-F238E27FC236}">
                <a16:creationId xmlns:a16="http://schemas.microsoft.com/office/drawing/2014/main" id="{69139679-888C-48C2-AAB2-E812CF70AD4B}"/>
              </a:ext>
            </a:extLst>
          </p:cNvPr>
          <p:cNvSpPr>
            <a:spLocks noGrp="1"/>
          </p:cNvSpPr>
          <p:nvPr>
            <p:ph idx="1"/>
          </p:nvPr>
        </p:nvSpPr>
        <p:spPr/>
        <p:txBody>
          <a:bodyPr/>
          <a:lstStyle/>
          <a:p>
            <a:pPr marL="0" indent="0">
              <a:lnSpc>
                <a:spcPct val="107000"/>
              </a:lnSpc>
              <a:spcAft>
                <a:spcPts val="80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It took 289060 milliseconds for the map part of the program to run. The reduce operation took 2358 milliseconds. The time measured was displayed on terminal while running the map-reduce job on Hadoop</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pic>
        <p:nvPicPr>
          <p:cNvPr id="4" name="Picture 3">
            <a:extLst>
              <a:ext uri="{FF2B5EF4-FFF2-40B4-BE49-F238E27FC236}">
                <a16:creationId xmlns:a16="http://schemas.microsoft.com/office/drawing/2014/main" id="{CC17B4B5-77AE-4D96-974B-21F597CF43E4}"/>
              </a:ext>
            </a:extLst>
          </p:cNvPr>
          <p:cNvPicPr/>
          <p:nvPr/>
        </p:nvPicPr>
        <p:blipFill>
          <a:blip r:embed="rId2">
            <a:extLst>
              <a:ext uri="{28A0092B-C50C-407E-A947-70E740481C1C}">
                <a14:useLocalDpi xmlns:a14="http://schemas.microsoft.com/office/drawing/2010/main" val="0"/>
              </a:ext>
            </a:extLst>
          </a:blip>
          <a:stretch>
            <a:fillRect/>
          </a:stretch>
        </p:blipFill>
        <p:spPr>
          <a:xfrm>
            <a:off x="2670174" y="2711450"/>
            <a:ext cx="5864225" cy="3860800"/>
          </a:xfrm>
          <a:prstGeom prst="rect">
            <a:avLst/>
          </a:prstGeom>
        </p:spPr>
      </p:pic>
    </p:spTree>
    <p:extLst>
      <p:ext uri="{BB962C8B-B14F-4D97-AF65-F5344CB8AC3E}">
        <p14:creationId xmlns:p14="http://schemas.microsoft.com/office/powerpoint/2010/main" val="101346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96B4-31A3-497A-8738-8FDA9FEE42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AA14E0-6FBB-49A2-A4B9-5DAD36265478}"/>
              </a:ext>
            </a:extLst>
          </p:cNvPr>
          <p:cNvSpPr>
            <a:spLocks noGrp="1"/>
          </p:cNvSpPr>
          <p:nvPr>
            <p:ph idx="1"/>
          </p:nvPr>
        </p:nvSpPr>
        <p:spPr/>
        <p:txBody>
          <a:bodyPr>
            <a:normAutofit/>
          </a:bodyPr>
          <a:lstStyle/>
          <a:p>
            <a:pPr marL="0" indent="0" algn="ctr">
              <a:buNone/>
            </a:pPr>
            <a:r>
              <a:rPr lang="en-US" sz="13800" dirty="0"/>
              <a:t>Introduction</a:t>
            </a:r>
          </a:p>
        </p:txBody>
      </p:sp>
    </p:spTree>
    <p:extLst>
      <p:ext uri="{BB962C8B-B14F-4D97-AF65-F5344CB8AC3E}">
        <p14:creationId xmlns:p14="http://schemas.microsoft.com/office/powerpoint/2010/main" val="308129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F3E4-B1C0-4351-BF63-36FC81C0CD7A}"/>
              </a:ext>
            </a:extLst>
          </p:cNvPr>
          <p:cNvSpPr>
            <a:spLocks noGrp="1"/>
          </p:cNvSpPr>
          <p:nvPr>
            <p:ph type="title"/>
          </p:nvPr>
        </p:nvSpPr>
        <p:spPr/>
        <p:txBody>
          <a:bodyPr/>
          <a:lstStyle/>
          <a:p>
            <a:r>
              <a:rPr lang="en-US" dirty="0"/>
              <a:t>Hadoop</a:t>
            </a:r>
          </a:p>
        </p:txBody>
      </p:sp>
      <p:sp>
        <p:nvSpPr>
          <p:cNvPr id="3" name="Content Placeholder 2">
            <a:extLst>
              <a:ext uri="{FF2B5EF4-FFF2-40B4-BE49-F238E27FC236}">
                <a16:creationId xmlns:a16="http://schemas.microsoft.com/office/drawing/2014/main" id="{6C389053-BA38-4F93-A734-E0099177E652}"/>
              </a:ext>
            </a:extLst>
          </p:cNvPr>
          <p:cNvSpPr>
            <a:spLocks noGrp="1"/>
          </p:cNvSpPr>
          <p:nvPr>
            <p:ph idx="1"/>
          </p:nvPr>
        </p:nvSpPr>
        <p:spPr/>
        <p:txBody>
          <a:bodyPr/>
          <a:lstStyle/>
          <a:p>
            <a:pPr marL="0" indent="0">
              <a:lnSpc>
                <a:spcPct val="107000"/>
              </a:lnSpc>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Hadoop is a collection of open-source software utilities that facilitate using a network of many computers to solve problems involving massive amounts of data and computation. It provides a software framework for distributed storage and processing of big data using the MapReduce programming model. All the modules in Hadoop are designed with a fundamental assumption that hardware failures are common occurrences and should be automatically handled by the framework.</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5982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F874-1D84-472D-AAE8-763EBCD9E0B4}"/>
              </a:ext>
            </a:extLst>
          </p:cNvPr>
          <p:cNvSpPr>
            <a:spLocks noGrp="1"/>
          </p:cNvSpPr>
          <p:nvPr>
            <p:ph type="title"/>
          </p:nvPr>
        </p:nvSpPr>
        <p:spPr/>
        <p:txBody>
          <a:bodyPr/>
          <a:lstStyle/>
          <a:p>
            <a:r>
              <a:rPr lang="en-US" dirty="0"/>
              <a:t>Spark</a:t>
            </a:r>
          </a:p>
        </p:txBody>
      </p:sp>
      <p:sp>
        <p:nvSpPr>
          <p:cNvPr id="3" name="Content Placeholder 2">
            <a:extLst>
              <a:ext uri="{FF2B5EF4-FFF2-40B4-BE49-F238E27FC236}">
                <a16:creationId xmlns:a16="http://schemas.microsoft.com/office/drawing/2014/main" id="{FBD36351-A316-4FDE-8C29-187276C8F6B2}"/>
              </a:ext>
            </a:extLst>
          </p:cNvPr>
          <p:cNvSpPr>
            <a:spLocks noGrp="1"/>
          </p:cNvSpPr>
          <p:nvPr>
            <p:ph idx="1"/>
          </p:nvPr>
        </p:nvSpPr>
        <p:spPr/>
        <p:txBody>
          <a:bodyPr/>
          <a:lstStyle/>
          <a:p>
            <a:pPr marL="0" indent="0">
              <a:buNone/>
            </a:pPr>
            <a:r>
              <a:rPr lang="en-US" dirty="0">
                <a:latin typeface="Times New Roman" panose="02020603050405020304" pitchFamily="18" charset="0"/>
                <a:ea typeface="Calibri" panose="020F0502020204030204" pitchFamily="34" charset="0"/>
              </a:rPr>
              <a:t>Spark is an open-source distributed general-purpose cluster-computing framework. Spark provides an interface for programming entire clusters with implicit data parallelism and fault tolerance. Originally developed at the University of California, Berkeley's </a:t>
            </a:r>
            <a:r>
              <a:rPr lang="en-US" dirty="0" err="1">
                <a:latin typeface="Times New Roman" panose="02020603050405020304" pitchFamily="18" charset="0"/>
                <a:ea typeface="Calibri" panose="020F0502020204030204" pitchFamily="34" charset="0"/>
              </a:rPr>
              <a:t>AMPLab</a:t>
            </a:r>
            <a:r>
              <a:rPr lang="en-US" dirty="0">
                <a:latin typeface="Times New Roman" panose="02020603050405020304" pitchFamily="18" charset="0"/>
                <a:ea typeface="Calibri" panose="020F0502020204030204" pitchFamily="34" charset="0"/>
              </a:rPr>
              <a:t>, the Spark codebase was later donated to the Apache Software Foundation, which has maintained it since. </a:t>
            </a:r>
            <a:endParaRPr lang="en-US" dirty="0"/>
          </a:p>
        </p:txBody>
      </p:sp>
    </p:spTree>
    <p:extLst>
      <p:ext uri="{BB962C8B-B14F-4D97-AF65-F5344CB8AC3E}">
        <p14:creationId xmlns:p14="http://schemas.microsoft.com/office/powerpoint/2010/main" val="260791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DDEF-E39E-499B-99EA-C5262B45C08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176DA36-E1DF-4FC9-9CA6-D46320081D2F}"/>
              </a:ext>
            </a:extLst>
          </p:cNvPr>
          <p:cNvSpPr>
            <a:spLocks noGrp="1"/>
          </p:cNvSpPr>
          <p:nvPr>
            <p:ph idx="1"/>
          </p:nvPr>
        </p:nvSpPr>
        <p:spPr/>
        <p:txBody>
          <a:bodyPr/>
          <a:lstStyle/>
          <a:p>
            <a:pPr marL="0" indent="0" algn="ctr">
              <a:lnSpc>
                <a:spcPct val="107000"/>
              </a:lnSpc>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This assignment aims at implementing k-NN and k-means using both Hadoop and spark. We have to do a comparative study of the efficiency in both of them.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108751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A137-2734-425F-8090-90FD8816560D}"/>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B9FF0F24-36BD-494F-BFF0-6B8A98899141}"/>
              </a:ext>
            </a:extLst>
          </p:cNvPr>
          <p:cNvSpPr>
            <a:spLocks noGrp="1"/>
          </p:cNvSpPr>
          <p:nvPr>
            <p:ph idx="1"/>
          </p:nvPr>
        </p:nvSpPr>
        <p:spPr/>
        <p:txBody>
          <a:bodyPr/>
          <a:lstStyle/>
          <a:p>
            <a:pPr marL="0" indent="0">
              <a:lnSpc>
                <a:spcPct val="107000"/>
              </a:lnSpc>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The dataset for k-NN had a million datapoints, each with 9 dimensions. The dataset was divided into training set and test set. k-NN is a non-parametric method used for classification and regression. In both cases, the input consists of the k closest training examples in the feature space. We used k-NN for classification. Generally, k is taken as an odd number to avoid ties in classifications.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3373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D712-B81A-4F4B-930B-CE07449C7FD6}"/>
              </a:ext>
            </a:extLst>
          </p:cNvPr>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Algorithm for Hadoop:</a:t>
            </a:r>
            <a:endParaRPr lang="en-US" dirty="0"/>
          </a:p>
        </p:txBody>
      </p:sp>
      <p:sp>
        <p:nvSpPr>
          <p:cNvPr id="3" name="Content Placeholder 2">
            <a:extLst>
              <a:ext uri="{FF2B5EF4-FFF2-40B4-BE49-F238E27FC236}">
                <a16:creationId xmlns:a16="http://schemas.microsoft.com/office/drawing/2014/main" id="{5F377ACD-039D-4733-BDE0-FFC6189781C4}"/>
              </a:ext>
            </a:extLst>
          </p:cNvPr>
          <p:cNvSpPr>
            <a:spLocks noGrp="1"/>
          </p:cNvSpPr>
          <p:nvPr>
            <p:ph idx="1"/>
          </p:nvPr>
        </p:nvSpPr>
        <p:spPr/>
        <p:txBody>
          <a:bodyPr>
            <a:normAutofit fontScale="62500" lnSpcReduction="20000"/>
          </a:bodyPr>
          <a:lstStyle/>
          <a:p>
            <a:pPr marL="342900" lvl="0" indent="-342900">
              <a:lnSpc>
                <a:spcPct val="107000"/>
              </a:lnSpc>
              <a:spcAft>
                <a:spcPts val="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Array </a:t>
            </a:r>
            <a:r>
              <a:rPr lang="en-US" dirty="0" err="1">
                <a:latin typeface="Courier New" panose="02070309020205020404" pitchFamily="49" charset="0"/>
                <a:ea typeface="Calibri" panose="020F0502020204030204" pitchFamily="34" charset="0"/>
                <a:cs typeface="Times New Roman" panose="02020603050405020304" pitchFamily="18" charset="0"/>
              </a:rPr>
              <a:t>arr</a:t>
            </a:r>
            <a:r>
              <a:rPr lang="en-US" dirty="0">
                <a:latin typeface="Courier New" panose="02070309020205020404" pitchFamily="49" charset="0"/>
                <a:ea typeface="Calibri" panose="020F0502020204030204" pitchFamily="34" charset="0"/>
                <a:cs typeface="Times New Roman" panose="02020603050405020304" pitchFamily="18" charset="0"/>
              </a:rPr>
              <a:t> &lt;- </a:t>
            </a:r>
            <a:r>
              <a:rPr lang="en-US" dirty="0" err="1">
                <a:latin typeface="Courier New" panose="02070309020205020404" pitchFamily="49" charset="0"/>
                <a:ea typeface="Calibri" panose="020F0502020204030204" pitchFamily="34" charset="0"/>
                <a:cs typeface="Times New Roman" panose="02020603050405020304" pitchFamily="18" charset="0"/>
              </a:rPr>
              <a:t>testdatapoints</a:t>
            </a:r>
            <a:r>
              <a:rPr lang="en-US" dirty="0">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Start the job.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Map training points.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Calculate </a:t>
            </a:r>
            <a:r>
              <a:rPr lang="en-US" dirty="0" err="1">
                <a:latin typeface="Courier New" panose="02070309020205020404" pitchFamily="49" charset="0"/>
                <a:ea typeface="Calibri" panose="020F0502020204030204" pitchFamily="34" charset="0"/>
                <a:cs typeface="Times New Roman" panose="02020603050405020304" pitchFamily="18" charset="0"/>
              </a:rPr>
              <a:t>euclidean_distance</a:t>
            </a:r>
            <a:r>
              <a:rPr lang="en-US" dirty="0">
                <a:latin typeface="Courier New" panose="02070309020205020404" pitchFamily="49" charset="0"/>
                <a:ea typeface="Calibri" panose="020F0502020204030204" pitchFamily="34" charset="0"/>
                <a:cs typeface="Times New Roman" panose="02020603050405020304" pitchFamily="18" charset="0"/>
              </a:rPr>
              <a:t>(</a:t>
            </a:r>
            <a:r>
              <a:rPr lang="en-US" dirty="0" err="1">
                <a:latin typeface="Courier New" panose="02070309020205020404" pitchFamily="49" charset="0"/>
                <a:ea typeface="Calibri" panose="020F0502020204030204" pitchFamily="34" charset="0"/>
                <a:cs typeface="Times New Roman" panose="02020603050405020304" pitchFamily="18" charset="0"/>
              </a:rPr>
              <a:t>test_data_point</a:t>
            </a:r>
            <a:r>
              <a:rPr lang="en-US" dirty="0">
                <a:latin typeface="Courier New" panose="02070309020205020404" pitchFamily="49" charset="0"/>
                <a:ea typeface="Calibri" panose="020F0502020204030204" pitchFamily="34" charset="0"/>
                <a:cs typeface="Times New Roman" panose="02020603050405020304" pitchFamily="18" charset="0"/>
              </a:rPr>
              <a:t>, </a:t>
            </a:r>
            <a:r>
              <a:rPr lang="en-US" dirty="0" err="1">
                <a:latin typeface="Courier New" panose="02070309020205020404" pitchFamily="49" charset="0"/>
                <a:ea typeface="Calibri" panose="020F0502020204030204" pitchFamily="34" charset="0"/>
                <a:cs typeface="Times New Roman" panose="02020603050405020304" pitchFamily="18" charset="0"/>
              </a:rPr>
              <a:t>training_data_point</a:t>
            </a:r>
            <a:r>
              <a:rPr lang="en-US" dirty="0">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Write key-value pair: &lt;</a:t>
            </a:r>
            <a:r>
              <a:rPr lang="en-US" dirty="0" err="1">
                <a:latin typeface="Courier New" panose="02070309020205020404" pitchFamily="49" charset="0"/>
                <a:ea typeface="Calibri" panose="020F0502020204030204" pitchFamily="34" charset="0"/>
                <a:cs typeface="Times New Roman" panose="02020603050405020304" pitchFamily="18" charset="0"/>
              </a:rPr>
              <a:t>index_test_point</a:t>
            </a:r>
            <a:r>
              <a:rPr lang="en-US" dirty="0">
                <a:latin typeface="Courier New" panose="02070309020205020404" pitchFamily="49" charset="0"/>
                <a:ea typeface="Calibri" panose="020F0502020204030204" pitchFamily="34" charset="0"/>
                <a:cs typeface="Times New Roman" panose="02020603050405020304" pitchFamily="18" charset="0"/>
              </a:rPr>
              <a:t>, (</a:t>
            </a:r>
            <a:r>
              <a:rPr lang="en-US" dirty="0" err="1">
                <a:latin typeface="Courier New" panose="02070309020205020404" pitchFamily="49" charset="0"/>
                <a:ea typeface="Calibri" panose="020F0502020204030204" pitchFamily="34" charset="0"/>
                <a:cs typeface="Times New Roman" panose="02020603050405020304" pitchFamily="18" charset="0"/>
              </a:rPr>
              <a:t>euclidean_distance</a:t>
            </a:r>
            <a:r>
              <a:rPr lang="en-US" dirty="0">
                <a:latin typeface="Courier New" panose="02070309020205020404" pitchFamily="49" charset="0"/>
                <a:ea typeface="Calibri" panose="020F0502020204030204" pitchFamily="34" charset="0"/>
                <a:cs typeface="Times New Roman" panose="02020603050405020304" pitchFamily="18" charset="0"/>
              </a:rPr>
              <a:t>, </a:t>
            </a:r>
            <a:r>
              <a:rPr lang="en-US" dirty="0" err="1">
                <a:latin typeface="Courier New" panose="02070309020205020404" pitchFamily="49" charset="0"/>
                <a:ea typeface="Calibri" panose="020F0502020204030204" pitchFamily="34" charset="0"/>
                <a:cs typeface="Times New Roman" panose="02020603050405020304" pitchFamily="18" charset="0"/>
              </a:rPr>
              <a:t>class_training_point</a:t>
            </a:r>
            <a:r>
              <a:rPr lang="en-US" dirty="0">
                <a:latin typeface="Courier New" panose="02070309020205020404" pitchFamily="49" charset="0"/>
                <a:ea typeface="Calibri" panose="020F0502020204030204" pitchFamily="34" charset="0"/>
                <a:cs typeface="Times New Roman" panose="02020603050405020304" pitchFamily="18" charset="0"/>
              </a:rPr>
              <a: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Reduce the key-value pairs based on key.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Heap h &lt;- (</a:t>
            </a:r>
            <a:r>
              <a:rPr lang="en-US" dirty="0" err="1">
                <a:latin typeface="Courier New" panose="02070309020205020404" pitchFamily="49" charset="0"/>
                <a:ea typeface="Calibri" panose="020F0502020204030204" pitchFamily="34" charset="0"/>
                <a:cs typeface="Times New Roman" panose="02020603050405020304" pitchFamily="18" charset="0"/>
              </a:rPr>
              <a:t>euclidean_distance,class_training_point</a:t>
            </a:r>
            <a:r>
              <a:rPr lang="en-US" dirty="0">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Calculate </a:t>
            </a:r>
            <a:r>
              <a:rPr lang="en-US" dirty="0" err="1">
                <a:latin typeface="Courier New" panose="02070309020205020404" pitchFamily="49" charset="0"/>
                <a:ea typeface="Calibri" panose="020F0502020204030204" pitchFamily="34" charset="0"/>
                <a:cs typeface="Times New Roman" panose="02020603050405020304" pitchFamily="18" charset="0"/>
              </a:rPr>
              <a:t>max_class_frequency</a:t>
            </a:r>
            <a:r>
              <a:rPr lang="en-US" dirty="0">
                <a:latin typeface="Courier New" panose="02070309020205020404" pitchFamily="49" charset="0"/>
                <a:ea typeface="Calibri" panose="020F0502020204030204" pitchFamily="34" charset="0"/>
                <a:cs typeface="Times New Roman" panose="02020603050405020304" pitchFamily="18" charset="0"/>
              </a:rPr>
              <a:t>(h) in first k points.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Compare chosen class with class in test datapoint.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AutoNum type="arabicPeriod"/>
            </a:pPr>
            <a:r>
              <a:rPr lang="en-US" dirty="0">
                <a:latin typeface="Courier New" panose="02070309020205020404" pitchFamily="49" charset="0"/>
                <a:ea typeface="Calibri" panose="020F0502020204030204" pitchFamily="34" charset="0"/>
                <a:cs typeface="Times New Roman" panose="02020603050405020304" pitchFamily="18" charset="0"/>
              </a:rPr>
              <a:t>Write value to output</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7554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3A18-DA18-498A-B982-7DE7774C1DD2}"/>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33CA4419-4FB8-4F69-90DE-A7F98B8FC02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57600" y="365125"/>
            <a:ext cx="4263298" cy="5878513"/>
          </a:xfrm>
          <a:prstGeom prst="rect">
            <a:avLst/>
          </a:prstGeom>
        </p:spPr>
      </p:pic>
    </p:spTree>
    <p:extLst>
      <p:ext uri="{BB962C8B-B14F-4D97-AF65-F5344CB8AC3E}">
        <p14:creationId xmlns:p14="http://schemas.microsoft.com/office/powerpoint/2010/main" val="99256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2326-97A5-4B7D-82FF-435E56EA800F}"/>
              </a:ext>
            </a:extLst>
          </p:cNvPr>
          <p:cNvSpPr>
            <a:spLocks noGrp="1"/>
          </p:cNvSpPr>
          <p:nvPr>
            <p:ph type="title"/>
          </p:nvPr>
        </p:nvSpPr>
        <p:spPr/>
        <p:txBody>
          <a:bodyPr/>
          <a:lstStyle/>
          <a:p>
            <a:r>
              <a:rPr lang="en-US" dirty="0"/>
              <a:t>Algorithm for k-NN in Spark:</a:t>
            </a:r>
          </a:p>
        </p:txBody>
      </p:sp>
      <p:sp>
        <p:nvSpPr>
          <p:cNvPr id="3" name="Content Placeholder 2">
            <a:extLst>
              <a:ext uri="{FF2B5EF4-FFF2-40B4-BE49-F238E27FC236}">
                <a16:creationId xmlns:a16="http://schemas.microsoft.com/office/drawing/2014/main" id="{D4961B96-5AD9-4F04-9776-D0F2EA047331}"/>
              </a:ext>
            </a:extLst>
          </p:cNvPr>
          <p:cNvSpPr>
            <a:spLocks noGrp="1"/>
          </p:cNvSpPr>
          <p:nvPr>
            <p:ph idx="1"/>
          </p:nvPr>
        </p:nvSpPr>
        <p:spPr>
          <a:xfrm>
            <a:off x="828675" y="1825625"/>
            <a:ext cx="10515600" cy="4351338"/>
          </a:xfrm>
        </p:spPr>
        <p:txBody>
          <a:bodyPr>
            <a:normAutofit/>
          </a:bodyPr>
          <a:lstStyle/>
          <a:p>
            <a:pPr marL="457200" lvl="0" indent="-457200">
              <a:spcBef>
                <a:spcPts val="500"/>
              </a:spcBef>
              <a:spcAft>
                <a:spcPts val="0"/>
              </a:spcAft>
              <a:buFont typeface="+mj-lt"/>
              <a:buAutoNum type="arabicPeriod"/>
              <a:tabLst>
                <a:tab pos="457200" algn="l"/>
              </a:tabLst>
            </a:pPr>
            <a:r>
              <a:rPr lang="en-US" sz="1900" dirty="0">
                <a:solidFill>
                  <a:srgbClr val="00000A"/>
                </a:solidFill>
                <a:latin typeface="Courier New" panose="02070309020205020404" pitchFamily="49" charset="0"/>
                <a:ea typeface="Times New Roman" panose="02020603050405020304" pitchFamily="18" charset="0"/>
              </a:rPr>
              <a:t>Call Spark application with &lt;path-to-training&gt; &lt;path-to-test&gt; &lt;path-to-output&gt;</a:t>
            </a:r>
            <a:endParaRPr lang="en-US" sz="1900" dirty="0">
              <a:latin typeface="Times New Roman" panose="02020603050405020304" pitchFamily="18" charset="0"/>
              <a:ea typeface="Times New Roman" panose="02020603050405020304" pitchFamily="18" charset="0"/>
            </a:endParaRPr>
          </a:p>
          <a:p>
            <a:pPr marL="457200" lvl="0" indent="-457200">
              <a:spcBef>
                <a:spcPts val="500"/>
              </a:spcBef>
              <a:spcAft>
                <a:spcPts val="0"/>
              </a:spcAft>
              <a:buFont typeface="+mj-lt"/>
              <a:buAutoNum type="arabicPeriod"/>
              <a:tabLst>
                <a:tab pos="457200" algn="l"/>
              </a:tabLst>
            </a:pPr>
            <a:r>
              <a:rPr lang="en-US" sz="1900" dirty="0">
                <a:solidFill>
                  <a:srgbClr val="00000A"/>
                </a:solidFill>
                <a:latin typeface="Courier New" panose="02070309020205020404" pitchFamily="49" charset="0"/>
                <a:ea typeface="Times New Roman" panose="02020603050405020304" pitchFamily="18" charset="0"/>
              </a:rPr>
              <a:t>RDD a &lt;- </a:t>
            </a:r>
            <a:r>
              <a:rPr lang="en-US" sz="1900" dirty="0" err="1">
                <a:solidFill>
                  <a:srgbClr val="00000A"/>
                </a:solidFill>
                <a:latin typeface="Courier New" panose="02070309020205020404" pitchFamily="49" charset="0"/>
                <a:ea typeface="Times New Roman" panose="02020603050405020304" pitchFamily="18" charset="0"/>
              </a:rPr>
              <a:t>Training_points</a:t>
            </a:r>
            <a:endParaRPr lang="en-US" sz="1900" dirty="0">
              <a:latin typeface="Times New Roman" panose="02020603050405020304" pitchFamily="18" charset="0"/>
              <a:ea typeface="Times New Roman" panose="02020603050405020304" pitchFamily="18" charset="0"/>
            </a:endParaRPr>
          </a:p>
          <a:p>
            <a:pPr marL="457200" lvl="0" indent="-457200">
              <a:spcBef>
                <a:spcPts val="500"/>
              </a:spcBef>
              <a:spcAft>
                <a:spcPts val="0"/>
              </a:spcAft>
              <a:buFont typeface="+mj-lt"/>
              <a:buAutoNum type="arabicPeriod"/>
              <a:tabLst>
                <a:tab pos="457200" algn="l"/>
              </a:tabLst>
            </a:pPr>
            <a:r>
              <a:rPr lang="en-US" sz="1900" dirty="0">
                <a:solidFill>
                  <a:srgbClr val="00000A"/>
                </a:solidFill>
                <a:latin typeface="Courier New" panose="02070309020205020404" pitchFamily="49" charset="0"/>
                <a:ea typeface="Times New Roman" panose="02020603050405020304" pitchFamily="18" charset="0"/>
              </a:rPr>
              <a:t>RDD b &lt;- </a:t>
            </a:r>
            <a:r>
              <a:rPr lang="en-US" sz="1900" dirty="0" err="1">
                <a:solidFill>
                  <a:srgbClr val="00000A"/>
                </a:solidFill>
                <a:latin typeface="Courier New" panose="02070309020205020404" pitchFamily="49" charset="0"/>
                <a:ea typeface="Times New Roman" panose="02020603050405020304" pitchFamily="18" charset="0"/>
              </a:rPr>
              <a:t>Test_points</a:t>
            </a:r>
            <a:endParaRPr lang="en-US" sz="1900" dirty="0">
              <a:latin typeface="Times New Roman" panose="02020603050405020304" pitchFamily="18" charset="0"/>
              <a:ea typeface="Times New Roman" panose="02020603050405020304" pitchFamily="18" charset="0"/>
            </a:endParaRPr>
          </a:p>
          <a:p>
            <a:pPr marL="457200" lvl="0" indent="-457200">
              <a:spcBef>
                <a:spcPts val="500"/>
              </a:spcBef>
              <a:spcAft>
                <a:spcPts val="0"/>
              </a:spcAft>
              <a:buFont typeface="+mj-lt"/>
              <a:buAutoNum type="arabicPeriod"/>
              <a:tabLst>
                <a:tab pos="457200" algn="l"/>
              </a:tabLst>
            </a:pPr>
            <a:r>
              <a:rPr lang="en-US" sz="1900" dirty="0">
                <a:solidFill>
                  <a:srgbClr val="00000A"/>
                </a:solidFill>
                <a:latin typeface="Courier New" panose="02070309020205020404" pitchFamily="49" charset="0"/>
                <a:ea typeface="Times New Roman" panose="02020603050405020304" pitchFamily="18" charset="0"/>
              </a:rPr>
              <a:t>Form a </a:t>
            </a:r>
            <a:r>
              <a:rPr lang="en-US" sz="1900" dirty="0" err="1">
                <a:solidFill>
                  <a:srgbClr val="00000A"/>
                </a:solidFill>
                <a:latin typeface="Courier New" panose="02070309020205020404" pitchFamily="49" charset="0"/>
                <a:ea typeface="Times New Roman" panose="02020603050405020304" pitchFamily="18" charset="0"/>
              </a:rPr>
              <a:t>PairRDD</a:t>
            </a:r>
            <a:r>
              <a:rPr lang="en-US" sz="1900" dirty="0">
                <a:solidFill>
                  <a:srgbClr val="00000A"/>
                </a:solidFill>
                <a:latin typeface="Courier New" panose="02070309020205020404" pitchFamily="49" charset="0"/>
                <a:ea typeface="Times New Roman" panose="02020603050405020304" pitchFamily="18" charset="0"/>
              </a:rPr>
              <a:t> with cross product of a and b.</a:t>
            </a:r>
            <a:endParaRPr lang="en-US" sz="1900" dirty="0">
              <a:latin typeface="Times New Roman" panose="02020603050405020304" pitchFamily="18" charset="0"/>
              <a:ea typeface="Times New Roman" panose="02020603050405020304" pitchFamily="18" charset="0"/>
            </a:endParaRPr>
          </a:p>
          <a:p>
            <a:pPr marL="457200" lvl="0" indent="-457200">
              <a:spcBef>
                <a:spcPts val="500"/>
              </a:spcBef>
              <a:spcAft>
                <a:spcPts val="0"/>
              </a:spcAft>
              <a:buFont typeface="+mj-lt"/>
              <a:buAutoNum type="arabicPeriod"/>
              <a:tabLst>
                <a:tab pos="457200" algn="l"/>
              </a:tabLst>
            </a:pPr>
            <a:r>
              <a:rPr lang="en-US" sz="1900" dirty="0">
                <a:solidFill>
                  <a:srgbClr val="00000A"/>
                </a:solidFill>
                <a:latin typeface="Courier New" panose="02070309020205020404" pitchFamily="49" charset="0"/>
                <a:ea typeface="Times New Roman" panose="02020603050405020304" pitchFamily="18" charset="0"/>
              </a:rPr>
              <a:t>Calculate </a:t>
            </a:r>
            <a:r>
              <a:rPr lang="en-US" sz="1900" dirty="0" err="1">
                <a:solidFill>
                  <a:srgbClr val="00000A"/>
                </a:solidFill>
                <a:latin typeface="Courier New" panose="02070309020205020404" pitchFamily="49" charset="0"/>
                <a:ea typeface="Times New Roman" panose="02020603050405020304" pitchFamily="18" charset="0"/>
              </a:rPr>
              <a:t>euclidean_distance</a:t>
            </a:r>
            <a:r>
              <a:rPr lang="en-US" sz="1900" dirty="0">
                <a:solidFill>
                  <a:srgbClr val="00000A"/>
                </a:solidFill>
                <a:latin typeface="Courier New" panose="02070309020205020404" pitchFamily="49" charset="0"/>
                <a:ea typeface="Times New Roman" panose="02020603050405020304" pitchFamily="18" charset="0"/>
              </a:rPr>
              <a:t>(</a:t>
            </a:r>
            <a:r>
              <a:rPr lang="en-US" sz="1900" dirty="0" err="1">
                <a:solidFill>
                  <a:srgbClr val="00000A"/>
                </a:solidFill>
                <a:latin typeface="Courier New" panose="02070309020205020404" pitchFamily="49" charset="0"/>
                <a:ea typeface="Times New Roman" panose="02020603050405020304" pitchFamily="18" charset="0"/>
              </a:rPr>
              <a:t>a_point,b_point</a:t>
            </a:r>
            <a:r>
              <a:rPr lang="en-US" sz="1900" dirty="0">
                <a:solidFill>
                  <a:srgbClr val="00000A"/>
                </a:solidFill>
                <a:latin typeface="Courier New" panose="02070309020205020404" pitchFamily="49" charset="0"/>
                <a:ea typeface="Times New Roman" panose="02020603050405020304" pitchFamily="18" charset="0"/>
              </a:rPr>
              <a:t>).</a:t>
            </a:r>
            <a:endParaRPr lang="en-US" sz="1900" dirty="0">
              <a:latin typeface="Times New Roman" panose="02020603050405020304" pitchFamily="18" charset="0"/>
              <a:ea typeface="Times New Roman" panose="02020603050405020304" pitchFamily="18" charset="0"/>
            </a:endParaRPr>
          </a:p>
          <a:p>
            <a:pPr marL="457200" lvl="0" indent="-457200">
              <a:spcBef>
                <a:spcPts val="500"/>
              </a:spcBef>
              <a:spcAft>
                <a:spcPts val="0"/>
              </a:spcAft>
              <a:buFont typeface="+mj-lt"/>
              <a:buAutoNum type="arabicPeriod"/>
              <a:tabLst>
                <a:tab pos="457200" algn="l"/>
              </a:tabLst>
            </a:pPr>
            <a:r>
              <a:rPr lang="en-US" sz="1900" dirty="0">
                <a:solidFill>
                  <a:srgbClr val="00000A"/>
                </a:solidFill>
                <a:latin typeface="Courier New" panose="02070309020205020404" pitchFamily="49" charset="0"/>
                <a:ea typeface="Times New Roman" panose="02020603050405020304" pitchFamily="18" charset="0"/>
              </a:rPr>
              <a:t>Write an RDD of key-value pairs as &lt;key,&lt;</a:t>
            </a:r>
            <a:r>
              <a:rPr lang="en-US" sz="1900" dirty="0" err="1">
                <a:solidFill>
                  <a:srgbClr val="00000A"/>
                </a:solidFill>
                <a:latin typeface="Courier New" panose="02070309020205020404" pitchFamily="49" charset="0"/>
                <a:ea typeface="Times New Roman" panose="02020603050405020304" pitchFamily="18" charset="0"/>
              </a:rPr>
              <a:t>euclidean_distance,training_class</a:t>
            </a:r>
            <a:r>
              <a:rPr lang="en-US" sz="1900" dirty="0">
                <a:solidFill>
                  <a:srgbClr val="00000A"/>
                </a:solidFill>
                <a:latin typeface="Courier New" panose="02070309020205020404" pitchFamily="49" charset="0"/>
                <a:ea typeface="Times New Roman" panose="02020603050405020304" pitchFamily="18" charset="0"/>
              </a:rPr>
              <a:t>&gt;&gt;.</a:t>
            </a:r>
            <a:endParaRPr lang="en-US" sz="1900" dirty="0">
              <a:latin typeface="Times New Roman" panose="02020603050405020304" pitchFamily="18" charset="0"/>
              <a:ea typeface="Times New Roman" panose="02020603050405020304" pitchFamily="18" charset="0"/>
            </a:endParaRPr>
          </a:p>
          <a:p>
            <a:pPr marL="457200" lvl="0" indent="-457200">
              <a:spcBef>
                <a:spcPts val="500"/>
              </a:spcBef>
              <a:spcAft>
                <a:spcPts val="0"/>
              </a:spcAft>
              <a:buFont typeface="+mj-lt"/>
              <a:buAutoNum type="arabicPeriod"/>
              <a:tabLst>
                <a:tab pos="457200" algn="l"/>
              </a:tabLst>
            </a:pPr>
            <a:r>
              <a:rPr lang="en-US" sz="1900" dirty="0">
                <a:solidFill>
                  <a:srgbClr val="00000A"/>
                </a:solidFill>
                <a:latin typeface="Courier New" panose="02070309020205020404" pitchFamily="49" charset="0"/>
                <a:ea typeface="Times New Roman" panose="02020603050405020304" pitchFamily="18" charset="0"/>
              </a:rPr>
              <a:t>Write an RDD that groups on key.</a:t>
            </a:r>
            <a:endParaRPr lang="en-US" sz="1900" dirty="0">
              <a:latin typeface="Times New Roman" panose="02020603050405020304" pitchFamily="18" charset="0"/>
              <a:ea typeface="Times New Roman" panose="02020603050405020304" pitchFamily="18" charset="0"/>
            </a:endParaRPr>
          </a:p>
          <a:p>
            <a:pPr marL="457200" lvl="0" indent="-457200">
              <a:spcBef>
                <a:spcPts val="500"/>
              </a:spcBef>
              <a:spcAft>
                <a:spcPts val="0"/>
              </a:spcAft>
              <a:buFont typeface="+mj-lt"/>
              <a:buAutoNum type="arabicPeriod"/>
              <a:tabLst>
                <a:tab pos="457200" algn="l"/>
              </a:tabLst>
            </a:pPr>
            <a:r>
              <a:rPr lang="en-US" sz="1900" dirty="0">
                <a:solidFill>
                  <a:srgbClr val="00000A"/>
                </a:solidFill>
                <a:latin typeface="Courier New" panose="02070309020205020404" pitchFamily="49" charset="0"/>
                <a:ea typeface="Times New Roman" panose="02020603050405020304" pitchFamily="18" charset="0"/>
              </a:rPr>
              <a:t>Select classification based on majority among k values.</a:t>
            </a:r>
            <a:endParaRPr lang="en-US" sz="1900" dirty="0">
              <a:latin typeface="Times New Roman" panose="02020603050405020304" pitchFamily="18" charset="0"/>
              <a:ea typeface="Times New Roman" panose="02020603050405020304" pitchFamily="18" charset="0"/>
            </a:endParaRPr>
          </a:p>
          <a:p>
            <a:pPr marL="457200" lvl="0" indent="-457200">
              <a:spcBef>
                <a:spcPts val="500"/>
              </a:spcBef>
              <a:spcAft>
                <a:spcPts val="0"/>
              </a:spcAft>
              <a:buFont typeface="+mj-lt"/>
              <a:buAutoNum type="arabicPeriod"/>
              <a:tabLst>
                <a:tab pos="457200" algn="l"/>
              </a:tabLst>
            </a:pPr>
            <a:r>
              <a:rPr lang="en-US" sz="1900" dirty="0">
                <a:solidFill>
                  <a:srgbClr val="00000A"/>
                </a:solidFill>
                <a:latin typeface="Courier New" panose="02070309020205020404" pitchFamily="49" charset="0"/>
                <a:ea typeface="Times New Roman" panose="02020603050405020304" pitchFamily="18" charset="0"/>
              </a:rPr>
              <a:t>Write result to output file.</a:t>
            </a:r>
            <a:endParaRPr lang="en-US" sz="1900" dirty="0">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9128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801</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Times New Roman</vt:lpstr>
      <vt:lpstr>Office Theme</vt:lpstr>
      <vt:lpstr>FoDS Assignment</vt:lpstr>
      <vt:lpstr>PowerPoint Presentation</vt:lpstr>
      <vt:lpstr>Hadoop</vt:lpstr>
      <vt:lpstr>Spark</vt:lpstr>
      <vt:lpstr>PowerPoint Presentation</vt:lpstr>
      <vt:lpstr>k-NN</vt:lpstr>
      <vt:lpstr>Algorithm for Hadoop:</vt:lpstr>
      <vt:lpstr>PowerPoint Presentation</vt:lpstr>
      <vt:lpstr>Algorithm for k-NN in Spark:</vt:lpstr>
      <vt:lpstr>PowerPoint Presentation</vt:lpstr>
      <vt:lpstr>Use of map and reduce in Hadoop</vt:lpstr>
      <vt:lpstr>RDD Transformations and Actions:</vt:lpstr>
      <vt:lpstr>k-NN in Hadoop in action:</vt:lpstr>
      <vt:lpstr>Accuracy</vt:lpstr>
      <vt:lpstr>Time taken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FoDS Assignment</dc:title>
  <dc:creator>Yash Vijay</dc:creator>
  <cp:lastModifiedBy>Yash Vijay</cp:lastModifiedBy>
  <cp:revision>2</cp:revision>
  <dcterms:created xsi:type="dcterms:W3CDTF">2019-11-15T16:38:38Z</dcterms:created>
  <dcterms:modified xsi:type="dcterms:W3CDTF">2019-11-15T16:44:53Z</dcterms:modified>
</cp:coreProperties>
</file>