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7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8521-9BAC-412E-86A4-4DF3EF16AF8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93EA-E231-4259-AF39-DC6D70D6E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1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93EA-E231-4259-AF39-DC6D70D6ED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0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94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09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76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12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9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4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4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6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1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2E15-EFB0-0F31-C9F8-FB353111F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735" y="852948"/>
            <a:ext cx="8915399" cy="226278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6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 PROJECT</a:t>
            </a:r>
            <a:br>
              <a:rPr lang="en-IN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Salon Management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872F0-6EEE-A073-C7DA-6A01ECDD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879" y="4354592"/>
            <a:ext cx="10569676" cy="2080621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Submitted to                                                                                                 Submitted by</a:t>
            </a:r>
          </a:p>
          <a:p>
            <a:r>
              <a:rPr lang="en-IN" dirty="0"/>
              <a:t>Amrutha K G                                                                                                   Devika Narayanan</a:t>
            </a:r>
          </a:p>
          <a:p>
            <a:r>
              <a:rPr lang="en-IN" dirty="0"/>
              <a:t>                                                                                                                          Roll No:14</a:t>
            </a:r>
          </a:p>
          <a:p>
            <a:r>
              <a:rPr lang="en-IN" dirty="0"/>
              <a:t>                                                                                                                           Third year BCA</a:t>
            </a:r>
          </a:p>
        </p:txBody>
      </p:sp>
    </p:spTree>
    <p:extLst>
      <p:ext uri="{BB962C8B-B14F-4D97-AF65-F5344CB8AC3E}">
        <p14:creationId xmlns:p14="http://schemas.microsoft.com/office/powerpoint/2010/main" val="89725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41C05B-1ACF-5A46-2161-0287146F481D}"/>
              </a:ext>
            </a:extLst>
          </p:cNvPr>
          <p:cNvSpPr txBox="1"/>
          <p:nvPr/>
        </p:nvSpPr>
        <p:spPr>
          <a:xfrm>
            <a:off x="1877960" y="133477"/>
            <a:ext cx="92423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name :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_cart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name :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_booking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key:cart_id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booking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booking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20287E-7021-3099-AA27-BA80F561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20981"/>
              </p:ext>
            </p:extLst>
          </p:nvPr>
        </p:nvGraphicFramePr>
        <p:xfrm>
          <a:off x="966837" y="1819362"/>
          <a:ext cx="5076723" cy="1456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241">
                  <a:extLst>
                    <a:ext uri="{9D8B030D-6E8A-4147-A177-3AD203B41FA5}">
                      <a16:colId xmlns:a16="http://schemas.microsoft.com/office/drawing/2014/main" val="225894924"/>
                    </a:ext>
                  </a:extLst>
                </a:gridCol>
                <a:gridCol w="1692241">
                  <a:extLst>
                    <a:ext uri="{9D8B030D-6E8A-4147-A177-3AD203B41FA5}">
                      <a16:colId xmlns:a16="http://schemas.microsoft.com/office/drawing/2014/main" val="2268294009"/>
                    </a:ext>
                  </a:extLst>
                </a:gridCol>
                <a:gridCol w="1692241">
                  <a:extLst>
                    <a:ext uri="{9D8B030D-6E8A-4147-A177-3AD203B41FA5}">
                      <a16:colId xmlns:a16="http://schemas.microsoft.com/office/drawing/2014/main" val="89134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42176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90386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8044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BA36F3-8B9F-95DC-A1DE-7DB432FB2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77396"/>
              </p:ext>
            </p:extLst>
          </p:nvPr>
        </p:nvGraphicFramePr>
        <p:xfrm>
          <a:off x="6563032" y="1736795"/>
          <a:ext cx="5076723" cy="2059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241">
                  <a:extLst>
                    <a:ext uri="{9D8B030D-6E8A-4147-A177-3AD203B41FA5}">
                      <a16:colId xmlns:a16="http://schemas.microsoft.com/office/drawing/2014/main" val="305131115"/>
                    </a:ext>
                  </a:extLst>
                </a:gridCol>
                <a:gridCol w="1692241">
                  <a:extLst>
                    <a:ext uri="{9D8B030D-6E8A-4147-A177-3AD203B41FA5}">
                      <a16:colId xmlns:a16="http://schemas.microsoft.com/office/drawing/2014/main" val="1158803516"/>
                    </a:ext>
                  </a:extLst>
                </a:gridCol>
                <a:gridCol w="1692241">
                  <a:extLst>
                    <a:ext uri="{9D8B030D-6E8A-4147-A177-3AD203B41FA5}">
                      <a16:colId xmlns:a16="http://schemas.microsoft.com/office/drawing/2014/main" val="2146595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282731"/>
                  </a:ext>
                </a:extLst>
              </a:tr>
              <a:tr h="493322">
                <a:tc>
                  <a:txBody>
                    <a:bodyPr/>
                    <a:lstStyle/>
                    <a:p>
                      <a:r>
                        <a:rPr lang="en-IN" sz="1600" dirty="0"/>
                        <a:t>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Booking </a:t>
                      </a:r>
                      <a:r>
                        <a:rPr lang="en-IN" sz="1400" dirty="0" err="1"/>
                        <a:t>sattus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66456"/>
                  </a:ext>
                </a:extLst>
              </a:tr>
              <a:tr h="493322">
                <a:tc>
                  <a:txBody>
                    <a:bodyPr/>
                    <a:lstStyle/>
                    <a:p>
                      <a:r>
                        <a:rPr lang="en-IN" sz="1600" dirty="0"/>
                        <a:t>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Booking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359809"/>
                  </a:ext>
                </a:extLst>
              </a:tr>
              <a:tr h="493322">
                <a:tc>
                  <a:txBody>
                    <a:bodyPr/>
                    <a:lstStyle/>
                    <a:p>
                      <a:r>
                        <a:rPr lang="en-IN" sz="1600" dirty="0"/>
                        <a:t>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Booking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10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6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2B6C5-6529-41BD-CAF1-382067E7F908}"/>
              </a:ext>
            </a:extLst>
          </p:cNvPr>
          <p:cNvSpPr txBox="1"/>
          <p:nvPr/>
        </p:nvSpPr>
        <p:spPr>
          <a:xfrm>
            <a:off x="1527278" y="264227"/>
            <a:ext cx="9242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name :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_review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name :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_ service booking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primary key: service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booking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key: service _id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8CA880-DB42-35E1-A4B1-B8C07C21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16549"/>
              </p:ext>
            </p:extLst>
          </p:nvPr>
        </p:nvGraphicFramePr>
        <p:xfrm>
          <a:off x="1071717" y="1526930"/>
          <a:ext cx="4742112" cy="233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225894924"/>
                    </a:ext>
                  </a:extLst>
                </a:gridCol>
                <a:gridCol w="1692241">
                  <a:extLst>
                    <a:ext uri="{9D8B030D-6E8A-4147-A177-3AD203B41FA5}">
                      <a16:colId xmlns:a16="http://schemas.microsoft.com/office/drawing/2014/main" val="2268294009"/>
                    </a:ext>
                  </a:extLst>
                </a:gridCol>
                <a:gridCol w="1692241">
                  <a:extLst>
                    <a:ext uri="{9D8B030D-6E8A-4147-A177-3AD203B41FA5}">
                      <a16:colId xmlns:a16="http://schemas.microsoft.com/office/drawing/2014/main" val="891345599"/>
                    </a:ext>
                  </a:extLst>
                </a:gridCol>
              </a:tblGrid>
              <a:tr h="557509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42176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Review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90386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User 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804489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r>
                        <a:rPr lang="en-IN" dirty="0"/>
                        <a:t>Rating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User rating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356680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r>
                        <a:rPr lang="en-IN" dirty="0"/>
                        <a:t>Review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User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7211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D35F65-5273-9307-4991-E80EBA9A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666"/>
              </p:ext>
            </p:extLst>
          </p:nvPr>
        </p:nvGraphicFramePr>
        <p:xfrm>
          <a:off x="6613835" y="1553617"/>
          <a:ext cx="5027559" cy="2181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5853">
                  <a:extLst>
                    <a:ext uri="{9D8B030D-6E8A-4147-A177-3AD203B41FA5}">
                      <a16:colId xmlns:a16="http://schemas.microsoft.com/office/drawing/2014/main" val="305131115"/>
                    </a:ext>
                  </a:extLst>
                </a:gridCol>
                <a:gridCol w="1503241">
                  <a:extLst>
                    <a:ext uri="{9D8B030D-6E8A-4147-A177-3AD203B41FA5}">
                      <a16:colId xmlns:a16="http://schemas.microsoft.com/office/drawing/2014/main" val="1158803516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146595644"/>
                    </a:ext>
                  </a:extLst>
                </a:gridCol>
              </a:tblGrid>
              <a:tr h="627111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282731"/>
                  </a:ext>
                </a:extLst>
              </a:tr>
              <a:tr h="513098"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Service booking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366456"/>
                  </a:ext>
                </a:extLst>
              </a:tr>
              <a:tr h="362187">
                <a:tc>
                  <a:txBody>
                    <a:bodyPr/>
                    <a:lstStyle/>
                    <a:p>
                      <a:r>
                        <a:rPr lang="en-IN" dirty="0"/>
                        <a:t>For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Service booking for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359809"/>
                  </a:ext>
                </a:extLst>
              </a:tr>
              <a:tr h="513098">
                <a:tc>
                  <a:txBody>
                    <a:bodyPr/>
                    <a:lstStyle/>
                    <a:p>
                      <a:r>
                        <a:rPr lang="en-IN" dirty="0"/>
                        <a:t>Time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Service booking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10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62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688DCE-7DFF-2CB8-FBF1-D788357C7ADE}"/>
              </a:ext>
            </a:extLst>
          </p:cNvPr>
          <p:cNvSpPr txBox="1"/>
          <p:nvPr/>
        </p:nvSpPr>
        <p:spPr>
          <a:xfrm>
            <a:off x="2202426" y="93366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name :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_complaint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key:complaint_id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key:customer_id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EEA220-6657-0A71-D18F-5B885ADD2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36952"/>
              </p:ext>
            </p:extLst>
          </p:nvPr>
        </p:nvGraphicFramePr>
        <p:xfrm>
          <a:off x="1495986" y="2204337"/>
          <a:ext cx="6802440" cy="2187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480">
                  <a:extLst>
                    <a:ext uri="{9D8B030D-6E8A-4147-A177-3AD203B41FA5}">
                      <a16:colId xmlns:a16="http://schemas.microsoft.com/office/drawing/2014/main" val="3650235216"/>
                    </a:ext>
                  </a:extLst>
                </a:gridCol>
                <a:gridCol w="2267480">
                  <a:extLst>
                    <a:ext uri="{9D8B030D-6E8A-4147-A177-3AD203B41FA5}">
                      <a16:colId xmlns:a16="http://schemas.microsoft.com/office/drawing/2014/main" val="2796231005"/>
                    </a:ext>
                  </a:extLst>
                </a:gridCol>
                <a:gridCol w="2267480">
                  <a:extLst>
                    <a:ext uri="{9D8B030D-6E8A-4147-A177-3AD203B41FA5}">
                      <a16:colId xmlns:a16="http://schemas.microsoft.com/office/drawing/2014/main" val="1426964408"/>
                    </a:ext>
                  </a:extLst>
                </a:gridCol>
              </a:tblGrid>
              <a:tr h="575502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7249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Complaint 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370416"/>
                  </a:ext>
                </a:extLst>
              </a:tr>
              <a:tr h="514923">
                <a:tc>
                  <a:txBody>
                    <a:bodyPr/>
                    <a:lstStyle/>
                    <a:p>
                      <a:r>
                        <a:rPr lang="en-IN" dirty="0"/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Complaint 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155786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Complaint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995354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r>
                        <a:rPr lang="en-IN" dirty="0"/>
                        <a:t>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Complaint file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66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47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7B2D7-DE42-3008-7862-E3E5D6CB3F13}"/>
              </a:ext>
            </a:extLst>
          </p:cNvPr>
          <p:cNvSpPr txBox="1"/>
          <p:nvPr/>
        </p:nvSpPr>
        <p:spPr>
          <a:xfrm>
            <a:off x="1337187" y="1192055"/>
            <a:ext cx="10363200" cy="500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1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salon management: customer service website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salon management website includes tools and features to help salon owners and managers handle day -to-day operations such as: appointment scheduling and booking, staff management and scheduling, inventory management and ordering, financial management and reporting, marketing and promotion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website focus on providing an excellent experience for clients, including: online booking and scheduling, service and product information, reviews and rating, loyalty programs and rewards, communication and engagement through email, SMS, newsletters.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website may offer various features such as: online booking and scheduling software, customer relationship management tools, marketing and promotion resources, educational content and tutorials, E-commerce functionality for a product sales, review and rating systems, loyalty and rewards programs.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7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DA0C-3356-95E6-22A2-2C8CCFD0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0E7C-BAFE-F9B6-191F-2281CA37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1. ADMIN</a:t>
            </a:r>
          </a:p>
          <a:p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2. GUEST</a:t>
            </a:r>
          </a:p>
          <a:p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3. USER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30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2F11-B32A-21E4-19BE-EF64996E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>
            <a:normAutofit fontScale="90000"/>
          </a:bodyPr>
          <a:lstStyle/>
          <a:p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5A55-2AF0-88A6-D0F8-5253DEBB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085" y="1167244"/>
            <a:ext cx="9349942" cy="557645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ADMIN:</a:t>
            </a: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Login: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 Home page with a username &amp; password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page: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 staffs &amp; user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rule: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admin can set some rules for user registration &amp; staff registration.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verification: Verify new staffs, users and add to new list. The admin can accept/reject from new list.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details: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Creating and maintaining staff profiles, including their details and permissions.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details: The admin will be responsible for managing booking details, including: client information, Appointment details, Booking details, Payment details, special requests.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shop: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admin will be responsible for maintaining the online shop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Including: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management, order management, involuntary management, shipping and delivery, payment gateway.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Delivery details: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Admin will handle delivery details such as delivery address, method, tracking information, delivery status, payment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23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EA05-0CD9-832B-5EDE-58BDE5BA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2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CDC6-8925-EB25-EB85-C55A47DE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IN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registration: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register with personal information like Name, email, contact number etc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02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04E1-67A5-C7D7-9B6B-4A8BF0F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3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33E1-10CC-0E1C-CE3A-B3A2A12C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USER:</a:t>
            </a:r>
            <a:endParaRPr lang="en-IN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Login:</a:t>
            </a:r>
            <a:r>
              <a:rPr lang="en-IN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Access Home page with a username&amp; password.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page:</a:t>
            </a:r>
            <a:r>
              <a:rPr lang="en-IN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User will be personalized homepage that displays relevant information and easy access to frequently used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settings:</a:t>
            </a:r>
            <a:r>
              <a:rPr lang="en-IN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can update their information, manage their preferences, Account settings, data privacy, security settings.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details:</a:t>
            </a:r>
            <a:r>
              <a:rPr lang="en-IN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User will able to book appointments and manage their booking details directly.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shopping:</a:t>
            </a:r>
            <a:r>
              <a:rPr lang="en-IN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will able to purchase product online. shopping cart, checkout process, payment methods, order summery, order tracking etc…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1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59DA-31C0-A3D8-CBE0-C3639986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14" y="0"/>
            <a:ext cx="8911687" cy="1638186"/>
          </a:xfrm>
        </p:spPr>
        <p:txBody>
          <a:bodyPr>
            <a:normAutofit fontScale="90000"/>
          </a:bodyPr>
          <a:lstStyle/>
          <a:p>
            <a:r>
              <a:rPr lang="en-IN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TABLE DESIGN</a:t>
            </a:r>
            <a:br>
              <a:rPr lang="en-IN" sz="32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</a:t>
            </a:r>
            <a:br>
              <a:rPr lang="en-IN" sz="32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Name:tbl_admin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Table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Name:tbl_district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key:admin_id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Primary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key:district_id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44A4E4-0FF5-76D4-7A56-9B3AF62E5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59703"/>
              </p:ext>
            </p:extLst>
          </p:nvPr>
        </p:nvGraphicFramePr>
        <p:xfrm>
          <a:off x="1236518" y="1639571"/>
          <a:ext cx="4596514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46">
                  <a:extLst>
                    <a:ext uri="{9D8B030D-6E8A-4147-A177-3AD203B41FA5}">
                      <a16:colId xmlns:a16="http://schemas.microsoft.com/office/drawing/2014/main" val="3958608192"/>
                    </a:ext>
                  </a:extLst>
                </a:gridCol>
                <a:gridCol w="1350818">
                  <a:extLst>
                    <a:ext uri="{9D8B030D-6E8A-4147-A177-3AD203B41FA5}">
                      <a16:colId xmlns:a16="http://schemas.microsoft.com/office/drawing/2014/main" val="1626257316"/>
                    </a:ext>
                  </a:extLst>
                </a:gridCol>
                <a:gridCol w="1583150">
                  <a:extLst>
                    <a:ext uri="{9D8B030D-6E8A-4147-A177-3AD203B41FA5}">
                      <a16:colId xmlns:a16="http://schemas.microsoft.com/office/drawing/2014/main" val="462179839"/>
                    </a:ext>
                  </a:extLst>
                </a:gridCol>
              </a:tblGrid>
              <a:tr h="507576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55496"/>
                  </a:ext>
                </a:extLst>
              </a:tr>
              <a:tr h="237901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Name of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</a:t>
                      </a:r>
                      <a:r>
                        <a:rPr lang="en-IN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Email of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93829"/>
                  </a:ext>
                </a:extLst>
              </a:tr>
              <a:tr h="237901">
                <a:tc>
                  <a:txBody>
                    <a:bodyPr/>
                    <a:lstStyle/>
                    <a:p>
                      <a:r>
                        <a:rPr lang="en-IN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Email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43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061DEF-0FE2-AC55-8E11-40D554626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35042"/>
              </p:ext>
            </p:extLst>
          </p:nvPr>
        </p:nvGraphicFramePr>
        <p:xfrm>
          <a:off x="6577446" y="1638186"/>
          <a:ext cx="495646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54">
                  <a:extLst>
                    <a:ext uri="{9D8B030D-6E8A-4147-A177-3AD203B41FA5}">
                      <a16:colId xmlns:a16="http://schemas.microsoft.com/office/drawing/2014/main" val="4068923624"/>
                    </a:ext>
                  </a:extLst>
                </a:gridCol>
                <a:gridCol w="1652154">
                  <a:extLst>
                    <a:ext uri="{9D8B030D-6E8A-4147-A177-3AD203B41FA5}">
                      <a16:colId xmlns:a16="http://schemas.microsoft.com/office/drawing/2014/main" val="2233655274"/>
                    </a:ext>
                  </a:extLst>
                </a:gridCol>
                <a:gridCol w="1652154">
                  <a:extLst>
                    <a:ext uri="{9D8B030D-6E8A-4147-A177-3AD203B41FA5}">
                      <a16:colId xmlns:a16="http://schemas.microsoft.com/office/drawing/2014/main" val="4153730210"/>
                    </a:ext>
                  </a:extLst>
                </a:gridCol>
              </a:tblGrid>
              <a:tr h="56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Field 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Data type 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22981"/>
                  </a:ext>
                </a:extLst>
              </a:tr>
              <a:tr h="237901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</a:t>
                      </a:r>
                      <a:r>
                        <a:rPr lang="en-IN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Name of district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380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03387B-75D7-0B74-CF2D-49C6C3AD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07886"/>
              </p:ext>
            </p:extLst>
          </p:nvPr>
        </p:nvGraphicFramePr>
        <p:xfrm>
          <a:off x="1215738" y="4751339"/>
          <a:ext cx="4617294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098">
                  <a:extLst>
                    <a:ext uri="{9D8B030D-6E8A-4147-A177-3AD203B41FA5}">
                      <a16:colId xmlns:a16="http://schemas.microsoft.com/office/drawing/2014/main" val="2004338558"/>
                    </a:ext>
                  </a:extLst>
                </a:gridCol>
                <a:gridCol w="1539098">
                  <a:extLst>
                    <a:ext uri="{9D8B030D-6E8A-4147-A177-3AD203B41FA5}">
                      <a16:colId xmlns:a16="http://schemas.microsoft.com/office/drawing/2014/main" val="3086455318"/>
                    </a:ext>
                  </a:extLst>
                </a:gridCol>
                <a:gridCol w="1539098">
                  <a:extLst>
                    <a:ext uri="{9D8B030D-6E8A-4147-A177-3AD203B41FA5}">
                      <a16:colId xmlns:a16="http://schemas.microsoft.com/office/drawing/2014/main" val="573681950"/>
                    </a:ext>
                  </a:extLst>
                </a:gridCol>
              </a:tblGrid>
              <a:tr h="1722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Field Name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/>
                        <a:t>Descreption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758344"/>
                  </a:ext>
                </a:extLst>
              </a:tr>
              <a:tr h="172284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Name of place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62851"/>
                  </a:ext>
                </a:extLst>
              </a:tr>
              <a:tr h="172284">
                <a:tc>
                  <a:txBody>
                    <a:bodyPr/>
                    <a:lstStyle/>
                    <a:p>
                      <a:r>
                        <a:rPr lang="en-IN" sz="1600" dirty="0" err="1"/>
                        <a:t>pincode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Pincode</a:t>
                      </a:r>
                      <a:r>
                        <a:rPr lang="en-IN" sz="1400" dirty="0"/>
                        <a:t> of place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6255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20080B-6F12-F604-0745-7355E7F09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56502"/>
              </p:ext>
            </p:extLst>
          </p:nvPr>
        </p:nvGraphicFramePr>
        <p:xfrm>
          <a:off x="6577446" y="4751339"/>
          <a:ext cx="507538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8336">
                  <a:extLst>
                    <a:ext uri="{9D8B030D-6E8A-4147-A177-3AD203B41FA5}">
                      <a16:colId xmlns:a16="http://schemas.microsoft.com/office/drawing/2014/main" val="3293008256"/>
                    </a:ext>
                  </a:extLst>
                </a:gridCol>
                <a:gridCol w="1685252">
                  <a:extLst>
                    <a:ext uri="{9D8B030D-6E8A-4147-A177-3AD203B41FA5}">
                      <a16:colId xmlns:a16="http://schemas.microsoft.com/office/drawing/2014/main" val="799260907"/>
                    </a:ext>
                  </a:extLst>
                </a:gridCol>
                <a:gridCol w="1691794">
                  <a:extLst>
                    <a:ext uri="{9D8B030D-6E8A-4147-A177-3AD203B41FA5}">
                      <a16:colId xmlns:a16="http://schemas.microsoft.com/office/drawing/2014/main" val="4096210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Name of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435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D578424-13A0-F30A-EF5B-B772D16EA44E}"/>
              </a:ext>
            </a:extLst>
          </p:cNvPr>
          <p:cNvSpPr txBox="1"/>
          <p:nvPr/>
        </p:nvSpPr>
        <p:spPr>
          <a:xfrm>
            <a:off x="5637068" y="29406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F485-8227-41DD-6E03-2305BC195D5D}"/>
              </a:ext>
            </a:extLst>
          </p:cNvPr>
          <p:cNvSpPr txBox="1"/>
          <p:nvPr/>
        </p:nvSpPr>
        <p:spPr>
          <a:xfrm>
            <a:off x="1574614" y="3569297"/>
            <a:ext cx="9585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Name:tbl_place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Table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Name:tbl_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category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place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key:category_id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key:district_id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36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59DA-31C0-A3D8-CBE0-C3639986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6" y="618934"/>
            <a:ext cx="9395256" cy="128089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Name: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tbl_Subcategory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Table Name: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tbl_brand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key:subcategory_id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key:brand_id</a:t>
            </a:r>
            <a:b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key:category_id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B81F95-4A5B-5EF8-DA08-4CBF70E7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82071"/>
              </p:ext>
            </p:extLst>
          </p:nvPr>
        </p:nvGraphicFramePr>
        <p:xfrm>
          <a:off x="1402773" y="1711266"/>
          <a:ext cx="42083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700">
                  <a:extLst>
                    <a:ext uri="{9D8B030D-6E8A-4147-A177-3AD203B41FA5}">
                      <a16:colId xmlns:a16="http://schemas.microsoft.com/office/drawing/2014/main" val="2128470186"/>
                    </a:ext>
                  </a:extLst>
                </a:gridCol>
                <a:gridCol w="1342050">
                  <a:extLst>
                    <a:ext uri="{9D8B030D-6E8A-4147-A177-3AD203B41FA5}">
                      <a16:colId xmlns:a16="http://schemas.microsoft.com/office/drawing/2014/main" val="707242223"/>
                    </a:ext>
                  </a:extLst>
                </a:gridCol>
                <a:gridCol w="1524568">
                  <a:extLst>
                    <a:ext uri="{9D8B030D-6E8A-4147-A177-3AD203B41FA5}">
                      <a16:colId xmlns:a16="http://schemas.microsoft.com/office/drawing/2014/main" val="3962318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18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Subcategory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7399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CA0246-2D9F-4FD3-8B2A-A667F225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39650"/>
              </p:ext>
            </p:extLst>
          </p:nvPr>
        </p:nvGraphicFramePr>
        <p:xfrm>
          <a:off x="6744637" y="1711266"/>
          <a:ext cx="462301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006">
                  <a:extLst>
                    <a:ext uri="{9D8B030D-6E8A-4147-A177-3AD203B41FA5}">
                      <a16:colId xmlns:a16="http://schemas.microsoft.com/office/drawing/2014/main" val="2081134785"/>
                    </a:ext>
                  </a:extLst>
                </a:gridCol>
                <a:gridCol w="1541006">
                  <a:extLst>
                    <a:ext uri="{9D8B030D-6E8A-4147-A177-3AD203B41FA5}">
                      <a16:colId xmlns:a16="http://schemas.microsoft.com/office/drawing/2014/main" val="4195868468"/>
                    </a:ext>
                  </a:extLst>
                </a:gridCol>
                <a:gridCol w="1541006">
                  <a:extLst>
                    <a:ext uri="{9D8B030D-6E8A-4147-A177-3AD203B41FA5}">
                      <a16:colId xmlns:a16="http://schemas.microsoft.com/office/drawing/2014/main" val="3023165220"/>
                    </a:ext>
                  </a:extLst>
                </a:gridCol>
              </a:tblGrid>
              <a:tr h="418409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9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Name of the brand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1223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EC0713-FD80-26FE-51DC-466E89EAA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35955"/>
              </p:ext>
            </p:extLst>
          </p:nvPr>
        </p:nvGraphicFramePr>
        <p:xfrm>
          <a:off x="1413159" y="4598094"/>
          <a:ext cx="4197932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350">
                  <a:extLst>
                    <a:ext uri="{9D8B030D-6E8A-4147-A177-3AD203B41FA5}">
                      <a16:colId xmlns:a16="http://schemas.microsoft.com/office/drawing/2014/main" val="323313161"/>
                    </a:ext>
                  </a:extLst>
                </a:gridCol>
                <a:gridCol w="1319350">
                  <a:extLst>
                    <a:ext uri="{9D8B030D-6E8A-4147-A177-3AD203B41FA5}">
                      <a16:colId xmlns:a16="http://schemas.microsoft.com/office/drawing/2014/main" val="1483321834"/>
                    </a:ext>
                  </a:extLst>
                </a:gridCol>
                <a:gridCol w="1559232">
                  <a:extLst>
                    <a:ext uri="{9D8B030D-6E8A-4147-A177-3AD203B41FA5}">
                      <a16:colId xmlns:a16="http://schemas.microsoft.com/office/drawing/2014/main" val="2394614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6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Service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43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Varchar(50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Service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0991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7C7767-EB50-60FE-B10E-2B76F6945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26265"/>
              </p:ext>
            </p:extLst>
          </p:nvPr>
        </p:nvGraphicFramePr>
        <p:xfrm>
          <a:off x="6707332" y="4468091"/>
          <a:ext cx="4734934" cy="2084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311">
                  <a:extLst>
                    <a:ext uri="{9D8B030D-6E8A-4147-A177-3AD203B41FA5}">
                      <a16:colId xmlns:a16="http://schemas.microsoft.com/office/drawing/2014/main" val="2807188805"/>
                    </a:ext>
                  </a:extLst>
                </a:gridCol>
                <a:gridCol w="1548007">
                  <a:extLst>
                    <a:ext uri="{9D8B030D-6E8A-4147-A177-3AD203B41FA5}">
                      <a16:colId xmlns:a16="http://schemas.microsoft.com/office/drawing/2014/main" val="3500237784"/>
                    </a:ext>
                  </a:extLst>
                </a:gridCol>
                <a:gridCol w="1608616">
                  <a:extLst>
                    <a:ext uri="{9D8B030D-6E8A-4147-A177-3AD203B41FA5}">
                      <a16:colId xmlns:a16="http://schemas.microsoft.com/office/drawing/2014/main" val="3874263011"/>
                    </a:ext>
                  </a:extLst>
                </a:gridCol>
              </a:tblGrid>
              <a:tr h="503357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24937"/>
                  </a:ext>
                </a:extLst>
              </a:tr>
              <a:tr h="376452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6823"/>
                  </a:ext>
                </a:extLst>
              </a:tr>
              <a:tr h="376452">
                <a:tc>
                  <a:txBody>
                    <a:bodyPr/>
                    <a:lstStyle/>
                    <a:p>
                      <a:r>
                        <a:rPr lang="en-IN" sz="16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272320"/>
                  </a:ext>
                </a:extLst>
              </a:tr>
              <a:tr h="376452">
                <a:tc>
                  <a:txBody>
                    <a:bodyPr/>
                    <a:lstStyle/>
                    <a:p>
                      <a:r>
                        <a:rPr lang="en-IN" sz="1600" dirty="0"/>
                        <a:t>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827545"/>
                  </a:ext>
                </a:extLst>
              </a:tr>
              <a:tr h="376452">
                <a:tc>
                  <a:txBody>
                    <a:bodyPr/>
                    <a:lstStyle/>
                    <a:p>
                      <a:r>
                        <a:rPr lang="en-IN" sz="1600" dirty="0"/>
                        <a:t>photo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 photo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7527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9288BA-F483-BD51-2BDD-CA9D085E366C}"/>
              </a:ext>
            </a:extLst>
          </p:cNvPr>
          <p:cNvSpPr txBox="1"/>
          <p:nvPr/>
        </p:nvSpPr>
        <p:spPr>
          <a:xfrm>
            <a:off x="2047010" y="3222877"/>
            <a:ext cx="905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Name: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tbl_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Table Name: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tbl_product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key:service_id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primary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endParaRPr lang="en-IN" dirty="0"/>
          </a:p>
          <a:p>
            <a:r>
              <a:rPr lang="en-IN" dirty="0"/>
              <a:t>                                                                                    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6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59DA-31C0-A3D8-CBE0-C3639986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064" y="624110"/>
            <a:ext cx="9748547" cy="1280890"/>
          </a:xfrm>
        </p:spPr>
        <p:txBody>
          <a:bodyPr>
            <a:normAutofit fontScale="90000"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Table Name: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tbl_customer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Table Name: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tbl_stoke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key:customer_id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primary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key:stoke_id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key:district_id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key:product_id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foregin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key:place_id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100" dirty="0"/>
            </a:b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443ED-B0CF-4468-A613-69B096F58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15867"/>
              </p:ext>
            </p:extLst>
          </p:nvPr>
        </p:nvGraphicFramePr>
        <p:xfrm>
          <a:off x="1691148" y="1987359"/>
          <a:ext cx="424574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63">
                  <a:extLst>
                    <a:ext uri="{9D8B030D-6E8A-4147-A177-3AD203B41FA5}">
                      <a16:colId xmlns:a16="http://schemas.microsoft.com/office/drawing/2014/main" val="1779437641"/>
                    </a:ext>
                  </a:extLst>
                </a:gridCol>
                <a:gridCol w="1465118">
                  <a:extLst>
                    <a:ext uri="{9D8B030D-6E8A-4147-A177-3AD203B41FA5}">
                      <a16:colId xmlns:a16="http://schemas.microsoft.com/office/drawing/2014/main" val="3420870919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3650351556"/>
                    </a:ext>
                  </a:extLst>
                </a:gridCol>
              </a:tblGrid>
              <a:tr h="336075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Descreption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397710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56077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Customer 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18375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Customer 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59773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Customer 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76150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Customer 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55694"/>
                  </a:ext>
                </a:extLst>
              </a:tr>
              <a:tr h="336075">
                <a:tc>
                  <a:txBody>
                    <a:bodyPr/>
                    <a:lstStyle/>
                    <a:p>
                      <a:r>
                        <a:rPr lang="en-IN" dirty="0"/>
                        <a:t>photo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Customer photo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867530"/>
                  </a:ext>
                </a:extLst>
              </a:tr>
              <a:tr h="481498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Customer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3830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33EB13-34C3-74AF-2597-DF69A6DB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99916"/>
              </p:ext>
            </p:extLst>
          </p:nvPr>
        </p:nvGraphicFramePr>
        <p:xfrm>
          <a:off x="6786383" y="1987359"/>
          <a:ext cx="4796019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673">
                  <a:extLst>
                    <a:ext uri="{9D8B030D-6E8A-4147-A177-3AD203B41FA5}">
                      <a16:colId xmlns:a16="http://schemas.microsoft.com/office/drawing/2014/main" val="695097111"/>
                    </a:ext>
                  </a:extLst>
                </a:gridCol>
                <a:gridCol w="1598673">
                  <a:extLst>
                    <a:ext uri="{9D8B030D-6E8A-4147-A177-3AD203B41FA5}">
                      <a16:colId xmlns:a16="http://schemas.microsoft.com/office/drawing/2014/main" val="3110201923"/>
                    </a:ext>
                  </a:extLst>
                </a:gridCol>
                <a:gridCol w="1598673">
                  <a:extLst>
                    <a:ext uri="{9D8B030D-6E8A-4147-A177-3AD203B41FA5}">
                      <a16:colId xmlns:a16="http://schemas.microsoft.com/office/drawing/2014/main" val="1525949756"/>
                    </a:ext>
                  </a:extLst>
                </a:gridCol>
              </a:tblGrid>
              <a:tr h="285955">
                <a:tc>
                  <a:txBody>
                    <a:bodyPr/>
                    <a:lstStyle/>
                    <a:p>
                      <a:r>
                        <a:rPr lang="en-IN" sz="1600" dirty="0"/>
                        <a:t>Field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type and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Discerption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429545"/>
                  </a:ext>
                </a:extLst>
              </a:tr>
              <a:tr h="285955">
                <a:tc>
                  <a:txBody>
                    <a:bodyPr/>
                    <a:lstStyle/>
                    <a:p>
                      <a:r>
                        <a:rPr lang="en-IN" sz="1600" dirty="0"/>
                        <a:t>Date</a:t>
                      </a:r>
                      <a:r>
                        <a:rPr lang="en-IN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Stock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87647"/>
                  </a:ext>
                </a:extLst>
              </a:tr>
              <a:tr h="285955">
                <a:tc>
                  <a:txBody>
                    <a:bodyPr/>
                    <a:lstStyle/>
                    <a:p>
                      <a:r>
                        <a:rPr lang="en-IN" sz="1600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Varchar(50)</a:t>
                      </a:r>
                    </a:p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Stock 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6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686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466</TotalTime>
  <Words>1168</Words>
  <Application>Microsoft Office PowerPoint</Application>
  <PresentationFormat>Widescreen</PresentationFormat>
  <Paragraphs>225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    MINI PROJECT Salon Management</vt:lpstr>
      <vt:lpstr>PowerPoint Presentation</vt:lpstr>
      <vt:lpstr>Module Description   </vt:lpstr>
      <vt:lpstr>Module 1 </vt:lpstr>
      <vt:lpstr>Module 2 </vt:lpstr>
      <vt:lpstr>Module 3 </vt:lpstr>
      <vt:lpstr>TABLE DESIGN                              Table Name:tbl_admin                                                           Table Name:tbl_district                                           Primary key:admin_id                                                             Primary key:district_id</vt:lpstr>
      <vt:lpstr>Table Name: tbl_Subcategory                                                Table Name: tbl_brand primary key:subcategory_id                                                    primary key:brand_id foregin key:category_id</vt:lpstr>
      <vt:lpstr>Table Name: tbl_customer                                                      Table Name: tbl_stoke                                     primary key:customer_id                                                         primary key:stoke_id foregin key:district_id                                                               foregin key:product_id  foregin key:place_id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GOPIKA NARAYANAN</dc:creator>
  <cp:lastModifiedBy>GOPIKA NARAYANAN</cp:lastModifiedBy>
  <cp:revision>38</cp:revision>
  <dcterms:created xsi:type="dcterms:W3CDTF">2024-08-18T09:04:06Z</dcterms:created>
  <dcterms:modified xsi:type="dcterms:W3CDTF">2024-08-19T04:50:53Z</dcterms:modified>
</cp:coreProperties>
</file>