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95" r:id="rId7"/>
    <p:sldId id="296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BA089-4092-4113-52D9-20A2A6DF96C0}" v="427" dt="2025-06-30T04:49:30.194"/>
    <p1510:client id="{B311B68D-86DA-49CB-8874-445AA805234C}" v="94" dt="2025-06-30T05:22:17.659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98E99-DA2A-3C7C-759E-3057F6194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0EFAE-8626-7ACB-9AEE-ED207F1CF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9B0F3-7195-8F17-DCB5-179CBF899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74FF7-8706-C70F-4AAA-52E2B8D61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0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3984D-A479-5ED8-C030-EFAB93F8A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05293-81F3-B38A-86A3-E9E28BD4D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0426A-8B1D-DCE5-1FE5-241BB42D0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B0177-C75D-89DC-BE34-E8C7CC922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89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14008-80FD-31AD-AE55-68A603C03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F19F46-2813-72D5-7025-1E5350F10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E31E8-C701-0665-BC67-612B3CCEB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A1FC4-1B57-2B22-AADE-4CC0C4FB0A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1573-FCFF-03EB-0139-2FB10050B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1A4124-E2F8-9C88-8C8F-4265E61A3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BB742-1C47-602F-0D3C-EAE8EA5B1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8E997-D778-96E7-639A-730A6488D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9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BE95C-E7DA-128C-AA42-9400F4B7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3FA75-63CF-0D89-CAB7-A49DF8005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F86840-44A4-7871-C2C8-349FC7B05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FEA1-F826-7530-D626-341F8D867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76A51-97DB-D597-5B26-0426DAA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D0D51-0ADE-ECC7-0B30-656503D4D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A6C80-245A-013B-0D36-15367793F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A9FB8-154F-B4F9-C6E4-225C8E7C0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7E944-0E98-D226-4053-1D6976AF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1D8696-2450-0667-058F-962F421E0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CD3064-070C-132E-3419-EBDC504C8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F3AA-3093-48F6-C9B3-89487D0C4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1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6B900-764A-BBF6-4B06-66AD1B60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E6803-8DEB-5A95-36C8-D7AA75324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9F24C-DF9C-3F9D-39C1-387B01FF3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65CF2-3C37-6759-5F7E-ADF438309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878B-AACF-D86A-70D3-A0EF12DD1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B2D26-7C55-AE09-A759-19E1E0B9B3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B6FB7-192D-4A9C-F63F-4BC99EAD3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59D44-0EA1-C148-6DBB-AF50DDE9A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/>
              <a:t>Click to add text </a:t>
            </a:r>
          </a:p>
          <a:p>
            <a:pPr marL="685800" lvl="1" indent="-228600"/>
            <a:r>
              <a:rPr lang="en-US"/>
              <a:t>Second level</a:t>
            </a:r>
          </a:p>
          <a:p>
            <a:pPr marL="1143000" lvl="2" indent="-228600"/>
            <a:r>
              <a:rPr lang="en-US"/>
              <a:t>Third level</a:t>
            </a:r>
          </a:p>
          <a:p>
            <a:pPr marL="1600200" lvl="3" indent="-228600"/>
            <a:r>
              <a:rPr lang="en-US"/>
              <a:t>Fourth level</a:t>
            </a:r>
          </a:p>
          <a:p>
            <a:pPr marL="2057400" lvl="4" indent="-228600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insert table</a:t>
            </a:r>
          </a:p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thinKrishnaKongara/calendar-event-backend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jkffe_Fv2UY84NMAj0bc6l_rSBPloKxk/view?usp=sharing" TargetMode="External"/><Relationship Id="rId4" Type="http://schemas.openxmlformats.org/officeDocument/2006/relationships/hyperlink" Target="https://github.com/JithinKrishnaKongara/calendar-frontend.gi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/>
              <a:t>Simple Calendar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66975A9-A1FE-E153-8A9E-A56D6E5B08DD}"/>
              </a:ext>
            </a:extLst>
          </p:cNvPr>
          <p:cNvSpPr txBox="1">
            <a:spLocks/>
          </p:cNvSpPr>
          <p:nvPr/>
        </p:nvSpPr>
        <p:spPr>
          <a:xfrm>
            <a:off x="4718953" y="3728263"/>
            <a:ext cx="7148949" cy="10648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A full-stack calendar and appointment management app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65807-049F-91F1-2F7E-5C8B302C2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C857B9-C452-97BD-BB05-164E12B2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74" y="890111"/>
            <a:ext cx="9849975" cy="844619"/>
          </a:xfrm>
        </p:spPr>
        <p:txBody>
          <a:bodyPr>
            <a:normAutofit/>
          </a:bodyPr>
          <a:lstStyle/>
          <a:p>
            <a:r>
              <a:rPr lang="en-US"/>
              <a:t>Test data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7069EC4-F605-F12E-3193-65FEF67E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C28E4E-4B68-1420-BD59-D60521CD3747}"/>
              </a:ext>
            </a:extLst>
          </p:cNvPr>
          <p:cNvSpPr txBox="1">
            <a:spLocks/>
          </p:cNvSpPr>
          <p:nvPr/>
        </p:nvSpPr>
        <p:spPr>
          <a:xfrm>
            <a:off x="1230000" y="1714787"/>
            <a:ext cx="10790887" cy="4492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Manual Tests</a:t>
            </a: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Overlap detection (e.g., creating 9:30–10:30 should yield a 400).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Edge cases: same start/end times, start after end.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Free slot finder: for duration 60 on a day with 9–10 and 12–13 busy, expect slots [00:00–09:00], [10:00–12:00], [13:00–23:59]</a:t>
            </a:r>
          </a:p>
          <a:p>
            <a:pPr marL="0" indent="0">
              <a:buNone/>
            </a:pPr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228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6710B-75D2-6D41-B38F-2AD5AD4B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839C-2255-8861-9A24-31EEF604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-158539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Application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FFC91-DC3B-1F11-F65A-79E719D492B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2713" y="2416973"/>
            <a:ext cx="6503775" cy="34521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Git:</a:t>
            </a:r>
          </a:p>
          <a:p>
            <a:r>
              <a:rPr lang="en-US" sz="2000" dirty="0">
                <a:hlinkClick r:id="rId3"/>
              </a:rPr>
              <a:t>https://github.com/JithinKrishnaKongara/calendar-event-backend.git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https://github.com/JithinKrishnaKongara/calendar-frontend.git</a:t>
            </a:r>
            <a:br>
              <a:rPr lang="en-US" sz="2000" dirty="0"/>
            </a:br>
            <a:r>
              <a:rPr lang="en-US" dirty="0"/>
              <a:t>Demo:</a:t>
            </a:r>
          </a:p>
          <a:p>
            <a:r>
              <a:rPr lang="en-US" sz="2000" dirty="0">
                <a:hlinkClick r:id="rId5"/>
              </a:rPr>
              <a:t>https://drive.google.com/file/d/1jkffe_Fv2UY84NMAj0bc6l_rSBPloKxk/view?usp=sharing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59DB-7BFB-1773-DBB4-CE31220E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3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>
            <a:normAutofit/>
          </a:bodyPr>
          <a:lstStyle/>
          <a:p>
            <a:r>
              <a:rPr lang="en-US" sz="60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pPr>
              <a:spcAft>
                <a:spcPts val="400"/>
              </a:spcAft>
            </a:pPr>
            <a:r>
              <a:rPr lang="en-US" sz="2400" err="1"/>
              <a:t>Jithin</a:t>
            </a:r>
            <a:r>
              <a:rPr lang="en-US" sz="2400"/>
              <a:t> Krishna </a:t>
            </a:r>
            <a:r>
              <a:rPr lang="en-US" sz="2400" err="1"/>
              <a:t>Kongara</a:t>
            </a:r>
            <a:endParaRPr lang="en-US" sz="2400"/>
          </a:p>
          <a:p>
            <a:pPr>
              <a:spcAft>
                <a:spcPts val="400"/>
              </a:spcAft>
            </a:pPr>
            <a:r>
              <a:rPr lang="en-US" sz="2400"/>
              <a:t>+1 945-444-6708</a:t>
            </a:r>
          </a:p>
          <a:p>
            <a:pPr>
              <a:spcAft>
                <a:spcPts val="400"/>
              </a:spcAft>
            </a:pPr>
            <a:r>
              <a:rPr lang="en-US" sz="2400"/>
              <a:t>kjithinkrishna01@gmail.com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-158539"/>
            <a:ext cx="6343650" cy="2668463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2713" y="2508413"/>
            <a:ext cx="6503775" cy="30921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Approach and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Key files and 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Process to run, test, and verify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Test data and Seed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Application Code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E47EF-03DE-3B24-65FB-77B685AF5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FE02F-79B5-AA09-AEED-644BE27E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053239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B9C7E-1B1A-E927-E322-C28F2CA4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C75B4B-D62B-FD0B-53F0-AC3DF05E39D6}"/>
              </a:ext>
            </a:extLst>
          </p:cNvPr>
          <p:cNvSpPr txBox="1">
            <a:spLocks/>
          </p:cNvSpPr>
          <p:nvPr/>
        </p:nvSpPr>
        <p:spPr>
          <a:xfrm>
            <a:off x="912000" y="1714787"/>
            <a:ext cx="10670887" cy="416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>
                <a:latin typeface="Avenir Next LT Pro"/>
                <a:ea typeface="Calibri"/>
                <a:cs typeface="Calibri"/>
              </a:rPr>
              <a:t>This application provides:</a:t>
            </a:r>
            <a:endParaRPr lang="en-US" sz="2400">
              <a:latin typeface="Avenir Next LT Pro"/>
            </a:endParaRPr>
          </a:p>
          <a:p>
            <a:r>
              <a:rPr lang="en-US" sz="2400" b="1">
                <a:latin typeface="Avenir Next LT Pro"/>
                <a:ea typeface="Calibri"/>
                <a:cs typeface="Calibri"/>
              </a:rPr>
              <a:t>Event Creation</a:t>
            </a:r>
            <a:r>
              <a:rPr lang="en-US" sz="2400">
                <a:latin typeface="Avenir Next LT Pro"/>
                <a:ea typeface="Calibri"/>
                <a:cs typeface="Calibri"/>
              </a:rPr>
              <a:t> with title, date, start/end times</a:t>
            </a:r>
          </a:p>
          <a:p>
            <a:r>
              <a:rPr lang="en-US" sz="2400" b="1">
                <a:latin typeface="Avenir Next LT Pro"/>
                <a:ea typeface="Calibri"/>
                <a:cs typeface="Calibri"/>
              </a:rPr>
              <a:t>Conflict Prevention</a:t>
            </a:r>
            <a:r>
              <a:rPr lang="en-US" sz="2400">
                <a:latin typeface="Avenir Next LT Pro"/>
                <a:ea typeface="Calibri"/>
                <a:cs typeface="Calibri"/>
              </a:rPr>
              <a:t> (prevents overlapping events)</a:t>
            </a:r>
          </a:p>
          <a:p>
            <a:r>
              <a:rPr lang="en-US" sz="2400" b="1">
                <a:latin typeface="Avenir Next LT Pro"/>
                <a:ea typeface="Calibri"/>
                <a:cs typeface="Calibri"/>
              </a:rPr>
              <a:t>Daily &amp; Weekly Views</a:t>
            </a:r>
            <a:r>
              <a:rPr lang="en-US" sz="2400">
                <a:latin typeface="Avenir Next LT Pro"/>
                <a:ea typeface="Calibri"/>
                <a:cs typeface="Calibri"/>
              </a:rPr>
              <a:t> via Full Calendar</a:t>
            </a:r>
          </a:p>
          <a:p>
            <a:r>
              <a:rPr lang="en-US" sz="2400" b="1">
                <a:latin typeface="Avenir Next LT Pro"/>
                <a:ea typeface="Calibri"/>
                <a:cs typeface="Calibri"/>
              </a:rPr>
              <a:t>Custom Time zone Support</a:t>
            </a:r>
            <a:r>
              <a:rPr lang="en-US" sz="2400">
                <a:latin typeface="Avenir Next LT Pro"/>
                <a:ea typeface="Calibri"/>
                <a:cs typeface="Calibri"/>
              </a:rPr>
              <a:t> (US Eastern)</a:t>
            </a:r>
          </a:p>
          <a:p>
            <a:r>
              <a:rPr lang="en-US" sz="2400" b="1">
                <a:latin typeface="Avenir Next LT Pro"/>
                <a:ea typeface="Calibri"/>
                <a:cs typeface="Calibri"/>
              </a:rPr>
              <a:t>Free Slot Finder</a:t>
            </a:r>
            <a:r>
              <a:rPr lang="en-US" sz="2400">
                <a:latin typeface="Avenir Next LT Pro"/>
                <a:ea typeface="Calibri"/>
                <a:cs typeface="Calibri"/>
              </a:rPr>
              <a:t> for any date and duration</a:t>
            </a:r>
          </a:p>
          <a:p>
            <a:r>
              <a:rPr lang="en-US" sz="2400" b="1">
                <a:latin typeface="Avenir Next LT Pro"/>
                <a:ea typeface="Calibri"/>
                <a:cs typeface="Calibri"/>
              </a:rPr>
              <a:t>In-Memory Storage</a:t>
            </a:r>
            <a:r>
              <a:rPr lang="en-US" sz="2400">
                <a:latin typeface="Avenir Next LT Pro"/>
                <a:ea typeface="Calibri"/>
                <a:cs typeface="Calibri"/>
              </a:rPr>
              <a:t>, no external database required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4941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318C-D1D1-F2DA-5088-48147C1A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AB65061-C36C-049D-2364-5F2941B8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74" y="890111"/>
            <a:ext cx="9849975" cy="844619"/>
          </a:xfrm>
        </p:spPr>
        <p:txBody>
          <a:bodyPr>
            <a:normAutofit/>
          </a:bodyPr>
          <a:lstStyle/>
          <a:p>
            <a:r>
              <a:rPr lang="en-US"/>
              <a:t>Approach and design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285E475-FA47-4D7E-F181-9FD4ED93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8215FB-2167-AF70-E6A7-F2C0601863A4}"/>
              </a:ext>
            </a:extLst>
          </p:cNvPr>
          <p:cNvSpPr txBox="1">
            <a:spLocks/>
          </p:cNvSpPr>
          <p:nvPr/>
        </p:nvSpPr>
        <p:spPr>
          <a:xfrm>
            <a:off x="1230000" y="1714787"/>
            <a:ext cx="10790887" cy="4492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Backend</a:t>
            </a: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 Spring Boot REST API with an in-memory store.</a:t>
            </a:r>
            <a:endParaRPr lang="en-US">
              <a:solidFill>
                <a:schemeClr val="bg1"/>
              </a:solidFill>
              <a:latin typeface="Avenir Next LT Pro"/>
              <a:ea typeface="Calibri"/>
              <a:cs typeface="Calibri"/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Validation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 Rejects overlaps and invalid time ranges.</a:t>
            </a:r>
            <a:endParaRPr lang="en-US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Endpoints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 CRUD on /</a:t>
            </a:r>
            <a:r>
              <a:rPr lang="en-US" err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api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/events, plus /</a:t>
            </a:r>
            <a:r>
              <a:rPr lang="en-US" err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api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/events/availability.</a:t>
            </a:r>
            <a:endParaRPr lang="en-US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Time zone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 Jackson configured for America/New York.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Frontend</a:t>
            </a: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 React + Material UI + Full Calendar.</a:t>
            </a:r>
          </a:p>
          <a:p>
            <a:pPr marL="971550" lvl="1" indent="-285750">
              <a:buFont typeface="Arial"/>
            </a:pPr>
            <a:r>
              <a:rPr lang="en-US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Dialogs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 For creating events and finding free slots.</a:t>
            </a:r>
          </a:p>
          <a:p>
            <a:pPr marL="971550" lvl="1" indent="-285750">
              <a:buFont typeface="Arial"/>
            </a:pPr>
            <a:r>
              <a:rPr lang="en-US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Persistence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 </a:t>
            </a:r>
            <a:r>
              <a:rPr lang="en-US" err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localStorage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 retains toggle state (Today/Week) across refreshes.</a:t>
            </a:r>
          </a:p>
          <a:p>
            <a:pPr marL="971550" lvl="1" indent="-285750">
              <a:buFont typeface="Arial"/>
            </a:pPr>
            <a:r>
              <a:rPr lang="en-US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Locale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: Date-</a:t>
            </a:r>
            <a:r>
              <a:rPr lang="en-US" err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fns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 + </a:t>
            </a:r>
            <a:r>
              <a:rPr lang="en-US" err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en</a:t>
            </a:r>
            <a:r>
              <a:rPr lang="en-US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-US locale for formatting.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064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837AE-6652-0BA1-6EB2-AC527AC69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9BCCD3-6D9E-3C73-8933-767FCBF0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053239"/>
          </a:xfrm>
        </p:spPr>
        <p:txBody>
          <a:bodyPr>
            <a:normAutofit/>
          </a:bodyPr>
          <a:lstStyle/>
          <a:p>
            <a:r>
              <a:rPr lang="en-US"/>
              <a:t>Key files and folders</a:t>
            </a:r>
            <a:endParaRPr lang="en-US" b="0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C15F9-A32E-A1D6-982C-6F1DB05C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28D943-24A6-624E-0F51-EB46DC91005E}"/>
              </a:ext>
            </a:extLst>
          </p:cNvPr>
          <p:cNvSpPr txBox="1">
            <a:spLocks/>
          </p:cNvSpPr>
          <p:nvPr/>
        </p:nvSpPr>
        <p:spPr>
          <a:xfrm>
            <a:off x="771736" y="1669631"/>
            <a:ext cx="10670887" cy="4168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latin typeface="Avenir Next LT Pro"/>
                <a:ea typeface="Calibri"/>
                <a:cs typeface="Calibri"/>
              </a:rPr>
              <a:t>Backend</a:t>
            </a:r>
            <a:endParaRPr lang="en-US" b="1"/>
          </a:p>
          <a:p>
            <a:pPr marL="0" indent="0">
              <a:buNone/>
            </a:pPr>
            <a:endParaRPr lang="en-US" sz="24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518DB-D684-425D-8254-512816F67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45" y="2201255"/>
            <a:ext cx="9552800" cy="44524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147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859D-07CC-1EC5-70A8-EA341A328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EC6E5C33-E82B-F306-4E0E-A8AE5923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74" y="890111"/>
            <a:ext cx="9849975" cy="844619"/>
          </a:xfrm>
        </p:spPr>
        <p:txBody>
          <a:bodyPr>
            <a:normAutofit/>
          </a:bodyPr>
          <a:lstStyle/>
          <a:p>
            <a:r>
              <a:rPr lang="en-US"/>
              <a:t>Key files and folders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15FC9BE-8E3B-DDF6-EE7F-91C4CF25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35CC98-1727-F955-40E7-46A6B466B64C}"/>
              </a:ext>
            </a:extLst>
          </p:cNvPr>
          <p:cNvSpPr txBox="1">
            <a:spLocks/>
          </p:cNvSpPr>
          <p:nvPr/>
        </p:nvSpPr>
        <p:spPr>
          <a:xfrm>
            <a:off x="1228574" y="1734730"/>
            <a:ext cx="10790887" cy="4492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Frontend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49427-5F29-4420-8F9A-FEF2AAEB7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907" y="2261690"/>
            <a:ext cx="9211734" cy="41840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361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A9ACF-ECB6-BDE1-F1A2-9283C370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73F2A-C421-BF82-1308-03057E5A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053239"/>
          </a:xfrm>
        </p:spPr>
        <p:txBody>
          <a:bodyPr>
            <a:normAutofit fontScale="90000"/>
          </a:bodyPr>
          <a:lstStyle/>
          <a:p>
            <a:r>
              <a:rPr lang="en-US"/>
              <a:t>Process to run, test and verify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F63FB-0AA7-F826-3ADD-A8C892E3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E2D6AB-C252-E671-7F13-0B8421BCA2E2}"/>
              </a:ext>
            </a:extLst>
          </p:cNvPr>
          <p:cNvSpPr txBox="1">
            <a:spLocks/>
          </p:cNvSpPr>
          <p:nvPr/>
        </p:nvSpPr>
        <p:spPr>
          <a:xfrm>
            <a:off x="912000" y="1714787"/>
            <a:ext cx="10310887" cy="4168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"/>
              </a:spcAft>
              <a:buNone/>
            </a:pPr>
            <a:r>
              <a:rPr lang="en-US" sz="2400" b="1">
                <a:latin typeface="Avenir Next LT Pro"/>
                <a:ea typeface="Calibri"/>
                <a:cs typeface="Calibri"/>
              </a:rPr>
              <a:t>Prerequisites</a:t>
            </a:r>
            <a:endParaRPr lang="en-US" sz="2400">
              <a:latin typeface="Avenir Next LT Pro"/>
              <a:ea typeface="Calibri"/>
              <a:cs typeface="Calibri"/>
            </a:endParaRPr>
          </a:p>
          <a:p>
            <a:pPr marL="342900" indent="-342900">
              <a:spcAft>
                <a:spcPts val="0"/>
              </a:spcAft>
            </a:pPr>
            <a:r>
              <a:rPr lang="en-US" sz="2400">
                <a:latin typeface="Avenir Next LT Pro"/>
                <a:ea typeface="Calibri"/>
                <a:cs typeface="Calibri"/>
              </a:rPr>
              <a:t>Java 17</a:t>
            </a:r>
          </a:p>
          <a:p>
            <a:pPr marL="342900" indent="-342900">
              <a:spcAft>
                <a:spcPts val="0"/>
              </a:spcAft>
            </a:pPr>
            <a:r>
              <a:rPr lang="en-US" sz="2400">
                <a:latin typeface="Avenir Next LT Pro"/>
                <a:ea typeface="Calibri"/>
                <a:cs typeface="Calibri"/>
              </a:rPr>
              <a:t>Maven 3.6+ (backend)</a:t>
            </a:r>
          </a:p>
          <a:p>
            <a:pPr marL="342900" indent="-342900">
              <a:spcAft>
                <a:spcPts val="800"/>
              </a:spcAft>
            </a:pPr>
            <a:r>
              <a:rPr lang="en-US" sz="2400">
                <a:latin typeface="Avenir Next LT Pro"/>
                <a:ea typeface="Calibri"/>
                <a:cs typeface="Calibri"/>
              </a:rPr>
              <a:t>Node.js 16+ &amp; </a:t>
            </a:r>
            <a:r>
              <a:rPr lang="en-US" sz="2400" err="1">
                <a:latin typeface="Avenir Next LT Pro"/>
                <a:ea typeface="Calibri"/>
                <a:cs typeface="Calibri"/>
              </a:rPr>
              <a:t>npm</a:t>
            </a:r>
            <a:r>
              <a:rPr lang="en-US" sz="2400">
                <a:latin typeface="Avenir Next LT Pro"/>
                <a:ea typeface="Calibri"/>
                <a:cs typeface="Calibri"/>
              </a:rPr>
              <a:t> (frontend)</a:t>
            </a:r>
          </a:p>
          <a:p>
            <a:pPr marL="0" indent="0">
              <a:spcAft>
                <a:spcPts val="200"/>
              </a:spcAft>
              <a:buNone/>
            </a:pPr>
            <a:r>
              <a:rPr lang="en-US" sz="2400" b="1">
                <a:latin typeface="Avenir Next LT Pro"/>
                <a:ea typeface="Calibri"/>
                <a:cs typeface="Calibri"/>
              </a:rPr>
              <a:t>Usage</a:t>
            </a:r>
          </a:p>
          <a:p>
            <a:pPr marL="342900" indent="-342900">
              <a:spcAft>
                <a:spcPts val="0"/>
              </a:spcAft>
            </a:pPr>
            <a:r>
              <a:rPr lang="en-US" sz="2400">
                <a:latin typeface="Avenir Next LT Pro"/>
                <a:ea typeface="Calibri"/>
                <a:cs typeface="Calibri"/>
              </a:rPr>
              <a:t>Toggle between Today and Week views (state persists on refresh).</a:t>
            </a:r>
            <a:endParaRPr lang="en-US">
              <a:latin typeface="Avenir Next LT Pro"/>
              <a:ea typeface="Calibri"/>
              <a:cs typeface="Calibri"/>
            </a:endParaRPr>
          </a:p>
          <a:p>
            <a:pPr marL="342900" indent="-342900">
              <a:spcAft>
                <a:spcPts val="0"/>
              </a:spcAft>
            </a:pPr>
            <a:r>
              <a:rPr lang="en-US" sz="2400">
                <a:latin typeface="Avenir Next LT Pro"/>
                <a:ea typeface="Calibri"/>
                <a:cs typeface="Calibri"/>
              </a:rPr>
              <a:t>Create New Event: Opens a dialog—enter title, date, start/end times.</a:t>
            </a:r>
            <a:endParaRPr lang="en-US">
              <a:latin typeface="Avenir Next LT Pro"/>
              <a:ea typeface="Calibri"/>
              <a:cs typeface="Calibri"/>
            </a:endParaRPr>
          </a:p>
          <a:p>
            <a:pPr marL="342900" indent="-342900">
              <a:spcAft>
                <a:spcPts val="0"/>
              </a:spcAft>
            </a:pPr>
            <a:r>
              <a:rPr lang="en-US" sz="2400">
                <a:latin typeface="Avenir Next LT Pro"/>
                <a:ea typeface="Calibri"/>
                <a:cs typeface="Calibri"/>
              </a:rPr>
              <a:t>Find Available Slots: Opens a dialog—select date &amp; duration, shows all free intervals.</a:t>
            </a:r>
            <a:endParaRPr lang="en-US">
              <a:latin typeface="Avenir Next LT Pro"/>
              <a:ea typeface="Calibri"/>
              <a:cs typeface="Calibri"/>
            </a:endParaRPr>
          </a:p>
          <a:p>
            <a:pPr marL="342900" indent="-342900">
              <a:spcAft>
                <a:spcPts val="0"/>
              </a:spcAft>
            </a:pPr>
            <a:r>
              <a:rPr lang="en-US" sz="2400">
                <a:latin typeface="Avenir Next LT Pro"/>
                <a:ea typeface="Calibri"/>
                <a:cs typeface="Calibri"/>
              </a:rPr>
              <a:t>Navigate Weeks: Use the Full Calendar header buttons (</a:t>
            </a:r>
            <a:r>
              <a:rPr lang="en-US" sz="2400" err="1">
                <a:latin typeface="Avenir Next LT Pro"/>
                <a:ea typeface="Calibri"/>
                <a:cs typeface="Calibri"/>
              </a:rPr>
              <a:t>Prev</a:t>
            </a:r>
            <a:r>
              <a:rPr lang="en-US" sz="2400">
                <a:latin typeface="Avenir Next LT Pro"/>
                <a:ea typeface="Calibri"/>
                <a:cs typeface="Calibri"/>
              </a:rPr>
              <a:t>, Next, Today).</a:t>
            </a:r>
            <a:endParaRPr lang="en-US">
              <a:latin typeface="Avenir Next LT Pro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0699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855A-1445-36FF-432B-EA745B90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1F19771-1FBF-091C-8084-3512EBFB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74" y="890111"/>
            <a:ext cx="9849975" cy="844619"/>
          </a:xfrm>
        </p:spPr>
        <p:txBody>
          <a:bodyPr>
            <a:normAutofit fontScale="90000"/>
          </a:bodyPr>
          <a:lstStyle/>
          <a:p>
            <a:r>
              <a:rPr lang="en-US"/>
              <a:t>Process to run, test and verify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F4A2489-08C5-98E6-62AF-E2FE2610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8BB1-DBF6-41BA-329C-FF6156CA8124}"/>
              </a:ext>
            </a:extLst>
          </p:cNvPr>
          <p:cNvSpPr txBox="1">
            <a:spLocks/>
          </p:cNvSpPr>
          <p:nvPr/>
        </p:nvSpPr>
        <p:spPr>
          <a:xfrm>
            <a:off x="1230655" y="1728642"/>
            <a:ext cx="4616669" cy="4168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API Reference:</a:t>
            </a:r>
            <a:endParaRPr lang="en-US" sz="2400">
              <a:solidFill>
                <a:schemeClr val="bg1"/>
              </a:solidFill>
              <a:latin typeface="Avenir Next LT Pro"/>
              <a:ea typeface="Calibri"/>
              <a:cs typeface="Calibri"/>
            </a:endParaRPr>
          </a:p>
          <a:p>
            <a:pPr>
              <a:buNone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Create Event -</a:t>
            </a:r>
            <a:endParaRPr lang="en-US" sz="2400">
              <a:solidFill>
                <a:schemeClr val="bg1"/>
              </a:solidFill>
              <a:latin typeface="Avenir Next LT Pro"/>
              <a:ea typeface="Calibri"/>
              <a:cs typeface="Calibri"/>
            </a:endParaRPr>
          </a:p>
          <a:p>
            <a:pPr indent="0">
              <a:spcAft>
                <a:spcPts val="400"/>
              </a:spcAft>
              <a:buFont typeface="Arial"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POST</a:t>
            </a: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 /</a:t>
            </a:r>
            <a:r>
              <a:rPr lang="en-US" sz="2400" err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api</a:t>
            </a: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/events</a:t>
            </a:r>
          </a:p>
          <a:p>
            <a:pPr indent="0">
              <a:spcAft>
                <a:spcPts val="400"/>
              </a:spcAft>
              <a:buFont typeface="Arial"/>
              <a:buChar char="•"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Body:</a:t>
            </a:r>
            <a:endParaRPr lang="en-US" sz="2400">
              <a:solidFill>
                <a:schemeClr val="bg1"/>
              </a:solidFill>
              <a:latin typeface="Avenir Next LT Pro"/>
              <a:ea typeface="Calibri"/>
              <a:cs typeface="Calibri"/>
            </a:endParaRPr>
          </a:p>
          <a:p>
            <a:pPr indent="0">
              <a:spcAft>
                <a:spcPts val="40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 </a:t>
            </a: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{</a:t>
            </a:r>
          </a:p>
          <a:p>
            <a:pPr indent="0">
              <a:spcAft>
                <a:spcPts val="400"/>
              </a:spcAft>
              <a:buNone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  "title": "Meeting",</a:t>
            </a:r>
          </a:p>
          <a:p>
            <a:pPr indent="0">
              <a:spcAft>
                <a:spcPts val="400"/>
              </a:spcAft>
              <a:buNone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  "date": "2025-06-29",</a:t>
            </a:r>
          </a:p>
          <a:p>
            <a:pPr indent="0">
              <a:spcAft>
                <a:spcPts val="400"/>
              </a:spcAft>
              <a:buNone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  "</a:t>
            </a:r>
            <a:r>
              <a:rPr lang="en-US" sz="2400" err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startTime</a:t>
            </a: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": "14:00:00",</a:t>
            </a:r>
          </a:p>
          <a:p>
            <a:pPr indent="0">
              <a:spcAft>
                <a:spcPts val="400"/>
              </a:spcAft>
              <a:buNone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  "</a:t>
            </a:r>
            <a:r>
              <a:rPr lang="en-US" sz="2400" err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endTime</a:t>
            </a: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": "15:00:00"</a:t>
            </a:r>
          </a:p>
          <a:p>
            <a:pPr indent="0">
              <a:spcAft>
                <a:spcPts val="400"/>
              </a:spcAft>
              <a:buNone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}</a:t>
            </a:r>
          </a:p>
          <a:p>
            <a:pPr>
              <a:buNone/>
            </a:pPr>
            <a:endParaRPr lang="en-US" sz="2400" b="1">
              <a:solidFill>
                <a:schemeClr val="bg1"/>
              </a:solidFill>
              <a:latin typeface="Avenir Next LT Pro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C530AC-7409-C9C8-0724-C257FFFD7B22}"/>
              </a:ext>
            </a:extLst>
          </p:cNvPr>
          <p:cNvSpPr txBox="1">
            <a:spLocks/>
          </p:cNvSpPr>
          <p:nvPr/>
        </p:nvSpPr>
        <p:spPr>
          <a:xfrm>
            <a:off x="6149018" y="1728642"/>
            <a:ext cx="4616669" cy="4168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Responses:</a:t>
            </a:r>
            <a:endParaRPr lang="en-US" b="1">
              <a:solidFill>
                <a:schemeClr val="bg1"/>
              </a:solidFill>
              <a:latin typeface="Avenir Next LT Pro"/>
              <a:ea typeface="Calibri"/>
              <a:cs typeface="Calibri"/>
            </a:endParaRPr>
          </a:p>
          <a:p>
            <a:pPr indent="0">
              <a:buNone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200 OK = Created event JSON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>
                <a:solidFill>
                  <a:schemeClr val="bg1"/>
                </a:solidFill>
                <a:latin typeface="Avenir Next LT Pro"/>
                <a:ea typeface="Calibri"/>
                <a:cs typeface="Calibri"/>
              </a:rPr>
              <a:t>400 Bad Request = {“error”” Message”}</a:t>
            </a:r>
            <a:endParaRPr lang="en-US">
              <a:solidFill>
                <a:schemeClr val="bg1"/>
              </a:solidFill>
            </a:endParaRPr>
          </a:p>
          <a:p>
            <a:pPr>
              <a:spcAft>
                <a:spcPts val="200"/>
              </a:spcAft>
              <a:buNone/>
            </a:pPr>
            <a:endParaRPr lang="en-US" sz="2400" b="1">
              <a:solidFill>
                <a:schemeClr val="bg1"/>
              </a:solidFill>
              <a:latin typeface="Avenir Next LT Pro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65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5CBB-EC2F-F683-5854-2D0E87542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CE5E52-B282-6F53-A480-70DBD856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053239"/>
          </a:xfrm>
        </p:spPr>
        <p:txBody>
          <a:bodyPr>
            <a:normAutofit fontScale="90000"/>
          </a:bodyPr>
          <a:lstStyle/>
          <a:p>
            <a:r>
              <a:rPr lang="en-US"/>
              <a:t>Process to run, test and verify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72E21-65B2-64AE-FA03-EBCC235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318F92-555F-4CE1-7C95-6514634D6523}"/>
              </a:ext>
            </a:extLst>
          </p:cNvPr>
          <p:cNvSpPr txBox="1">
            <a:spLocks/>
          </p:cNvSpPr>
          <p:nvPr/>
        </p:nvSpPr>
        <p:spPr>
          <a:xfrm>
            <a:off x="912000" y="1714787"/>
            <a:ext cx="10310887" cy="41684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>
                <a:latin typeface="Avenir Next LT Pro"/>
                <a:ea typeface="Calibri"/>
                <a:cs typeface="Calibri"/>
              </a:rPr>
              <a:t>List Events - </a:t>
            </a:r>
            <a:endParaRPr lang="en-US" sz="2400">
              <a:latin typeface="Avenir Next LT Pro"/>
              <a:ea typeface="Calibri"/>
              <a:cs typeface="Calibri"/>
            </a:endParaRPr>
          </a:p>
          <a:p>
            <a:pPr>
              <a:spcAft>
                <a:spcPts val="400"/>
              </a:spcAft>
            </a:pPr>
            <a:r>
              <a:rPr lang="en-US" sz="2400" b="1">
                <a:latin typeface="Avenir Next LT Pro"/>
                <a:ea typeface="Calibri"/>
                <a:cs typeface="Calibri"/>
              </a:rPr>
              <a:t>GET</a:t>
            </a:r>
            <a:r>
              <a:rPr lang="en-US" sz="2400">
                <a:latin typeface="Avenir Next LT Pro"/>
                <a:ea typeface="Calibri"/>
                <a:cs typeface="Calibri"/>
              </a:rPr>
              <a:t> /</a:t>
            </a:r>
            <a:r>
              <a:rPr lang="en-US" sz="2400" err="1">
                <a:latin typeface="Avenir Next LT Pro"/>
                <a:ea typeface="Calibri"/>
                <a:cs typeface="Calibri"/>
              </a:rPr>
              <a:t>api</a:t>
            </a:r>
            <a:r>
              <a:rPr lang="en-US" sz="2400">
                <a:latin typeface="Avenir Next LT Pro"/>
                <a:ea typeface="Calibri"/>
                <a:cs typeface="Calibri"/>
              </a:rPr>
              <a:t>/events</a:t>
            </a:r>
          </a:p>
          <a:p>
            <a:pPr>
              <a:spcAft>
                <a:spcPts val="400"/>
              </a:spcAft>
            </a:pPr>
            <a:r>
              <a:rPr lang="en-US" sz="2400" b="1">
                <a:latin typeface="Avenir Next LT Pro"/>
                <a:ea typeface="Calibri"/>
                <a:cs typeface="Calibri"/>
              </a:rPr>
              <a:t>Query</a:t>
            </a:r>
            <a:r>
              <a:rPr lang="en-US" sz="2400">
                <a:latin typeface="Avenir Next LT Pro"/>
                <a:ea typeface="Calibri"/>
                <a:cs typeface="Calibri"/>
              </a:rPr>
              <a:t> (weekly): ?start=</a:t>
            </a:r>
            <a:r>
              <a:rPr lang="en-US" sz="2400" err="1">
                <a:latin typeface="Avenir Next LT Pro"/>
                <a:ea typeface="Calibri"/>
                <a:cs typeface="Calibri"/>
              </a:rPr>
              <a:t>YYYY-MM-DD&amp;end</a:t>
            </a:r>
            <a:r>
              <a:rPr lang="en-US" sz="2400">
                <a:latin typeface="Avenir Next LT Pro"/>
                <a:ea typeface="Calibri"/>
                <a:cs typeface="Calibri"/>
              </a:rPr>
              <a:t>=YYYY-MM-DD</a:t>
            </a:r>
          </a:p>
          <a:p>
            <a:pPr>
              <a:spcAft>
                <a:spcPts val="400"/>
              </a:spcAft>
            </a:pPr>
            <a:r>
              <a:rPr lang="en-US" sz="2400" b="1">
                <a:latin typeface="Avenir Next LT Pro"/>
                <a:ea typeface="Calibri"/>
                <a:cs typeface="Calibri"/>
              </a:rPr>
              <a:t>Query</a:t>
            </a:r>
            <a:r>
              <a:rPr lang="en-US" sz="2400">
                <a:latin typeface="Avenir Next LT Pro"/>
                <a:ea typeface="Calibri"/>
                <a:cs typeface="Calibri"/>
              </a:rPr>
              <a:t> (daily): ?date=YYYY-MM-DD</a:t>
            </a:r>
          </a:p>
          <a:p>
            <a:pPr>
              <a:spcAft>
                <a:spcPts val="800"/>
              </a:spcAft>
            </a:pPr>
            <a:r>
              <a:rPr lang="en-US" sz="2400" b="1">
                <a:latin typeface="Avenir Next LT Pro"/>
                <a:ea typeface="Calibri"/>
                <a:cs typeface="Calibri"/>
              </a:rPr>
              <a:t>Response</a:t>
            </a:r>
            <a:r>
              <a:rPr lang="en-US" sz="2400">
                <a:latin typeface="Avenir Next LT Pro"/>
                <a:ea typeface="Calibri"/>
                <a:cs typeface="Calibri"/>
              </a:rPr>
              <a:t>: Array of event objects</a:t>
            </a:r>
            <a:endParaRPr lang="en-US" sz="2400">
              <a:solidFill>
                <a:srgbClr val="0070C0"/>
              </a:solidFill>
              <a:latin typeface="Avenir Next LT Pro"/>
              <a:ea typeface="Calibri"/>
              <a:cs typeface="Calibri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400" b="1">
                <a:latin typeface="Avenir Next LT Pro"/>
                <a:ea typeface="Calibri"/>
                <a:cs typeface="Calibri"/>
              </a:rPr>
              <a:t>Next Available Slot -</a:t>
            </a:r>
            <a:endParaRPr lang="en-US" sz="2400">
              <a:latin typeface="Avenir Next LT Pro"/>
              <a:ea typeface="Calibri"/>
              <a:cs typeface="Calibri"/>
            </a:endParaRPr>
          </a:p>
          <a:p>
            <a:pPr>
              <a:spcAft>
                <a:spcPts val="400"/>
              </a:spcAft>
            </a:pPr>
            <a:r>
              <a:rPr lang="en-US" sz="2400" b="1">
                <a:latin typeface="Avenir Next LT Pro"/>
                <a:ea typeface="Calibri"/>
                <a:cs typeface="Calibri"/>
              </a:rPr>
              <a:t>GET</a:t>
            </a:r>
            <a:r>
              <a:rPr lang="en-US" sz="2400">
                <a:latin typeface="Avenir Next LT Pro"/>
                <a:ea typeface="Calibri"/>
                <a:cs typeface="Calibri"/>
              </a:rPr>
              <a:t> /</a:t>
            </a:r>
            <a:r>
              <a:rPr lang="en-US" sz="2400" err="1">
                <a:latin typeface="Avenir Next LT Pro"/>
                <a:ea typeface="Calibri"/>
                <a:cs typeface="Calibri"/>
              </a:rPr>
              <a:t>api</a:t>
            </a:r>
            <a:r>
              <a:rPr lang="en-US" sz="2400">
                <a:latin typeface="Avenir Next LT Pro"/>
                <a:ea typeface="Calibri"/>
                <a:cs typeface="Calibri"/>
              </a:rPr>
              <a:t>/events/</a:t>
            </a:r>
            <a:r>
              <a:rPr lang="en-US" sz="2400" err="1">
                <a:latin typeface="Avenir Next LT Pro"/>
                <a:ea typeface="Calibri"/>
                <a:cs typeface="Calibri"/>
              </a:rPr>
              <a:t>availability?date</a:t>
            </a:r>
            <a:r>
              <a:rPr lang="en-US" sz="2400">
                <a:latin typeface="Avenir Next LT Pro"/>
                <a:ea typeface="Calibri"/>
                <a:cs typeface="Calibri"/>
              </a:rPr>
              <a:t>=</a:t>
            </a:r>
            <a:r>
              <a:rPr lang="en-US" sz="2400" err="1">
                <a:latin typeface="Avenir Next LT Pro"/>
                <a:ea typeface="Calibri"/>
                <a:cs typeface="Calibri"/>
              </a:rPr>
              <a:t>YYYY-MM-DD&amp;durationMinutes</a:t>
            </a:r>
            <a:r>
              <a:rPr lang="en-US" sz="2400">
                <a:latin typeface="Avenir Next LT Pro"/>
                <a:ea typeface="Calibri"/>
                <a:cs typeface="Calibri"/>
              </a:rPr>
              <a:t>=N</a:t>
            </a:r>
          </a:p>
          <a:p>
            <a:pPr>
              <a:spcAft>
                <a:spcPts val="400"/>
              </a:spcAft>
            </a:pPr>
            <a:r>
              <a:rPr lang="en-US" sz="2400" b="1">
                <a:latin typeface="Avenir Next LT Pro"/>
                <a:ea typeface="Calibri"/>
                <a:cs typeface="Calibri"/>
              </a:rPr>
              <a:t>Response:</a:t>
            </a:r>
            <a:br>
              <a:rPr lang="en-US" sz="2400" b="1">
                <a:latin typeface="Avenir Next LT Pro"/>
                <a:ea typeface="Calibri"/>
                <a:cs typeface="Calibri"/>
              </a:rPr>
            </a:br>
            <a:r>
              <a:rPr lang="en-US" sz="2400">
                <a:latin typeface="Avenir Next LT Pro"/>
                <a:ea typeface="Calibri"/>
                <a:cs typeface="Calibri"/>
              </a:rPr>
              <a:t>200 OK = {“start” :”HH:MM:SS”, “</a:t>
            </a:r>
            <a:r>
              <a:rPr lang="en-US" sz="2400" err="1">
                <a:latin typeface="Avenir Next LT Pro"/>
                <a:ea typeface="Calibri"/>
                <a:cs typeface="Calibri"/>
              </a:rPr>
              <a:t>end”:”HH:MM:SS</a:t>
            </a:r>
            <a:r>
              <a:rPr lang="en-US" sz="2400">
                <a:latin typeface="Avenir Next LT Pro"/>
                <a:ea typeface="Calibri"/>
                <a:cs typeface="Calibri"/>
              </a:rPr>
              <a:t>”}</a:t>
            </a:r>
            <a:br>
              <a:rPr lang="en-US" sz="2400">
                <a:latin typeface="Avenir Next LT Pro"/>
                <a:ea typeface="Calibri"/>
                <a:cs typeface="Calibri"/>
              </a:rPr>
            </a:br>
            <a:r>
              <a:rPr lang="en-US" sz="2400">
                <a:latin typeface="Avenir Next LT Pro"/>
                <a:ea typeface="Calibri"/>
                <a:cs typeface="Calibri"/>
              </a:rPr>
              <a:t>400 Bad request = {“error” :”No slot available”}</a:t>
            </a:r>
          </a:p>
          <a:p>
            <a:pPr>
              <a:spcAft>
                <a:spcPts val="200"/>
              </a:spcAft>
              <a:buNone/>
            </a:pPr>
            <a:endParaRPr lang="en-US" sz="24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813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B2DD6D0011224192130D184E5BBAB1" ma:contentTypeVersion="16" ma:contentTypeDescription="Create a new document." ma:contentTypeScope="" ma:versionID="cac723e7ffeb877dc293fe3d4a85d259">
  <xsd:schema xmlns:xsd="http://www.w3.org/2001/XMLSchema" xmlns:xs="http://www.w3.org/2001/XMLSchema" xmlns:p="http://schemas.microsoft.com/office/2006/metadata/properties" xmlns:ns3="bb31b00a-4e80-4ee5-b699-10abc6cc63b1" xmlns:ns4="63cae6ce-fe1c-408b-b4c7-14d257e47d9e" targetNamespace="http://schemas.microsoft.com/office/2006/metadata/properties" ma:root="true" ma:fieldsID="f04b1c02ed1d5554e7f5130bc810f625" ns3:_="" ns4:_="">
    <xsd:import namespace="bb31b00a-4e80-4ee5-b699-10abc6cc63b1"/>
    <xsd:import namespace="63cae6ce-fe1c-408b-b4c7-14d257e47d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31b00a-4e80-4ee5-b699-10abc6cc63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ae6ce-fe1c-408b-b4c7-14d257e47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b31b00a-4e80-4ee5-b699-10abc6cc63b1" xsi:nil="true"/>
    <_activity xmlns="bb31b00a-4e80-4ee5-b699-10abc6cc63b1" xsi:nil="true"/>
  </documentManagement>
</p:properties>
</file>

<file path=customXml/itemProps1.xml><?xml version="1.0" encoding="utf-8"?>
<ds:datastoreItem xmlns:ds="http://schemas.openxmlformats.org/officeDocument/2006/customXml" ds:itemID="{5297FE2A-0C4A-4E6D-9F11-D3E43B26AA69}">
  <ds:schemaRefs>
    <ds:schemaRef ds:uri="63cae6ce-fe1c-408b-b4c7-14d257e47d9e"/>
    <ds:schemaRef ds:uri="bb31b00a-4e80-4ee5-b699-10abc6cc63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bb31b00a-4e80-4ee5-b699-10abc6cc63b1"/>
    <ds:schemaRef ds:uri="http://schemas.microsoft.com/office/infopath/2007/PartnerControls"/>
    <ds:schemaRef ds:uri="http://schemas.openxmlformats.org/package/2006/metadata/core-properties"/>
    <ds:schemaRef ds:uri="63cae6ce-fe1c-408b-b4c7-14d257e47d9e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{9DD1FEF5-6340-4944-BA35-3B2BCA4B5555}TF55c86556-70ea-476e-aa05-13a38f2d5b0da1381d77_win32-a3c664429073</Template>
  <TotalTime>0</TotalTime>
  <Words>597</Words>
  <Application>Microsoft Office PowerPoint</Application>
  <PresentationFormat>Widescreen</PresentationFormat>
  <Paragraphs>98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Custom</vt:lpstr>
      <vt:lpstr>Simple Calendar application</vt:lpstr>
      <vt:lpstr>Agenda</vt:lpstr>
      <vt:lpstr>Overview</vt:lpstr>
      <vt:lpstr>Approach and design</vt:lpstr>
      <vt:lpstr>Key files and folders</vt:lpstr>
      <vt:lpstr>Key files and folders</vt:lpstr>
      <vt:lpstr>Process to run, test and verify</vt:lpstr>
      <vt:lpstr>Process to run, test and verify</vt:lpstr>
      <vt:lpstr>Process to run, test and verify</vt:lpstr>
      <vt:lpstr>Test data </vt:lpstr>
      <vt:lpstr>Application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Calendar application</dc:title>
  <dc:creator>Mir, Nasar Ali</dc:creator>
  <cp:lastModifiedBy>Mir, Nasar Ali</cp:lastModifiedBy>
  <cp:revision>2</cp:revision>
  <dcterms:created xsi:type="dcterms:W3CDTF">2025-06-30T00:04:19Z</dcterms:created>
  <dcterms:modified xsi:type="dcterms:W3CDTF">2025-06-30T05:25:17Z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0x0101005FB2DD6D0011224192130D184E5BBAB1</vt:lpwstr>
  </property>
</Properties>
</file>