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7" r:id="rId5"/>
    <p:sldId id="257" r:id="rId6"/>
    <p:sldId id="258" r:id="rId7"/>
    <p:sldId id="259" r:id="rId8"/>
    <p:sldId id="261" r:id="rId9"/>
    <p:sldId id="272" r:id="rId10"/>
    <p:sldId id="270" r:id="rId11"/>
    <p:sldId id="271" r:id="rId12"/>
    <p:sldId id="263" r:id="rId13"/>
    <p:sldId id="281" r:id="rId14"/>
    <p:sldId id="282" r:id="rId15"/>
    <p:sldId id="283" r:id="rId16"/>
    <p:sldId id="284" r:id="rId17"/>
    <p:sldId id="285" r:id="rId18"/>
    <p:sldId id="286" r:id="rId19"/>
    <p:sldId id="274" r:id="rId20"/>
    <p:sldId id="264" r:id="rId21"/>
    <p:sldId id="265" r:id="rId22"/>
  </p:sldIdLst>
  <p:sldSz cx="9144000" cy="5143500" type="screen16x9"/>
  <p:notesSz cx="6858000" cy="9144000"/>
  <p:embeddedFontLst>
    <p:embeddedFont>
      <p:font typeface="Calibri" panose="020F0502020204030204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2A4E204-1374-41BC-A10C-4CC48DBAF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75" y="72"/>
      </p:cViewPr>
      <p:guideLst>
        <p:guide orient="horz" pos="15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review -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51683e15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51683e15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51683e15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51683e15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51683e15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51683e15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5a275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5a275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1683e15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51683e15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51683e15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51683e15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51683e15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51683e15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64285" y="1823085"/>
            <a:ext cx="655701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65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 REVIEW</a:t>
            </a:r>
            <a:endParaRPr sz="2465" b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65" b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STRESS DETECTION USING MACHINE LEARNING</a:t>
            </a:r>
            <a:endParaRPr lang="en-IN" b="1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505450" y="3270885"/>
            <a:ext cx="3241675" cy="127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 lang="en-GB" sz="509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IN" altLang="en-GB" sz="5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EAM MEMBERS</a:t>
            </a:r>
            <a:r>
              <a:rPr lang="en-GB" sz="5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lang="en-GB" sz="5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</a:t>
            </a:r>
            <a:r>
              <a:rPr lang="en-IN" alt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ithish</a:t>
            </a:r>
            <a:r>
              <a:rPr 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</a:t>
            </a:r>
            <a:r>
              <a:rPr lang="en-IN" alt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(20EUEC068)</a:t>
            </a:r>
            <a:endParaRPr lang="en-GB" sz="5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Kamalesh A</a:t>
            </a:r>
            <a:r>
              <a:rPr lang="en-IN" alt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(20EUEC070)</a:t>
            </a:r>
            <a:endParaRPr sz="5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Karan P</a:t>
            </a:r>
            <a:r>
              <a:rPr lang="en-IN" altLang="en-GB" sz="5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(20EUEC071)</a:t>
            </a:r>
            <a:r>
              <a:rPr lang="en-GB" sz="264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/>
              <a:t>			</a:t>
            </a:r>
            <a:endParaRPr lang="en-GB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6225" y="588675"/>
            <a:ext cx="8591550" cy="12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530075" y="3340375"/>
            <a:ext cx="16848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</a:t>
            </a:r>
            <a:r>
              <a:rPr lang="en-GB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Mrs. Soundari D.V </a:t>
            </a:r>
            <a:endParaRPr lang="en-GB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</a:t>
            </a:r>
            <a:endParaRPr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668655"/>
            <a:ext cx="7505700" cy="111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IN" alt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ESULTS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85190" y="1028700"/>
            <a:ext cx="7505700" cy="3362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development of a stress detection system that combines physiological parameters with facial expression analysis in real time is one of the project's expected goals.</a:t>
            </a: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technology utilises a MAX30100 sensor and computer vision algorithms to deliver real-time input on an individual's stress level. </a:t>
            </a: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IN"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Combining </a:t>
            </a:r>
            <a:r>
              <a:rPr lang="en-IN"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from physiological sensors and facial expressions further improves the precis</a:t>
            </a:r>
            <a:r>
              <a:rPr lang="en-IN"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ion</a:t>
            </a: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IN"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</a:t>
            </a:r>
            <a:r>
              <a:rPr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stress evaluation through the use of machine learning algorithms. </a:t>
            </a: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70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15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Further our project will help to give remedies for the people with higher stress levels based on the evaluation of the data.</a:t>
            </a:r>
            <a:endParaRPr lang="en-IN" altLang="en-GB" sz="15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492760" y="5803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800" b="1">
                <a:latin typeface="Times New Roman" panose="02020603050405020304" charset="0"/>
              </a:rPr>
              <a:t>CONFUSION MATRIX OF CNN </a:t>
            </a:r>
            <a:endParaRPr lang="en-US" sz="1800" b="1">
              <a:latin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92760" y="1089025"/>
            <a:ext cx="4610100" cy="2788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425440" y="1049655"/>
            <a:ext cx="349885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confusion matrix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 used to describe the performance of a classification model.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displays the counts of true positive, true negative, false positive, and false negative predictions for each class.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Each row represents the actual class, while each column represents the predicted class.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Text Box 100"/>
          <p:cNvSpPr txBox="1"/>
          <p:nvPr/>
        </p:nvSpPr>
        <p:spPr>
          <a:xfrm>
            <a:off x="725805" y="6261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IN" altLang="en-US" sz="1800" b="1">
                <a:latin typeface="Times New Roman" panose="02020603050405020304" charset="0"/>
              </a:rPr>
              <a:t>BAR GRAPH OF</a:t>
            </a:r>
            <a:r>
              <a:rPr lang="en-US" sz="1800" b="1">
                <a:latin typeface="Times New Roman" panose="02020603050405020304" charset="0"/>
              </a:rPr>
              <a:t> KNN </a:t>
            </a:r>
            <a:endParaRPr lang="en-US" sz="1800" b="1">
              <a:latin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5805" y="994410"/>
            <a:ext cx="4457700" cy="3299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271135" y="1287145"/>
            <a:ext cx="327469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Bar Graph of KNN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shows the distribution of classes in the datasets using a bar plot.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Each bar represents the count of instances belonging to a specific class (target).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This visualization helps to understand the class distribution and balance within the datasets.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Text Box 101"/>
          <p:cNvSpPr txBox="1"/>
          <p:nvPr/>
        </p:nvSpPr>
        <p:spPr>
          <a:xfrm>
            <a:off x="565150" y="58864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800" b="1">
                <a:latin typeface="Times New Roman" panose="02020603050405020304" charset="0"/>
              </a:rPr>
              <a:t>T</a:t>
            </a:r>
            <a:r>
              <a:rPr lang="en-IN" altLang="en-US" sz="1800" b="1">
                <a:latin typeface="Times New Roman" panose="02020603050405020304" charset="0"/>
              </a:rPr>
              <a:t>RAINING AND VALIDATION ACCURACY</a:t>
            </a:r>
            <a:r>
              <a:rPr lang="en-US" sz="1800" b="1">
                <a:latin typeface="Times New Roman" panose="02020603050405020304" charset="0"/>
              </a:rPr>
              <a:t>  </a:t>
            </a:r>
            <a:endParaRPr lang="en-US" sz="1800" b="1">
              <a:latin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75250" y="1233805"/>
            <a:ext cx="35331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 Training and validation accuracy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shows how the accuracy of the model changes over training epochs.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training accuracy curve represents the accuracy of the model on the training data, while the validation accuracy curve represents the accuracy on a separate validation set.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both curves increase and converge, it indicates that the model is learning well without over fitting.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 descr="IMG-20240325-WA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1172845"/>
            <a:ext cx="4425315" cy="279844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" name="Text Box 102"/>
          <p:cNvSpPr txBox="1"/>
          <p:nvPr/>
        </p:nvSpPr>
        <p:spPr>
          <a:xfrm>
            <a:off x="645160" y="63373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800" b="1">
                <a:latin typeface="Times New Roman" panose="02020603050405020304" charset="0"/>
              </a:rPr>
              <a:t>T</a:t>
            </a:r>
            <a:r>
              <a:rPr lang="en-IN" altLang="en-US" sz="1800" b="1">
                <a:latin typeface="Times New Roman" panose="02020603050405020304" charset="0"/>
              </a:rPr>
              <a:t>RAINING AND VALIDATION LOSS</a:t>
            </a:r>
            <a:r>
              <a:rPr lang="en-US" sz="1800" b="1">
                <a:latin typeface="Times New Roman" panose="02020603050405020304" charset="0"/>
              </a:rPr>
              <a:t>   </a:t>
            </a:r>
            <a:r>
              <a:rPr lang="en-US" sz="1800">
                <a:latin typeface="Times New Roman" panose="02020603050405020304" charset="0"/>
              </a:rPr>
              <a:t> </a:t>
            </a:r>
            <a:endParaRPr lang="en-US" sz="1800">
              <a:latin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11775" y="1124585"/>
            <a:ext cx="33902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Training and Validation loss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shows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changes in the loss function (sparse categorical cross-entropy) over training epochs.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Lower values indicate better performance.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training loss curve should decrease over epochs, while the validation loss curve should initially decrease but then stabilize or increase if over fitting occurs.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IMG-20240325-WA0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315085"/>
            <a:ext cx="4513580" cy="27273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190625"/>
            <a:ext cx="5890260" cy="332994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93445" y="63563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800" b="1">
                <a:latin typeface="Times New Roman" panose="02020603050405020304" charset="0"/>
              </a:rPr>
              <a:t> C</a:t>
            </a:r>
            <a:r>
              <a:rPr lang="en-IN" altLang="en-US" sz="1800" b="1">
                <a:latin typeface="Times New Roman" panose="02020603050405020304" charset="0"/>
              </a:rPr>
              <a:t>LASSIFICATION REPORT OF</a:t>
            </a:r>
            <a:r>
              <a:rPr lang="en-US" sz="1800" b="1">
                <a:latin typeface="Times New Roman" panose="02020603050405020304" charset="0"/>
              </a:rPr>
              <a:t> CNN</a:t>
            </a:r>
            <a:endParaRPr lang="en-US" sz="1800" b="1">
              <a:latin typeface="Times New Roman" panose="0202060305040502030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1674495"/>
            <a:ext cx="5806440" cy="2165350"/>
          </a:xfrm>
          <a:prstGeom prst="rect">
            <a:avLst/>
          </a:prstGeom>
        </p:spPr>
      </p:pic>
      <p:sp>
        <p:nvSpPr>
          <p:cNvPr id="104" name="Text Box 103"/>
          <p:cNvSpPr txBox="1"/>
          <p:nvPr/>
        </p:nvSpPr>
        <p:spPr>
          <a:xfrm>
            <a:off x="905510" y="8985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800" b="1">
                <a:latin typeface="Times New Roman" panose="02020603050405020304" charset="0"/>
              </a:rPr>
              <a:t>C</a:t>
            </a:r>
            <a:r>
              <a:rPr lang="en-IN" altLang="en-US" sz="1800" b="1">
                <a:latin typeface="Times New Roman" panose="02020603050405020304" charset="0"/>
              </a:rPr>
              <a:t>LASSIFCATION REPORT OF</a:t>
            </a:r>
            <a:r>
              <a:rPr lang="en-US" sz="1800" b="1">
                <a:latin typeface="Times New Roman" panose="02020603050405020304" charset="0"/>
              </a:rPr>
              <a:t> KNN</a:t>
            </a:r>
            <a:endParaRPr lang="en-US" sz="1800" b="1">
              <a:latin typeface="Times New Roman" panose="0202060305040502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981710" y="532130"/>
            <a:ext cx="674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800" b="1">
                <a:latin typeface="Times New Roman" panose="02020603050405020304" charset="0"/>
                <a:cs typeface="Times New Roman" panose="02020603050405020304" charset="0"/>
              </a:rPr>
              <a:t>OUTPUT OF STRESS DETECTION </a:t>
            </a:r>
            <a:endParaRPr lang="en-IN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IMG-20240325-WA0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1005840"/>
            <a:ext cx="7524750" cy="33286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44745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:</a:t>
            </a:r>
            <a:endParaRPr sz="20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75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75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19150" y="789305"/>
            <a:ext cx="7784465" cy="290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sz="5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     Akriti Jaiswal, A. Krishnama Raju, Suman Deb, "Facial Emotion Detection Using Deep Learning",2020 International Conference for Emerging   Technology (INCET)</a:t>
            </a: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sz="5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     Akshita Sharma, Vriddhi Bajaj, Jatin Arora, "Machine Learning Techniques     for Real-Time Emotion Detection from Facial Expressions",2023 2nd Edition of IEEE Delhi Section Flagship Conference (DELCON)</a:t>
            </a: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sz="5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     Balaji Balasubramanian, Pranshu Diwan, Rajeshwar Nadar, Anuradha Bhatia,” Analysis of Facial Emotion Recognition",2019 3rd International Conference on Trends in Electronics and Informatics (ICOEI)</a:t>
            </a: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sz="5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4.      Charvi Jain, Kshitij Sawant, Mohammed Rehman, Rajesh Kumar," Emotion Detection and Characterization using Facial Features",2018 3rd International Conference and Workshops on Recent Advances and Innovations in Engineering (ICRAIE)</a:t>
            </a: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sz="5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5.      Dahmane, M., Alam, J., St-Charles, P. -L., Lalonde, M., Heffner, K., &amp; Foucher, S. (2022). "A Multimodal Non-Intrusive Stress Monitoring From the Pleasure-Arousal Emotional Dimensions," IEEE Transactions on Affective Computing</a:t>
            </a: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5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1646845" y="1652250"/>
            <a:ext cx="58506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3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800" b="1">
                <a:solidFill>
                  <a:schemeClr val="tx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 :</a:t>
            </a:r>
            <a:endParaRPr lang="en-IN" altLang="en-US" sz="1800" b="1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83920" y="1347470"/>
            <a:ext cx="7505700" cy="2448000"/>
          </a:xfrm>
        </p:spPr>
        <p:txBody>
          <a:bodyPr>
            <a:normAutofit lnSpcReduction="20000"/>
          </a:bodyPr>
          <a:lstStyle/>
          <a:p>
            <a:pPr algn="just"/>
            <a:r>
              <a:rPr 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Stress is a common part of everyday life that most people have to deal with on various occasions.</a:t>
            </a:r>
            <a:endParaRPr lang="en-GB"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GB"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Stress symptoms can affect your body, your thoughts and feelings, and your behavior. Knowing common stress symptoms can help you manage them. Stress that</a:t>
            </a:r>
            <a:r>
              <a:rPr lang="en-IN" alt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can’t</a:t>
            </a:r>
            <a:r>
              <a:rPr 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deal with can lead to many health problems, such as high blood pressure, heart disease, stroke, obesity and diabetes. </a:t>
            </a:r>
            <a:endParaRPr lang="en-GB"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GB"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GB" sz="1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However, having long-term stress, or a high degree of stress, will hinder our safety and disrupt our normal lives. </a:t>
            </a:r>
            <a:endParaRPr lang="en-GB"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sz="1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US" sz="15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IN" alt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BJECTIVE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70300" y="1496290"/>
            <a:ext cx="77637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1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project we predict the</a:t>
            </a:r>
            <a:r>
              <a:rPr lang="en-GB" sz="1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mental stress </a:t>
            </a:r>
            <a:r>
              <a:rPr lang="en-IN" altLang="en-GB" sz="1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level by facial recognition and physiological data.</a:t>
            </a:r>
            <a:endParaRPr lang="en-IN" altLang="en-GB"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lang="en-IN" altLang="en-GB"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1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Stress level can be calculated with the help of machine learning.</a:t>
            </a:r>
            <a:endParaRPr lang="en-IN" altLang="en-GB"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lang="en-IN" altLang="en-GB"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1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main objective is to predict the stress level of human by increasing accuracy with 97% using machine learning.</a:t>
            </a:r>
            <a:endParaRPr lang="en-IN" altLang="en-GB"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258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/>
              <a:buChar char="●"/>
            </a:pPr>
            <a:endParaRPr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IN" alt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57128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r>
              <a:rPr lang="en-IN" alt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ITERATURE SURVEY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800"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901065" y="1076960"/>
          <a:ext cx="7567930" cy="3796030"/>
        </p:xfrm>
        <a:graphic>
          <a:graphicData uri="http://schemas.openxmlformats.org/drawingml/2006/table">
            <a:tbl>
              <a:tblPr>
                <a:noFill/>
                <a:tableStyleId>{B2A4E204-1374-41BC-A10C-4CC48DBAF3DE}</a:tableStyleId>
              </a:tblPr>
              <a:tblGrid>
                <a:gridCol w="2082800"/>
                <a:gridCol w="1994535"/>
                <a:gridCol w="2670175"/>
                <a:gridCol w="820420"/>
              </a:tblGrid>
              <a:tr h="41021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lang="en-GB" sz="13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Authors</a:t>
                      </a:r>
                      <a:endParaRPr lang="en-GB" sz="13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lang="en-GB" sz="13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US" sz="13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lang="en-IN" altLang="en-US" sz="13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95504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Facial Emotion Detection Using Deep Learning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Akriti Jaiswal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(CNN) based deep learning architecture for emotion detection from images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2019</a:t>
                      </a:r>
                      <a:endParaRPr lang="en-IN" alt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109029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Analysis of Facial Emotion Recognition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Balaji Balasubramanian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lgorithms that are used for Facial Emotion Recognition (FER). The algorithms range from simple Support Vector Machines (SVM) to complex Convolutional Neural Network (CNN).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2020</a:t>
                      </a:r>
                      <a:endParaRPr lang="en-IN" alt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88392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Emotion Recognition Using Deep Convolutional Neural Network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E. Pranav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Emotion Recognition Using Deep Convolutional Neural Network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2018</a:t>
                      </a:r>
                      <a:endParaRPr lang="en-IN" alt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6"/>
          <p:cNvGraphicFramePr/>
          <p:nvPr/>
        </p:nvGraphicFramePr>
        <p:xfrm>
          <a:off x="952500" y="857250"/>
          <a:ext cx="7563225" cy="2661239"/>
        </p:xfrm>
        <a:graphic>
          <a:graphicData uri="http://schemas.openxmlformats.org/drawingml/2006/table">
            <a:tbl>
              <a:tblPr>
                <a:noFill/>
                <a:tableStyleId>{B2A4E204-1374-41BC-A10C-4CC48DBAF3DE}</a:tableStyleId>
              </a:tblPr>
              <a:tblGrid>
                <a:gridCol w="2030095"/>
                <a:gridCol w="1751518"/>
                <a:gridCol w="2848610"/>
                <a:gridCol w="933002"/>
              </a:tblGrid>
              <a:tr h="921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Mental stress detection using machine learning algorithm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Aishwarya Bannore, Tejashree Gore, Apoorva Raut, Kiran Talele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Facial expression recognition using Convolutional Neural Network (CNN) and Local Binary Pattern (LBP), experimented with Indian and Cohn-Kanade databases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2018</a:t>
                      </a:r>
                      <a:endParaRPr lang="en-IN" alt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7847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Stress Detection with Machine Learning and Deep Learning using Multimodal Physiological Data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Pramod Bobade, M. Vani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 and deep learning techniques using multimodal dataset recorded from wearable physiological and motion sensors</a:t>
                      </a:r>
                      <a:endParaRPr 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altLang="en-GB" sz="13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2019</a:t>
                      </a:r>
                      <a:endParaRPr lang="en-IN" altLang="en-GB" sz="13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IN" alt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ROPOSED SYSTEM</a:t>
            </a:r>
            <a:r>
              <a:rPr lang="en-GB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436370"/>
            <a:ext cx="7666990" cy="311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project's methodology</a:t>
            </a:r>
            <a:r>
              <a:rPr lang="en-IN" alt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uses a two-pronged methodology: first, camera is used for real-time facial expression analysis to determine emotional reactions.</a:t>
            </a: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DenseNet 121 architecture is chosen for its ability to capture intricate features efficiently.the model is initialized with pre-trained weights on a large scale dataset, facilitating the transfer of knowledge from general image recognition tasks.</a:t>
            </a:r>
            <a:endParaRPr lang="en-IN" alt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Simultaneously, the MAX30100</a:t>
            </a:r>
            <a:r>
              <a:rPr lang="en-IN" alt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DHT-11,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Pressure </a:t>
            </a:r>
            <a:r>
              <a:rPr lang="en-GB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sensor is utilised to record physiological variables including blood pressure and temperature.</a:t>
            </a:r>
            <a:r>
              <a:rPr lang="en-IN"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r>
              <a:rPr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Combining </a:t>
            </a:r>
            <a:r>
              <a:rPr lang="en-IN"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from physiological sensors and facial expressions further improves the precis</a:t>
            </a:r>
            <a:r>
              <a:rPr lang="en-IN"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ion</a:t>
            </a:r>
            <a:r>
              <a:rPr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IN"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</a:t>
            </a:r>
            <a:r>
              <a:rPr sz="1400">
                <a:solidFill>
                  <a:srgbClr val="000000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stress evaluation through the use of machine learning algorithms. 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●"/>
            </a:pPr>
            <a:endParaRPr lang="en-GB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762885" y="674370"/>
            <a:ext cx="336423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1800" b="1"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IN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644" y="1156681"/>
            <a:ext cx="6082124" cy="39634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9150" y="712885"/>
            <a:ext cx="7505700" cy="954600"/>
          </a:xfrm>
        </p:spPr>
        <p:txBody>
          <a:bodyPr/>
          <a:lstStyle/>
          <a:p>
            <a:r>
              <a:rPr lang="en-IN" altLang="en-US" sz="1800" b="1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WORKING : </a:t>
            </a:r>
            <a:endParaRPr lang="en-IN" altLang="en-US" sz="1800" b="1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9150" y="1082675"/>
            <a:ext cx="7097395" cy="2593340"/>
          </a:xfrm>
        </p:spPr>
        <p:txBody>
          <a:bodyPr>
            <a:noAutofit/>
          </a:bodyPr>
          <a:lstStyle/>
          <a:p>
            <a:pPr marL="14605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IN" alt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ACIAL EXPRESSION ANALYSIS WITH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CNN</a:t>
            </a:r>
            <a:r>
              <a:rPr lang="en-IN" alt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46050" indent="0" algn="just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Preprocess the collected facial expression dataset, including image normalization and augmentation techniques to enhance model robustness. Train a Convolutional Neural Network (CNN) using frameworks like TensorFlow or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NewRomanPSMT"/>
              </a:rPr>
              <a:t>PyTorch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leveraging architectures suitable for facial expression recognition.</a:t>
            </a:r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Implement real-time facial expression analysis using a webcam to capture and process live video frames.</a:t>
            </a:r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The CNN predicts stress levels based on the recognized facial expressions, providing a dynamic assessment in real-time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749300"/>
            <a:ext cx="6440805" cy="3689350"/>
          </a:xfrm>
        </p:spPr>
        <p:txBody>
          <a:bodyPr/>
          <a:lstStyle/>
          <a:p>
            <a:pPr marL="146050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IN" alt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HYSIOLOGICAL MONITORING WITH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SENSORS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KNN:</a:t>
            </a: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46050" indent="0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TimesNewRomanPS-BoldMT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Set up the MAX30100</a:t>
            </a:r>
            <a:r>
              <a:rPr lang="en-IN" alt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DHT - 11, and Pressure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sensor to capture physiological parameters, ensuring proper calibration and data acquisition.</a:t>
            </a:r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Design</a:t>
            </a:r>
            <a:r>
              <a:rPr lang="en-IN" alt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 a K-Nearest Neighbors (KNN) algorithm to process the sensor data, considering factors such as temperature and blood pressure patterns associated with stress.</a:t>
            </a:r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Implement real-time data streaming from the sensor</a:t>
            </a:r>
            <a:r>
              <a:rPr lang="en-IN" alt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, feeding the processed information into the KNN algorithm for continuous stress level predicti</a:t>
            </a:r>
            <a:r>
              <a:rPr lang="en-IN" alt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NewRomanPSMT"/>
              </a:rPr>
              <a:t>n.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latin typeface="Times New Roman" panose="02020603050405020304" charset="0"/>
                <a:cs typeface="Times New Roman" panose="02020603050405020304" charset="0"/>
              </a:rPr>
            </a:fld>
            <a:endParaRPr lang="en-GB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7055</Words>
  <Application>WPS Presentation</Application>
  <PresentationFormat>On-screen Show (16:9)</PresentationFormat>
  <Paragraphs>221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Arial</vt:lpstr>
      <vt:lpstr>Nunito</vt:lpstr>
      <vt:lpstr>Segoe Print</vt:lpstr>
      <vt:lpstr>Calibri</vt:lpstr>
      <vt:lpstr>Times New Roman</vt:lpstr>
      <vt:lpstr>Times New Roman</vt:lpstr>
      <vt:lpstr>TimesNewRomanPS-BoldMT</vt:lpstr>
      <vt:lpstr>TimesNewRomanPSMT</vt:lpstr>
      <vt:lpstr>Microsoft YaHei</vt:lpstr>
      <vt:lpstr>Arial Unicode MS</vt:lpstr>
      <vt:lpstr>Shift</vt:lpstr>
      <vt:lpstr>Stress Detection Using Machine Learning</vt:lpstr>
      <vt:lpstr>Introduction :</vt:lpstr>
      <vt:lpstr>Objective :</vt:lpstr>
      <vt:lpstr>Literature Survey :</vt:lpstr>
      <vt:lpstr>PowerPoint 演示文稿</vt:lpstr>
      <vt:lpstr>Proposed System :</vt:lpstr>
      <vt:lpstr>PowerPoint 演示文稿</vt:lpstr>
      <vt:lpstr>Working : </vt:lpstr>
      <vt:lpstr>PowerPoint 演示文稿</vt:lpstr>
      <vt:lpstr>Expected Result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- 2_x000d_Stress Detection Using Machine Learning_x000d_</dc:title>
  <dc:creator/>
  <cp:lastModifiedBy>Karan P</cp:lastModifiedBy>
  <cp:revision>5</cp:revision>
  <dcterms:created xsi:type="dcterms:W3CDTF">2024-02-09T17:12:00Z</dcterms:created>
  <dcterms:modified xsi:type="dcterms:W3CDTF">2024-03-25T18:51:36Z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3A91CC2E84974435A9EE83FAB2BF8BEF_13</vt:lpwstr>
  </property>
  <property fmtid="{D5CDD505-2E9C-101B-9397-08002B2CF9AE}" pid="3" name="KSOProductBuildVer">
    <vt:lpwstr>1033-12.2.0.13489</vt:lpwstr>
  </property>
</Properties>
</file>