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B30-63D5-4FC7-881E-359212295E2F}" type="datetimeFigureOut">
              <a:rPr lang="cs-CZ" smtClean="0"/>
              <a:t>31.10.2019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354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B30-63D5-4FC7-881E-359212295E2F}" type="datetimeFigureOut">
              <a:rPr lang="cs-CZ" smtClean="0"/>
              <a:t>31.10.2019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40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B30-63D5-4FC7-881E-359212295E2F}" type="datetimeFigureOut">
              <a:rPr lang="cs-CZ" smtClean="0"/>
              <a:t>31.10.2019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847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B30-63D5-4FC7-881E-359212295E2F}" type="datetimeFigureOut">
              <a:rPr lang="cs-CZ" smtClean="0"/>
              <a:t>31.10.2019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808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B30-63D5-4FC7-881E-359212295E2F}" type="datetimeFigureOut">
              <a:rPr lang="cs-CZ" smtClean="0"/>
              <a:t>31.10.2019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186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B30-63D5-4FC7-881E-359212295E2F}" type="datetimeFigureOut">
              <a:rPr lang="cs-CZ" smtClean="0"/>
              <a:t>31.10.2019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16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B30-63D5-4FC7-881E-359212295E2F}" type="datetimeFigureOut">
              <a:rPr lang="cs-CZ" smtClean="0"/>
              <a:t>31.10.2019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042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B30-63D5-4FC7-881E-359212295E2F}" type="datetimeFigureOut">
              <a:rPr lang="cs-CZ" smtClean="0"/>
              <a:t>31.10.2019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884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B30-63D5-4FC7-881E-359212295E2F}" type="datetimeFigureOut">
              <a:rPr lang="cs-CZ" smtClean="0"/>
              <a:t>31.10.2019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24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B30-63D5-4FC7-881E-359212295E2F}" type="datetimeFigureOut">
              <a:rPr lang="cs-CZ" smtClean="0"/>
              <a:t>31.10.2019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510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EB30-63D5-4FC7-881E-359212295E2F}" type="datetimeFigureOut">
              <a:rPr lang="cs-CZ" smtClean="0"/>
              <a:t>31.10.2019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596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1EB30-63D5-4FC7-881E-359212295E2F}" type="datetimeFigureOut">
              <a:rPr lang="cs-CZ" smtClean="0"/>
              <a:t>31.10.2019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98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KIV/FJP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Jitka Poubová, Zdeněk Častorál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773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jazykové konstrukce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17600" y="1825625"/>
            <a:ext cx="10236200" cy="4351338"/>
          </a:xfrm>
        </p:spPr>
        <p:txBody>
          <a:bodyPr/>
          <a:lstStyle/>
          <a:p>
            <a:r>
              <a:rPr lang="cs-CZ" dirty="0" smtClean="0"/>
              <a:t>definice celočíselných proměnných</a:t>
            </a:r>
          </a:p>
          <a:p>
            <a:r>
              <a:rPr lang="cs-CZ" dirty="0" smtClean="0"/>
              <a:t>definice celočíselných konstant</a:t>
            </a:r>
          </a:p>
          <a:p>
            <a:r>
              <a:rPr lang="cs-CZ" dirty="0" smtClean="0"/>
              <a:t>přiřazení</a:t>
            </a:r>
          </a:p>
          <a:p>
            <a:r>
              <a:rPr lang="cs-CZ" dirty="0" smtClean="0"/>
              <a:t>základní aritmetika a logiku </a:t>
            </a:r>
          </a:p>
          <a:p>
            <a:r>
              <a:rPr lang="cs-CZ" dirty="0" smtClean="0"/>
              <a:t>cyklus </a:t>
            </a:r>
            <a:r>
              <a:rPr lang="cs-CZ" i="1" dirty="0" err="1" smtClean="0"/>
              <a:t>while</a:t>
            </a:r>
            <a:endParaRPr lang="cs-CZ" i="1" dirty="0" smtClean="0"/>
          </a:p>
          <a:p>
            <a:r>
              <a:rPr lang="cs-CZ" dirty="0" smtClean="0"/>
              <a:t>jednoduchá podmínka (</a:t>
            </a:r>
            <a:r>
              <a:rPr lang="cs-CZ" i="1" dirty="0" err="1" smtClean="0"/>
              <a:t>if</a:t>
            </a:r>
            <a:r>
              <a:rPr lang="cs-CZ" dirty="0" smtClean="0"/>
              <a:t> bez </a:t>
            </a:r>
            <a:r>
              <a:rPr lang="cs-CZ" i="1" dirty="0" err="1" smtClean="0"/>
              <a:t>else</a:t>
            </a:r>
            <a:r>
              <a:rPr lang="cs-CZ" dirty="0" smtClean="0"/>
              <a:t>)</a:t>
            </a:r>
          </a:p>
          <a:p>
            <a:r>
              <a:rPr lang="cs-CZ" dirty="0" smtClean="0"/>
              <a:t>definice podprogramu (procedura) a jeho volání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604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Rozšiřující jazykové konstrukce</a:t>
            </a:r>
            <a:endParaRPr lang="cs-CZ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72180"/>
              </p:ext>
            </p:extLst>
          </p:nvPr>
        </p:nvGraphicFramePr>
        <p:xfrm>
          <a:off x="1178560" y="1690689"/>
          <a:ext cx="10175240" cy="466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620">
                  <a:extLst>
                    <a:ext uri="{9D8B030D-6E8A-4147-A177-3AD203B41FA5}">
                      <a16:colId xmlns:a16="http://schemas.microsoft.com/office/drawing/2014/main" val="3573867711"/>
                    </a:ext>
                  </a:extLst>
                </a:gridCol>
                <a:gridCol w="5087620">
                  <a:extLst>
                    <a:ext uri="{9D8B030D-6E8A-4147-A177-3AD203B41FA5}">
                      <a16:colId xmlns:a16="http://schemas.microsoft.com/office/drawing/2014/main" val="4190068373"/>
                    </a:ext>
                  </a:extLst>
                </a:gridCol>
              </a:tblGrid>
              <a:tr h="845249">
                <a:tc>
                  <a:txBody>
                    <a:bodyPr/>
                    <a:lstStyle/>
                    <a:p>
                      <a:pPr algn="l"/>
                      <a:r>
                        <a:rPr lang="cs-CZ" sz="2800" b="0" dirty="0" smtClean="0">
                          <a:solidFill>
                            <a:schemeClr val="tx1"/>
                          </a:solidFill>
                        </a:rPr>
                        <a:t>Za 1 bod</a:t>
                      </a:r>
                      <a:endParaRPr lang="cs-CZ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800" b="0" dirty="0" smtClean="0">
                          <a:solidFill>
                            <a:schemeClr val="tx1"/>
                          </a:solidFill>
                        </a:rPr>
                        <a:t>Za 2</a:t>
                      </a:r>
                      <a:r>
                        <a:rPr lang="cs-CZ" sz="2800" b="0" baseline="0" dirty="0" smtClean="0">
                          <a:solidFill>
                            <a:schemeClr val="tx1"/>
                          </a:solidFill>
                        </a:rPr>
                        <a:t> body</a:t>
                      </a:r>
                      <a:endParaRPr lang="cs-CZ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312811"/>
                  </a:ext>
                </a:extLst>
              </a:tr>
              <a:tr h="3824222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cs-CZ" sz="2400" dirty="0" smtClean="0">
                          <a:solidFill>
                            <a:schemeClr val="tx1"/>
                          </a:solidFill>
                        </a:rPr>
                        <a:t>cyklus </a:t>
                      </a:r>
                      <a:r>
                        <a:rPr lang="cs-CZ" sz="2400" i="1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endParaRPr lang="cs-CZ" sz="24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cs-CZ" sz="2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cs-CZ" sz="2400" dirty="0" smtClean="0">
                          <a:solidFill>
                            <a:schemeClr val="tx1"/>
                          </a:solidFill>
                        </a:rPr>
                        <a:t>yklus </a:t>
                      </a:r>
                      <a:r>
                        <a:rPr lang="cs-CZ" sz="2400" i="1" dirty="0" smtClean="0">
                          <a:solidFill>
                            <a:schemeClr val="tx1"/>
                          </a:solidFill>
                        </a:rPr>
                        <a:t>do – </a:t>
                      </a:r>
                      <a:r>
                        <a:rPr lang="cs-CZ" sz="2400" i="1" dirty="0" err="1" smtClean="0">
                          <a:solidFill>
                            <a:schemeClr val="tx1"/>
                          </a:solidFill>
                        </a:rPr>
                        <a:t>while</a:t>
                      </a:r>
                      <a:endParaRPr lang="cs-CZ" sz="24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cs-CZ" sz="2400" i="1" dirty="0" err="1" smtClean="0">
                          <a:solidFill>
                            <a:schemeClr val="tx1"/>
                          </a:solidFill>
                        </a:rPr>
                        <a:t>else</a:t>
                      </a:r>
                      <a:r>
                        <a:rPr lang="cs-CZ" sz="2400" i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cs-CZ" sz="2400" dirty="0" smtClean="0">
                          <a:solidFill>
                            <a:schemeClr val="tx1"/>
                          </a:solidFill>
                        </a:rPr>
                        <a:t>větev</a:t>
                      </a:r>
                      <a:endParaRPr lang="cs-CZ" sz="24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cs-CZ" sz="2400" dirty="0" smtClean="0">
                          <a:solidFill>
                            <a:schemeClr val="tx1"/>
                          </a:solidFill>
                        </a:rPr>
                        <a:t>datový typ </a:t>
                      </a:r>
                      <a:r>
                        <a:rPr lang="cs-CZ" sz="2400" i="1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cs-CZ" sz="24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cs-CZ" sz="2400" dirty="0" smtClean="0">
                          <a:solidFill>
                            <a:schemeClr val="tx1"/>
                          </a:solidFill>
                        </a:rPr>
                        <a:t>datový typ </a:t>
                      </a:r>
                      <a:r>
                        <a:rPr lang="cs-CZ" sz="2400" i="1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cs-CZ" sz="24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cs-CZ" sz="2400" dirty="0" smtClean="0">
                          <a:solidFill>
                            <a:schemeClr val="tx1"/>
                          </a:solidFill>
                        </a:rPr>
                        <a:t>násobné přiřazení </a:t>
                      </a:r>
                    </a:p>
                    <a:p>
                      <a:pPr marL="358775" indent="0" algn="l">
                        <a:buFont typeface="Arial" panose="020B0604020202020204" pitchFamily="34" charset="0"/>
                        <a:buNone/>
                      </a:pP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400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cs-CZ" sz="24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pt-BR" sz="2400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cs-CZ" sz="24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pt-BR" sz="2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cs-CZ" sz="24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pt-BR" sz="2400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cs-CZ" sz="24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= 3;</a:t>
                      </a:r>
                      <a:r>
                        <a:rPr lang="cs-CZ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ternární operátor </a:t>
                      </a:r>
                      <a:endParaRPr lang="cs-CZ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58775" indent="0" algn="l">
                        <a:buFont typeface="Arial" panose="020B0604020202020204" pitchFamily="34" charset="0"/>
                        <a:buNone/>
                      </a:pP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400" i="1" dirty="0" smtClean="0">
                          <a:solidFill>
                            <a:schemeClr val="tx1"/>
                          </a:solidFill>
                        </a:rPr>
                        <a:t>min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 = (</a:t>
                      </a:r>
                      <a:r>
                        <a:rPr lang="pt-BR" sz="2400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 &lt; </a:t>
                      </a:r>
                      <a:r>
                        <a:rPr lang="pt-BR" sz="2400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) ? </a:t>
                      </a:r>
                      <a:r>
                        <a:rPr lang="pt-BR" sz="2400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cs-CZ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400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cs-CZ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cs-CZ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příkazy pro vstup a výstup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pole a práce s jeho prvky</a:t>
                      </a:r>
                      <a:endParaRPr lang="cs-CZ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cs-CZ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porovnání řetězců</a:t>
                      </a:r>
                      <a:endParaRPr lang="cs-CZ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27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52132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107</Words>
  <Application>Microsoft Office PowerPoint</Application>
  <PresentationFormat>Širokoúhlá obrazovka</PresentationFormat>
  <Paragraphs>25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Motiv Office</vt:lpstr>
      <vt:lpstr>KIV/FJP</vt:lpstr>
      <vt:lpstr>Základní jazykové konstrukce</vt:lpstr>
      <vt:lpstr>Rozšiřující jazykové konstrukce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Zdenda</dc:creator>
  <cp:lastModifiedBy>Zdenda</cp:lastModifiedBy>
  <cp:revision>21</cp:revision>
  <dcterms:created xsi:type="dcterms:W3CDTF">2019-10-29T09:26:10Z</dcterms:created>
  <dcterms:modified xsi:type="dcterms:W3CDTF">2019-10-31T21:28:07Z</dcterms:modified>
</cp:coreProperties>
</file>