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13"/>
  </p:notes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EDE7"/>
    <a:srgbClr val="969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20" y="168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AE1832-F954-4CA9-8211-72A0AC693DE2}" type="datetimeFigureOut">
              <a:rPr lang="cs-CZ" smtClean="0"/>
              <a:t>03.11.2019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85CD49-5AE1-46F7-B883-C80844C7767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46714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85CD49-5AE1-46F7-B883-C80844C77677}" type="slidenum">
              <a:rPr lang="cs-CZ" smtClean="0"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413545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85CD49-5AE1-46F7-B883-C80844C77677}" type="slidenum">
              <a:rPr lang="cs-CZ" smtClean="0"/>
              <a:t>10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488229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85CD49-5AE1-46F7-B883-C80844C77677}" type="slidenum">
              <a:rPr lang="cs-CZ" smtClean="0"/>
              <a:t>11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558186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cs-CZ" smtClean="0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93EB4-AC6C-4133-BF39-59881FEF0441}" type="datetime1">
              <a:rPr lang="cs-CZ" smtClean="0"/>
              <a:t>03.11.2019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01677-E260-4E98-B77E-BB7A87F37343}" type="slidenum">
              <a:rPr lang="cs-CZ" smtClean="0"/>
              <a:t>‹#›</a:t>
            </a:fld>
            <a:endParaRPr lang="cs-CZ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8416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DB0AD-878B-4A47-923C-9B3B00B271B8}" type="datetime1">
              <a:rPr lang="cs-CZ" smtClean="0"/>
              <a:t>03.11.2019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01677-E260-4E98-B77E-BB7A87F3734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18908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272BB-4A7F-4B9F-B967-315F8229C574}" type="datetime1">
              <a:rPr lang="cs-CZ" smtClean="0"/>
              <a:t>03.11.2019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01677-E260-4E98-B77E-BB7A87F3734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97973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89430-31D4-44B3-A1B9-46993BC07076}" type="datetime1">
              <a:rPr lang="cs-CZ" smtClean="0"/>
              <a:t>03.11.2019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01677-E260-4E98-B77E-BB7A87F3734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40292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Záhlaví části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6C2E0-718B-40F1-846E-8E1F48BFF29A}" type="datetime1">
              <a:rPr lang="cs-CZ" smtClean="0"/>
              <a:t>03.11.2019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01677-E260-4E98-B77E-BB7A87F37343}" type="slidenum">
              <a:rPr lang="cs-CZ" smtClean="0"/>
              <a:t>‹#›</a:t>
            </a:fld>
            <a:endParaRPr lang="cs-CZ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2203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087C7-7A7C-43F2-B045-605D53E192D5}" type="datetime1">
              <a:rPr lang="cs-CZ" smtClean="0"/>
              <a:t>03.11.2019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01677-E260-4E98-B77E-BB7A87F3734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08329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AF94E-BD1F-49D2-9FAC-65F1C1C53E58}" type="datetime1">
              <a:rPr lang="cs-CZ" smtClean="0"/>
              <a:t>03.11.2019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01677-E260-4E98-B77E-BB7A87F3734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94618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4453E-973D-494B-83AD-4B9373B68F37}" type="datetime1">
              <a:rPr lang="cs-CZ" smtClean="0"/>
              <a:t>03.11.2019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01677-E260-4E98-B77E-BB7A87F3734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69198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17BC4-58F3-4BAC-B034-CDE3A4CF1CF9}" type="datetime1">
              <a:rPr lang="cs-CZ" smtClean="0"/>
              <a:t>03.11.2019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01677-E260-4E98-B77E-BB7A87F3734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67784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A589BF3-5163-42A2-8E5F-BBB623905AA2}" type="datetime1">
              <a:rPr lang="cs-CZ" smtClean="0"/>
              <a:t>03.11.2019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8B01677-E260-4E98-B77E-BB7A87F3734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21068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 smtClean="0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288E6-CF60-489E-8B05-5B156EAD4FE4}" type="datetime1">
              <a:rPr lang="cs-CZ" smtClean="0"/>
              <a:t>03.11.2019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01677-E260-4E98-B77E-BB7A87F3734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72981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A11A720-566C-432F-AC66-B37570E08CED}" type="datetime1">
              <a:rPr lang="cs-CZ" smtClean="0"/>
              <a:t>03.11.2019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8B01677-E260-4E98-B77E-BB7A87F37343}" type="slidenum">
              <a:rPr lang="cs-CZ" smtClean="0"/>
              <a:t>‹#›</a:t>
            </a:fld>
            <a:endParaRPr lang="cs-CZ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9845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097280" y="621792"/>
            <a:ext cx="10058400" cy="3703320"/>
          </a:xfrm>
        </p:spPr>
        <p:txBody>
          <a:bodyPr/>
          <a:lstStyle/>
          <a:p>
            <a:pPr>
              <a:tabLst>
                <a:tab pos="7351713" algn="l"/>
              </a:tabLst>
            </a:pPr>
            <a:r>
              <a:rPr lang="cs-CZ" sz="7000" dirty="0"/>
              <a:t>Tvorba překladače zvoleného </a:t>
            </a:r>
            <a:r>
              <a:rPr lang="cs-CZ" sz="7000" dirty="0" smtClean="0"/>
              <a:t>jazyka</a:t>
            </a:r>
            <a:br>
              <a:rPr lang="cs-CZ" sz="7000" dirty="0" smtClean="0"/>
            </a:br>
            <a:r>
              <a:rPr lang="cs-CZ" sz="2000" dirty="0"/>
              <a:t> </a:t>
            </a:r>
            <a:r>
              <a:rPr lang="cs-CZ" dirty="0"/>
              <a:t/>
            </a:r>
            <a:br>
              <a:rPr lang="cs-CZ" dirty="0"/>
            </a:br>
            <a:r>
              <a:rPr lang="cs-CZ" sz="4000" dirty="0" smtClean="0"/>
              <a:t>KIV/FJP</a:t>
            </a:r>
            <a:br>
              <a:rPr lang="cs-CZ" sz="4000" dirty="0" smtClean="0"/>
            </a:br>
            <a:r>
              <a:rPr lang="cs-CZ" sz="1000" dirty="0"/>
              <a:t> </a:t>
            </a:r>
            <a:r>
              <a:rPr lang="cs-CZ" sz="700" dirty="0" smtClean="0"/>
              <a:t> </a:t>
            </a:r>
            <a:endParaRPr lang="cs-CZ" sz="4000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 smtClean="0"/>
              <a:t>Jitka Poubová, Zdeněk </a:t>
            </a:r>
            <a:r>
              <a:rPr lang="cs-CZ" dirty="0" smtClean="0"/>
              <a:t>Častorál</a:t>
            </a:r>
          </a:p>
          <a:p>
            <a:r>
              <a:rPr lang="cs-CZ" dirty="0" smtClean="0"/>
              <a:t>4.11.2019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937732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Instrukční sada 2</a:t>
            </a:r>
            <a:endParaRPr lang="cs-CZ" dirty="0"/>
          </a:p>
        </p:txBody>
      </p:sp>
      <p:graphicFrame>
        <p:nvGraphicFramePr>
          <p:cNvPr id="4" name="Zástupný symbol pro obsah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7593967"/>
              </p:ext>
            </p:extLst>
          </p:nvPr>
        </p:nvGraphicFramePr>
        <p:xfrm>
          <a:off x="2299731" y="1915711"/>
          <a:ext cx="7653497" cy="388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2715">
                  <a:extLst>
                    <a:ext uri="{9D8B030D-6E8A-4147-A177-3AD203B41FA5}">
                      <a16:colId xmlns:a16="http://schemas.microsoft.com/office/drawing/2014/main" val="4286658793"/>
                    </a:ext>
                  </a:extLst>
                </a:gridCol>
                <a:gridCol w="6050782">
                  <a:extLst>
                    <a:ext uri="{9D8B030D-6E8A-4147-A177-3AD203B41FA5}">
                      <a16:colId xmlns:a16="http://schemas.microsoft.com/office/drawing/2014/main" val="2219233196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marL="450850" marR="0" indent="-1841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5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opr</a:t>
                      </a:r>
                      <a:r>
                        <a:rPr lang="cs-CZ" sz="15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0, 11</a:t>
                      </a:r>
                    </a:p>
                  </a:txBody>
                  <a:tcPr anchor="ctr"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DE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cs-CZ" sz="15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&gt;=</a:t>
                      </a:r>
                      <a:endParaRPr lang="cs-CZ" sz="15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D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876675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450850" marR="0" indent="-1841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5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opr</a:t>
                      </a:r>
                      <a:r>
                        <a:rPr lang="cs-CZ" sz="15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0, 12</a:t>
                      </a:r>
                    </a:p>
                  </a:txBody>
                  <a:tcPr anchor="ctr"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cs-CZ" sz="1500" dirty="0" smtClean="0"/>
                        <a:t>&gt;</a:t>
                      </a:r>
                      <a:endParaRPr lang="cs-CZ" sz="1500" dirty="0"/>
                    </a:p>
                  </a:txBody>
                  <a:tcPr anchor="ctr"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06975897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450850" marR="0" indent="-1841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5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opr</a:t>
                      </a:r>
                      <a:r>
                        <a:rPr lang="cs-CZ" sz="15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0, 13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cs-CZ" sz="1500" dirty="0" smtClean="0"/>
                        <a:t>&lt;=</a:t>
                      </a:r>
                      <a:endParaRPr lang="cs-CZ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142795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500" dirty="0" err="1" smtClean="0"/>
                        <a:t>lod</a:t>
                      </a:r>
                      <a:r>
                        <a:rPr lang="cs-CZ" sz="1500" dirty="0" smtClean="0"/>
                        <a:t> L, 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500" dirty="0" smtClean="0"/>
                        <a:t>ulož hodnotu proměnné z </a:t>
                      </a:r>
                      <a:r>
                        <a:rPr lang="cs-CZ" sz="1500" dirty="0" err="1" smtClean="0"/>
                        <a:t>adr</a:t>
                      </a:r>
                      <a:r>
                        <a:rPr lang="cs-CZ" sz="1500" dirty="0" smtClean="0"/>
                        <a:t>. L,A na vrchol zásobníku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902130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500" dirty="0" smtClean="0"/>
                        <a:t>sto L, 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500" dirty="0" smtClean="0"/>
                        <a:t>zapiš do proměnné z </a:t>
                      </a:r>
                      <a:r>
                        <a:rPr lang="cs-CZ" sz="1500" dirty="0" err="1" smtClean="0"/>
                        <a:t>adr</a:t>
                      </a:r>
                      <a:r>
                        <a:rPr lang="cs-CZ" sz="1500" dirty="0" smtClean="0"/>
                        <a:t>. L,A hodnotu z vrcholu zásobníku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519438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cs-CZ" sz="1500" dirty="0" err="1" smtClean="0"/>
                        <a:t>cal</a:t>
                      </a:r>
                      <a:r>
                        <a:rPr lang="cs-CZ" sz="1500" dirty="0" smtClean="0"/>
                        <a:t> L</a:t>
                      </a:r>
                      <a:r>
                        <a:rPr lang="cs-CZ" sz="1500" dirty="0" smtClean="0"/>
                        <a:t>, A</a:t>
                      </a:r>
                      <a:endParaRPr lang="cs-CZ" sz="15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cs-CZ" sz="1500" dirty="0" smtClean="0"/>
                        <a:t>volej proceduru A z úrovně L</a:t>
                      </a:r>
                      <a:endParaRPr lang="cs-CZ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87682699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500" dirty="0" err="1" smtClean="0"/>
                        <a:t>int</a:t>
                      </a:r>
                      <a:r>
                        <a:rPr lang="cs-CZ" sz="1500" dirty="0" smtClean="0"/>
                        <a:t> 0</a:t>
                      </a:r>
                      <a:r>
                        <a:rPr lang="cs-CZ" sz="1500" dirty="0" smtClean="0"/>
                        <a:t>, A</a:t>
                      </a:r>
                      <a:endParaRPr lang="cs-CZ" sz="15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500" dirty="0" smtClean="0"/>
                        <a:t>zvyš obsah top-registru zásobníku o hodnotu 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4236187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cs-CZ" sz="1500" dirty="0" err="1" smtClean="0"/>
                        <a:t>jmp</a:t>
                      </a:r>
                      <a:r>
                        <a:rPr lang="cs-CZ" sz="1500" dirty="0" smtClean="0"/>
                        <a:t> </a:t>
                      </a:r>
                      <a:r>
                        <a:rPr lang="cs-CZ" sz="1500" dirty="0" smtClean="0"/>
                        <a:t>0, A</a:t>
                      </a:r>
                      <a:endParaRPr lang="cs-CZ" sz="15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500" dirty="0" smtClean="0"/>
                        <a:t>proveď skok na adresu 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356020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cs-CZ" sz="1500" dirty="0" err="1" smtClean="0"/>
                        <a:t>jpc</a:t>
                      </a:r>
                      <a:r>
                        <a:rPr lang="cs-CZ" sz="1500" dirty="0" smtClean="0"/>
                        <a:t> </a:t>
                      </a:r>
                      <a:r>
                        <a:rPr lang="cs-CZ" sz="1500" dirty="0" smtClean="0"/>
                        <a:t>0</a:t>
                      </a:r>
                      <a:r>
                        <a:rPr lang="cs-CZ" sz="1500" dirty="0" smtClean="0"/>
                        <a:t>, A</a:t>
                      </a:r>
                      <a:endParaRPr lang="cs-CZ" sz="15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500" dirty="0" smtClean="0"/>
                        <a:t>proveď skok na adresu A, je-li hodnota na vrcholu zásobníku 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3503988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500" dirty="0" smtClean="0"/>
                        <a:t>ret 0</a:t>
                      </a:r>
                      <a:r>
                        <a:rPr lang="cs-CZ" sz="1500" dirty="0" smtClean="0"/>
                        <a:t>, 0</a:t>
                      </a:r>
                      <a:endParaRPr lang="cs-CZ" sz="15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cs-CZ" sz="1500" dirty="0" smtClean="0"/>
                        <a:t>návrat z procedury (return)</a:t>
                      </a:r>
                      <a:endParaRPr lang="cs-CZ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616528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cs-CZ" sz="1500" b="1" dirty="0" err="1" smtClean="0"/>
                        <a:t>wrt</a:t>
                      </a:r>
                      <a:r>
                        <a:rPr lang="cs-CZ" sz="1500" b="1" baseline="0" dirty="0" smtClean="0"/>
                        <a:t> 0, 0</a:t>
                      </a:r>
                      <a:endParaRPr lang="cs-CZ" sz="15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cs-CZ" sz="1500" b="1" dirty="0" smtClean="0"/>
                        <a:t>vezmi</a:t>
                      </a:r>
                      <a:r>
                        <a:rPr lang="cs-CZ" sz="1500" b="1" baseline="0" dirty="0" smtClean="0"/>
                        <a:t> obsah vrcholu zásobníku a vypiš</a:t>
                      </a:r>
                      <a:endParaRPr lang="cs-CZ" sz="15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7879489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cs-CZ" sz="1500" b="1" dirty="0" err="1" smtClean="0"/>
                        <a:t>rea</a:t>
                      </a:r>
                      <a:r>
                        <a:rPr lang="cs-CZ" sz="1500" b="1" baseline="0" dirty="0" smtClean="0"/>
                        <a:t> 0, 0</a:t>
                      </a:r>
                      <a:endParaRPr lang="cs-CZ" sz="15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cs-CZ" sz="1500" b="1" dirty="0" smtClean="0"/>
                        <a:t>přečti vstup a ulož ho na vrchol zásobníku</a:t>
                      </a:r>
                      <a:endParaRPr lang="cs-CZ" sz="15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8885546"/>
                  </a:ext>
                </a:extLst>
              </a:tr>
            </a:tbl>
          </a:graphicData>
        </a:graphic>
      </p:graphicFrame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01677-E260-4E98-B77E-BB7A87F37343}" type="slidenum">
              <a:rPr lang="cs-CZ" sz="1200" smtClean="0"/>
              <a:t>10</a:t>
            </a:fld>
            <a:r>
              <a:rPr lang="cs-CZ" sz="1200" dirty="0" smtClean="0"/>
              <a:t> / 10</a:t>
            </a:r>
            <a:endParaRPr lang="cs-CZ" sz="1200" dirty="0"/>
          </a:p>
        </p:txBody>
      </p:sp>
    </p:spTree>
    <p:extLst>
      <p:ext uri="{BB962C8B-B14F-4D97-AF65-F5344CB8AC3E}">
        <p14:creationId xmlns:p14="http://schemas.microsoft.com/office/powerpoint/2010/main" val="929649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097280" y="316992"/>
            <a:ext cx="10058400" cy="3791712"/>
          </a:xfrm>
        </p:spPr>
        <p:txBody>
          <a:bodyPr/>
          <a:lstStyle/>
          <a:p>
            <a:pPr algn="ctr"/>
            <a:r>
              <a:rPr lang="cs-CZ" dirty="0" smtClean="0"/>
              <a:t>Děkujeme za pozornost</a:t>
            </a:r>
            <a:endParaRPr lang="cs-CZ" dirty="0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28206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 smtClean="0"/>
              <a:t>Jazykové konstrukce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01677-E260-4E98-B77E-BB7A87F37343}" type="slidenum">
              <a:rPr lang="cs-CZ" sz="1200" smtClean="0"/>
              <a:t>2</a:t>
            </a:fld>
            <a:r>
              <a:rPr lang="cs-CZ" sz="1200" dirty="0" smtClean="0"/>
              <a:t> / 10 </a:t>
            </a:r>
            <a:endParaRPr lang="cs-CZ" sz="1200" dirty="0"/>
          </a:p>
        </p:txBody>
      </p:sp>
    </p:spTree>
    <p:extLst>
      <p:ext uri="{BB962C8B-B14F-4D97-AF65-F5344CB8AC3E}">
        <p14:creationId xmlns:p14="http://schemas.microsoft.com/office/powerpoint/2010/main" val="1437373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Základní jazykové konstrukce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1117600" y="1825625"/>
            <a:ext cx="10236200" cy="4351338"/>
          </a:xfrm>
        </p:spPr>
        <p:txBody>
          <a:bodyPr/>
          <a:lstStyle/>
          <a:p>
            <a:pPr marL="358775" indent="-266700">
              <a:buFont typeface="Arial" panose="020B0604020202020204" pitchFamily="34" charset="0"/>
              <a:buChar char="•"/>
            </a:pPr>
            <a:r>
              <a:rPr lang="cs-CZ" dirty="0" smtClean="0"/>
              <a:t>definice celočíselných proměnných</a:t>
            </a:r>
          </a:p>
          <a:p>
            <a:pPr marL="358775" indent="-266700">
              <a:buFont typeface="Arial" panose="020B0604020202020204" pitchFamily="34" charset="0"/>
              <a:buChar char="•"/>
            </a:pPr>
            <a:r>
              <a:rPr lang="cs-CZ" dirty="0" smtClean="0"/>
              <a:t>definice celočíselných konstant</a:t>
            </a:r>
          </a:p>
          <a:p>
            <a:pPr marL="358775" indent="-266700">
              <a:buFont typeface="Arial" panose="020B0604020202020204" pitchFamily="34" charset="0"/>
              <a:buChar char="•"/>
            </a:pPr>
            <a:r>
              <a:rPr lang="cs-CZ" dirty="0" smtClean="0"/>
              <a:t>přiřazení</a:t>
            </a:r>
          </a:p>
          <a:p>
            <a:pPr marL="358775" indent="-266700">
              <a:buFont typeface="Arial" panose="020B0604020202020204" pitchFamily="34" charset="0"/>
              <a:buChar char="•"/>
            </a:pPr>
            <a:r>
              <a:rPr lang="cs-CZ" dirty="0" smtClean="0"/>
              <a:t>základní aritmetika a logiku </a:t>
            </a:r>
          </a:p>
          <a:p>
            <a:pPr marL="358775" indent="-266700">
              <a:buFont typeface="Arial" panose="020B0604020202020204" pitchFamily="34" charset="0"/>
              <a:buChar char="•"/>
            </a:pPr>
            <a:r>
              <a:rPr lang="cs-CZ" dirty="0" smtClean="0"/>
              <a:t>cyklus </a:t>
            </a:r>
            <a:r>
              <a:rPr lang="cs-CZ" i="1" dirty="0" err="1" smtClean="0"/>
              <a:t>while</a:t>
            </a:r>
            <a:endParaRPr lang="cs-CZ" i="1" dirty="0" smtClean="0"/>
          </a:p>
          <a:p>
            <a:pPr marL="358775" indent="-266700">
              <a:buFont typeface="Arial" panose="020B0604020202020204" pitchFamily="34" charset="0"/>
              <a:buChar char="•"/>
            </a:pPr>
            <a:r>
              <a:rPr lang="cs-CZ" dirty="0" smtClean="0"/>
              <a:t>jednoduchá podmínka (</a:t>
            </a:r>
            <a:r>
              <a:rPr lang="cs-CZ" i="1" dirty="0" err="1" smtClean="0"/>
              <a:t>if</a:t>
            </a:r>
            <a:r>
              <a:rPr lang="cs-CZ" dirty="0" smtClean="0"/>
              <a:t> bez </a:t>
            </a:r>
            <a:r>
              <a:rPr lang="cs-CZ" i="1" dirty="0" err="1" smtClean="0"/>
              <a:t>else</a:t>
            </a:r>
            <a:r>
              <a:rPr lang="cs-CZ" dirty="0" smtClean="0"/>
              <a:t>)</a:t>
            </a:r>
          </a:p>
          <a:p>
            <a:pPr marL="358775" indent="-266700">
              <a:buFont typeface="Arial" panose="020B0604020202020204" pitchFamily="34" charset="0"/>
              <a:buChar char="•"/>
            </a:pPr>
            <a:r>
              <a:rPr lang="cs-CZ" dirty="0" smtClean="0"/>
              <a:t>definice podprogramu (procedura) a jeho volání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01677-E260-4E98-B77E-BB7A87F37343}" type="slidenum">
              <a:rPr lang="cs-CZ" sz="1200" smtClean="0"/>
              <a:t>3</a:t>
            </a:fld>
            <a:r>
              <a:rPr lang="cs-CZ" sz="1200" dirty="0" smtClean="0"/>
              <a:t> / 10</a:t>
            </a:r>
          </a:p>
        </p:txBody>
      </p:sp>
    </p:spTree>
    <p:extLst>
      <p:ext uri="{BB962C8B-B14F-4D97-AF65-F5344CB8AC3E}">
        <p14:creationId xmlns:p14="http://schemas.microsoft.com/office/powerpoint/2010/main" val="3186042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Rozšiřující jazykové konstrukce</a:t>
            </a:r>
            <a:endParaRPr lang="cs-CZ" dirty="0"/>
          </a:p>
        </p:txBody>
      </p:sp>
      <p:graphicFrame>
        <p:nvGraphicFramePr>
          <p:cNvPr id="8" name="Tabulk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7005166"/>
              </p:ext>
            </p:extLst>
          </p:nvPr>
        </p:nvGraphicFramePr>
        <p:xfrm>
          <a:off x="1178560" y="1737359"/>
          <a:ext cx="10175240" cy="431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7620">
                  <a:extLst>
                    <a:ext uri="{9D8B030D-6E8A-4147-A177-3AD203B41FA5}">
                      <a16:colId xmlns:a16="http://schemas.microsoft.com/office/drawing/2014/main" val="3573867711"/>
                    </a:ext>
                  </a:extLst>
                </a:gridCol>
                <a:gridCol w="5087620">
                  <a:extLst>
                    <a:ext uri="{9D8B030D-6E8A-4147-A177-3AD203B41FA5}">
                      <a16:colId xmlns:a16="http://schemas.microsoft.com/office/drawing/2014/main" val="4190068373"/>
                    </a:ext>
                  </a:extLst>
                </a:gridCol>
              </a:tblGrid>
              <a:tr h="461831">
                <a:tc>
                  <a:txBody>
                    <a:bodyPr/>
                    <a:lstStyle/>
                    <a:p>
                      <a:pPr algn="l"/>
                      <a:r>
                        <a:rPr lang="cs-CZ" sz="26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Za 1 bod</a:t>
                      </a:r>
                      <a:endParaRPr lang="cs-CZ" sz="2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cs-CZ" sz="2600" b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Za 2 body</a:t>
                      </a:r>
                      <a:endParaRPr lang="cs-CZ" sz="26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0312811"/>
                  </a:ext>
                </a:extLst>
              </a:tr>
              <a:tr h="3786624">
                <a:tc>
                  <a:txBody>
                    <a:bodyPr/>
                    <a:lstStyle/>
                    <a:p>
                      <a:pPr marL="358775" indent="-26670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cs-CZ" sz="20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cyklus </a:t>
                      </a:r>
                      <a:r>
                        <a:rPr lang="cs-CZ" sz="2000" i="1" kern="12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for</a:t>
                      </a:r>
                      <a:endParaRPr lang="cs-CZ" sz="2000" i="1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58775" indent="-26670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cs-CZ" sz="20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cyklus </a:t>
                      </a:r>
                      <a:r>
                        <a:rPr lang="cs-CZ" sz="2000" i="1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do</a:t>
                      </a:r>
                      <a:r>
                        <a:rPr lang="cs-CZ" sz="20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– </a:t>
                      </a:r>
                      <a:r>
                        <a:rPr lang="cs-CZ" sz="2000" i="1" kern="12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while</a:t>
                      </a:r>
                      <a:endParaRPr lang="cs-CZ" sz="2000" i="1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58775" indent="-26670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cs-CZ" sz="2000" i="1" kern="12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else</a:t>
                      </a:r>
                      <a:r>
                        <a:rPr lang="cs-CZ" sz="20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větev</a:t>
                      </a:r>
                    </a:p>
                    <a:p>
                      <a:pPr marL="358775" indent="-26670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cs-CZ" sz="20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datový typ </a:t>
                      </a:r>
                      <a:r>
                        <a:rPr lang="cs-CZ" sz="2000" i="1" kern="12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boolean</a:t>
                      </a:r>
                      <a:endParaRPr lang="cs-CZ" sz="2000" i="1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58775" indent="-26670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cs-CZ" sz="20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datový typ </a:t>
                      </a:r>
                      <a:r>
                        <a:rPr lang="cs-CZ" sz="2000" i="1" kern="12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cs-CZ" sz="2000" i="1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58775" indent="-26670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cs-CZ" sz="20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násobné přiřazení </a:t>
                      </a:r>
                    </a:p>
                    <a:p>
                      <a:pPr marL="358775" indent="-26670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pt-BR" sz="20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cs-CZ" sz="20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2000" i="1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pt-BR" sz="20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cs-CZ" sz="20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pt-BR" sz="20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= </a:t>
                      </a:r>
                      <a:r>
                        <a:rPr lang="pt-BR" sz="2000" i="1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pt-BR" sz="20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cs-CZ" sz="20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pt-BR" sz="20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= </a:t>
                      </a:r>
                      <a:r>
                        <a:rPr lang="pt-BR" sz="2000" i="1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pt-BR" sz="20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cs-CZ" sz="20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pt-BR" sz="20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= </a:t>
                      </a:r>
                      <a:r>
                        <a:rPr lang="pt-BR" sz="2000" i="1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pt-BR" sz="20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cs-CZ" sz="20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pt-BR" sz="20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= 3;</a:t>
                      </a:r>
                      <a:r>
                        <a:rPr lang="cs-CZ" sz="20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20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cs-CZ" sz="2000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58775" indent="-26670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pt-BR" sz="20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ternární operátor </a:t>
                      </a:r>
                      <a:endParaRPr lang="cs-CZ" sz="2000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58775" indent="-26670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pt-BR" sz="20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cs-CZ" sz="20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2000" i="1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min</a:t>
                      </a:r>
                      <a:r>
                        <a:rPr lang="pt-BR" sz="20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= (</a:t>
                      </a:r>
                      <a:r>
                        <a:rPr lang="pt-BR" sz="2000" i="1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pt-BR" sz="20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&lt; </a:t>
                      </a:r>
                      <a:r>
                        <a:rPr lang="pt-BR" sz="2000" i="1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pt-BR" sz="20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) ? </a:t>
                      </a:r>
                      <a:r>
                        <a:rPr lang="pt-BR" sz="2000" i="1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pt-BR" sz="20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:</a:t>
                      </a:r>
                      <a:r>
                        <a:rPr lang="cs-CZ" sz="20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2000" i="1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pt-BR" sz="20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r>
                        <a:rPr lang="cs-CZ" sz="20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20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cs-CZ" sz="2000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58775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100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cs-CZ" sz="2000" kern="1200" noProof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příkazy pro vstup a výstup</a:t>
                      </a:r>
                      <a:endParaRPr lang="cs-CZ" sz="20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58775" indent="-26670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pt-BR" sz="20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pole a práce s jeho prvky</a:t>
                      </a:r>
                      <a:endParaRPr lang="cs-CZ" sz="2000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58775" indent="-26670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cs-CZ" sz="20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porovnání řetězců</a:t>
                      </a:r>
                      <a:endParaRPr lang="cs-CZ" sz="20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7270699"/>
                  </a:ext>
                </a:extLst>
              </a:tr>
            </a:tbl>
          </a:graphicData>
        </a:graphic>
      </p:graphicFrame>
      <p:sp>
        <p:nvSpPr>
          <p:cNvPr id="3" name="Zástupný symbol pro číslo snímk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01677-E260-4E98-B77E-BB7A87F37343}" type="slidenum">
              <a:rPr lang="cs-CZ" sz="1200" smtClean="0"/>
              <a:t>4</a:t>
            </a:fld>
            <a:r>
              <a:rPr lang="cs-CZ" sz="1200" dirty="0" smtClean="0"/>
              <a:t> / 10</a:t>
            </a:r>
            <a:endParaRPr lang="cs-CZ" sz="1200" dirty="0"/>
          </a:p>
        </p:txBody>
      </p:sp>
    </p:spTree>
    <p:extLst>
      <p:ext uri="{BB962C8B-B14F-4D97-AF65-F5344CB8AC3E}">
        <p14:creationId xmlns:p14="http://schemas.microsoft.com/office/powerpoint/2010/main" val="3474521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 smtClean="0"/>
              <a:t>Gramatika</a:t>
            </a:r>
            <a:endParaRPr lang="cs-CZ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01677-E260-4E98-B77E-BB7A87F37343}" type="slidenum">
              <a:rPr lang="cs-CZ" sz="1200" smtClean="0"/>
              <a:t>5</a:t>
            </a:fld>
            <a:r>
              <a:rPr lang="cs-CZ" sz="1200" dirty="0" smtClean="0"/>
              <a:t> / 10</a:t>
            </a:r>
            <a:endParaRPr lang="cs-CZ" sz="1200" dirty="0"/>
          </a:p>
        </p:txBody>
      </p:sp>
    </p:spTree>
    <p:extLst>
      <p:ext uri="{BB962C8B-B14F-4D97-AF65-F5344CB8AC3E}">
        <p14:creationId xmlns:p14="http://schemas.microsoft.com/office/powerpoint/2010/main" val="66937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áze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8758" y="191342"/>
            <a:ext cx="9394483" cy="5973106"/>
          </a:xfrm>
          <a:prstGeom prst="rect">
            <a:avLst/>
          </a:prstGeom>
        </p:spPr>
      </p:pic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01677-E260-4E98-B77E-BB7A87F37343}" type="slidenum">
              <a:rPr lang="cs-CZ" sz="1200" smtClean="0"/>
              <a:t>6</a:t>
            </a:fld>
            <a:r>
              <a:rPr lang="cs-CZ" sz="1200" dirty="0" smtClean="0"/>
              <a:t> / 10</a:t>
            </a:r>
            <a:endParaRPr lang="cs-CZ" sz="1200" dirty="0"/>
          </a:p>
        </p:txBody>
      </p:sp>
    </p:spTree>
    <p:extLst>
      <p:ext uri="{BB962C8B-B14F-4D97-AF65-F5344CB8AC3E}">
        <p14:creationId xmlns:p14="http://schemas.microsoft.com/office/powerpoint/2010/main" val="1986920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áze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4808" y="491120"/>
            <a:ext cx="8882383" cy="5539289"/>
          </a:xfrm>
          <a:prstGeom prst="rect">
            <a:avLst/>
          </a:prstGeom>
        </p:spPr>
      </p:pic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01677-E260-4E98-B77E-BB7A87F37343}" type="slidenum">
              <a:rPr lang="cs-CZ" sz="1200" smtClean="0"/>
              <a:t>7</a:t>
            </a:fld>
            <a:r>
              <a:rPr lang="cs-CZ" sz="1200" dirty="0" smtClean="0"/>
              <a:t> / 10</a:t>
            </a:r>
          </a:p>
        </p:txBody>
      </p:sp>
    </p:spTree>
    <p:extLst>
      <p:ext uri="{BB962C8B-B14F-4D97-AF65-F5344CB8AC3E}">
        <p14:creationId xmlns:p14="http://schemas.microsoft.com/office/powerpoint/2010/main" val="2341359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 smtClean="0"/>
              <a:t>Cílová platforma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01677-E260-4E98-B77E-BB7A87F37343}" type="slidenum">
              <a:rPr lang="cs-CZ" sz="1200" smtClean="0"/>
              <a:t>8</a:t>
            </a:fld>
            <a:r>
              <a:rPr lang="cs-CZ" sz="1200" dirty="0" smtClean="0"/>
              <a:t> / 10</a:t>
            </a:r>
            <a:endParaRPr lang="cs-CZ" sz="1200" dirty="0"/>
          </a:p>
        </p:txBody>
      </p:sp>
    </p:spTree>
    <p:extLst>
      <p:ext uri="{BB962C8B-B14F-4D97-AF65-F5344CB8AC3E}">
        <p14:creationId xmlns:p14="http://schemas.microsoft.com/office/powerpoint/2010/main" val="3049538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Instrukční sada</a:t>
            </a:r>
            <a:endParaRPr lang="cs-CZ" dirty="0"/>
          </a:p>
        </p:txBody>
      </p:sp>
      <p:graphicFrame>
        <p:nvGraphicFramePr>
          <p:cNvPr id="4" name="Zástupný symbol pro obsah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6916893"/>
              </p:ext>
            </p:extLst>
          </p:nvPr>
        </p:nvGraphicFramePr>
        <p:xfrm>
          <a:off x="2299731" y="1890710"/>
          <a:ext cx="7653497" cy="422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2715">
                  <a:extLst>
                    <a:ext uri="{9D8B030D-6E8A-4147-A177-3AD203B41FA5}">
                      <a16:colId xmlns:a16="http://schemas.microsoft.com/office/drawing/2014/main" val="554331010"/>
                    </a:ext>
                  </a:extLst>
                </a:gridCol>
                <a:gridCol w="6050782">
                  <a:extLst>
                    <a:ext uri="{9D8B030D-6E8A-4147-A177-3AD203B41FA5}">
                      <a16:colId xmlns:a16="http://schemas.microsoft.com/office/drawing/2014/main" val="1123542595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r>
                        <a:rPr lang="cs-CZ" sz="1600" dirty="0" smtClean="0"/>
                        <a:t>Instrukce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cs-CZ" sz="1600" dirty="0" smtClean="0"/>
                        <a:t>Popis</a:t>
                      </a:r>
                      <a:endParaRPr lang="cs-CZ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6565029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cs-CZ" sz="1500" dirty="0" smtClean="0"/>
                        <a:t>lit 0, 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cs-CZ" sz="1500" dirty="0" smtClean="0"/>
                        <a:t>ulož konstantu A do zásobníku</a:t>
                      </a:r>
                      <a:endParaRPr lang="cs-CZ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987534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cs-CZ" sz="1500" dirty="0" err="1" smtClean="0"/>
                        <a:t>opr</a:t>
                      </a:r>
                      <a:r>
                        <a:rPr lang="cs-CZ" sz="1500" dirty="0" smtClean="0"/>
                        <a:t> 0, A: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cs-CZ" sz="1500" dirty="0" smtClean="0"/>
                        <a:t>proveď instrukci A</a:t>
                      </a:r>
                      <a:endParaRPr lang="cs-CZ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722508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450850" marR="0" indent="-1841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500" dirty="0" err="1" smtClean="0"/>
                        <a:t>opr</a:t>
                      </a:r>
                      <a:r>
                        <a:rPr lang="cs-CZ" sz="1500" dirty="0" smtClean="0"/>
                        <a:t> 0, 1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cs-CZ" sz="1500" dirty="0" smtClean="0"/>
                        <a:t>unární minus</a:t>
                      </a:r>
                      <a:endParaRPr lang="cs-CZ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218988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450850" marR="0" indent="-1841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5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opr</a:t>
                      </a:r>
                      <a:r>
                        <a:rPr lang="cs-CZ" sz="15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0, 2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cs-CZ" sz="1500" dirty="0" smtClean="0"/>
                        <a:t>+</a:t>
                      </a:r>
                      <a:endParaRPr lang="cs-CZ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3294019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450850" marR="0" indent="-1841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5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opr</a:t>
                      </a:r>
                      <a:r>
                        <a:rPr lang="cs-CZ" sz="15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0, 3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cs-CZ" sz="1500" dirty="0" smtClean="0"/>
                        <a:t>-</a:t>
                      </a:r>
                      <a:endParaRPr lang="cs-CZ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8973164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450850" marR="0" indent="-1841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5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opr</a:t>
                      </a:r>
                      <a:r>
                        <a:rPr lang="cs-CZ" sz="15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0, 4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cs-CZ" sz="1500" dirty="0" smtClean="0"/>
                        <a:t>*</a:t>
                      </a:r>
                      <a:endParaRPr lang="cs-CZ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932114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450850" marR="0" indent="-1841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5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opr</a:t>
                      </a:r>
                      <a:r>
                        <a:rPr lang="cs-CZ" sz="15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0, 5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cs-CZ" sz="1500" dirty="0" smtClean="0"/>
                        <a:t>div - celočíselné dělení (znak /)</a:t>
                      </a:r>
                      <a:endParaRPr lang="cs-CZ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131238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450850" marR="0" indent="-1841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5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opr</a:t>
                      </a:r>
                      <a:r>
                        <a:rPr lang="cs-CZ" sz="15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0, 6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500" dirty="0" err="1" smtClean="0"/>
                        <a:t>mod</a:t>
                      </a:r>
                      <a:r>
                        <a:rPr lang="cs-CZ" sz="1500" dirty="0" smtClean="0"/>
                        <a:t> - dělení modulo (znak %)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6829780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450850" marR="0" indent="-1841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5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opr</a:t>
                      </a:r>
                      <a:r>
                        <a:rPr lang="cs-CZ" sz="15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0, 7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500" dirty="0" err="1" smtClean="0"/>
                        <a:t>odd</a:t>
                      </a:r>
                      <a:r>
                        <a:rPr lang="cs-CZ" sz="1500" dirty="0" smtClean="0"/>
                        <a:t> - test, zda je číslo liché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8984159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450850" marR="0" indent="-1841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5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opr</a:t>
                      </a:r>
                      <a:r>
                        <a:rPr lang="cs-CZ" sz="15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0, 8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500" dirty="0" smtClean="0"/>
                        <a:t>test rovnosti (znak =)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699873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450850" marR="0" indent="-1841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5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opr</a:t>
                      </a:r>
                      <a:r>
                        <a:rPr lang="cs-CZ" sz="15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0, 9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cs-CZ" sz="1500" dirty="0" smtClean="0"/>
                        <a:t>test nerovnosti (znaky </a:t>
                      </a:r>
                      <a:r>
                        <a:rPr lang="cs-CZ" sz="1500" dirty="0" smtClean="0"/>
                        <a:t>!=)</a:t>
                      </a:r>
                      <a:endParaRPr lang="cs-CZ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92804679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450850" marR="0" indent="-1841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5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opr</a:t>
                      </a:r>
                      <a:r>
                        <a:rPr lang="cs-CZ" sz="15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0, 10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cs-CZ" sz="1500" dirty="0" smtClean="0"/>
                        <a:t>&lt;</a:t>
                      </a:r>
                      <a:endParaRPr lang="cs-CZ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75806990"/>
                  </a:ext>
                </a:extLst>
              </a:tr>
            </a:tbl>
          </a:graphicData>
        </a:graphic>
      </p:graphicFrame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01677-E260-4E98-B77E-BB7A87F37343}" type="slidenum">
              <a:rPr lang="cs-CZ" sz="1200" smtClean="0"/>
              <a:t>9</a:t>
            </a:fld>
            <a:r>
              <a:rPr lang="cs-CZ" sz="1200" dirty="0" smtClean="0"/>
              <a:t> / 10</a:t>
            </a:r>
            <a:endParaRPr lang="cs-CZ" sz="1200" dirty="0"/>
          </a:p>
        </p:txBody>
      </p:sp>
    </p:spTree>
    <p:extLst>
      <p:ext uri="{BB962C8B-B14F-4D97-AF65-F5344CB8AC3E}">
        <p14:creationId xmlns:p14="http://schemas.microsoft.com/office/powerpoint/2010/main" val="68718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ktiva">
  <a:themeElements>
    <a:clrScheme name="Retrospektiva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k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k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TM02900769[[fn=Retrospektiva]]</Template>
  <TotalTime>136</TotalTime>
  <Words>373</Words>
  <Application>Microsoft Office PowerPoint</Application>
  <PresentationFormat>Širokoúhlá obrazovka</PresentationFormat>
  <Paragraphs>94</Paragraphs>
  <Slides>11</Slides>
  <Notes>3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Retrospektiva</vt:lpstr>
      <vt:lpstr>Tvorba překladače zvoleného jazyka   KIV/FJP   </vt:lpstr>
      <vt:lpstr>Jazykové konstrukce</vt:lpstr>
      <vt:lpstr>Základní jazykové konstrukce</vt:lpstr>
      <vt:lpstr>Rozšiřující jazykové konstrukce</vt:lpstr>
      <vt:lpstr>Gramatika</vt:lpstr>
      <vt:lpstr>Prezentace aplikace PowerPoint</vt:lpstr>
      <vt:lpstr>Prezentace aplikace PowerPoint</vt:lpstr>
      <vt:lpstr>Cílová platforma</vt:lpstr>
      <vt:lpstr>Instrukční sada</vt:lpstr>
      <vt:lpstr>Instrukční sada 2</vt:lpstr>
      <vt:lpstr>Děkujeme za pozornost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Zdenda</dc:creator>
  <cp:lastModifiedBy>Zdenda</cp:lastModifiedBy>
  <cp:revision>40</cp:revision>
  <dcterms:created xsi:type="dcterms:W3CDTF">2019-10-29T09:26:10Z</dcterms:created>
  <dcterms:modified xsi:type="dcterms:W3CDTF">2019-11-03T22:34:33Z</dcterms:modified>
</cp:coreProperties>
</file>