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maity370@gmail.com" userId="55eab4e86aa23427" providerId="LiveId" clId="{5569B8C4-27E3-423B-AD76-858D68DCD3FC}"/>
    <pc:docChg chg="modSld">
      <pc:chgData name="jmaity370@gmail.com" userId="55eab4e86aa23427" providerId="LiveId" clId="{5569B8C4-27E3-423B-AD76-858D68DCD3FC}" dt="2025-06-14T18:37:32.736" v="17" actId="207"/>
      <pc:docMkLst>
        <pc:docMk/>
      </pc:docMkLst>
      <pc:sldChg chg="modSp mod">
        <pc:chgData name="jmaity370@gmail.com" userId="55eab4e86aa23427" providerId="LiveId" clId="{5569B8C4-27E3-423B-AD76-858D68DCD3FC}" dt="2025-06-14T18:35:37.667" v="6" actId="207"/>
        <pc:sldMkLst>
          <pc:docMk/>
          <pc:sldMk cId="2165681497" sldId="256"/>
        </pc:sldMkLst>
        <pc:spChg chg="mod">
          <ac:chgData name="jmaity370@gmail.com" userId="55eab4e86aa23427" providerId="LiveId" clId="{5569B8C4-27E3-423B-AD76-858D68DCD3FC}" dt="2025-06-14T18:35:26.286" v="5" actId="207"/>
          <ac:spMkLst>
            <pc:docMk/>
            <pc:sldMk cId="2165681497" sldId="256"/>
            <ac:spMk id="2" creationId="{F03B4D98-1FC4-4CDB-877D-CF1B4D58A70F}"/>
          </ac:spMkLst>
        </pc:spChg>
        <pc:spChg chg="mod">
          <ac:chgData name="jmaity370@gmail.com" userId="55eab4e86aa23427" providerId="LiveId" clId="{5569B8C4-27E3-423B-AD76-858D68DCD3FC}" dt="2025-06-14T18:35:37.667" v="6" actId="207"/>
          <ac:spMkLst>
            <pc:docMk/>
            <pc:sldMk cId="2165681497" sldId="256"/>
            <ac:spMk id="3" creationId="{F5BC8F72-77F6-4BBC-9200-ECCB721A0823}"/>
          </ac:spMkLst>
        </pc:spChg>
      </pc:sldChg>
      <pc:sldChg chg="modSp mod">
        <pc:chgData name="jmaity370@gmail.com" userId="55eab4e86aa23427" providerId="LiveId" clId="{5569B8C4-27E3-423B-AD76-858D68DCD3FC}" dt="2025-06-14T18:35:53.871" v="7" actId="207"/>
        <pc:sldMkLst>
          <pc:docMk/>
          <pc:sldMk cId="1477123921" sldId="257"/>
        </pc:sldMkLst>
        <pc:spChg chg="mod">
          <ac:chgData name="jmaity370@gmail.com" userId="55eab4e86aa23427" providerId="LiveId" clId="{5569B8C4-27E3-423B-AD76-858D68DCD3FC}" dt="2025-06-14T18:35:53.871" v="7" actId="207"/>
          <ac:spMkLst>
            <pc:docMk/>
            <pc:sldMk cId="1477123921" sldId="257"/>
            <ac:spMk id="2" creationId="{9C7456B2-3DCF-4AAC-BBEB-26EFF01409C2}"/>
          </ac:spMkLst>
        </pc:spChg>
      </pc:sldChg>
      <pc:sldChg chg="modSp mod">
        <pc:chgData name="jmaity370@gmail.com" userId="55eab4e86aa23427" providerId="LiveId" clId="{5569B8C4-27E3-423B-AD76-858D68DCD3FC}" dt="2025-06-14T18:36:03.648" v="8" actId="207"/>
        <pc:sldMkLst>
          <pc:docMk/>
          <pc:sldMk cId="610229402" sldId="258"/>
        </pc:sldMkLst>
        <pc:spChg chg="mod">
          <ac:chgData name="jmaity370@gmail.com" userId="55eab4e86aa23427" providerId="LiveId" clId="{5569B8C4-27E3-423B-AD76-858D68DCD3FC}" dt="2025-06-14T18:36:03.648" v="8" actId="207"/>
          <ac:spMkLst>
            <pc:docMk/>
            <pc:sldMk cId="610229402" sldId="258"/>
            <ac:spMk id="2" creationId="{83241DA1-0F2E-4C02-9019-33B327CADFA2}"/>
          </ac:spMkLst>
        </pc:spChg>
      </pc:sldChg>
      <pc:sldChg chg="modSp mod">
        <pc:chgData name="jmaity370@gmail.com" userId="55eab4e86aa23427" providerId="LiveId" clId="{5569B8C4-27E3-423B-AD76-858D68DCD3FC}" dt="2025-06-14T18:36:15.283" v="9" actId="207"/>
        <pc:sldMkLst>
          <pc:docMk/>
          <pc:sldMk cId="3493734389" sldId="260"/>
        </pc:sldMkLst>
        <pc:spChg chg="mod">
          <ac:chgData name="jmaity370@gmail.com" userId="55eab4e86aa23427" providerId="LiveId" clId="{5569B8C4-27E3-423B-AD76-858D68DCD3FC}" dt="2025-06-14T18:36:15.283" v="9" actId="207"/>
          <ac:spMkLst>
            <pc:docMk/>
            <pc:sldMk cId="3493734389" sldId="260"/>
            <ac:spMk id="2" creationId="{E1D13529-4A8B-4EE0-8B7E-4CB9E98AA9D8}"/>
          </ac:spMkLst>
        </pc:spChg>
      </pc:sldChg>
      <pc:sldChg chg="modSp mod">
        <pc:chgData name="jmaity370@gmail.com" userId="55eab4e86aa23427" providerId="LiveId" clId="{5569B8C4-27E3-423B-AD76-858D68DCD3FC}" dt="2025-06-14T18:36:29.929" v="10" actId="207"/>
        <pc:sldMkLst>
          <pc:docMk/>
          <pc:sldMk cId="574046642" sldId="261"/>
        </pc:sldMkLst>
        <pc:spChg chg="mod">
          <ac:chgData name="jmaity370@gmail.com" userId="55eab4e86aa23427" providerId="LiveId" clId="{5569B8C4-27E3-423B-AD76-858D68DCD3FC}" dt="2025-06-14T18:36:29.929" v="10" actId="207"/>
          <ac:spMkLst>
            <pc:docMk/>
            <pc:sldMk cId="574046642" sldId="261"/>
            <ac:spMk id="2" creationId="{D226C13B-4FFE-4869-8003-EA58821B9C9B}"/>
          </ac:spMkLst>
        </pc:spChg>
      </pc:sldChg>
      <pc:sldChg chg="modSp mod">
        <pc:chgData name="jmaity370@gmail.com" userId="55eab4e86aa23427" providerId="LiveId" clId="{5569B8C4-27E3-423B-AD76-858D68DCD3FC}" dt="2025-06-14T18:36:39.505" v="11" actId="207"/>
        <pc:sldMkLst>
          <pc:docMk/>
          <pc:sldMk cId="3172044198" sldId="262"/>
        </pc:sldMkLst>
        <pc:spChg chg="mod">
          <ac:chgData name="jmaity370@gmail.com" userId="55eab4e86aa23427" providerId="LiveId" clId="{5569B8C4-27E3-423B-AD76-858D68DCD3FC}" dt="2025-06-14T18:36:39.505" v="11" actId="207"/>
          <ac:spMkLst>
            <pc:docMk/>
            <pc:sldMk cId="3172044198" sldId="262"/>
            <ac:spMk id="2" creationId="{943C13B8-91A3-42AC-824D-D221668A6276}"/>
          </ac:spMkLst>
        </pc:spChg>
      </pc:sldChg>
      <pc:sldChg chg="modSp mod">
        <pc:chgData name="jmaity370@gmail.com" userId="55eab4e86aa23427" providerId="LiveId" clId="{5569B8C4-27E3-423B-AD76-858D68DCD3FC}" dt="2025-06-14T18:37:06.027" v="15" actId="20577"/>
        <pc:sldMkLst>
          <pc:docMk/>
          <pc:sldMk cId="756550282" sldId="263"/>
        </pc:sldMkLst>
        <pc:spChg chg="mod">
          <ac:chgData name="jmaity370@gmail.com" userId="55eab4e86aa23427" providerId="LiveId" clId="{5569B8C4-27E3-423B-AD76-858D68DCD3FC}" dt="2025-06-14T18:37:06.027" v="15" actId="20577"/>
          <ac:spMkLst>
            <pc:docMk/>
            <pc:sldMk cId="756550282" sldId="263"/>
            <ac:spMk id="2" creationId="{DB4BB8B6-B671-4820-B4DB-E8075C475FAB}"/>
          </ac:spMkLst>
        </pc:spChg>
      </pc:sldChg>
      <pc:sldChg chg="modSp mod">
        <pc:chgData name="jmaity370@gmail.com" userId="55eab4e86aa23427" providerId="LiveId" clId="{5569B8C4-27E3-423B-AD76-858D68DCD3FC}" dt="2025-06-14T18:37:32.736" v="17" actId="207"/>
        <pc:sldMkLst>
          <pc:docMk/>
          <pc:sldMk cId="1199184284" sldId="265"/>
        </pc:sldMkLst>
        <pc:spChg chg="mod">
          <ac:chgData name="jmaity370@gmail.com" userId="55eab4e86aa23427" providerId="LiveId" clId="{5569B8C4-27E3-423B-AD76-858D68DCD3FC}" dt="2025-06-14T18:37:32.736" v="17" actId="207"/>
          <ac:spMkLst>
            <pc:docMk/>
            <pc:sldMk cId="1199184284" sldId="265"/>
            <ac:spMk id="2" creationId="{891CA0CE-8FB3-471E-AB33-A338811E5117}"/>
          </ac:spMkLst>
        </pc:spChg>
      </pc:sldChg>
      <pc:sldChg chg="modSp mod">
        <pc:chgData name="jmaity370@gmail.com" userId="55eab4e86aa23427" providerId="LiveId" clId="{5569B8C4-27E3-423B-AD76-858D68DCD3FC}" dt="2025-06-14T18:37:17.959" v="16" actId="207"/>
        <pc:sldMkLst>
          <pc:docMk/>
          <pc:sldMk cId="4214000010" sldId="268"/>
        </pc:sldMkLst>
        <pc:spChg chg="mod">
          <ac:chgData name="jmaity370@gmail.com" userId="55eab4e86aa23427" providerId="LiveId" clId="{5569B8C4-27E3-423B-AD76-858D68DCD3FC}" dt="2025-06-14T18:37:17.959" v="16" actId="207"/>
          <ac:spMkLst>
            <pc:docMk/>
            <pc:sldMk cId="4214000010" sldId="268"/>
            <ac:spMk id="2" creationId="{36F21CC4-CB9D-4210-9045-F74E0886F3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CCD2-9308-45A0-B7C1-33717CFA68A5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0D1F-18D6-47FA-88CF-5A4D3883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487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CCD2-9308-45A0-B7C1-33717CFA68A5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0D1F-18D6-47FA-88CF-5A4D3883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94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CCD2-9308-45A0-B7C1-33717CFA68A5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0D1F-18D6-47FA-88CF-5A4D3883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72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CCD2-9308-45A0-B7C1-33717CFA68A5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0D1F-18D6-47FA-88CF-5A4D3883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38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CCD2-9308-45A0-B7C1-33717CFA68A5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0D1F-18D6-47FA-88CF-5A4D3883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80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CCD2-9308-45A0-B7C1-33717CFA68A5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0D1F-18D6-47FA-88CF-5A4D3883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98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CCD2-9308-45A0-B7C1-33717CFA68A5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0D1F-18D6-47FA-88CF-5A4D3883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83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CCD2-9308-45A0-B7C1-33717CFA68A5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0D1F-18D6-47FA-88CF-5A4D3883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51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CCD2-9308-45A0-B7C1-33717CFA68A5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0D1F-18D6-47FA-88CF-5A4D3883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83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CCD2-9308-45A0-B7C1-33717CFA68A5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0D1F-18D6-47FA-88CF-5A4D3883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08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5CCD2-9308-45A0-B7C1-33717CFA68A5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A0D1F-18D6-47FA-88CF-5A4D3883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43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5CCD2-9308-45A0-B7C1-33717CFA68A5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A0D1F-18D6-47FA-88CF-5A4D388383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638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4D98-1FC4-4CDB-877D-CF1B4D58A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2192001" cy="3509963"/>
          </a:xfrm>
          <a:solidFill>
            <a:schemeClr val="accent2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/>
          <a:lstStyle/>
          <a:p>
            <a:pPr algn="r"/>
            <a:r>
              <a:rPr lang="en-GB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Swiggy</a:t>
            </a:r>
            <a:r>
              <a:rPr lang="en-GB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Data Analysis Project</a:t>
            </a:r>
            <a:endParaRPr lang="en-IN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C8F72-77F6-4BBC-9200-ECCB721A0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509962"/>
            <a:ext cx="12192001" cy="3509963"/>
          </a:xfrm>
          <a:solidFill>
            <a:schemeClr val="accent2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numCol="1"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An end to end project understanding of customer behaviour, Order Trend, Delivery partner’s performance and Top rated Restaurant.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68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5729CC-4A49-4B22-8E5B-296CE20DE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2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35BAF6-8528-46BC-9FA7-E89DEE443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53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EE9D40-111F-4D46-96C7-265AFD578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46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1CC4-CB9D-4210-9045-F74E0886F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12036"/>
            <a:ext cx="10515600" cy="2690190"/>
          </a:xfrm>
        </p:spPr>
        <p:txBody>
          <a:bodyPr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</a:rPr>
              <a:t>✅ Conclusion : This </a:t>
            </a:r>
            <a:r>
              <a:rPr lang="en-GB" sz="2800" b="1" dirty="0" err="1">
                <a:solidFill>
                  <a:srgbClr val="FFFFFF"/>
                </a:solidFill>
              </a:rPr>
              <a:t>Swiggy</a:t>
            </a:r>
            <a:r>
              <a:rPr lang="en-GB" sz="2800" b="1" dirty="0">
                <a:solidFill>
                  <a:srgbClr val="FFFFFF"/>
                </a:solidFill>
              </a:rPr>
              <a:t> dataset capstone project provides crucial insights for: </a:t>
            </a:r>
            <a:r>
              <a:rPr lang="en-GB" sz="2000" dirty="0">
                <a:solidFill>
                  <a:srgbClr val="FFFFFF"/>
                </a:solidFill>
              </a:rPr>
              <a:t>Optimizing delivery partner assignment Enhancing, restaurant onboarding, strategies Designing, loyalty programs for high-value customers Predicting demand surges for efficient planning.</a:t>
            </a:r>
            <a:br>
              <a:rPr lang="en-GB" sz="2800" dirty="0">
                <a:solidFill>
                  <a:srgbClr val="FFFFFF"/>
                </a:solidFill>
              </a:rPr>
            </a:br>
            <a:r>
              <a:rPr lang="en-GB" sz="2800" b="1" dirty="0">
                <a:solidFill>
                  <a:srgbClr val="FFFFFF"/>
                </a:solidFill>
              </a:rPr>
              <a:t>📌 Recommendations : </a:t>
            </a:r>
            <a:r>
              <a:rPr lang="en-GB" sz="2000" dirty="0">
                <a:solidFill>
                  <a:srgbClr val="FFFFFF"/>
                </a:solidFill>
              </a:rPr>
              <a:t>Incentivize top-performing delivery partners. Partner more with high-rated and frequently ordered restaurants. Implement loyalty rewards for frequent and high-value customers. Use time-series forecasting to staff delivery teams better in peak months.</a:t>
            </a:r>
            <a:endParaRPr lang="en-IN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00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56B2-3DCF-4AAC-BBEB-26EFF014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&amp; Queries: Building connection </a:t>
            </a:r>
            <a:endParaRPr lang="en-IN" sz="2800" b="1" u="sn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E5559-9E91-49B4-AF7C-0FFBC8D63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08915"/>
            <a:ext cx="5165035" cy="2433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EF7E78-255C-4E6E-ACE3-60D23B35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766" y="1690688"/>
            <a:ext cx="5165034" cy="24512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32DE05-19AA-4DB2-AAC0-829C04BE8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765" y="4226991"/>
            <a:ext cx="5165033" cy="24810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D092EE-3390-40C6-A508-FE2D995CE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230615"/>
            <a:ext cx="5165033" cy="24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12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1DA1-0F2E-4C02-9019-33B327CAD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28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Relationship Building</a:t>
            </a:r>
            <a:endParaRPr lang="en-IN" sz="2800" b="1" u="sn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D46D20-E3B8-47F8-A80E-BA8E2F244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624930" cy="502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2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B415CE-E575-45A4-A706-8F938F934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7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3529-4A8B-4EE0-8B7E-4CB9E98AA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365125"/>
            <a:ext cx="10624930" cy="1856860"/>
          </a:xfrm>
        </p:spPr>
        <p:txBody>
          <a:bodyPr>
            <a:normAutofit/>
          </a:bodyPr>
          <a:lstStyle/>
          <a:p>
            <a:r>
              <a:rPr lang="en-GB" sz="1600" b="1" dirty="0"/>
              <a:t>1</a:t>
            </a:r>
            <a:r>
              <a:rPr lang="en-GB" sz="1600" b="1" dirty="0">
                <a:solidFill>
                  <a:srgbClr val="FFFFFF"/>
                </a:solidFill>
              </a:rPr>
              <a:t>. 📦 Order Trends &amp; Revenue Insights</a:t>
            </a:r>
            <a:br>
              <a:rPr lang="en-GB" sz="1200" b="1" dirty="0">
                <a:solidFill>
                  <a:srgbClr val="FFFFFF"/>
                </a:solidFill>
              </a:rPr>
            </a:br>
            <a:r>
              <a:rPr lang="en-GB" sz="1400" b="1" dirty="0">
                <a:solidFill>
                  <a:srgbClr val="FFFFFF"/>
                </a:solidFill>
              </a:rPr>
              <a:t>Total Revenue by City:</a:t>
            </a:r>
            <a:br>
              <a:rPr lang="en-GB" sz="1400" b="1" dirty="0">
                <a:solidFill>
                  <a:srgbClr val="FFFFFF"/>
                </a:solidFill>
              </a:rPr>
            </a:br>
            <a:r>
              <a:rPr lang="en-GB" sz="1400" b="1" dirty="0">
                <a:solidFill>
                  <a:srgbClr val="FFFFFF"/>
                </a:solidFill>
              </a:rPr>
              <a:t>Top-earning city</a:t>
            </a:r>
            <a:r>
              <a:rPr lang="en-GB" sz="1400" dirty="0">
                <a:solidFill>
                  <a:srgbClr val="FFFFFF"/>
                </a:solidFill>
              </a:rPr>
              <a:t>: </a:t>
            </a:r>
            <a:r>
              <a:rPr lang="en-GB" sz="1400" b="1" dirty="0">
                <a:solidFill>
                  <a:srgbClr val="FFFFFF"/>
                </a:solidFill>
              </a:rPr>
              <a:t>Chennai</a:t>
            </a:r>
            <a:r>
              <a:rPr lang="en-GB" sz="1400" dirty="0">
                <a:solidFill>
                  <a:srgbClr val="FFFFFF"/>
                </a:solidFill>
              </a:rPr>
              <a:t> with ₹27.35 lakh.</a:t>
            </a:r>
            <a:br>
              <a:rPr lang="en-GB" sz="1400" dirty="0">
                <a:solidFill>
                  <a:srgbClr val="FFFFFF"/>
                </a:solidFill>
              </a:rPr>
            </a:br>
            <a:r>
              <a:rPr lang="en-GB" sz="1400" dirty="0">
                <a:solidFill>
                  <a:srgbClr val="FFFFFF"/>
                </a:solidFill>
              </a:rPr>
              <a:t>Followed by </a:t>
            </a:r>
            <a:r>
              <a:rPr lang="en-GB" sz="1400" b="1" dirty="0">
                <a:solidFill>
                  <a:srgbClr val="FFFFFF"/>
                </a:solidFill>
              </a:rPr>
              <a:t>Ahmedabad</a:t>
            </a:r>
            <a:r>
              <a:rPr lang="en-GB" sz="1400" dirty="0">
                <a:solidFill>
                  <a:srgbClr val="FFFFFF"/>
                </a:solidFill>
              </a:rPr>
              <a:t> (₹26.19 lakh), and </a:t>
            </a:r>
            <a:r>
              <a:rPr lang="en-GB" sz="1400" b="1" dirty="0">
                <a:solidFill>
                  <a:srgbClr val="FFFFFF"/>
                </a:solidFill>
              </a:rPr>
              <a:t>Delhi</a:t>
            </a:r>
            <a:r>
              <a:rPr lang="en-GB" sz="1400" dirty="0">
                <a:solidFill>
                  <a:srgbClr val="FFFFFF"/>
                </a:solidFill>
              </a:rPr>
              <a:t> (₹24.96 lakh).</a:t>
            </a:r>
            <a:br>
              <a:rPr lang="en-GB" sz="1400" dirty="0">
                <a:solidFill>
                  <a:srgbClr val="FFFFFF"/>
                </a:solidFill>
              </a:rPr>
            </a:br>
            <a:r>
              <a:rPr lang="en-GB" sz="1400" dirty="0">
                <a:solidFill>
                  <a:srgbClr val="FFFFFF"/>
                </a:solidFill>
              </a:rPr>
              <a:t>The revenue distribution aligns closely with population density and urban food delivery adoption.</a:t>
            </a:r>
            <a:br>
              <a:rPr lang="en-GB" sz="1200" dirty="0">
                <a:solidFill>
                  <a:srgbClr val="FFFFFF"/>
                </a:solidFill>
              </a:rPr>
            </a:br>
            <a:r>
              <a:rPr lang="en-GB" sz="1400" b="1" dirty="0">
                <a:solidFill>
                  <a:srgbClr val="FFFFFF"/>
                </a:solidFill>
              </a:rPr>
              <a:t>Monthly Order Trend:</a:t>
            </a:r>
            <a:br>
              <a:rPr lang="en-GB" sz="1200" b="1" dirty="0">
                <a:solidFill>
                  <a:srgbClr val="FFFFFF"/>
                </a:solidFill>
              </a:rPr>
            </a:br>
            <a:r>
              <a:rPr lang="en-GB" sz="1400" dirty="0">
                <a:solidFill>
                  <a:srgbClr val="FFFFFF"/>
                </a:solidFill>
              </a:rPr>
              <a:t>Orders peaked in </a:t>
            </a:r>
            <a:r>
              <a:rPr lang="en-GB" sz="1400" b="1" dirty="0">
                <a:solidFill>
                  <a:srgbClr val="FFFFFF"/>
                </a:solidFill>
              </a:rPr>
              <a:t>January and March</a:t>
            </a:r>
            <a:r>
              <a:rPr lang="en-GB" sz="1400" dirty="0">
                <a:solidFill>
                  <a:srgbClr val="FFFFFF"/>
                </a:solidFill>
              </a:rPr>
              <a:t>, indicating a higher food delivery frequency during holidays and post-payday periods.</a:t>
            </a:r>
            <a:br>
              <a:rPr lang="en-GB" sz="1400" dirty="0">
                <a:solidFill>
                  <a:srgbClr val="FFFFFF"/>
                </a:solidFill>
              </a:rPr>
            </a:br>
            <a:r>
              <a:rPr lang="en-GB" sz="1400" dirty="0">
                <a:solidFill>
                  <a:srgbClr val="FFFFFF"/>
                </a:solidFill>
              </a:rPr>
              <a:t>Gradual monthly fluctuations suggest consistent consumer engagement across the year.</a:t>
            </a:r>
            <a:br>
              <a:rPr lang="en-GB" sz="800" dirty="0">
                <a:solidFill>
                  <a:srgbClr val="FFFFFF"/>
                </a:solidFill>
              </a:rPr>
            </a:br>
            <a:endParaRPr lang="en-IN" sz="1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E1FB7-74CD-4B5B-9A68-2C2E6E6A7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1985"/>
            <a:ext cx="10515600" cy="463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34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C13B-4FFE-4869-8003-EA58821B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22" y="291549"/>
            <a:ext cx="10611678" cy="1868556"/>
          </a:xfrm>
        </p:spPr>
        <p:txBody>
          <a:bodyPr>
            <a:normAutofit fontScale="90000"/>
          </a:bodyPr>
          <a:lstStyle/>
          <a:p>
            <a:r>
              <a:rPr lang="en-IN" sz="1800" b="1" dirty="0"/>
              <a:t>2</a:t>
            </a:r>
            <a:r>
              <a:rPr lang="en-IN" sz="1800" b="1" dirty="0">
                <a:solidFill>
                  <a:srgbClr val="FFFFFF"/>
                </a:solidFill>
              </a:rPr>
              <a:t>. 🚴‍♂️ Delivery Partner Performance</a:t>
            </a:r>
            <a:br>
              <a:rPr lang="en-IN" sz="1600" b="1" dirty="0">
                <a:solidFill>
                  <a:srgbClr val="FFFFFF"/>
                </a:solidFill>
              </a:rPr>
            </a:br>
            <a:r>
              <a:rPr lang="en-IN" sz="1600" b="1" dirty="0">
                <a:solidFill>
                  <a:srgbClr val="FFFFFF"/>
                </a:solidFill>
              </a:rPr>
              <a:t>Average Delivery Time:</a:t>
            </a:r>
            <a:br>
              <a:rPr lang="en-IN" sz="1600" b="1" dirty="0">
                <a:solidFill>
                  <a:srgbClr val="FFFFFF"/>
                </a:solidFill>
              </a:rPr>
            </a:br>
            <a:r>
              <a:rPr lang="en-IN" sz="1600" dirty="0">
                <a:solidFill>
                  <a:srgbClr val="FFFFFF"/>
                </a:solidFill>
              </a:rPr>
              <a:t>Ranges from </a:t>
            </a:r>
            <a:r>
              <a:rPr lang="en-IN" sz="1600" b="1" dirty="0">
                <a:solidFill>
                  <a:srgbClr val="FFFFFF"/>
                </a:solidFill>
              </a:rPr>
              <a:t>~80 mins (</a:t>
            </a:r>
            <a:r>
              <a:rPr lang="en-IN" sz="1600" b="1" dirty="0" err="1">
                <a:solidFill>
                  <a:srgbClr val="FFFFFF"/>
                </a:solidFill>
              </a:rPr>
              <a:t>Drishya</a:t>
            </a:r>
            <a:r>
              <a:rPr lang="en-IN" sz="1600" b="1" dirty="0">
                <a:solidFill>
                  <a:srgbClr val="FFFFFF"/>
                </a:solidFill>
              </a:rPr>
              <a:t> Chaudhari)</a:t>
            </a:r>
            <a:r>
              <a:rPr lang="en-IN" sz="1600" dirty="0">
                <a:solidFill>
                  <a:srgbClr val="FFFFFF"/>
                </a:solidFill>
              </a:rPr>
              <a:t> to </a:t>
            </a:r>
            <a:r>
              <a:rPr lang="en-IN" sz="1600" b="1" dirty="0">
                <a:solidFill>
                  <a:srgbClr val="FFFFFF"/>
                </a:solidFill>
              </a:rPr>
              <a:t>~87 mins (Alia Madan)</a:t>
            </a:r>
            <a:r>
              <a:rPr lang="en-IN" sz="1600" dirty="0">
                <a:solidFill>
                  <a:srgbClr val="FFFFFF"/>
                </a:solidFill>
              </a:rPr>
              <a:t>.</a:t>
            </a:r>
            <a:br>
              <a:rPr lang="en-IN" sz="1600" dirty="0">
                <a:solidFill>
                  <a:srgbClr val="FFFFFF"/>
                </a:solidFill>
              </a:rPr>
            </a:br>
            <a:r>
              <a:rPr lang="en-IN" sz="1600" b="1" dirty="0">
                <a:solidFill>
                  <a:srgbClr val="FFFFFF"/>
                </a:solidFill>
              </a:rPr>
              <a:t>Ahmedabad</a:t>
            </a:r>
            <a:r>
              <a:rPr lang="en-IN" sz="1600" dirty="0">
                <a:solidFill>
                  <a:srgbClr val="FFFFFF"/>
                </a:solidFill>
              </a:rPr>
              <a:t> has the </a:t>
            </a:r>
            <a:r>
              <a:rPr lang="en-IN" sz="1600" b="1" dirty="0">
                <a:solidFill>
                  <a:srgbClr val="FFFFFF"/>
                </a:solidFill>
              </a:rPr>
              <a:t>lowest average delivery time (69.7 mins)</a:t>
            </a:r>
            <a:r>
              <a:rPr lang="en-IN" sz="1600" dirty="0">
                <a:solidFill>
                  <a:srgbClr val="FFFFFF"/>
                </a:solidFill>
              </a:rPr>
              <a:t>, suggesting optimized delivery routing.</a:t>
            </a:r>
            <a:br>
              <a:rPr lang="en-IN" sz="1600" dirty="0">
                <a:solidFill>
                  <a:srgbClr val="FFFFFF"/>
                </a:solidFill>
              </a:rPr>
            </a:br>
            <a:r>
              <a:rPr lang="en-IN" sz="1600" b="1" dirty="0">
                <a:solidFill>
                  <a:srgbClr val="FFFFFF"/>
                </a:solidFill>
              </a:rPr>
              <a:t>Late vs On-Time Delivery:</a:t>
            </a:r>
            <a:br>
              <a:rPr lang="en-IN" sz="1600" b="1" dirty="0">
                <a:solidFill>
                  <a:srgbClr val="FFFFFF"/>
                </a:solidFill>
              </a:rPr>
            </a:br>
            <a:r>
              <a:rPr lang="en-IN" sz="1600" dirty="0">
                <a:solidFill>
                  <a:srgbClr val="FFFFFF"/>
                </a:solidFill>
              </a:rPr>
              <a:t>Partners like </a:t>
            </a:r>
            <a:r>
              <a:rPr lang="en-IN" sz="1600" b="1" dirty="0">
                <a:solidFill>
                  <a:srgbClr val="FFFFFF"/>
                </a:solidFill>
              </a:rPr>
              <a:t>Alisha Mann</a:t>
            </a:r>
            <a:r>
              <a:rPr lang="en-IN" sz="1600" dirty="0">
                <a:solidFill>
                  <a:srgbClr val="FFFFFF"/>
                </a:solidFill>
              </a:rPr>
              <a:t> had 36 late vs 11 on-time deliveries, performance concerns.</a:t>
            </a:r>
            <a:br>
              <a:rPr lang="en-IN" sz="1600" dirty="0">
                <a:solidFill>
                  <a:srgbClr val="FFFFFF"/>
                </a:solidFill>
              </a:rPr>
            </a:br>
            <a:r>
              <a:rPr lang="en-IN" sz="1600" dirty="0">
                <a:solidFill>
                  <a:srgbClr val="FFFFFF"/>
                </a:solidFill>
              </a:rPr>
              <a:t>An analytical model comparing expected vs actual delivery time was used to label each delivery.</a:t>
            </a:r>
            <a:br>
              <a:rPr lang="en-IN" sz="1600" dirty="0">
                <a:solidFill>
                  <a:srgbClr val="FFFFFF"/>
                </a:solidFill>
              </a:rPr>
            </a:br>
            <a:r>
              <a:rPr lang="en-IN" sz="1600" b="1" dirty="0">
                <a:solidFill>
                  <a:srgbClr val="FFFFFF"/>
                </a:solidFill>
              </a:rPr>
              <a:t>Orders Per Partner:</a:t>
            </a:r>
            <a:br>
              <a:rPr lang="en-IN" sz="1600" b="1" dirty="0">
                <a:solidFill>
                  <a:srgbClr val="FFFFFF"/>
                </a:solidFill>
              </a:rPr>
            </a:br>
            <a:r>
              <a:rPr lang="en-IN" sz="1600" dirty="0">
                <a:solidFill>
                  <a:srgbClr val="FFFFFF"/>
                </a:solidFill>
              </a:rPr>
              <a:t>High-performing partners manage up to </a:t>
            </a:r>
            <a:r>
              <a:rPr lang="en-IN" sz="1600" b="1" dirty="0">
                <a:solidFill>
                  <a:srgbClr val="FFFFFF"/>
                </a:solidFill>
              </a:rPr>
              <a:t>47 orders</a:t>
            </a:r>
            <a:r>
              <a:rPr lang="en-IN" sz="1600" dirty="0">
                <a:solidFill>
                  <a:srgbClr val="FFFFFF"/>
                </a:solidFill>
              </a:rPr>
              <a:t>, highlighting capacity variations.</a:t>
            </a:r>
            <a:br>
              <a:rPr lang="en-IN" sz="800" dirty="0">
                <a:solidFill>
                  <a:srgbClr val="FFFFFF"/>
                </a:solidFill>
              </a:rPr>
            </a:br>
            <a:endParaRPr lang="en-IN" sz="1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F8D24-E17A-42EA-ADBC-CD96F51A4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0104"/>
            <a:ext cx="10515600" cy="45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4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C13B8-91A3-42AC-824D-D221668A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22" y="304801"/>
            <a:ext cx="10611678" cy="1908312"/>
          </a:xfrm>
        </p:spPr>
        <p:txBody>
          <a:bodyPr>
            <a:normAutofit fontScale="90000"/>
          </a:bodyPr>
          <a:lstStyle/>
          <a:p>
            <a:r>
              <a:rPr lang="en-GB" sz="1800" b="1" dirty="0"/>
              <a:t>3</a:t>
            </a:r>
            <a:r>
              <a:rPr lang="en-GB" sz="1800" b="1" dirty="0">
                <a:solidFill>
                  <a:srgbClr val="FFFFFF"/>
                </a:solidFill>
              </a:rPr>
              <a:t>. 🍽️ Restaurant Performance Analysis</a:t>
            </a:r>
            <a:br>
              <a:rPr lang="en-GB" sz="1600" b="1" dirty="0">
                <a:solidFill>
                  <a:srgbClr val="FFFFFF"/>
                </a:solidFill>
              </a:rPr>
            </a:br>
            <a:r>
              <a:rPr lang="en-GB" sz="1600" b="1" dirty="0">
                <a:solidFill>
                  <a:srgbClr val="FFFFFF"/>
                </a:solidFill>
              </a:rPr>
              <a:t>Top Rated Restaurants:</a:t>
            </a:r>
            <a:br>
              <a:rPr lang="en-GB" sz="1600" b="1" dirty="0">
                <a:solidFill>
                  <a:srgbClr val="FFFFFF"/>
                </a:solidFill>
              </a:rPr>
            </a:br>
            <a:r>
              <a:rPr lang="en-GB" sz="1600" b="1" dirty="0">
                <a:solidFill>
                  <a:srgbClr val="FFFFFF"/>
                </a:solidFill>
              </a:rPr>
              <a:t>Biryani House</a:t>
            </a:r>
            <a:r>
              <a:rPr lang="en-GB" sz="1600" dirty="0">
                <a:solidFill>
                  <a:srgbClr val="FFFFFF"/>
                </a:solidFill>
              </a:rPr>
              <a:t> received the </a:t>
            </a:r>
            <a:r>
              <a:rPr lang="en-GB" sz="1600" b="1" dirty="0">
                <a:solidFill>
                  <a:srgbClr val="FFFFFF"/>
                </a:solidFill>
              </a:rPr>
              <a:t>highest reviews (44,278)</a:t>
            </a:r>
            <a:r>
              <a:rPr lang="en-GB" sz="1600" dirty="0">
                <a:solidFill>
                  <a:srgbClr val="FFFFFF"/>
                </a:solidFill>
              </a:rPr>
              <a:t> with a high average rating.</a:t>
            </a:r>
            <a:br>
              <a:rPr lang="en-GB" sz="1600" dirty="0">
                <a:solidFill>
                  <a:srgbClr val="FFFFFF"/>
                </a:solidFill>
              </a:rPr>
            </a:br>
            <a:r>
              <a:rPr lang="en-GB" sz="1600" dirty="0">
                <a:solidFill>
                  <a:srgbClr val="FFFFFF"/>
                </a:solidFill>
              </a:rPr>
              <a:t>Followed by </a:t>
            </a:r>
            <a:r>
              <a:rPr lang="en-GB" sz="1600" b="1" dirty="0" err="1">
                <a:solidFill>
                  <a:srgbClr val="FFFFFF"/>
                </a:solidFill>
              </a:rPr>
              <a:t>Chaat</a:t>
            </a:r>
            <a:r>
              <a:rPr lang="en-GB" sz="1600" b="1" dirty="0">
                <a:solidFill>
                  <a:srgbClr val="FFFFFF"/>
                </a:solidFill>
              </a:rPr>
              <a:t> Bazaar</a:t>
            </a:r>
            <a:r>
              <a:rPr lang="en-GB" sz="1600" dirty="0">
                <a:solidFill>
                  <a:srgbClr val="FFFFFF"/>
                </a:solidFill>
              </a:rPr>
              <a:t>, </a:t>
            </a:r>
            <a:r>
              <a:rPr lang="en-GB" sz="1600" b="1" dirty="0">
                <a:solidFill>
                  <a:srgbClr val="FFFFFF"/>
                </a:solidFill>
              </a:rPr>
              <a:t>Curry Point</a:t>
            </a:r>
            <a:r>
              <a:rPr lang="en-GB" sz="1600" dirty="0">
                <a:solidFill>
                  <a:srgbClr val="FFFFFF"/>
                </a:solidFill>
              </a:rPr>
              <a:t>, and </a:t>
            </a:r>
            <a:r>
              <a:rPr lang="en-GB" sz="1600" b="1" dirty="0" err="1">
                <a:solidFill>
                  <a:srgbClr val="FFFFFF"/>
                </a:solidFill>
              </a:rPr>
              <a:t>Dosa</a:t>
            </a:r>
            <a:r>
              <a:rPr lang="en-GB" sz="1600" b="1" dirty="0">
                <a:solidFill>
                  <a:srgbClr val="FFFFFF"/>
                </a:solidFill>
              </a:rPr>
              <a:t> Delight</a:t>
            </a:r>
            <a:r>
              <a:rPr lang="en-GB" sz="1600" dirty="0">
                <a:solidFill>
                  <a:srgbClr val="FFFFFF"/>
                </a:solidFill>
              </a:rPr>
              <a:t>.</a:t>
            </a:r>
            <a:br>
              <a:rPr lang="en-GB" sz="1600" dirty="0">
                <a:solidFill>
                  <a:srgbClr val="FFFFFF"/>
                </a:solidFill>
              </a:rPr>
            </a:br>
            <a:r>
              <a:rPr lang="en-GB" sz="1600" b="1" dirty="0">
                <a:solidFill>
                  <a:srgbClr val="FFFFFF"/>
                </a:solidFill>
              </a:rPr>
              <a:t>Most Ordered Restaurants:</a:t>
            </a:r>
            <a:br>
              <a:rPr lang="en-GB" sz="1600" b="1" dirty="0">
                <a:solidFill>
                  <a:srgbClr val="FFFFFF"/>
                </a:solidFill>
              </a:rPr>
            </a:br>
            <a:r>
              <a:rPr lang="en-GB" sz="1600" b="1" dirty="0">
                <a:solidFill>
                  <a:srgbClr val="FFFFFF"/>
                </a:solidFill>
              </a:rPr>
              <a:t>Biryani House</a:t>
            </a:r>
            <a:r>
              <a:rPr lang="en-GB" sz="1600" dirty="0">
                <a:solidFill>
                  <a:srgbClr val="FFFFFF"/>
                </a:solidFill>
              </a:rPr>
              <a:t> again tops with </a:t>
            </a:r>
            <a:r>
              <a:rPr lang="en-GB" sz="1600" b="1" dirty="0">
                <a:solidFill>
                  <a:srgbClr val="FFFFFF"/>
                </a:solidFill>
              </a:rPr>
              <a:t>2,250 orders</a:t>
            </a:r>
            <a:r>
              <a:rPr lang="en-GB" sz="1600" dirty="0">
                <a:solidFill>
                  <a:srgbClr val="FFFFFF"/>
                </a:solidFill>
              </a:rPr>
              <a:t>, indicating both popularity and high operational throughput.</a:t>
            </a:r>
            <a:br>
              <a:rPr lang="en-GB" sz="1600" dirty="0">
                <a:solidFill>
                  <a:srgbClr val="FFFFFF"/>
                </a:solidFill>
              </a:rPr>
            </a:br>
            <a:r>
              <a:rPr lang="en-GB" sz="1600" b="1" dirty="0">
                <a:solidFill>
                  <a:srgbClr val="FFFFFF"/>
                </a:solidFill>
              </a:rPr>
              <a:t>Most Popular Dishes:</a:t>
            </a:r>
            <a:br>
              <a:rPr lang="en-GB" sz="1600" b="1" dirty="0">
                <a:solidFill>
                  <a:srgbClr val="FFFFFF"/>
                </a:solidFill>
              </a:rPr>
            </a:br>
            <a:r>
              <a:rPr lang="en-GB" sz="1600" dirty="0">
                <a:solidFill>
                  <a:srgbClr val="FFFFFF"/>
                </a:solidFill>
              </a:rPr>
              <a:t>Cross-restaurant </a:t>
            </a:r>
            <a:r>
              <a:rPr lang="en-GB" sz="1600" dirty="0" err="1">
                <a:solidFill>
                  <a:srgbClr val="FFFFFF"/>
                </a:solidFill>
              </a:rPr>
              <a:t>favorite</a:t>
            </a:r>
            <a:r>
              <a:rPr lang="en-GB" sz="1600" dirty="0">
                <a:solidFill>
                  <a:srgbClr val="FFFFFF"/>
                </a:solidFill>
              </a:rPr>
              <a:t> dishes include:</a:t>
            </a:r>
            <a:br>
              <a:rPr lang="en-GB" sz="1600" dirty="0">
                <a:solidFill>
                  <a:srgbClr val="FFFFFF"/>
                </a:solidFill>
              </a:rPr>
            </a:br>
            <a:r>
              <a:rPr lang="en-GB" sz="1600" b="1" dirty="0">
                <a:solidFill>
                  <a:srgbClr val="FFFFFF"/>
                </a:solidFill>
              </a:rPr>
              <a:t>Aloo Paratha, Butter Chicken, Paneer Tikka, Biryani</a:t>
            </a:r>
            <a:br>
              <a:rPr lang="en-GB" dirty="0">
                <a:solidFill>
                  <a:srgbClr val="FFFFFF"/>
                </a:solidFill>
              </a:rPr>
            </a:br>
            <a:endParaRPr lang="en-IN" sz="11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B5D97-DD90-4C45-913F-3D30315CE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120348"/>
            <a:ext cx="10515600" cy="47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04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B8B6-B671-4820-B4DB-E8075C47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1600" b="1" dirty="0">
                <a:solidFill>
                  <a:srgbClr val="FFFFFF"/>
                </a:solidFill>
              </a:rPr>
              <a:t>🙋‍♂️ Customer </a:t>
            </a:r>
            <a:r>
              <a:rPr lang="en-IN" sz="1600" b="1" dirty="0" err="1">
                <a:solidFill>
                  <a:srgbClr val="FFFFFF"/>
                </a:solidFill>
              </a:rPr>
              <a:t>Behavior</a:t>
            </a:r>
            <a:r>
              <a:rPr lang="en-IN" sz="1600" b="1" dirty="0">
                <a:solidFill>
                  <a:srgbClr val="FFFFFF"/>
                </a:solidFill>
              </a:rPr>
              <a:t> Insights</a:t>
            </a:r>
            <a:br>
              <a:rPr lang="en-IN" sz="1400" b="1" dirty="0">
                <a:solidFill>
                  <a:srgbClr val="FFFFFF"/>
                </a:solidFill>
              </a:rPr>
            </a:br>
            <a:r>
              <a:rPr lang="en-IN" sz="1400" b="1" dirty="0">
                <a:solidFill>
                  <a:srgbClr val="FFFFFF"/>
                </a:solidFill>
              </a:rPr>
              <a:t>Top Repeat Customers:</a:t>
            </a:r>
            <a:br>
              <a:rPr lang="en-IN" sz="1400" b="1" dirty="0">
                <a:solidFill>
                  <a:srgbClr val="FFFFFF"/>
                </a:solidFill>
              </a:rPr>
            </a:br>
            <a:r>
              <a:rPr lang="en-IN" sz="1400" b="1" dirty="0" err="1">
                <a:solidFill>
                  <a:srgbClr val="FFFFFF"/>
                </a:solidFill>
              </a:rPr>
              <a:t>Aradhya</a:t>
            </a:r>
            <a:r>
              <a:rPr lang="en-IN" sz="1400" b="1" dirty="0">
                <a:solidFill>
                  <a:srgbClr val="FFFFFF"/>
                </a:solidFill>
              </a:rPr>
              <a:t> </a:t>
            </a:r>
            <a:r>
              <a:rPr lang="en-IN" sz="1400" b="1" dirty="0" err="1">
                <a:solidFill>
                  <a:srgbClr val="FFFFFF"/>
                </a:solidFill>
              </a:rPr>
              <a:t>Comar</a:t>
            </a:r>
            <a:r>
              <a:rPr lang="en-IN" sz="1400" b="1" dirty="0">
                <a:solidFill>
                  <a:srgbClr val="FFFFFF"/>
                </a:solidFill>
              </a:rPr>
              <a:t> (45 orders)</a:t>
            </a:r>
            <a:r>
              <a:rPr lang="en-IN" sz="1400" dirty="0">
                <a:solidFill>
                  <a:srgbClr val="FFFFFF"/>
                </a:solidFill>
              </a:rPr>
              <a:t>, </a:t>
            </a:r>
            <a:r>
              <a:rPr lang="en-IN" sz="1400" b="1" dirty="0" err="1">
                <a:solidFill>
                  <a:srgbClr val="FFFFFF"/>
                </a:solidFill>
              </a:rPr>
              <a:t>Advik</a:t>
            </a:r>
            <a:r>
              <a:rPr lang="en-IN" sz="1400" b="1" dirty="0">
                <a:solidFill>
                  <a:srgbClr val="FFFFFF"/>
                </a:solidFill>
              </a:rPr>
              <a:t> Lad (44 orders)</a:t>
            </a:r>
            <a:r>
              <a:rPr lang="en-IN" sz="1400" dirty="0">
                <a:solidFill>
                  <a:srgbClr val="FFFFFF"/>
                </a:solidFill>
              </a:rPr>
              <a:t>, and </a:t>
            </a:r>
            <a:r>
              <a:rPr lang="en-IN" sz="1400" b="1" dirty="0" err="1">
                <a:solidFill>
                  <a:srgbClr val="FFFFFF"/>
                </a:solidFill>
              </a:rPr>
              <a:t>Indranil</a:t>
            </a:r>
            <a:r>
              <a:rPr lang="en-IN" sz="1400" b="1" dirty="0">
                <a:solidFill>
                  <a:srgbClr val="FFFFFF"/>
                </a:solidFill>
              </a:rPr>
              <a:t> Chandra (43 orders)</a:t>
            </a:r>
            <a:r>
              <a:rPr lang="en-IN" sz="1400" dirty="0">
                <a:solidFill>
                  <a:srgbClr val="FFFFFF"/>
                </a:solidFill>
              </a:rPr>
              <a:t> lead as most loyal users.</a:t>
            </a:r>
            <a:br>
              <a:rPr lang="en-IN" sz="1400" dirty="0">
                <a:solidFill>
                  <a:srgbClr val="FFFFFF"/>
                </a:solidFill>
              </a:rPr>
            </a:br>
            <a:r>
              <a:rPr lang="en-IN" sz="1400" b="1" dirty="0">
                <a:solidFill>
                  <a:srgbClr val="FFFFFF"/>
                </a:solidFill>
              </a:rPr>
              <a:t>High-Value Customers:</a:t>
            </a:r>
            <a:br>
              <a:rPr lang="en-IN" sz="1400" b="1" dirty="0">
                <a:solidFill>
                  <a:srgbClr val="FFFFFF"/>
                </a:solidFill>
              </a:rPr>
            </a:br>
            <a:r>
              <a:rPr lang="en-IN" sz="1400" b="1" dirty="0">
                <a:solidFill>
                  <a:srgbClr val="FFFFFF"/>
                </a:solidFill>
              </a:rPr>
              <a:t>Amani Anand</a:t>
            </a:r>
            <a:r>
              <a:rPr lang="en-IN" sz="1400" dirty="0">
                <a:solidFill>
                  <a:srgbClr val="FFFFFF"/>
                </a:solidFill>
              </a:rPr>
              <a:t> has the </a:t>
            </a:r>
            <a:r>
              <a:rPr lang="en-IN" sz="1400" b="1" dirty="0">
                <a:solidFill>
                  <a:srgbClr val="FFFFFF"/>
                </a:solidFill>
              </a:rPr>
              <a:t>highest average order value (~₹2,269)</a:t>
            </a:r>
            <a:r>
              <a:rPr lang="en-IN" sz="1400" dirty="0">
                <a:solidFill>
                  <a:srgbClr val="FFFFFF"/>
                </a:solidFill>
              </a:rPr>
              <a:t>, useful for loyalty and premium targeting.</a:t>
            </a:r>
            <a:br>
              <a:rPr lang="en-IN" sz="1400" dirty="0">
                <a:solidFill>
                  <a:srgbClr val="FFFFFF"/>
                </a:solidFill>
              </a:rPr>
            </a:br>
            <a:endParaRPr lang="en-IN" sz="14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85817-810A-45AF-9DDD-56137D3D4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74" y="1550504"/>
            <a:ext cx="10376452" cy="51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55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A0CE-8FB3-471E-AB33-A338811E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9" y="126586"/>
            <a:ext cx="10515600" cy="430005"/>
          </a:xfrm>
        </p:spPr>
        <p:txBody>
          <a:bodyPr>
            <a:normAutofit/>
          </a:bodyPr>
          <a:lstStyle/>
          <a:p>
            <a:r>
              <a:rPr lang="en-GB" sz="2000" b="1" u="sng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📈 Dashboard Highlights (Interactive Views)</a:t>
            </a:r>
            <a:endParaRPr lang="en-IN" sz="2000" b="1" u="sn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BCCF4-EB8E-4670-B710-94E2B2AF2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4786"/>
            <a:ext cx="12192000" cy="61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18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ED7D31"/>
      </a:dk1>
      <a:lt1>
        <a:srgbClr val="ED7D31"/>
      </a:lt1>
      <a:dk2>
        <a:srgbClr val="ED7D31"/>
      </a:dk2>
      <a:lt2>
        <a:srgbClr val="ED7D31"/>
      </a:lt2>
      <a:accent1>
        <a:srgbClr val="ED7D31"/>
      </a:accent1>
      <a:accent2>
        <a:srgbClr val="ED7D31"/>
      </a:accent2>
      <a:accent3>
        <a:srgbClr val="ED7D31"/>
      </a:accent3>
      <a:accent4>
        <a:srgbClr val="ED7D31"/>
      </a:accent4>
      <a:accent5>
        <a:srgbClr val="ED7D31"/>
      </a:accent5>
      <a:accent6>
        <a:srgbClr val="ED7D31"/>
      </a:accent6>
      <a:hlink>
        <a:srgbClr val="FFFFFF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458</Words>
  <Application>Microsoft Office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Swiggy Data Analysis Project</vt:lpstr>
      <vt:lpstr>Dataset &amp; Queries: Building connection </vt:lpstr>
      <vt:lpstr>Relationship Building</vt:lpstr>
      <vt:lpstr>PowerPoint Presentation</vt:lpstr>
      <vt:lpstr>1. 📦 Order Trends &amp; Revenue Insights Total Revenue by City: Top-earning city: Chennai with ₹27.35 lakh. Followed by Ahmedabad (₹26.19 lakh), and Delhi (₹24.96 lakh). The revenue distribution aligns closely with population density and urban food delivery adoption. Monthly Order Trend: Orders peaked in January and March, indicating a higher food delivery frequency during holidays and post-payday periods. Gradual monthly fluctuations suggest consistent consumer engagement across the year. </vt:lpstr>
      <vt:lpstr>2. 🚴‍♂️ Delivery Partner Performance Average Delivery Time: Ranges from ~80 mins (Drishya Chaudhari) to ~87 mins (Alia Madan). Ahmedabad has the lowest average delivery time (69.7 mins), suggesting optimized delivery routing. Late vs On-Time Delivery: Partners like Alisha Mann had 36 late vs 11 on-time deliveries, performance concerns. An analytical model comparing expected vs actual delivery time was used to label each delivery. Orders Per Partner: High-performing partners manage up to 47 orders, highlighting capacity variations. </vt:lpstr>
      <vt:lpstr>3. 🍽️ Restaurant Performance Analysis Top Rated Restaurants: Biryani House received the highest reviews (44,278) with a high average rating. Followed by Chaat Bazaar, Curry Point, and Dosa Delight. Most Ordered Restaurants: Biryani House again tops with 2,250 orders, indicating both popularity and high operational throughput. Most Popular Dishes: Cross-restaurant favorite dishes include: Aloo Paratha, Butter Chicken, Paneer Tikka, Biryani </vt:lpstr>
      <vt:lpstr>🙋‍♂️ Customer Behavior Insights Top Repeat Customers: Aradhya Comar (45 orders), Advik Lad (44 orders), and Indranil Chandra (43 orders) lead as most loyal users. High-Value Customers: Amani Anand has the highest average order value (~₹2,269), useful for loyalty and premium targeting. </vt:lpstr>
      <vt:lpstr>📈 Dashboard Highlights (Interactive Views)</vt:lpstr>
      <vt:lpstr>PowerPoint Presentation</vt:lpstr>
      <vt:lpstr>PowerPoint Presentation</vt:lpstr>
      <vt:lpstr>PowerPoint Presentation</vt:lpstr>
      <vt:lpstr>✅ Conclusion : This Swiggy dataset capstone project provides crucial insights for: Optimizing delivery partner assignment Enhancing, restaurant onboarding, strategies Designing, loyalty programs for high-value customers Predicting demand surges for efficient planning. 📌 Recommendations : Incentivize top-performing delivery partners. Partner more with high-rated and frequently ordered restaurants. Implement loyalty rewards for frequent and high-value customers. Use time-series forecasting to staff delivery teams better in peak months.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jmaity370@gmail.com</dc:creator>
  <cp:lastModifiedBy>jmaity370@gmail.com</cp:lastModifiedBy>
  <cp:revision>5</cp:revision>
  <dcterms:created xsi:type="dcterms:W3CDTF">2025-06-14T17:57:55Z</dcterms:created>
  <dcterms:modified xsi:type="dcterms:W3CDTF">2025-06-14T18:37:41Z</dcterms:modified>
</cp:coreProperties>
</file>