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355" r:id="rId3"/>
    <p:sldId id="386" r:id="rId4"/>
    <p:sldId id="345" r:id="rId5"/>
    <p:sldId id="384" r:id="rId6"/>
    <p:sldId id="361" r:id="rId7"/>
    <p:sldId id="358" r:id="rId8"/>
    <p:sldId id="381" r:id="rId9"/>
    <p:sldId id="374" r:id="rId10"/>
    <p:sldId id="376" r:id="rId11"/>
    <p:sldId id="382" r:id="rId12"/>
    <p:sldId id="383" r:id="rId13"/>
    <p:sldId id="348" r:id="rId14"/>
    <p:sldId id="350" r:id="rId15"/>
    <p:sldId id="370" r:id="rId16"/>
    <p:sldId id="371" r:id="rId17"/>
    <p:sldId id="367" r:id="rId18"/>
    <p:sldId id="368" r:id="rId19"/>
    <p:sldId id="369" r:id="rId20"/>
    <p:sldId id="385" r:id="rId21"/>
    <p:sldId id="377" r:id="rId22"/>
    <p:sldId id="379" r:id="rId23"/>
    <p:sldId id="380" r:id="rId24"/>
    <p:sldId id="378" r:id="rId25"/>
    <p:sldId id="359" r:id="rId26"/>
    <p:sldId id="363" r:id="rId27"/>
    <p:sldId id="35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98185"/>
    <a:srgbClr val="70AD47"/>
    <a:srgbClr val="AFABAB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/>
    <p:restoredTop sz="88942"/>
  </p:normalViewPr>
  <p:slideViewPr>
    <p:cSldViewPr snapToGrid="0" snapToObjects="1">
      <p:cViewPr varScale="1">
        <p:scale>
          <a:sx n="95" d="100"/>
          <a:sy n="95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90th percentile queuing delay</c:v>
                </c:pt>
              </c:strCache>
            </c:strRef>
          </c:tx>
          <c:spPr>
            <a:solidFill>
              <a:schemeClr val="accent1"/>
            </a:solidFill>
            <a:ln w="34925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GPU</c:v>
                </c:pt>
                <c:pt idx="1">
                  <c:v>2-4 GPU</c:v>
                </c:pt>
                <c:pt idx="2">
                  <c:v>&gt;4 GPU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3-7C41-BC3B-62975B963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0886495"/>
        <c:axId val="1775067151"/>
      </c:barChart>
      <c:catAx>
        <c:axId val="169088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pPr>
            <a:endParaRPr lang="en-US"/>
          </a:p>
        </c:txPr>
        <c:crossAx val="1775067151"/>
        <c:crosses val="autoZero"/>
        <c:auto val="1"/>
        <c:lblAlgn val="ctr"/>
        <c:lblOffset val="100"/>
        <c:noMultiLvlLbl val="0"/>
      </c:catAx>
      <c:valAx>
        <c:axId val="177506715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>
                    <a:solidFill>
                      <a:schemeClr val="tx1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90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th</a:t>
                </a:r>
                <a:r>
                  <a:rPr lang="en-US" sz="2000" b="1" baseline="0" dirty="0">
                    <a:solidFill>
                      <a:schemeClr val="tx1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 percentile queuing delay (minutes)</a:t>
                </a:r>
                <a:endParaRPr lang="en-US" sz="2000" b="1" dirty="0">
                  <a:solidFill>
                    <a:schemeClr val="tx1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pPr>
            <a:endParaRPr lang="en-US"/>
          </a:p>
        </c:txPr>
        <c:crossAx val="1690886495"/>
        <c:crosses val="autoZero"/>
        <c:crossBetween val="between"/>
      </c:valAx>
      <c:spPr>
        <a:noFill/>
        <a:ln w="412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GPU utilization</c:v>
                </c:pt>
              </c:strCache>
            </c:strRef>
          </c:tx>
          <c:spPr>
            <a:solidFill>
              <a:schemeClr val="accent1"/>
            </a:solidFill>
            <a:ln w="34925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 GPU</c:v>
                </c:pt>
                <c:pt idx="1">
                  <c:v>4 GPU</c:v>
                </c:pt>
                <c:pt idx="2">
                  <c:v>8 GPU</c:v>
                </c:pt>
                <c:pt idx="3">
                  <c:v>16 GPU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53.51</c:v>
                </c:pt>
                <c:pt idx="1">
                  <c:v>51.13</c:v>
                </c:pt>
                <c:pt idx="2">
                  <c:v>51.09</c:v>
                </c:pt>
                <c:pt idx="3">
                  <c:v>44.88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7D-974C-AE17-4B9CBBCCC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0886495"/>
        <c:axId val="1775067151"/>
      </c:barChart>
      <c:catAx>
        <c:axId val="169088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pPr>
            <a:endParaRPr lang="en-US"/>
          </a:p>
        </c:txPr>
        <c:crossAx val="1775067151"/>
        <c:crosses val="autoZero"/>
        <c:auto val="1"/>
        <c:lblAlgn val="ctr"/>
        <c:lblOffset val="100"/>
        <c:noMultiLvlLbl val="0"/>
      </c:catAx>
      <c:valAx>
        <c:axId val="177506715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100" b="1" dirty="0">
                    <a:solidFill>
                      <a:schemeClr val="tx1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Mean GPU 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pPr>
            <a:endParaRPr lang="en-US"/>
          </a:p>
        </c:txPr>
        <c:crossAx val="1690886495"/>
        <c:crosses val="autoZero"/>
        <c:crossBetween val="between"/>
      </c:valAx>
      <c:spPr>
        <a:noFill/>
        <a:ln w="412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195DC-AC3B-E946-A749-879E63C3E26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97DE-CD7B-5A4A-8090-5E2CD0B9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77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9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7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35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2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6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7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35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8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27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15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2EB-1AF0-1445-83E0-E8F84812C875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2E0E-81B6-5141-904F-3EFE8053940A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ED5-239E-054B-81C2-2CB5744FC0A2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B3F-A256-6641-AE8F-930F14FF6749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B608-ED21-3A42-88CA-EAF9C8E62649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8CF1-4F7F-6741-BCE9-DEFD4924C8A4}" type="datetime1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67F4-29E8-6C4C-95A9-6B1FE1047705}" type="datetime1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67A-B29B-F647-886B-5B652BAC73AA}" type="datetime1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CD49-992C-9C4E-9DDF-506CEAF3A7E2}" type="datetime1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636E-70DC-304F-B647-EAAC6FB1F55A}" type="datetime1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8E18-2AB1-D64E-B73D-D2DA6AE467FC}" type="datetime1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C3D1-9864-7B4A-811C-76D56E8CE0FC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946056"/>
            <a:ext cx="117856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Roboto Condensed" charset="0"/>
                <a:ea typeface="Roboto Condensed" charset="0"/>
                <a:cs typeface="Roboto Condensed" charset="0"/>
              </a:rPr>
              <a:t>A Scheduler for Efficiently Sharing GPU Clusters for Deep Learning Workloads</a:t>
            </a:r>
            <a:endParaRPr lang="en-US" sz="50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882C646-DADB-F143-BB9E-8A0DA305721C}"/>
              </a:ext>
            </a:extLst>
          </p:cNvPr>
          <p:cNvSpPr txBox="1">
            <a:spLocks/>
          </p:cNvSpPr>
          <p:nvPr/>
        </p:nvSpPr>
        <p:spPr>
          <a:xfrm>
            <a:off x="576197" y="3557207"/>
            <a:ext cx="10409129" cy="134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Roboto Condensed" charset="0"/>
                <a:ea typeface="Roboto Condensed" charset="0"/>
                <a:cs typeface="Roboto Condensed" charset="0"/>
              </a:rPr>
              <a:t>Deepak Narayanan </a:t>
            </a:r>
            <a:r>
              <a:rPr lang="en-US">
                <a:latin typeface="Roboto Condensed" charset="0"/>
                <a:ea typeface="Roboto Condensed" charset="0"/>
                <a:cs typeface="Roboto Condensed" charset="0"/>
              </a:rPr>
              <a:t>*, Keshav Santhanam *, Amar Phanishayee §, Matei Zaharia *</a:t>
            </a:r>
          </a:p>
          <a:p>
            <a:r>
              <a:rPr lang="en-US">
                <a:latin typeface="Roboto Condensed" charset="0"/>
                <a:ea typeface="Roboto Condensed" charset="0"/>
                <a:cs typeface="Roboto Condensed" charset="0"/>
              </a:rPr>
              <a:t>* Stanford University     § Microsoft Research</a:t>
            </a:r>
            <a:endParaRPr lang="en-US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ED6A87-DD4B-6F4D-8CB0-8F5F87E66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4411" y="4343400"/>
            <a:ext cx="2137589" cy="2463571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C91AD8-0004-F64C-95A8-22DE27F9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02" y="5497284"/>
            <a:ext cx="3701809" cy="13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3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379984" y="2614975"/>
            <a:ext cx="10821416" cy="1469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u="sng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This talk:</a:t>
            </a:r>
            <a:r>
              <a:rPr lang="en-US" sz="38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 How do we time- and space- share in a principled way optimizing an </a:t>
            </a:r>
            <a:r>
              <a:rPr lang="en-US" sz="3800" b="1" u="sng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admin-provided metric</a:t>
            </a:r>
            <a:r>
              <a:rPr lang="en-US" sz="38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747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79F9AD-4DEF-3B4C-A1DA-5ACD02B1C4E6}"/>
              </a:ext>
            </a:extLst>
          </p:cNvPr>
          <p:cNvGrpSpPr/>
          <p:nvPr/>
        </p:nvGrpSpPr>
        <p:grpSpPr>
          <a:xfrm>
            <a:off x="293221" y="1358704"/>
            <a:ext cx="11292934" cy="3906811"/>
            <a:chOff x="293221" y="1358704"/>
            <a:chExt cx="11292934" cy="39068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D45BB6-077D-924A-9B7F-201C8D7D8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092" y="2082268"/>
              <a:ext cx="1358900" cy="32819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7E200D-FFE7-9B40-B7CB-EAC4687B5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6992" y="2006067"/>
              <a:ext cx="1416050" cy="9663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78D43A-1516-064C-A6B8-7205AE1D5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992" y="2410466"/>
              <a:ext cx="1651000" cy="60459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2A103-6091-7848-9A31-22874B3F2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467" y="3696964"/>
              <a:ext cx="698500" cy="4598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4DFB3EE-ED7A-1142-921C-C0585112F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03917" y="3616857"/>
              <a:ext cx="711200" cy="5399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C77A52-0272-A64D-BE5F-BDF54B135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50067" y="3608355"/>
              <a:ext cx="736600" cy="5484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EB7640-8A18-2E47-B726-AA53AA01B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03917" y="4156773"/>
              <a:ext cx="711200" cy="53991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0E8BDB7-F005-4E43-BC1E-7B23E7656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5467" y="4156773"/>
              <a:ext cx="711200" cy="5399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D96DD7-0897-C945-9534-779D58B09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3167" y="4236880"/>
              <a:ext cx="698500" cy="459809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959D1D-B36E-A84F-8414-817A8AE729CC}"/>
                </a:ext>
              </a:extLst>
            </p:cNvPr>
            <p:cNvCxnSpPr>
              <a:cxnSpLocks/>
            </p:cNvCxnSpPr>
            <p:nvPr/>
          </p:nvCxnSpPr>
          <p:spPr>
            <a:xfrm>
              <a:off x="3629557" y="2703559"/>
              <a:ext cx="1050924" cy="5036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BEDD8D-4010-8540-8EFD-BF7E5D3B5DD0}"/>
                </a:ext>
              </a:extLst>
            </p:cNvPr>
            <p:cNvSpPr txBox="1"/>
            <p:nvPr/>
          </p:nvSpPr>
          <p:spPr>
            <a:xfrm>
              <a:off x="669753" y="1358704"/>
              <a:ext cx="2779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charset="0"/>
                  <a:ea typeface="Roboto Condensed" charset="0"/>
                  <a:cs typeface="Roboto Condensed" charset="0"/>
                </a:rPr>
                <a:t>Applications written in existing frameworks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ECDE3B-E306-A841-A8C8-A73D7FFEE5E1}"/>
                </a:ext>
              </a:extLst>
            </p:cNvPr>
            <p:cNvSpPr txBox="1"/>
            <p:nvPr/>
          </p:nvSpPr>
          <p:spPr>
            <a:xfrm>
              <a:off x="293221" y="4875775"/>
              <a:ext cx="3532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charset="0"/>
                  <a:ea typeface="Roboto Condensed" charset="0"/>
                  <a:cs typeface="Roboto Condensed" charset="0"/>
                </a:rPr>
                <a:t>Cluster of heterogeneous GPUs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78474A-B28F-424B-858E-DE22221D2B7D}"/>
                </a:ext>
              </a:extLst>
            </p:cNvPr>
            <p:cNvSpPr txBox="1"/>
            <p:nvPr/>
          </p:nvSpPr>
          <p:spPr>
            <a:xfrm>
              <a:off x="4026668" y="2619853"/>
              <a:ext cx="1073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 Condensed" charset="0"/>
                  <a:ea typeface="Roboto Condensed" charset="0"/>
                  <a:cs typeface="Roboto Condensed" charset="0"/>
                </a:rPr>
                <a:t>Profiler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368E34-76F0-424A-A72A-6B14A94F3024}"/>
                </a:ext>
              </a:extLst>
            </p:cNvPr>
            <p:cNvCxnSpPr>
              <a:cxnSpLocks/>
            </p:cNvCxnSpPr>
            <p:nvPr/>
          </p:nvCxnSpPr>
          <p:spPr>
            <a:xfrm>
              <a:off x="6308725" y="3358608"/>
              <a:ext cx="990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4D4B2D-FBD2-5549-92A9-C6BB87603272}"/>
                </a:ext>
              </a:extLst>
            </p:cNvPr>
            <p:cNvSpPr txBox="1"/>
            <p:nvPr/>
          </p:nvSpPr>
          <p:spPr>
            <a:xfrm>
              <a:off x="4712232" y="3025001"/>
              <a:ext cx="1541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charset="0"/>
                  <a:ea typeface="Roboto Condensed" charset="0"/>
                  <a:cs typeface="Roboto Condensed" charset="0"/>
                </a:rPr>
                <a:t>Performance</a:t>
              </a:r>
            </a:p>
            <a:p>
              <a:pPr algn="ctr"/>
              <a:r>
                <a:rPr lang="en-US" dirty="0">
                  <a:latin typeface="Roboto Condensed" charset="0"/>
                  <a:ea typeface="Roboto Condensed" charset="0"/>
                  <a:cs typeface="Roboto Condensed" charset="0"/>
                </a:rPr>
                <a:t>measurements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3906D5A-A127-544B-8968-6EA2AF68A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9557" y="3333208"/>
              <a:ext cx="1050924" cy="5036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69A2B0-A365-9C4C-B577-50F62B2C67CA}"/>
                </a:ext>
              </a:extLst>
            </p:cNvPr>
            <p:cNvSpPr txBox="1"/>
            <p:nvPr/>
          </p:nvSpPr>
          <p:spPr>
            <a:xfrm>
              <a:off x="6393236" y="2989185"/>
              <a:ext cx="76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 Condensed" charset="0"/>
                  <a:ea typeface="Roboto Condensed" charset="0"/>
                  <a:cs typeface="Roboto Condensed" charset="0"/>
                </a:rPr>
                <a:t>Policy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459413-9ACA-8F47-AAFB-F02AB44AC863}"/>
                </a:ext>
              </a:extLst>
            </p:cNvPr>
            <p:cNvSpPr txBox="1"/>
            <p:nvPr/>
          </p:nvSpPr>
          <p:spPr>
            <a:xfrm>
              <a:off x="7414949" y="3197026"/>
              <a:ext cx="1159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charset="0"/>
                  <a:ea typeface="Roboto Condensed" charset="0"/>
                  <a:cs typeface="Roboto Condensed" charset="0"/>
                </a:rPr>
                <a:t>Allocation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58EE5B-D34D-384D-AB67-61556475F4AF}"/>
                </a:ext>
              </a:extLst>
            </p:cNvPr>
            <p:cNvSpPr txBox="1"/>
            <p:nvPr/>
          </p:nvSpPr>
          <p:spPr>
            <a:xfrm>
              <a:off x="9565483" y="2658325"/>
              <a:ext cx="2020672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latin typeface="Roboto Condensed" charset="0"/>
                  <a:ea typeface="Roboto Condensed" charset="0"/>
                  <a:cs typeface="Roboto Condensed" charset="0"/>
                </a:rPr>
                <a:t>The scheduler assigns applications to worker GPUs according to computed allocation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BF3823-6138-4C45-B41A-32D74DC555D3}"/>
                </a:ext>
              </a:extLst>
            </p:cNvPr>
            <p:cNvSpPr txBox="1"/>
            <p:nvPr/>
          </p:nvSpPr>
          <p:spPr>
            <a:xfrm>
              <a:off x="4338044" y="3665077"/>
              <a:ext cx="266607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resnet50: {v100: 200,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           p100: 100},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nmt</a:t>
              </a:r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: {v100: 50,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      p100: 50},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resnet50 + </a:t>
              </a:r>
              <a:r>
                <a:rPr lang="en-US" sz="1400" dirty="0" err="1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nmt</a:t>
              </a:r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: {}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55F218-D718-F249-9181-A342787DA766}"/>
                </a:ext>
              </a:extLst>
            </p:cNvPr>
            <p:cNvSpPr txBox="1"/>
            <p:nvPr/>
          </p:nvSpPr>
          <p:spPr>
            <a:xfrm>
              <a:off x="6952903" y="3665077"/>
              <a:ext cx="275986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resnet50: {v100: 0.2,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           p100: 0.6},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nmt</a:t>
              </a:r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: {v100: 0.5,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      p100: 0.2},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resnet50 + </a:t>
              </a:r>
              <a:r>
                <a:rPr lang="en-US" sz="1400" dirty="0" err="1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nmt</a:t>
              </a:r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: {}</a:t>
              </a:r>
            </a:p>
            <a:p>
              <a:r>
                <a:rPr lang="en-US" sz="14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A84A19-1F57-6A42-ACF8-191BE4A572A1}"/>
                </a:ext>
              </a:extLst>
            </p:cNvPr>
            <p:cNvCxnSpPr>
              <a:cxnSpLocks/>
            </p:cNvCxnSpPr>
            <p:nvPr/>
          </p:nvCxnSpPr>
          <p:spPr>
            <a:xfrm>
              <a:off x="8574883" y="3358608"/>
              <a:ext cx="990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098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13F0A56-1859-5C4A-AD3A-4A9362FBB937}"/>
              </a:ext>
            </a:extLst>
          </p:cNvPr>
          <p:cNvSpPr/>
          <p:nvPr/>
        </p:nvSpPr>
        <p:spPr>
          <a:xfrm>
            <a:off x="4657680" y="2777336"/>
            <a:ext cx="3917203" cy="10595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45BB6-077D-924A-9B7F-201C8D7D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92" y="2082268"/>
            <a:ext cx="1358900" cy="328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7E200D-FFE7-9B40-B7CB-EAC4687B5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992" y="2006067"/>
            <a:ext cx="1416050" cy="966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8D43A-1516-064C-A6B8-7205AE1D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92" y="2410466"/>
            <a:ext cx="1651000" cy="604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2A103-6091-7848-9A31-22874B3F2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67" y="3696964"/>
            <a:ext cx="698500" cy="459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DFB3EE-ED7A-1142-921C-C0585112F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917" y="3616857"/>
            <a:ext cx="711200" cy="539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C77A52-0272-A64D-BE5F-BDF54B135D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0067" y="3608355"/>
            <a:ext cx="736600" cy="5484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EB7640-8A18-2E47-B726-AA53AA01B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917" y="4156773"/>
            <a:ext cx="711200" cy="539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E8BDB7-F005-4E43-BC1E-7B23E7656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467" y="4156773"/>
            <a:ext cx="711200" cy="539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D96DD7-0897-C945-9534-779D58B09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67" y="4236880"/>
            <a:ext cx="698500" cy="45980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959D1D-B36E-A84F-8414-817A8AE729CC}"/>
              </a:ext>
            </a:extLst>
          </p:cNvPr>
          <p:cNvCxnSpPr>
            <a:cxnSpLocks/>
          </p:cNvCxnSpPr>
          <p:nvPr/>
        </p:nvCxnSpPr>
        <p:spPr>
          <a:xfrm>
            <a:off x="3629557" y="2703559"/>
            <a:ext cx="1050924" cy="503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BEDD8D-4010-8540-8EFD-BF7E5D3B5DD0}"/>
              </a:ext>
            </a:extLst>
          </p:cNvPr>
          <p:cNvSpPr txBox="1"/>
          <p:nvPr/>
        </p:nvSpPr>
        <p:spPr>
          <a:xfrm>
            <a:off x="669753" y="1358704"/>
            <a:ext cx="277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charset="0"/>
                <a:ea typeface="Roboto Condensed" charset="0"/>
                <a:cs typeface="Roboto Condensed" charset="0"/>
              </a:rPr>
              <a:t>Applications written in existing frameworks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ECDE3B-E306-A841-A8C8-A73D7FFEE5E1}"/>
              </a:ext>
            </a:extLst>
          </p:cNvPr>
          <p:cNvSpPr txBox="1"/>
          <p:nvPr/>
        </p:nvSpPr>
        <p:spPr>
          <a:xfrm>
            <a:off x="293221" y="4875775"/>
            <a:ext cx="353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charset="0"/>
                <a:ea typeface="Roboto Condensed" charset="0"/>
                <a:cs typeface="Roboto Condensed" charset="0"/>
              </a:rPr>
              <a:t>Cluster of heterogeneous GPUs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8474A-B28F-424B-858E-DE22221D2B7D}"/>
              </a:ext>
            </a:extLst>
          </p:cNvPr>
          <p:cNvSpPr txBox="1"/>
          <p:nvPr/>
        </p:nvSpPr>
        <p:spPr>
          <a:xfrm>
            <a:off x="3700992" y="2408004"/>
            <a:ext cx="107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Profiler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368E34-76F0-424A-A72A-6B14A94F3024}"/>
              </a:ext>
            </a:extLst>
          </p:cNvPr>
          <p:cNvCxnSpPr>
            <a:cxnSpLocks/>
          </p:cNvCxnSpPr>
          <p:nvPr/>
        </p:nvCxnSpPr>
        <p:spPr>
          <a:xfrm>
            <a:off x="6308725" y="3358608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4D4B2D-FBD2-5549-92A9-C6BB87603272}"/>
              </a:ext>
            </a:extLst>
          </p:cNvPr>
          <p:cNvSpPr txBox="1"/>
          <p:nvPr/>
        </p:nvSpPr>
        <p:spPr>
          <a:xfrm>
            <a:off x="4712232" y="3025001"/>
            <a:ext cx="154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charset="0"/>
                <a:ea typeface="Roboto Condensed" charset="0"/>
                <a:cs typeface="Roboto Condensed" charset="0"/>
              </a:rPr>
              <a:t>Performance</a:t>
            </a:r>
          </a:p>
          <a:p>
            <a:pPr algn="ctr"/>
            <a:r>
              <a:rPr lang="en-US" dirty="0">
                <a:latin typeface="Roboto Condensed" charset="0"/>
                <a:ea typeface="Roboto Condensed" charset="0"/>
                <a:cs typeface="Roboto Condensed" charset="0"/>
              </a:rPr>
              <a:t>measurements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906D5A-A127-544B-8968-6EA2AF68A161}"/>
              </a:ext>
            </a:extLst>
          </p:cNvPr>
          <p:cNvCxnSpPr>
            <a:cxnSpLocks/>
          </p:cNvCxnSpPr>
          <p:nvPr/>
        </p:nvCxnSpPr>
        <p:spPr>
          <a:xfrm flipV="1">
            <a:off x="3629557" y="3333208"/>
            <a:ext cx="1050924" cy="503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69A2B0-A365-9C4C-B577-50F62B2C67CA}"/>
              </a:ext>
            </a:extLst>
          </p:cNvPr>
          <p:cNvSpPr txBox="1"/>
          <p:nvPr/>
        </p:nvSpPr>
        <p:spPr>
          <a:xfrm>
            <a:off x="6393236" y="2989185"/>
            <a:ext cx="76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Policy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459413-9ACA-8F47-AAFB-F02AB44AC863}"/>
              </a:ext>
            </a:extLst>
          </p:cNvPr>
          <p:cNvSpPr txBox="1"/>
          <p:nvPr/>
        </p:nvSpPr>
        <p:spPr>
          <a:xfrm>
            <a:off x="7414949" y="3197026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charset="0"/>
                <a:ea typeface="Roboto Condensed" charset="0"/>
                <a:cs typeface="Roboto Condensed" charset="0"/>
              </a:rPr>
              <a:t>Allocation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58EE5B-D34D-384D-AB67-61556475F4AF}"/>
              </a:ext>
            </a:extLst>
          </p:cNvPr>
          <p:cNvSpPr txBox="1"/>
          <p:nvPr/>
        </p:nvSpPr>
        <p:spPr>
          <a:xfrm>
            <a:off x="9565483" y="2658325"/>
            <a:ext cx="20206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Roboto Condensed" charset="0"/>
                <a:ea typeface="Roboto Condensed" charset="0"/>
                <a:cs typeface="Roboto Condensed" charset="0"/>
              </a:rPr>
              <a:t>The scheduler assigns applications to worker GPUs according to computed allocation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A84A19-1F57-6A42-ACF8-191BE4A572A1}"/>
              </a:ext>
            </a:extLst>
          </p:cNvPr>
          <p:cNvCxnSpPr>
            <a:cxnSpLocks/>
          </p:cNvCxnSpPr>
          <p:nvPr/>
        </p:nvCxnSpPr>
        <p:spPr>
          <a:xfrm>
            <a:off x="8574883" y="3358608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4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Supported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89040-0541-6246-A98D-BB51C20B1FB6}"/>
              </a:ext>
            </a:extLst>
          </p:cNvPr>
          <p:cNvSpPr txBox="1"/>
          <p:nvPr/>
        </p:nvSpPr>
        <p:spPr>
          <a:xfrm>
            <a:off x="567265" y="1656823"/>
            <a:ext cx="11024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Fairness: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Maximize the minimum throughput across users /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b="1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Throughput: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Maximize total throughput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Weighted Fairness: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Maximize the minimum weighted throughput across users /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57775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Policy 1: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6E738D-07BB-1047-B8AF-39293B312C8B}"/>
                  </a:ext>
                </a:extLst>
              </p:cNvPr>
              <p:cNvSpPr txBox="1"/>
              <p:nvPr/>
            </p:nvSpPr>
            <p:spPr>
              <a:xfrm>
                <a:off x="1297940" y="2721409"/>
                <a:ext cx="9696025" cy="79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" charset="0"/>
                            </a:rPr>
                          </m:ctrlPr>
                        </m:funcPr>
                        <m:fName>
                          <m:r>
                            <a:rPr lang="en-US" sz="35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" charset="0"/>
                            </a:rPr>
                            <m:t>𝐦𝐚𝐱</m:t>
                          </m:r>
                        </m:fName>
                        <m:e>
                          <m:func>
                            <m:funcPr>
                              <m:ctrlPr>
                                <a:rPr lang="en-US" sz="35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5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35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  </m:t>
                                  </m:r>
                                  <m:r>
                                    <a:rPr lang="en-US" sz="35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𝐦𝐢𝐧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35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i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35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effective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throughput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of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application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i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6E738D-07BB-1047-B8AF-39293B31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40" y="2721409"/>
                <a:ext cx="9696025" cy="79060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184ABA-911C-2B4A-B2EC-517CF3573344}"/>
                  </a:ext>
                </a:extLst>
              </p:cNvPr>
              <p:cNvSpPr txBox="1"/>
              <p:nvPr/>
            </p:nvSpPr>
            <p:spPr>
              <a:xfrm>
                <a:off x="434806" y="3512010"/>
                <a:ext cx="11314704" cy="1243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effective throughput of application </a:t>
                </a:r>
                <a:r>
                  <a:rPr lang="en-US" sz="35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i</a:t>
                </a:r>
                <a:r>
                  <a:rPr lang="en-US" sz="3500" dirty="0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j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∈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machines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app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combinations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5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  <m:t>throughput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5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  <m:r>
                      <a:rPr lang="en-US" sz="3500" b="0" i="1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×</m:t>
                    </m:r>
                    <m:r>
                      <a:rPr lang="en-US" sz="3500" b="0" i="0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500" b="0" i="0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allocatio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ij</m:t>
                        </m:r>
                      </m:sub>
                    </m:sSub>
                  </m:oMath>
                </a14:m>
                <a:endParaRPr lang="en-US" sz="3500" dirty="0">
                  <a:latin typeface="Roboto Condensed" charset="0"/>
                  <a:ea typeface="Roboto Condensed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184ABA-911C-2B4A-B2EC-517CF357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6" y="3512010"/>
                <a:ext cx="11314704" cy="1243674"/>
              </a:xfrm>
              <a:prstGeom prst="rect">
                <a:avLst/>
              </a:prstGeom>
              <a:blipFill>
                <a:blip r:embed="rId4"/>
                <a:stretch>
                  <a:fillRect l="-3924" t="-27551" b="-101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63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Policy 2: Throughput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6E738D-07BB-1047-B8AF-39293B312C8B}"/>
                  </a:ext>
                </a:extLst>
              </p:cNvPr>
              <p:cNvSpPr txBox="1"/>
              <p:nvPr/>
            </p:nvSpPr>
            <p:spPr>
              <a:xfrm>
                <a:off x="1297940" y="2295959"/>
                <a:ext cx="9696025" cy="1399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" charset="0"/>
                            </a:rPr>
                          </m:ctrlPr>
                        </m:funcPr>
                        <m:fName>
                          <m:r>
                            <a:rPr lang="en-US" sz="35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" charset="0"/>
                            </a:rPr>
                            <m:t>𝐦𝐚𝐱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5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effective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throughput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of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application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i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6E738D-07BB-1047-B8AF-39293B31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40" y="2295959"/>
                <a:ext cx="9696025" cy="1399229"/>
              </a:xfrm>
              <a:prstGeom prst="rect">
                <a:avLst/>
              </a:prstGeom>
              <a:blipFill>
                <a:blip r:embed="rId3"/>
                <a:stretch>
                  <a:fillRect l="-1438" t="-134234" b="-1882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184ABA-911C-2B4A-B2EC-517CF3573344}"/>
                  </a:ext>
                </a:extLst>
              </p:cNvPr>
              <p:cNvSpPr txBox="1"/>
              <p:nvPr/>
            </p:nvSpPr>
            <p:spPr>
              <a:xfrm>
                <a:off x="434806" y="3746960"/>
                <a:ext cx="11314704" cy="1243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effective throughput of application </a:t>
                </a:r>
                <a:r>
                  <a:rPr lang="en-US" sz="35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i</a:t>
                </a:r>
                <a:r>
                  <a:rPr lang="en-US" sz="3500" dirty="0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j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∈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machines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app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combinations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5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  <m:t>throughput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5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  <m:r>
                      <a:rPr lang="en-US" sz="3500" b="0" i="1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×</m:t>
                    </m:r>
                    <m:r>
                      <a:rPr lang="en-US" sz="3500" b="0" i="0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500" b="0" i="0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allocatio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ij</m:t>
                        </m:r>
                      </m:sub>
                    </m:sSub>
                  </m:oMath>
                </a14:m>
                <a:endParaRPr lang="en-US" sz="3500" dirty="0">
                  <a:latin typeface="Roboto Condensed" charset="0"/>
                  <a:ea typeface="Roboto Condensed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184ABA-911C-2B4A-B2EC-517CF357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6" y="3746960"/>
                <a:ext cx="11314704" cy="1243674"/>
              </a:xfrm>
              <a:prstGeom prst="rect">
                <a:avLst/>
              </a:prstGeom>
              <a:blipFill>
                <a:blip r:embed="rId4"/>
                <a:stretch>
                  <a:fillRect l="-3924" t="-27273" b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72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Policy 3: Weighted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6E738D-07BB-1047-B8AF-39293B312C8B}"/>
                  </a:ext>
                </a:extLst>
              </p:cNvPr>
              <p:cNvSpPr txBox="1"/>
              <p:nvPr/>
            </p:nvSpPr>
            <p:spPr>
              <a:xfrm>
                <a:off x="1297940" y="2721409"/>
                <a:ext cx="9696025" cy="79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" charset="0"/>
                            </a:rPr>
                          </m:ctrlPr>
                        </m:funcPr>
                        <m:fName>
                          <m:r>
                            <a:rPr lang="en-US" sz="35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" charset="0"/>
                            </a:rPr>
                            <m:t>𝐦𝐚𝐱</m:t>
                          </m:r>
                        </m:fName>
                        <m:e>
                          <m:func>
                            <m:funcPr>
                              <m:ctrlPr>
                                <a:rPr lang="en-US" sz="35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5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35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  </m:t>
                                  </m:r>
                                  <m:r>
                                    <a:rPr lang="en-US" sz="35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𝐦𝐢𝐧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35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i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35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effective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throughput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of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application</m:t>
                              </m:r>
                              <m:r>
                                <a:rPr lang="en-US" sz="35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35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5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6E738D-07BB-1047-B8AF-39293B31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40" y="2721409"/>
                <a:ext cx="9696025" cy="790601"/>
              </a:xfrm>
              <a:prstGeom prst="rect">
                <a:avLst/>
              </a:prstGeom>
              <a:blipFill>
                <a:blip r:embed="rId3"/>
                <a:stretch>
                  <a:fillRect l="-1046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184ABA-911C-2B4A-B2EC-517CF3573344}"/>
                  </a:ext>
                </a:extLst>
              </p:cNvPr>
              <p:cNvSpPr txBox="1"/>
              <p:nvPr/>
            </p:nvSpPr>
            <p:spPr>
              <a:xfrm>
                <a:off x="434806" y="3512010"/>
                <a:ext cx="11314704" cy="1243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effective throughput of application </a:t>
                </a:r>
                <a:r>
                  <a:rPr lang="en-US" sz="35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i</a:t>
                </a:r>
                <a:r>
                  <a:rPr lang="en-US" sz="3500" dirty="0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j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∈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machines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app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combinations</m:t>
                        </m:r>
                        <m: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5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  <m:t>throughput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5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  <m:r>
                      <a:rPr lang="en-US" sz="3500" b="0" i="1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×</m:t>
                    </m:r>
                    <m:r>
                      <a:rPr lang="en-US" sz="3500" b="0" i="0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500" b="0" i="0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allocatio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ij</m:t>
                        </m:r>
                      </m:sub>
                    </m:sSub>
                  </m:oMath>
                </a14:m>
                <a:endParaRPr lang="en-US" sz="3500" dirty="0">
                  <a:latin typeface="Roboto Condensed" charset="0"/>
                  <a:ea typeface="Roboto Condensed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184ABA-911C-2B4A-B2EC-517CF357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6" y="3512010"/>
                <a:ext cx="11314704" cy="1243674"/>
              </a:xfrm>
              <a:prstGeom prst="rect">
                <a:avLst/>
              </a:prstGeom>
              <a:blipFill>
                <a:blip r:embed="rId4"/>
                <a:stretch>
                  <a:fillRect l="-3924" t="-27551" b="-101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37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13F0A56-1859-5C4A-AD3A-4A9362FBB937}"/>
              </a:ext>
            </a:extLst>
          </p:cNvPr>
          <p:cNvSpPr/>
          <p:nvPr/>
        </p:nvSpPr>
        <p:spPr>
          <a:xfrm>
            <a:off x="7353877" y="2619854"/>
            <a:ext cx="4500665" cy="1536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45BB6-077D-924A-9B7F-201C8D7D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92" y="2082268"/>
            <a:ext cx="1358900" cy="328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7E200D-FFE7-9B40-B7CB-EAC4687B5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992" y="2006067"/>
            <a:ext cx="1416050" cy="966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8D43A-1516-064C-A6B8-7205AE1D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92" y="2410466"/>
            <a:ext cx="1651000" cy="604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2A103-6091-7848-9A31-22874B3F2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67" y="3696964"/>
            <a:ext cx="698500" cy="459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DFB3EE-ED7A-1142-921C-C0585112F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917" y="3616857"/>
            <a:ext cx="711200" cy="539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C77A52-0272-A64D-BE5F-BDF54B135D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0067" y="3608355"/>
            <a:ext cx="736600" cy="5484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EB7640-8A18-2E47-B726-AA53AA01B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917" y="4156773"/>
            <a:ext cx="711200" cy="539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E8BDB7-F005-4E43-BC1E-7B23E7656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467" y="4156773"/>
            <a:ext cx="711200" cy="539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D96DD7-0897-C945-9534-779D58B09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67" y="4236880"/>
            <a:ext cx="698500" cy="45980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959D1D-B36E-A84F-8414-817A8AE729CC}"/>
              </a:ext>
            </a:extLst>
          </p:cNvPr>
          <p:cNvCxnSpPr>
            <a:cxnSpLocks/>
          </p:cNvCxnSpPr>
          <p:nvPr/>
        </p:nvCxnSpPr>
        <p:spPr>
          <a:xfrm>
            <a:off x="3629557" y="2703559"/>
            <a:ext cx="1050924" cy="503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BEDD8D-4010-8540-8EFD-BF7E5D3B5DD0}"/>
              </a:ext>
            </a:extLst>
          </p:cNvPr>
          <p:cNvSpPr txBox="1"/>
          <p:nvPr/>
        </p:nvSpPr>
        <p:spPr>
          <a:xfrm>
            <a:off x="669753" y="1358704"/>
            <a:ext cx="277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charset="0"/>
                <a:ea typeface="Roboto Condensed" charset="0"/>
                <a:cs typeface="Roboto Condensed" charset="0"/>
              </a:rPr>
              <a:t>Applications written in existing frameworks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ECDE3B-E306-A841-A8C8-A73D7FFEE5E1}"/>
              </a:ext>
            </a:extLst>
          </p:cNvPr>
          <p:cNvSpPr txBox="1"/>
          <p:nvPr/>
        </p:nvSpPr>
        <p:spPr>
          <a:xfrm>
            <a:off x="293221" y="4875775"/>
            <a:ext cx="353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charset="0"/>
                <a:ea typeface="Roboto Condensed" charset="0"/>
                <a:cs typeface="Roboto Condensed" charset="0"/>
              </a:rPr>
              <a:t>Cluster of heterogeneous GPUs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8474A-B28F-424B-858E-DE22221D2B7D}"/>
              </a:ext>
            </a:extLst>
          </p:cNvPr>
          <p:cNvSpPr txBox="1"/>
          <p:nvPr/>
        </p:nvSpPr>
        <p:spPr>
          <a:xfrm>
            <a:off x="4026668" y="2619853"/>
            <a:ext cx="107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Profiler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368E34-76F0-424A-A72A-6B14A94F3024}"/>
              </a:ext>
            </a:extLst>
          </p:cNvPr>
          <p:cNvCxnSpPr>
            <a:cxnSpLocks/>
          </p:cNvCxnSpPr>
          <p:nvPr/>
        </p:nvCxnSpPr>
        <p:spPr>
          <a:xfrm>
            <a:off x="6308725" y="3358608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4D4B2D-FBD2-5549-92A9-C6BB87603272}"/>
              </a:ext>
            </a:extLst>
          </p:cNvPr>
          <p:cNvSpPr txBox="1"/>
          <p:nvPr/>
        </p:nvSpPr>
        <p:spPr>
          <a:xfrm>
            <a:off x="4712232" y="3025001"/>
            <a:ext cx="154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charset="0"/>
                <a:ea typeface="Roboto Condensed" charset="0"/>
                <a:cs typeface="Roboto Condensed" charset="0"/>
              </a:rPr>
              <a:t>Performance</a:t>
            </a:r>
          </a:p>
          <a:p>
            <a:pPr algn="ctr"/>
            <a:r>
              <a:rPr lang="en-US" dirty="0">
                <a:latin typeface="Roboto Condensed" charset="0"/>
                <a:ea typeface="Roboto Condensed" charset="0"/>
                <a:cs typeface="Roboto Condensed" charset="0"/>
              </a:rPr>
              <a:t>measurements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906D5A-A127-544B-8968-6EA2AF68A161}"/>
              </a:ext>
            </a:extLst>
          </p:cNvPr>
          <p:cNvCxnSpPr>
            <a:cxnSpLocks/>
          </p:cNvCxnSpPr>
          <p:nvPr/>
        </p:nvCxnSpPr>
        <p:spPr>
          <a:xfrm flipV="1">
            <a:off x="3629557" y="3333208"/>
            <a:ext cx="1050924" cy="503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69A2B0-A365-9C4C-B577-50F62B2C67CA}"/>
              </a:ext>
            </a:extLst>
          </p:cNvPr>
          <p:cNvSpPr txBox="1"/>
          <p:nvPr/>
        </p:nvSpPr>
        <p:spPr>
          <a:xfrm>
            <a:off x="6393236" y="2989185"/>
            <a:ext cx="76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Policy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459413-9ACA-8F47-AAFB-F02AB44AC863}"/>
              </a:ext>
            </a:extLst>
          </p:cNvPr>
          <p:cNvSpPr txBox="1"/>
          <p:nvPr/>
        </p:nvSpPr>
        <p:spPr>
          <a:xfrm>
            <a:off x="7414949" y="3197026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charset="0"/>
                <a:ea typeface="Roboto Condensed" charset="0"/>
                <a:cs typeface="Roboto Condensed" charset="0"/>
              </a:rPr>
              <a:t>Allocation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58EE5B-D34D-384D-AB67-61556475F4AF}"/>
              </a:ext>
            </a:extLst>
          </p:cNvPr>
          <p:cNvSpPr txBox="1"/>
          <p:nvPr/>
        </p:nvSpPr>
        <p:spPr>
          <a:xfrm>
            <a:off x="9565483" y="2658325"/>
            <a:ext cx="20206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Roboto Condensed" charset="0"/>
                <a:ea typeface="Roboto Condensed" charset="0"/>
                <a:cs typeface="Roboto Condensed" charset="0"/>
              </a:rPr>
              <a:t>The scheduler assigns applications to worker GPUs according to computed allocation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A84A19-1F57-6A42-ACF8-191BE4A572A1}"/>
              </a:ext>
            </a:extLst>
          </p:cNvPr>
          <p:cNvCxnSpPr>
            <a:cxnSpLocks/>
          </p:cNvCxnSpPr>
          <p:nvPr/>
        </p:nvCxnSpPr>
        <p:spPr>
          <a:xfrm>
            <a:off x="8574883" y="3358608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7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Roboto Condensed" charset="0"/>
                <a:ea typeface="Roboto Condensed" charset="0"/>
                <a:cs typeface="Roboto Condensed" charset="0"/>
              </a:rPr>
              <a:t>Time- and Space- Sharing in action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8448E0E-EBB5-B349-AED0-B74C8191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815" y="2022603"/>
            <a:ext cx="698500" cy="4598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A3B6C0-8886-3640-A838-8929CF9CB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273" y="2022603"/>
            <a:ext cx="711200" cy="5399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95F2B6-B20D-4F4E-8E5D-4466CA635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0956" y="2014101"/>
            <a:ext cx="736600" cy="54841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8D53EC8-CC63-4241-AB29-FEDEB904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624" y="3300788"/>
            <a:ext cx="711200" cy="5399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ADE5CE-AE9B-274A-B06B-D64D823B0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050" y="3300788"/>
            <a:ext cx="711200" cy="5399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DCC92-2046-5040-B3A2-6F8B9E33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815" y="3343777"/>
            <a:ext cx="698500" cy="4598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9549863-D623-A549-894B-E2EF658CAA84}"/>
              </a:ext>
            </a:extLst>
          </p:cNvPr>
          <p:cNvSpPr txBox="1"/>
          <p:nvPr/>
        </p:nvSpPr>
        <p:spPr>
          <a:xfrm>
            <a:off x="6748028" y="4418568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Condensed" charset="0"/>
                <a:ea typeface="Roboto Condensed" charset="0"/>
                <a:cs typeface="Roboto Condensed" charset="0"/>
              </a:rPr>
              <a:t>Run for 300 seconds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150C4A-3AD1-B940-ABAC-14B24FFCCC7E}"/>
              </a:ext>
            </a:extLst>
          </p:cNvPr>
          <p:cNvSpPr txBox="1"/>
          <p:nvPr/>
        </p:nvSpPr>
        <p:spPr>
          <a:xfrm>
            <a:off x="6218831" y="2321293"/>
            <a:ext cx="144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Condensed" charset="0"/>
                <a:ea typeface="Roboto Condensed" charset="0"/>
                <a:cs typeface="Roboto Condensed" charset="0"/>
              </a:rPr>
              <a:t>Run for 100 seconds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B4BD08F-0E9C-9149-83F1-ACE4810260AA}"/>
              </a:ext>
            </a:extLst>
          </p:cNvPr>
          <p:cNvCxnSpPr>
            <a:cxnSpLocks/>
          </p:cNvCxnSpPr>
          <p:nvPr/>
        </p:nvCxnSpPr>
        <p:spPr>
          <a:xfrm>
            <a:off x="5606189" y="2693324"/>
            <a:ext cx="3748684" cy="1455380"/>
          </a:xfrm>
          <a:prstGeom prst="curvedConnector4">
            <a:avLst>
              <a:gd name="adj1" fmla="val 45795"/>
              <a:gd name="adj2" fmla="val 1157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8B010A1D-77A1-834B-9A25-063BC6335845}"/>
              </a:ext>
            </a:extLst>
          </p:cNvPr>
          <p:cNvCxnSpPr>
            <a:cxnSpLocks/>
          </p:cNvCxnSpPr>
          <p:nvPr/>
        </p:nvCxnSpPr>
        <p:spPr>
          <a:xfrm>
            <a:off x="5612540" y="2690102"/>
            <a:ext cx="2662437" cy="1473767"/>
          </a:xfrm>
          <a:prstGeom prst="curvedConnector4">
            <a:avLst>
              <a:gd name="adj1" fmla="val 44080"/>
              <a:gd name="adj2" fmla="val 1155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C0D8112-993A-FE4C-AA5D-9C697B17E0D4}"/>
              </a:ext>
            </a:extLst>
          </p:cNvPr>
          <p:cNvGrpSpPr/>
          <p:nvPr/>
        </p:nvGrpSpPr>
        <p:grpSpPr>
          <a:xfrm>
            <a:off x="630618" y="2420333"/>
            <a:ext cx="2937338" cy="2100402"/>
            <a:chOff x="1114825" y="2318166"/>
            <a:chExt cx="2937338" cy="210040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4974A0A-FDA1-C242-AF77-B51BEF3E94D4}"/>
                </a:ext>
              </a:extLst>
            </p:cNvPr>
            <p:cNvSpPr/>
            <p:nvPr/>
          </p:nvSpPr>
          <p:spPr>
            <a:xfrm>
              <a:off x="1114825" y="2318166"/>
              <a:ext cx="2875754" cy="21004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55F218-D718-F249-9181-A342787DA766}"/>
                </a:ext>
              </a:extLst>
            </p:cNvPr>
            <p:cNvSpPr txBox="1"/>
            <p:nvPr/>
          </p:nvSpPr>
          <p:spPr>
            <a:xfrm>
              <a:off x="1284887" y="2432626"/>
              <a:ext cx="2767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b="1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resnet50: {v100: 0.2,</a:t>
              </a:r>
            </a:p>
            <a:p>
              <a:r>
                <a:rPr lang="en-US" sz="1200" b="1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           p100: 0.6},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</a:t>
              </a:r>
              <a:r>
                <a:rPr lang="en-US" sz="1200" dirty="0" err="1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nmt</a:t>
              </a:r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: {v100: 0.5,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      p100: 0.2},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resnet50 + </a:t>
              </a:r>
              <a:r>
                <a:rPr lang="en-US" sz="1200" dirty="0" err="1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nmt</a:t>
              </a:r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: {v100: 0.1,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                 p100: 0.2},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66B7C7-0569-AA40-ABEF-855B43970D8F}"/>
                </a:ext>
              </a:extLst>
            </p:cNvPr>
            <p:cNvSpPr txBox="1"/>
            <p:nvPr/>
          </p:nvSpPr>
          <p:spPr>
            <a:xfrm>
              <a:off x="1818849" y="3949119"/>
              <a:ext cx="1467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Roboto Condensed" charset="0"/>
                  <a:ea typeface="Roboto Condensed" charset="0"/>
                  <a:cs typeface="Roboto Condensed" charset="0"/>
                </a:rPr>
                <a:t>Allocation</a:t>
              </a:r>
              <a:endParaRPr lang="en-US" sz="2000" dirty="0">
                <a:latin typeface="Roboto Condensed" charset="0"/>
                <a:ea typeface="Roboto Condensed" charset="0"/>
                <a:cs typeface="Roboto Condensed" charset="0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ADB6365-2309-1147-9AC7-63446F360EB6}"/>
              </a:ext>
            </a:extLst>
          </p:cNvPr>
          <p:cNvSpPr txBox="1"/>
          <p:nvPr/>
        </p:nvSpPr>
        <p:spPr>
          <a:xfrm>
            <a:off x="8999273" y="2562519"/>
            <a:ext cx="630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V100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3BF497-B59A-8E40-B06A-55320AE37C06}"/>
              </a:ext>
            </a:extLst>
          </p:cNvPr>
          <p:cNvSpPr txBox="1"/>
          <p:nvPr/>
        </p:nvSpPr>
        <p:spPr>
          <a:xfrm>
            <a:off x="9039622" y="3825539"/>
            <a:ext cx="630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V100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2D54F9-8249-A640-838E-2E185C27E96A}"/>
              </a:ext>
            </a:extLst>
          </p:cNvPr>
          <p:cNvSpPr txBox="1"/>
          <p:nvPr/>
        </p:nvSpPr>
        <p:spPr>
          <a:xfrm>
            <a:off x="10346399" y="3840704"/>
            <a:ext cx="630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V100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E6A6D2-4A13-6E49-8677-A62358D8FDFA}"/>
              </a:ext>
            </a:extLst>
          </p:cNvPr>
          <p:cNvSpPr txBox="1"/>
          <p:nvPr/>
        </p:nvSpPr>
        <p:spPr>
          <a:xfrm>
            <a:off x="10050597" y="2562519"/>
            <a:ext cx="8769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1080Ti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070E42-72D7-1E4B-81F7-344FF1B1CD25}"/>
              </a:ext>
            </a:extLst>
          </p:cNvPr>
          <p:cNvSpPr txBox="1"/>
          <p:nvPr/>
        </p:nvSpPr>
        <p:spPr>
          <a:xfrm>
            <a:off x="7897814" y="2562519"/>
            <a:ext cx="630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P100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DBB162-479B-2A4B-A083-10E80626E3F4}"/>
              </a:ext>
            </a:extLst>
          </p:cNvPr>
          <p:cNvSpPr txBox="1"/>
          <p:nvPr/>
        </p:nvSpPr>
        <p:spPr>
          <a:xfrm>
            <a:off x="7959726" y="3840704"/>
            <a:ext cx="630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P100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B09A8C6-82F9-D447-A851-F3F58A048FE3}"/>
              </a:ext>
            </a:extLst>
          </p:cNvPr>
          <p:cNvGrpSpPr/>
          <p:nvPr/>
        </p:nvGrpSpPr>
        <p:grpSpPr>
          <a:xfrm>
            <a:off x="4547926" y="2314754"/>
            <a:ext cx="1152920" cy="555194"/>
            <a:chOff x="3868476" y="2790589"/>
            <a:chExt cx="1152920" cy="55519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0CE87E4-86B6-A14C-9842-CB15DD765D6B}"/>
                </a:ext>
              </a:extLst>
            </p:cNvPr>
            <p:cNvSpPr txBox="1"/>
            <p:nvPr/>
          </p:nvSpPr>
          <p:spPr>
            <a:xfrm>
              <a:off x="3868476" y="2790589"/>
              <a:ext cx="115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charset="0"/>
                  <a:ea typeface="Roboto Condensed" charset="0"/>
                  <a:cs typeface="Roboto Condensed" charset="0"/>
                </a:rPr>
                <a:t>ResNet-50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1D11B58-3808-884B-B6D5-2EEE3BA0A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5775" y="3169159"/>
              <a:ext cx="731308" cy="176624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879E38C-E94B-5E43-8801-2CB22ED92105}"/>
              </a:ext>
            </a:extLst>
          </p:cNvPr>
          <p:cNvGrpSpPr/>
          <p:nvPr/>
        </p:nvGrpSpPr>
        <p:grpSpPr>
          <a:xfrm>
            <a:off x="4667845" y="3244839"/>
            <a:ext cx="902624" cy="556601"/>
            <a:chOff x="3988395" y="3720674"/>
            <a:chExt cx="902624" cy="5566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13B29D9-CF21-9944-B218-42A344092202}"/>
                </a:ext>
              </a:extLst>
            </p:cNvPr>
            <p:cNvSpPr txBox="1"/>
            <p:nvPr/>
          </p:nvSpPr>
          <p:spPr>
            <a:xfrm>
              <a:off x="3988395" y="3720674"/>
              <a:ext cx="90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charset="0"/>
                  <a:ea typeface="Roboto Condensed" charset="0"/>
                  <a:cs typeface="Roboto Condensed" charset="0"/>
                </a:rPr>
                <a:t>NMT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4524DC89-2108-2749-97B8-D559B3B29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1758" y="4035826"/>
              <a:ext cx="659342" cy="241449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D6A7FF08-6F61-9949-8CD1-F0A28272EF41}"/>
              </a:ext>
            </a:extLst>
          </p:cNvPr>
          <p:cNvSpPr txBox="1"/>
          <p:nvPr/>
        </p:nvSpPr>
        <p:spPr>
          <a:xfrm>
            <a:off x="4208929" y="4149174"/>
            <a:ext cx="149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Condensed" charset="0"/>
                <a:ea typeface="Roboto Condensed" charset="0"/>
                <a:cs typeface="Roboto Condensed" charset="0"/>
              </a:rPr>
              <a:t>Applications</a:t>
            </a:r>
            <a:endParaRPr lang="en-US" sz="20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D71802-0624-744B-9AB8-8C99FF96F33D}"/>
              </a:ext>
            </a:extLst>
          </p:cNvPr>
          <p:cNvSpPr txBox="1"/>
          <p:nvPr/>
        </p:nvSpPr>
        <p:spPr>
          <a:xfrm>
            <a:off x="8890662" y="4520735"/>
            <a:ext cx="115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Condensed" charset="0"/>
                <a:ea typeface="Roboto Condensed" charset="0"/>
                <a:cs typeface="Roboto Condensed" charset="0"/>
              </a:rPr>
              <a:t>Cluster</a:t>
            </a:r>
            <a:endParaRPr lang="en-US" sz="20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Roboto Condensed" charset="0"/>
                <a:ea typeface="Roboto Condensed" charset="0"/>
                <a:cs typeface="Roboto Condensed" charset="0"/>
              </a:rPr>
              <a:t>Time- and Space- Sharing in action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8448E0E-EBB5-B349-AED0-B74C8191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815" y="2022603"/>
            <a:ext cx="698500" cy="4598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A3B6C0-8886-3640-A838-8929CF9CB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273" y="2022603"/>
            <a:ext cx="711200" cy="5399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95F2B6-B20D-4F4E-8E5D-4466CA635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0956" y="2014101"/>
            <a:ext cx="736600" cy="54841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8D53EC8-CC63-4241-AB29-FEDEB904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624" y="3300788"/>
            <a:ext cx="711200" cy="5399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ADE5CE-AE9B-274A-B06B-D64D823B0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050" y="3300788"/>
            <a:ext cx="711200" cy="5399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DCC92-2046-5040-B3A2-6F8B9E33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815" y="3343777"/>
            <a:ext cx="698500" cy="45980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ED0831C-9344-3D4D-9020-86D0511E5A57}"/>
              </a:ext>
            </a:extLst>
          </p:cNvPr>
          <p:cNvSpPr txBox="1"/>
          <p:nvPr/>
        </p:nvSpPr>
        <p:spPr>
          <a:xfrm>
            <a:off x="8999273" y="2562519"/>
            <a:ext cx="630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V100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16CA7-FC22-DC4C-8BDF-A5B470F0EC98}"/>
              </a:ext>
            </a:extLst>
          </p:cNvPr>
          <p:cNvSpPr txBox="1"/>
          <p:nvPr/>
        </p:nvSpPr>
        <p:spPr>
          <a:xfrm>
            <a:off x="9039622" y="3825539"/>
            <a:ext cx="630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V100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C0DB6A-9A8A-B443-A4D6-09E3B9C005B4}"/>
              </a:ext>
            </a:extLst>
          </p:cNvPr>
          <p:cNvSpPr txBox="1"/>
          <p:nvPr/>
        </p:nvSpPr>
        <p:spPr>
          <a:xfrm>
            <a:off x="10346399" y="3840704"/>
            <a:ext cx="630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V100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2F09F-F0BF-BD47-B578-7353688C9A92}"/>
              </a:ext>
            </a:extLst>
          </p:cNvPr>
          <p:cNvSpPr txBox="1"/>
          <p:nvPr/>
        </p:nvSpPr>
        <p:spPr>
          <a:xfrm>
            <a:off x="10050597" y="2562519"/>
            <a:ext cx="8769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1080Ti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AD35B-17FE-8A4F-AC96-F8B74A4EE963}"/>
              </a:ext>
            </a:extLst>
          </p:cNvPr>
          <p:cNvSpPr txBox="1"/>
          <p:nvPr/>
        </p:nvSpPr>
        <p:spPr>
          <a:xfrm>
            <a:off x="7897814" y="2562519"/>
            <a:ext cx="630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P100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3E625C-A9A5-9A4A-93F9-4024B91030F2}"/>
              </a:ext>
            </a:extLst>
          </p:cNvPr>
          <p:cNvSpPr txBox="1"/>
          <p:nvPr/>
        </p:nvSpPr>
        <p:spPr>
          <a:xfrm>
            <a:off x="7959726" y="3840704"/>
            <a:ext cx="630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Roboto Condensed" charset="0"/>
                <a:ea typeface="Roboto Condensed" charset="0"/>
                <a:cs typeface="Roboto Condensed" charset="0"/>
              </a:rPr>
              <a:t>P100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C9B676-BC0C-A04C-9D93-C326763C0ECD}"/>
              </a:ext>
            </a:extLst>
          </p:cNvPr>
          <p:cNvGrpSpPr/>
          <p:nvPr/>
        </p:nvGrpSpPr>
        <p:grpSpPr>
          <a:xfrm>
            <a:off x="4547926" y="2314754"/>
            <a:ext cx="1152920" cy="555194"/>
            <a:chOff x="3868476" y="2790589"/>
            <a:chExt cx="1152920" cy="55519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CAA5C3-DAE3-BB43-95B0-7AA5925FB1B3}"/>
                </a:ext>
              </a:extLst>
            </p:cNvPr>
            <p:cNvSpPr txBox="1"/>
            <p:nvPr/>
          </p:nvSpPr>
          <p:spPr>
            <a:xfrm>
              <a:off x="3868476" y="2790589"/>
              <a:ext cx="115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charset="0"/>
                  <a:ea typeface="Roboto Condensed" charset="0"/>
                  <a:cs typeface="Roboto Condensed" charset="0"/>
                </a:rPr>
                <a:t>ResNet-50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B1EA22B-BDF7-B44F-A952-432026E0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5775" y="3169159"/>
              <a:ext cx="731308" cy="17662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2DEBA7-9808-2343-8A7D-30BD568E43B9}"/>
              </a:ext>
            </a:extLst>
          </p:cNvPr>
          <p:cNvGrpSpPr/>
          <p:nvPr/>
        </p:nvGrpSpPr>
        <p:grpSpPr>
          <a:xfrm>
            <a:off x="4667845" y="3244839"/>
            <a:ext cx="902624" cy="556601"/>
            <a:chOff x="3988395" y="3720674"/>
            <a:chExt cx="902624" cy="5566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C7D8719-5862-B942-90DC-2F8BC6AD9F2D}"/>
                </a:ext>
              </a:extLst>
            </p:cNvPr>
            <p:cNvSpPr txBox="1"/>
            <p:nvPr/>
          </p:nvSpPr>
          <p:spPr>
            <a:xfrm>
              <a:off x="3988395" y="3720674"/>
              <a:ext cx="90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charset="0"/>
                  <a:ea typeface="Roboto Condensed" charset="0"/>
                  <a:cs typeface="Roboto Condensed" charset="0"/>
                </a:rPr>
                <a:t>NMT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FBB75D0-89EB-0F46-93F0-13D8A4937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1758" y="4035826"/>
              <a:ext cx="659342" cy="241449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3409CAD-FC17-B744-8DB2-16A9504A6F5E}"/>
              </a:ext>
            </a:extLst>
          </p:cNvPr>
          <p:cNvSpPr txBox="1"/>
          <p:nvPr/>
        </p:nvSpPr>
        <p:spPr>
          <a:xfrm>
            <a:off x="6212098" y="2278404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Condensed" charset="0"/>
                <a:ea typeface="Roboto Condensed" charset="0"/>
                <a:cs typeface="Roboto Condensed" charset="0"/>
              </a:rPr>
              <a:t>Run for 50 seconds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B4BD08F-0E9C-9149-83F1-ACE4810260AA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606189" y="2693324"/>
            <a:ext cx="3748684" cy="1455380"/>
          </a:xfrm>
          <a:prstGeom prst="curvedConnector4">
            <a:avLst>
              <a:gd name="adj1" fmla="val 45795"/>
              <a:gd name="adj2" fmla="val 1157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8B010A1D-77A1-834B-9A25-063BC6335845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599443" y="3585834"/>
            <a:ext cx="3755430" cy="562870"/>
          </a:xfrm>
          <a:prstGeom prst="curvedConnector4">
            <a:avLst>
              <a:gd name="adj1" fmla="val 45803"/>
              <a:gd name="adj2" fmla="val 1406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4EF5A68-59EE-ED4A-A383-A644AD02A6EA}"/>
              </a:ext>
            </a:extLst>
          </p:cNvPr>
          <p:cNvSpPr txBox="1"/>
          <p:nvPr/>
        </p:nvSpPr>
        <p:spPr>
          <a:xfrm>
            <a:off x="4208929" y="4149174"/>
            <a:ext cx="149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Condensed" charset="0"/>
                <a:ea typeface="Roboto Condensed" charset="0"/>
                <a:cs typeface="Roboto Condensed" charset="0"/>
              </a:rPr>
              <a:t>Applications</a:t>
            </a:r>
            <a:endParaRPr lang="en-US" sz="20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686E0E-0B36-B346-BD0E-8D254CF87EFC}"/>
              </a:ext>
            </a:extLst>
          </p:cNvPr>
          <p:cNvSpPr txBox="1"/>
          <p:nvPr/>
        </p:nvSpPr>
        <p:spPr>
          <a:xfrm>
            <a:off x="8890662" y="4520735"/>
            <a:ext cx="115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Condensed" charset="0"/>
                <a:ea typeface="Roboto Condensed" charset="0"/>
                <a:cs typeface="Roboto Condensed" charset="0"/>
              </a:rPr>
              <a:t>Cluster</a:t>
            </a:r>
            <a:endParaRPr lang="en-US" sz="20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EC1579E-19A5-4D4F-A7E8-8D03A94B15E9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5635426" y="2693324"/>
            <a:ext cx="2639551" cy="1470545"/>
          </a:xfrm>
          <a:prstGeom prst="curvedConnector4">
            <a:avLst>
              <a:gd name="adj1" fmla="val 44028"/>
              <a:gd name="adj2" fmla="val 1155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B801A04-3C76-D04B-8F55-899C3A90399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5613651" y="3585834"/>
            <a:ext cx="2661326" cy="578035"/>
          </a:xfrm>
          <a:prstGeom prst="curvedConnector4">
            <a:avLst>
              <a:gd name="adj1" fmla="val 44077"/>
              <a:gd name="adj2" fmla="val 1395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BB18580-6EE6-424C-9616-2881CE2D061B}"/>
              </a:ext>
            </a:extLst>
          </p:cNvPr>
          <p:cNvSpPr txBox="1"/>
          <p:nvPr/>
        </p:nvSpPr>
        <p:spPr>
          <a:xfrm>
            <a:off x="6526214" y="4418568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Condensed" charset="0"/>
                <a:ea typeface="Roboto Condensed" charset="0"/>
                <a:cs typeface="Roboto Condensed" charset="0"/>
              </a:rPr>
              <a:t>Run for 100 seconds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822656-F778-0D43-90FB-41BBAA713DE8}"/>
              </a:ext>
            </a:extLst>
          </p:cNvPr>
          <p:cNvGrpSpPr/>
          <p:nvPr/>
        </p:nvGrpSpPr>
        <p:grpSpPr>
          <a:xfrm>
            <a:off x="630618" y="2420333"/>
            <a:ext cx="2937338" cy="2100402"/>
            <a:chOff x="1114825" y="2318166"/>
            <a:chExt cx="2937338" cy="2100402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16FA71CB-5947-BA4F-836F-5C6EEDEA81B8}"/>
                </a:ext>
              </a:extLst>
            </p:cNvPr>
            <p:cNvSpPr/>
            <p:nvPr/>
          </p:nvSpPr>
          <p:spPr>
            <a:xfrm>
              <a:off x="1114825" y="2318166"/>
              <a:ext cx="2875754" cy="21004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498F7F-3493-4143-A98D-6FC829DC586D}"/>
                </a:ext>
              </a:extLst>
            </p:cNvPr>
            <p:cNvSpPr txBox="1"/>
            <p:nvPr/>
          </p:nvSpPr>
          <p:spPr>
            <a:xfrm>
              <a:off x="1284887" y="2432626"/>
              <a:ext cx="2767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b="1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</a:t>
              </a:r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resnet50: {v100: 0.2,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           p100: 0.6},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</a:t>
              </a:r>
              <a:r>
                <a:rPr lang="en-US" sz="1200" dirty="0" err="1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nmt</a:t>
              </a:r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: {v100: 0.5,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      p100: 0.2},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</a:t>
              </a:r>
              <a:r>
                <a:rPr lang="en-US" sz="1200" b="1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resnet50 + </a:t>
              </a:r>
              <a:r>
                <a:rPr lang="en-US" sz="1200" b="1" dirty="0" err="1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nmt</a:t>
              </a:r>
              <a:r>
                <a:rPr lang="en-US" sz="1200" b="1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: {v100: 0.1,</a:t>
              </a:r>
            </a:p>
            <a:p>
              <a:r>
                <a:rPr lang="en-US" sz="1200" b="1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                   p100: 0.2},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Roboto Condensed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B1A73E-2AC9-6D49-A83D-5D3E295F766B}"/>
                </a:ext>
              </a:extLst>
            </p:cNvPr>
            <p:cNvSpPr txBox="1"/>
            <p:nvPr/>
          </p:nvSpPr>
          <p:spPr>
            <a:xfrm>
              <a:off x="1818849" y="3949119"/>
              <a:ext cx="1467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Roboto Condensed" charset="0"/>
                  <a:ea typeface="Roboto Condensed" charset="0"/>
                  <a:cs typeface="Roboto Condensed" charset="0"/>
                </a:rPr>
                <a:t>Allocation</a:t>
              </a:r>
              <a:endParaRPr lang="en-US" sz="2000" dirty="0">
                <a:latin typeface="Roboto Condensed" charset="0"/>
                <a:ea typeface="Roboto Condensed" charset="0"/>
                <a:cs typeface="Roboto Condense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2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Roboto Condensed" charset="0"/>
                <a:ea typeface="Roboto Condensed" charset="0"/>
                <a:cs typeface="Roboto Condensed" charset="0"/>
              </a:rPr>
              <a:t>DL training is important…</a:t>
            </a:r>
            <a:br>
              <a:rPr lang="en-US" sz="4000" b="1" dirty="0">
                <a:latin typeface="Roboto Condensed" charset="0"/>
                <a:ea typeface="Roboto Condensed" charset="0"/>
                <a:cs typeface="Roboto Condensed" charset="0"/>
              </a:rPr>
            </a:br>
            <a:endParaRPr lang="en-US" sz="40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9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379984" y="2614975"/>
            <a:ext cx="11559970" cy="11305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How does this do?</a:t>
            </a:r>
          </a:p>
        </p:txBody>
      </p:sp>
    </p:spTree>
    <p:extLst>
      <p:ext uri="{BB962C8B-B14F-4D97-AF65-F5344CB8AC3E}">
        <p14:creationId xmlns:p14="http://schemas.microsoft.com/office/powerpoint/2010/main" val="3494215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Fairness with packing reduces average job completion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3D255-F265-6D4C-91A8-FEA062D82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50" y="1987550"/>
            <a:ext cx="6946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39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Fairness with packing reduces average job completion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F5D5-8F89-8346-8B5B-A03FEC290F1C}"/>
              </a:ext>
            </a:extLst>
          </p:cNvPr>
          <p:cNvSpPr txBox="1"/>
          <p:nvPr/>
        </p:nvSpPr>
        <p:spPr>
          <a:xfrm>
            <a:off x="632403" y="5359546"/>
            <a:ext cx="10970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Fairness policy without packing reduces </a:t>
            </a:r>
            <a:r>
              <a:rPr lang="en-US" sz="3200" b="1" dirty="0">
                <a:latin typeface="Roboto Condensed" charset="0"/>
                <a:ea typeface="Roboto Condensed" charset="0"/>
                <a:cs typeface="Roboto Condensed" charset="0"/>
              </a:rPr>
              <a:t>overall average JCT</a:t>
            </a:r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 by </a:t>
            </a:r>
            <a:r>
              <a:rPr lang="en-US" sz="3200" b="1" dirty="0">
                <a:latin typeface="Roboto Condensed" charset="0"/>
                <a:ea typeface="Roboto Condensed" charset="0"/>
                <a:cs typeface="Roboto Condensed" charset="0"/>
              </a:rPr>
              <a:t>1.18x</a:t>
            </a:r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, compared to a FIFO scheduler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C79EE-3027-4047-9B32-53F56744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2019300"/>
            <a:ext cx="6896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2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Fairness with packing reduces average job completion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F5D5-8F89-8346-8B5B-A03FEC290F1C}"/>
              </a:ext>
            </a:extLst>
          </p:cNvPr>
          <p:cNvSpPr txBox="1"/>
          <p:nvPr/>
        </p:nvSpPr>
        <p:spPr>
          <a:xfrm>
            <a:off x="632403" y="5359546"/>
            <a:ext cx="10970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Fairness policy with packing reduces </a:t>
            </a:r>
            <a:r>
              <a:rPr lang="en-US" sz="3200" b="1" dirty="0">
                <a:latin typeface="Roboto Condensed" charset="0"/>
                <a:ea typeface="Roboto Condensed" charset="0"/>
                <a:cs typeface="Roboto Condensed" charset="0"/>
              </a:rPr>
              <a:t>overall average JCT</a:t>
            </a:r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 by </a:t>
            </a:r>
            <a:r>
              <a:rPr lang="en-US" sz="3200" b="1" dirty="0">
                <a:latin typeface="Roboto Condensed" charset="0"/>
                <a:ea typeface="Roboto Condensed" charset="0"/>
                <a:cs typeface="Roboto Condensed" charset="0"/>
              </a:rPr>
              <a:t>1.45x</a:t>
            </a:r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, compared to a FIFO scheduler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24051-98FE-CF41-AF3E-B97724624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1987550"/>
            <a:ext cx="71882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2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Fairness policy reduces queuing delay for short jobs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85E5F-211C-C945-8CDA-123C8F655AD5}"/>
              </a:ext>
            </a:extLst>
          </p:cNvPr>
          <p:cNvSpPr txBox="1"/>
          <p:nvPr/>
        </p:nvSpPr>
        <p:spPr>
          <a:xfrm>
            <a:off x="1871958" y="4471081"/>
            <a:ext cx="2609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Roboto Condensed" charset="0"/>
                <a:ea typeface="Roboto Condensed" charset="0"/>
                <a:cs typeface="Roboto Condensed" charset="0"/>
              </a:rPr>
              <a:t>(a) Short 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43267-A5A4-2845-A7CA-81E4A62A3031}"/>
              </a:ext>
            </a:extLst>
          </p:cNvPr>
          <p:cNvSpPr txBox="1"/>
          <p:nvPr/>
        </p:nvSpPr>
        <p:spPr>
          <a:xfrm>
            <a:off x="7733053" y="4437710"/>
            <a:ext cx="2609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Roboto Condensed" charset="0"/>
                <a:ea typeface="Roboto Condensed" charset="0"/>
                <a:cs typeface="Roboto Condensed" charset="0"/>
              </a:rPr>
              <a:t>(b) Long Jobs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842C8-D408-E942-B3DE-19EDCBFF7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95" y="2114402"/>
            <a:ext cx="5813387" cy="2323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CB621B-9D80-F049-8335-FA0E7496D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58" y="2077263"/>
            <a:ext cx="5749000" cy="2360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803F88-11A1-0A49-A440-17B7219B6703}"/>
              </a:ext>
            </a:extLst>
          </p:cNvPr>
          <p:cNvSpPr txBox="1"/>
          <p:nvPr/>
        </p:nvSpPr>
        <p:spPr>
          <a:xfrm>
            <a:off x="632403" y="5359546"/>
            <a:ext cx="1097031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dirty="0">
                <a:latin typeface="Roboto Condensed" charset="0"/>
                <a:ea typeface="Roboto Condensed" charset="0"/>
                <a:cs typeface="Roboto Condensed" charset="0"/>
              </a:rPr>
              <a:t>Fairness with packing </a:t>
            </a:r>
            <a:r>
              <a:rPr lang="en-US" sz="3100" dirty="0">
                <a:latin typeface="Roboto Condensed" charset="0"/>
                <a:ea typeface="Roboto Condensed" charset="0"/>
                <a:cs typeface="Roboto Condensed" charset="0"/>
              </a:rPr>
              <a:t>decrease average JCT for </a:t>
            </a:r>
            <a:r>
              <a:rPr lang="en-US" sz="3100" b="1" dirty="0">
                <a:latin typeface="Roboto Condensed" charset="0"/>
                <a:ea typeface="Roboto Condensed" charset="0"/>
                <a:cs typeface="Roboto Condensed" charset="0"/>
              </a:rPr>
              <a:t>short</a:t>
            </a:r>
            <a:r>
              <a:rPr lang="en-US" sz="3100" dirty="0">
                <a:latin typeface="Roboto Condensed" charset="0"/>
                <a:ea typeface="Roboto Condensed" charset="0"/>
                <a:cs typeface="Roboto Condensed" charset="0"/>
              </a:rPr>
              <a:t> </a:t>
            </a:r>
            <a:r>
              <a:rPr lang="en-US" sz="3100" b="1" dirty="0">
                <a:latin typeface="Roboto Condensed" charset="0"/>
                <a:ea typeface="Roboto Condensed" charset="0"/>
                <a:cs typeface="Roboto Condensed" charset="0"/>
              </a:rPr>
              <a:t>jobs</a:t>
            </a:r>
            <a:r>
              <a:rPr lang="en-US" sz="3100" dirty="0">
                <a:latin typeface="Roboto Condensed" charset="0"/>
                <a:ea typeface="Roboto Condensed" charset="0"/>
                <a:cs typeface="Roboto Condensed" charset="0"/>
              </a:rPr>
              <a:t> by </a:t>
            </a:r>
            <a:r>
              <a:rPr lang="en-US" sz="3100" b="1" dirty="0">
                <a:latin typeface="Roboto Condensed" charset="0"/>
                <a:ea typeface="Roboto Condensed" charset="0"/>
                <a:cs typeface="Roboto Condensed" charset="0"/>
              </a:rPr>
              <a:t>2.47x</a:t>
            </a:r>
          </a:p>
        </p:txBody>
      </p:sp>
    </p:spTree>
    <p:extLst>
      <p:ext uri="{BB962C8B-B14F-4D97-AF65-F5344CB8AC3E}">
        <p14:creationId xmlns:p14="http://schemas.microsoft.com/office/powerpoint/2010/main" val="176822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Fairness with and without knowledge of affinities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75A7E2-B183-1D43-9620-7DC4257B95EE}"/>
              </a:ext>
            </a:extLst>
          </p:cNvPr>
          <p:cNvSpPr txBox="1"/>
          <p:nvPr/>
        </p:nvSpPr>
        <p:spPr>
          <a:xfrm>
            <a:off x="632403" y="5183698"/>
            <a:ext cx="10970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Throughput measurements help compute better performing fair policies, decreasing</a:t>
            </a:r>
            <a:r>
              <a:rPr lang="en-US" sz="3200" b="1" dirty="0">
                <a:latin typeface="Roboto Condensed" charset="0"/>
                <a:ea typeface="Roboto Condensed" charset="0"/>
                <a:cs typeface="Roboto Condensed" charset="0"/>
              </a:rPr>
              <a:t> overall average JCT </a:t>
            </a:r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by</a:t>
            </a:r>
            <a:r>
              <a:rPr lang="en-US" sz="3200" b="1" dirty="0">
                <a:latin typeface="Roboto Condensed" charset="0"/>
                <a:ea typeface="Roboto Condensed" charset="0"/>
                <a:cs typeface="Roboto Condensed" charset="0"/>
              </a:rPr>
              <a:t> 1.51x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174E05-0E17-934B-8F45-2E479F1E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895" y="2060752"/>
            <a:ext cx="5662128" cy="23018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14624C-686C-7F4D-A89C-AAACCD9E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0" y="2033615"/>
            <a:ext cx="6004070" cy="23995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9D2839-A3B7-E94C-BFE4-7EF155E2FF6C}"/>
              </a:ext>
            </a:extLst>
          </p:cNvPr>
          <p:cNvSpPr txBox="1"/>
          <p:nvPr/>
        </p:nvSpPr>
        <p:spPr>
          <a:xfrm>
            <a:off x="1871958" y="4471081"/>
            <a:ext cx="2609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Roboto Condensed" charset="0"/>
                <a:ea typeface="Roboto Condensed" charset="0"/>
                <a:cs typeface="Roboto Condensed" charset="0"/>
              </a:rPr>
              <a:t>(a) Short Jobs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AB7EF-328D-3F40-9281-5F4A24A81904}"/>
              </a:ext>
            </a:extLst>
          </p:cNvPr>
          <p:cNvSpPr txBox="1"/>
          <p:nvPr/>
        </p:nvSpPr>
        <p:spPr>
          <a:xfrm>
            <a:off x="7733053" y="4437710"/>
            <a:ext cx="2609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Roboto Condensed" charset="0"/>
                <a:ea typeface="Roboto Condensed" charset="0"/>
                <a:cs typeface="Roboto Condensed" charset="0"/>
              </a:rPr>
              <a:t>(b) Long Jobs</a:t>
            </a:r>
          </a:p>
        </p:txBody>
      </p:sp>
    </p:spTree>
    <p:extLst>
      <p:ext uri="{BB962C8B-B14F-4D97-AF65-F5344CB8AC3E}">
        <p14:creationId xmlns:p14="http://schemas.microsoft.com/office/powerpoint/2010/main" val="385248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Future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64793-94E7-2F4E-82D5-7E1AF9A68C0A}"/>
              </a:ext>
            </a:extLst>
          </p:cNvPr>
          <p:cNvSpPr txBox="1"/>
          <p:nvPr/>
        </p:nvSpPr>
        <p:spPr>
          <a:xfrm>
            <a:off x="567265" y="1656823"/>
            <a:ext cx="11024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Application autoscaling: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Scale applications up and down while keeping application semantics the same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latin typeface="Roboto Condensed" charset="0"/>
                <a:ea typeface="Roboto Condensed" charset="0"/>
                <a:cs typeface="Roboto Condensed" charset="0"/>
              </a:rPr>
              <a:t>Use more resources when available, and less resources when overloaded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Throughput measurement: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Do we have to run all combinations of applications on all available hardware types?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latin typeface="Roboto Condensed" charset="0"/>
                <a:ea typeface="Roboto Condensed" charset="0"/>
                <a:cs typeface="Roboto Condensed" charset="0"/>
              </a:rPr>
              <a:t>Can we use techniques like tensor decomposition to predict throughputs from only a few bootstrapping measurements?</a:t>
            </a:r>
          </a:p>
        </p:txBody>
      </p:sp>
    </p:spTree>
    <p:extLst>
      <p:ext uri="{BB962C8B-B14F-4D97-AF65-F5344CB8AC3E}">
        <p14:creationId xmlns:p14="http://schemas.microsoft.com/office/powerpoint/2010/main" val="945631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Conclusion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C4DCD8-E87C-4744-96A8-0D17563C6C18}"/>
              </a:ext>
            </a:extLst>
          </p:cNvPr>
          <p:cNvGrpSpPr/>
          <p:nvPr/>
        </p:nvGrpSpPr>
        <p:grpSpPr>
          <a:xfrm>
            <a:off x="763745" y="5012654"/>
            <a:ext cx="9678285" cy="1179265"/>
            <a:chOff x="763745" y="5406799"/>
            <a:chExt cx="9678285" cy="11792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E07086-1805-1F41-960D-32A3A96C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745" y="5410057"/>
              <a:ext cx="557054" cy="5545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86CAE9-E7C2-8948-B899-B67CE9217D16}"/>
                </a:ext>
              </a:extLst>
            </p:cNvPr>
            <p:cNvSpPr txBox="1"/>
            <p:nvPr/>
          </p:nvSpPr>
          <p:spPr>
            <a:xfrm>
              <a:off x="1471086" y="5473607"/>
              <a:ext cx="4157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err="1">
                  <a:latin typeface="Roboto Condensed" charset="0"/>
                  <a:ea typeface="Roboto Condensed" charset="0"/>
                  <a:cs typeface="Roboto Condensed" charset="0"/>
                </a:rPr>
                <a:t>deepakn@cs.stanford.edu</a:t>
              </a:r>
              <a:endParaRPr lang="en-US" sz="2200" b="1" dirty="0">
                <a:latin typeface="Roboto Condensed" charset="0"/>
                <a:ea typeface="Roboto Condensed" charset="0"/>
                <a:cs typeface="Roboto Condensed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6793CD-320A-5E4A-81AD-AD8E308D2976}"/>
                </a:ext>
              </a:extLst>
            </p:cNvPr>
            <p:cNvSpPr txBox="1"/>
            <p:nvPr/>
          </p:nvSpPr>
          <p:spPr>
            <a:xfrm>
              <a:off x="6173549" y="5471896"/>
              <a:ext cx="42684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Roboto Condensed" charset="0"/>
                  <a:ea typeface="Roboto Condensed" charset="0"/>
                  <a:cs typeface="Roboto Condensed" charset="0"/>
                </a:rPr>
                <a:t>https://</a:t>
              </a:r>
              <a:r>
                <a:rPr lang="en-US" sz="2200" b="1" dirty="0" err="1">
                  <a:latin typeface="Roboto Condensed" charset="0"/>
                  <a:ea typeface="Roboto Condensed" charset="0"/>
                  <a:cs typeface="Roboto Condensed" charset="0"/>
                </a:rPr>
                <a:t>cs.stanford.edu</a:t>
              </a:r>
              <a:r>
                <a:rPr lang="en-US" sz="2200" b="1" dirty="0">
                  <a:latin typeface="Roboto Condensed" charset="0"/>
                  <a:ea typeface="Roboto Condensed" charset="0"/>
                  <a:cs typeface="Roboto Condensed" charset="0"/>
                </a:rPr>
                <a:t>/~</a:t>
              </a:r>
              <a:r>
                <a:rPr lang="en-US" sz="2200" b="1" dirty="0" err="1">
                  <a:latin typeface="Roboto Condensed" charset="0"/>
                  <a:ea typeface="Roboto Condensed" charset="0"/>
                  <a:cs typeface="Roboto Condensed" charset="0"/>
                </a:rPr>
                <a:t>deepakn</a:t>
              </a:r>
              <a:r>
                <a:rPr lang="en-US" sz="2200" b="1" dirty="0">
                  <a:latin typeface="Roboto Condensed" charset="0"/>
                  <a:ea typeface="Roboto Condensed" charset="0"/>
                  <a:cs typeface="Roboto Condensed" charset="0"/>
                </a:rPr>
                <a:t>/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CE4A126-F2EC-3E49-8068-7E634A39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745" y="6080181"/>
              <a:ext cx="531586" cy="50588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92282C-8102-A04F-AAEE-FEFE91E04A60}"/>
                </a:ext>
              </a:extLst>
            </p:cNvPr>
            <p:cNvSpPr txBox="1"/>
            <p:nvPr/>
          </p:nvSpPr>
          <p:spPr>
            <a:xfrm>
              <a:off x="1471086" y="6117587"/>
              <a:ext cx="1717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Roboto Condensed" charset="0"/>
                  <a:ea typeface="Roboto Condensed" charset="0"/>
                  <a:cs typeface="Roboto Condensed" charset="0"/>
                </a:rPr>
                <a:t>@deepakn94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32584D-22F5-E142-AE9E-24A6ABF3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1319" y="5406799"/>
              <a:ext cx="494393" cy="51504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D564793-94E7-2F4E-82D5-7E1AF9A68C0A}"/>
              </a:ext>
            </a:extLst>
          </p:cNvPr>
          <p:cNvSpPr txBox="1"/>
          <p:nvPr/>
        </p:nvSpPr>
        <p:spPr>
          <a:xfrm>
            <a:off x="567265" y="1656823"/>
            <a:ext cx="11024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Multi-tenant clusters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with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 heterogeneous GPUs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pose a number of interesting challenges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Smart time- and space- sharing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GPUs among many users can help reduce average job completion time by as much as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1.45x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over a FIFO scheduler</a:t>
            </a:r>
          </a:p>
        </p:txBody>
      </p:sp>
    </p:spTree>
    <p:extLst>
      <p:ext uri="{BB962C8B-B14F-4D97-AF65-F5344CB8AC3E}">
        <p14:creationId xmlns:p14="http://schemas.microsoft.com/office/powerpoint/2010/main" val="63499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DL training is important…but GPUs are expensive!</a:t>
            </a:r>
            <a:b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</a:br>
            <a:endParaRPr lang="en-US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32752-D106-374B-A316-E010AF814F2A}"/>
              </a:ext>
            </a:extLst>
          </p:cNvPr>
          <p:cNvSpPr txBox="1"/>
          <p:nvPr/>
        </p:nvSpPr>
        <p:spPr>
          <a:xfrm>
            <a:off x="567266" y="1903008"/>
            <a:ext cx="1097031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Often have GPUs of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different types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(e.g., V100s, P100s, Titan 1080 Tis)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Use a FIFO scheduler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500" dirty="0">
                <a:latin typeface="Roboto Condensed" charset="0"/>
                <a:ea typeface="Roboto Condensed" charset="0"/>
                <a:cs typeface="Roboto Condensed" charset="0"/>
              </a:rPr>
              <a:t>Users request a </a:t>
            </a:r>
            <a:r>
              <a:rPr lang="en-US" sz="2500" b="1" dirty="0">
                <a:latin typeface="Roboto Condensed" charset="0"/>
                <a:ea typeface="Roboto Condensed" charset="0"/>
                <a:cs typeface="Roboto Condensed" charset="0"/>
              </a:rPr>
              <a:t>fixed number of GPUs</a:t>
            </a:r>
            <a:r>
              <a:rPr lang="en-US" sz="2500" dirty="0">
                <a:latin typeface="Roboto Condensed" charset="0"/>
                <a:ea typeface="Roboto Condensed" charset="0"/>
                <a:cs typeface="Roboto Condensed" charset="0"/>
              </a:rPr>
              <a:t> of a particular type</a:t>
            </a:r>
          </a:p>
          <a:p>
            <a:pPr marL="742950" lvl="1" indent="-285750">
              <a:buFont typeface="Arial" charset="0"/>
              <a:buChar char="•"/>
            </a:pPr>
            <a:endParaRPr lang="en-US" sz="9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500" dirty="0">
                <a:latin typeface="Roboto Condensed" charset="0"/>
                <a:ea typeface="Roboto Condensed" charset="0"/>
                <a:cs typeface="Roboto Condensed" charset="0"/>
              </a:rPr>
              <a:t>Applications in </a:t>
            </a:r>
            <a:r>
              <a:rPr lang="en-US" sz="2500" b="1" dirty="0">
                <a:latin typeface="Roboto Condensed" charset="0"/>
                <a:ea typeface="Roboto Condensed" charset="0"/>
                <a:cs typeface="Roboto Condensed" charset="0"/>
              </a:rPr>
              <a:t>queues</a:t>
            </a:r>
            <a:r>
              <a:rPr lang="en-US" sz="2500" dirty="0">
                <a:latin typeface="Roboto Condensed" charset="0"/>
                <a:ea typeface="Roboto Condensed" charset="0"/>
                <a:cs typeface="Roboto Condensed" charset="0"/>
              </a:rPr>
              <a:t> until resources are </a:t>
            </a:r>
            <a:r>
              <a:rPr lang="en-US" sz="2500" b="1" dirty="0">
                <a:latin typeface="Roboto Condensed" charset="0"/>
                <a:ea typeface="Roboto Condensed" charset="0"/>
                <a:cs typeface="Roboto Condensed" charset="0"/>
              </a:rPr>
              <a:t>available</a:t>
            </a:r>
            <a:r>
              <a:rPr lang="en-US" sz="2500" dirty="0">
                <a:latin typeface="Roboto Condensed" charset="0"/>
                <a:ea typeface="Roboto Condensed" charset="0"/>
                <a:cs typeface="Roboto Condensed" charset="0"/>
              </a:rPr>
              <a:t>, and then granted </a:t>
            </a:r>
            <a:r>
              <a:rPr lang="en-US" sz="2500" b="1" dirty="0">
                <a:latin typeface="Roboto Condensed" charset="0"/>
                <a:ea typeface="Roboto Condensed" charset="0"/>
                <a:cs typeface="Roboto Condensed" charset="0"/>
              </a:rPr>
              <a:t>exclusive access </a:t>
            </a:r>
            <a:r>
              <a:rPr lang="en-US" sz="2500" dirty="0">
                <a:latin typeface="Roboto Condensed" charset="0"/>
                <a:ea typeface="Roboto Condensed" charset="0"/>
                <a:cs typeface="Roboto Condensed" charset="0"/>
              </a:rPr>
              <a:t>to resources</a:t>
            </a:r>
          </a:p>
          <a:p>
            <a:pPr marL="742950" lvl="1" indent="-285750">
              <a:buFont typeface="Arial" charset="0"/>
              <a:buChar char="•"/>
            </a:pPr>
            <a:endParaRPr lang="en-US" sz="9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500" dirty="0">
                <a:latin typeface="Roboto Condensed" charset="0"/>
                <a:ea typeface="Roboto Condensed" charset="0"/>
                <a:cs typeface="Roboto Condensed" charset="0"/>
              </a:rPr>
              <a:t>Applications </a:t>
            </a:r>
            <a:r>
              <a:rPr lang="en-US" sz="2500" b="1" dirty="0">
                <a:latin typeface="Roboto Condensed" charset="0"/>
                <a:ea typeface="Roboto Condensed" charset="0"/>
                <a:cs typeface="Roboto Condensed" charset="0"/>
              </a:rPr>
              <a:t>locked</a:t>
            </a:r>
            <a:r>
              <a:rPr lang="en-US" sz="2500" dirty="0">
                <a:latin typeface="Roboto Condensed" charset="0"/>
                <a:ea typeface="Roboto Condensed" charset="0"/>
                <a:cs typeface="Roboto Condensed" charset="0"/>
              </a:rPr>
              <a:t> into their resource choice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8698C-AD2E-5F45-A555-0579FBA52422}"/>
              </a:ext>
            </a:extLst>
          </p:cNvPr>
          <p:cNvSpPr txBox="1"/>
          <p:nvPr/>
        </p:nvSpPr>
        <p:spPr>
          <a:xfrm>
            <a:off x="567266" y="984738"/>
            <a:ext cx="111968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Roboto Condensed" charset="0"/>
                <a:ea typeface="Roboto Condensed" charset="0"/>
                <a:cs typeface="Roboto Condensed" charset="0"/>
              </a:rPr>
              <a:t>Common solution to reduce cost = Multi-tenant GPU clusters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6650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Challenge: GPUs often poorly utilized!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052C6-1688-EA40-A69A-B56714DFB3AF}"/>
              </a:ext>
            </a:extLst>
          </p:cNvPr>
          <p:cNvSpPr txBox="1"/>
          <p:nvPr/>
        </p:nvSpPr>
        <p:spPr>
          <a:xfrm>
            <a:off x="567266" y="1305132"/>
            <a:ext cx="10970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High Queuing Delay: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Jobs stuck in queues on the scheduler waiting for requested resources to become available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41CD5-0794-B24A-993D-190BC3398A4D}"/>
              </a:ext>
            </a:extLst>
          </p:cNvPr>
          <p:cNvSpPr txBox="1"/>
          <p:nvPr/>
        </p:nvSpPr>
        <p:spPr>
          <a:xfrm>
            <a:off x="567266" y="6100586"/>
            <a:ext cx="109703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Multi-tenant GPU Clusters for Deep Learning Workloads: Analysis and Implications, Jeon et al.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935E88F-9FB5-9B41-937F-E2EAE32FB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821936"/>
              </p:ext>
            </p:extLst>
          </p:nvPr>
        </p:nvGraphicFramePr>
        <p:xfrm>
          <a:off x="2761435" y="3158233"/>
          <a:ext cx="6127262" cy="232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452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Challenge: GPUs often poorly utilized!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48C02-31B9-314D-B326-0D45040AFDB8}"/>
              </a:ext>
            </a:extLst>
          </p:cNvPr>
          <p:cNvSpPr txBox="1"/>
          <p:nvPr/>
        </p:nvSpPr>
        <p:spPr>
          <a:xfrm>
            <a:off x="567266" y="6100586"/>
            <a:ext cx="109703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Multi-tenant GPU Clusters for Deep Learning Workloads: Analysis and Implications, Jeon et al.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19C3EC-97FD-9A4C-BD64-7B387265F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200664"/>
              </p:ext>
            </p:extLst>
          </p:nvPr>
        </p:nvGraphicFramePr>
        <p:xfrm>
          <a:off x="2761435" y="3710160"/>
          <a:ext cx="6127262" cy="2319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443710-7C5D-7349-A325-6D7574623F79}"/>
              </a:ext>
            </a:extLst>
          </p:cNvPr>
          <p:cNvSpPr txBox="1"/>
          <p:nvPr/>
        </p:nvSpPr>
        <p:spPr>
          <a:xfrm>
            <a:off x="567266" y="1305132"/>
            <a:ext cx="1097031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High Queuing Delay: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Jobs stuck in queues on the scheduler waiting for requested resources to become available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Poor GPU Utilization: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Even once scheduled, throughput much lower than peak device throughput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Roboto Condensed" charset="0"/>
                <a:ea typeface="Roboto Condensed" charset="0"/>
                <a:cs typeface="Roboto Condensed" charset="0"/>
              </a:rPr>
              <a:t>Solution: Time- and Space- sharing of GPU resources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65" y="1656823"/>
            <a:ext cx="11024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Leverage the fact that DL training is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iterative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b="1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Time-sharing: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Helps to reduce queuing delays and give every user a share of the cluster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b="1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Space-sharing: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Packs multiple applications onto the same GPU, helping to improve GPU utilization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4D83E-14F6-AB4D-983C-DB008C2C141F}"/>
              </a:ext>
            </a:extLst>
          </p:cNvPr>
          <p:cNvSpPr txBox="1"/>
          <p:nvPr/>
        </p:nvSpPr>
        <p:spPr>
          <a:xfrm>
            <a:off x="621055" y="4717885"/>
            <a:ext cx="10970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 Condensed" charset="0"/>
                <a:ea typeface="Roboto Condensed" charset="0"/>
                <a:cs typeface="Roboto Condensed" charset="0"/>
              </a:rPr>
              <a:t>Not easy to determine </a:t>
            </a:r>
            <a:r>
              <a:rPr lang="en-US" sz="3600" b="1" dirty="0">
                <a:latin typeface="Roboto Condensed" charset="0"/>
                <a:ea typeface="Roboto Condensed" charset="0"/>
                <a:cs typeface="Roboto Condensed" charset="0"/>
              </a:rPr>
              <a:t>how to time-share</a:t>
            </a:r>
            <a:r>
              <a:rPr lang="en-US" sz="3600" dirty="0">
                <a:latin typeface="Roboto Condensed" charset="0"/>
                <a:ea typeface="Roboto Condensed" charset="0"/>
                <a:cs typeface="Roboto Condensed" charset="0"/>
              </a:rPr>
              <a:t>, and </a:t>
            </a:r>
            <a:r>
              <a:rPr lang="en-US" sz="3600" b="1" dirty="0">
                <a:latin typeface="Roboto Condensed" charset="0"/>
                <a:ea typeface="Roboto Condensed" charset="0"/>
                <a:cs typeface="Roboto Condensed" charset="0"/>
              </a:rPr>
              <a:t>which applications </a:t>
            </a:r>
            <a:r>
              <a:rPr lang="en-US" sz="3600" dirty="0">
                <a:latin typeface="Roboto Condensed" charset="0"/>
                <a:ea typeface="Roboto Condensed" charset="0"/>
                <a:cs typeface="Roboto Condensed" charset="0"/>
              </a:rPr>
              <a:t>to space-share together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300" b="1" dirty="0">
                <a:latin typeface="Roboto Condensed" charset="0"/>
                <a:ea typeface="Roboto Condensed" charset="0"/>
                <a:cs typeface="Roboto Condensed" charset="0"/>
              </a:rPr>
              <a:t>How to time-share?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C302D-82D0-7743-8D12-C9D3C2380251}"/>
              </a:ext>
            </a:extLst>
          </p:cNvPr>
          <p:cNvSpPr txBox="1"/>
          <p:nvPr/>
        </p:nvSpPr>
        <p:spPr>
          <a:xfrm>
            <a:off x="3247293" y="2084855"/>
            <a:ext cx="530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K80 -&gt; V100, NMT </a:t>
            </a:r>
            <a:r>
              <a:rPr lang="en-US" sz="3200" b="1" dirty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1.47x faster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34D24-099A-CA48-B38E-2BB121B5A220}"/>
              </a:ext>
            </a:extLst>
          </p:cNvPr>
          <p:cNvSpPr txBox="1"/>
          <p:nvPr/>
        </p:nvSpPr>
        <p:spPr>
          <a:xfrm>
            <a:off x="2851639" y="2829411"/>
            <a:ext cx="6095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K80 -&gt; V100, ResNet-50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4.23x faster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AC4A4-28E8-9D4E-BDFB-C5E517580EAC}"/>
              </a:ext>
            </a:extLst>
          </p:cNvPr>
          <p:cNvSpPr txBox="1"/>
          <p:nvPr/>
        </p:nvSpPr>
        <p:spPr>
          <a:xfrm>
            <a:off x="2910254" y="3573967"/>
            <a:ext cx="597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K80 -&gt; V100, AlexNet </a:t>
            </a:r>
            <a:r>
              <a:rPr lang="en-US" sz="3200" b="1" dirty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1.64x faster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543A1B-62C8-CB4E-95AE-E4E5FBE57E15}"/>
              </a:ext>
            </a:extLst>
          </p:cNvPr>
          <p:cNvSpPr txBox="1"/>
          <p:nvPr/>
        </p:nvSpPr>
        <p:spPr>
          <a:xfrm>
            <a:off x="3247293" y="4293638"/>
            <a:ext cx="5304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K80 -&gt; V100, LM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4.47x faster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77853-7AE6-F64E-931F-38FBDAF5175C}"/>
              </a:ext>
            </a:extLst>
          </p:cNvPr>
          <p:cNvSpPr txBox="1"/>
          <p:nvPr/>
        </p:nvSpPr>
        <p:spPr>
          <a:xfrm>
            <a:off x="621055" y="5298180"/>
            <a:ext cx="10970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Can run NMT and AlexNet on K80s with </a:t>
            </a:r>
            <a:r>
              <a:rPr lang="en-US" sz="3200" b="1" dirty="0">
                <a:latin typeface="Roboto Condensed" charset="0"/>
                <a:ea typeface="Roboto Condensed" charset="0"/>
                <a:cs typeface="Roboto Condensed" charset="0"/>
              </a:rPr>
              <a:t>minimum penalty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2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300" b="1" dirty="0">
                <a:latin typeface="Roboto Condensed" charset="0"/>
                <a:ea typeface="Roboto Condensed" charset="0"/>
                <a:cs typeface="Roboto Condensed" charset="0"/>
              </a:rPr>
              <a:t>How to space-share?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C302D-82D0-7743-8D12-C9D3C2380251}"/>
              </a:ext>
            </a:extLst>
          </p:cNvPr>
          <p:cNvSpPr txBox="1"/>
          <p:nvPr/>
        </p:nvSpPr>
        <p:spPr>
          <a:xfrm>
            <a:off x="4224052" y="2401380"/>
            <a:ext cx="3468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NMT + NMT =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1.84x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34D24-099A-CA48-B38E-2BB121B5A220}"/>
              </a:ext>
            </a:extLst>
          </p:cNvPr>
          <p:cNvSpPr txBox="1"/>
          <p:nvPr/>
        </p:nvSpPr>
        <p:spPr>
          <a:xfrm>
            <a:off x="3305908" y="3145936"/>
            <a:ext cx="5304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ResNet-50 + ResNet-50 = </a:t>
            </a:r>
            <a:r>
              <a:rPr lang="en-US" sz="3200" b="1" dirty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1.04x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AC4A4-28E8-9D4E-BDFB-C5E517580EAC}"/>
              </a:ext>
            </a:extLst>
          </p:cNvPr>
          <p:cNvSpPr txBox="1"/>
          <p:nvPr/>
        </p:nvSpPr>
        <p:spPr>
          <a:xfrm>
            <a:off x="3305908" y="3890492"/>
            <a:ext cx="5304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Condensed" charset="0"/>
                <a:ea typeface="Roboto Condensed" charset="0"/>
                <a:cs typeface="Roboto Condensed" charset="0"/>
              </a:rPr>
              <a:t>ResNet-50 + NMT =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1.6x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300" b="1" dirty="0">
                <a:latin typeface="Roboto Condensed" charset="0"/>
                <a:ea typeface="Roboto Condensed" charset="0"/>
                <a:cs typeface="Roboto Condensed" charset="0"/>
              </a:rPr>
              <a:t>How to space-share?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C302D-82D0-7743-8D12-C9D3C2380251}"/>
              </a:ext>
            </a:extLst>
          </p:cNvPr>
          <p:cNvSpPr txBox="1"/>
          <p:nvPr/>
        </p:nvSpPr>
        <p:spPr>
          <a:xfrm>
            <a:off x="6607582" y="3245441"/>
            <a:ext cx="54066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Roboto Condensed" charset="0"/>
                <a:ea typeface="Roboto Condensed" charset="0"/>
                <a:cs typeface="Roboto Condensed" charset="0"/>
              </a:rPr>
              <a:t>Throughput increase </a:t>
            </a:r>
            <a:r>
              <a:rPr lang="en-US" sz="2500" dirty="0">
                <a:latin typeface="Roboto Condensed" charset="0"/>
                <a:ea typeface="Roboto Condensed" charset="0"/>
                <a:cs typeface="Roboto Condensed" charset="0"/>
              </a:rPr>
              <a:t>from colocation shows wide variance from </a:t>
            </a:r>
            <a:r>
              <a:rPr lang="en-US" sz="2500" b="1" dirty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1x</a:t>
            </a:r>
            <a:r>
              <a:rPr lang="en-US" sz="2500" dirty="0">
                <a:latin typeface="Roboto Condensed" charset="0"/>
                <a:ea typeface="Roboto Condensed" charset="0"/>
                <a:cs typeface="Roboto Condensed" charset="0"/>
              </a:rPr>
              <a:t> to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2x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33F3B-1790-5541-98E5-D8BE35901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64" y="1815369"/>
            <a:ext cx="5177664" cy="4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36572</TotalTime>
  <Words>994</Words>
  <Application>Microsoft Macintosh PowerPoint</Application>
  <PresentationFormat>Widescreen</PresentationFormat>
  <Paragraphs>196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Roboto Condensed</vt:lpstr>
      <vt:lpstr>Roboto Condensed Light</vt:lpstr>
      <vt:lpstr>Office Theme</vt:lpstr>
      <vt:lpstr>A Scheduler for Efficiently Sharing GPU Clusters for Deep Learning Workloads</vt:lpstr>
      <vt:lpstr>DL training is important… </vt:lpstr>
      <vt:lpstr>DL training is important…but GPUs are expensive! </vt:lpstr>
      <vt:lpstr>Challenge: GPUs often poorly utilized!</vt:lpstr>
      <vt:lpstr>Challenge: GPUs often poorly utilized!</vt:lpstr>
      <vt:lpstr>Solution: Time- and Space- sharing of GPU resources</vt:lpstr>
      <vt:lpstr>How to time-share?</vt:lpstr>
      <vt:lpstr>How to space-share?</vt:lpstr>
      <vt:lpstr>How to space-share?</vt:lpstr>
      <vt:lpstr>PowerPoint Presentation</vt:lpstr>
      <vt:lpstr>PowerPoint Presentation</vt:lpstr>
      <vt:lpstr>PowerPoint Presentation</vt:lpstr>
      <vt:lpstr>Supported Policies</vt:lpstr>
      <vt:lpstr>Policy 1: Fairness</vt:lpstr>
      <vt:lpstr>Policy 2: Throughput</vt:lpstr>
      <vt:lpstr>Policy 3: Weighted Fairness</vt:lpstr>
      <vt:lpstr>PowerPoint Presentation</vt:lpstr>
      <vt:lpstr>Time- and Space- Sharing in action</vt:lpstr>
      <vt:lpstr>Time- and Space- Sharing in action</vt:lpstr>
      <vt:lpstr>PowerPoint Presentation</vt:lpstr>
      <vt:lpstr>Fairness with packing reduces average job completion time</vt:lpstr>
      <vt:lpstr>Fairness with packing reduces average job completion time</vt:lpstr>
      <vt:lpstr>Fairness with packing reduces average job completion time</vt:lpstr>
      <vt:lpstr>Fairness policy reduces queuing delay for short jobs</vt:lpstr>
      <vt:lpstr>Fairness with and without knowledge of affinities</vt:lpstr>
      <vt:lpstr>Future Work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Model Search Using Model Batching</dc:title>
  <dc:creator>Deepak Narayanan</dc:creator>
  <cp:lastModifiedBy>Microsoft Office User</cp:lastModifiedBy>
  <cp:revision>1605</cp:revision>
  <cp:lastPrinted>2019-02-22T03:47:20Z</cp:lastPrinted>
  <dcterms:created xsi:type="dcterms:W3CDTF">2018-02-08T07:44:47Z</dcterms:created>
  <dcterms:modified xsi:type="dcterms:W3CDTF">2019-04-27T06:11:17Z</dcterms:modified>
</cp:coreProperties>
</file>