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341" r:id="rId3"/>
    <p:sldId id="342" r:id="rId4"/>
    <p:sldId id="347" r:id="rId5"/>
    <p:sldId id="343" r:id="rId6"/>
    <p:sldId id="267" r:id="rId7"/>
    <p:sldId id="352" r:id="rId8"/>
    <p:sldId id="344" r:id="rId9"/>
    <p:sldId id="345" r:id="rId10"/>
    <p:sldId id="353" r:id="rId11"/>
    <p:sldId id="339" r:id="rId12"/>
    <p:sldId id="348" r:id="rId13"/>
    <p:sldId id="350" r:id="rId14"/>
    <p:sldId id="351" r:id="rId15"/>
    <p:sldId id="349" r:id="rId16"/>
    <p:sldId id="3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98185"/>
    <a:srgbClr val="70AD47"/>
    <a:srgbClr val="AFABAB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0"/>
    <p:restoredTop sz="88969"/>
  </p:normalViewPr>
  <p:slideViewPr>
    <p:cSldViewPr snapToGrid="0" snapToObjects="1">
      <p:cViewPr varScale="1">
        <p:scale>
          <a:sx n="201" d="100"/>
          <a:sy n="201" d="100"/>
        </p:scale>
        <p:origin x="2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195DC-AC3B-E946-A749-879E63C3E26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97DE-CD7B-5A4A-8090-5E2CD0B9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6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6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slide, we need something that says we can make use of the fact that deep learning jobs are highly iterative and easily preemptible (that is, low preemption overhead)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7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97DE-CD7B-5A4A-8090-5E2CD0B996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4D29-514F-8B41-BB70-9BE18C403859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D0BB-A395-7041-AEFB-C6C3233FEDBA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F7CE-136B-3644-BD8F-537ADC0E5B09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F9FB-D17B-5840-B26C-F5A570BDE5EA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E090-A153-C143-ACC0-CAD5D8F06618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11EE-CC2A-9F45-9899-E32F8A16903D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AB7B-AAB6-D244-B6E1-4CB9DE93EA1A}" type="datetime1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F1EE-1657-AF42-8A2A-A642FD444444}" type="datetime1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10AB-B7D2-684A-BB99-16B0C8BED0B7}" type="datetime1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71CA-EC99-9048-A596-016BA249C73E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7E5B-5808-774A-A61F-E4419970AC65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95F6-7FF3-1449-A922-8D5592938A0A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B2636-F50B-1E48-920F-BBDFD92D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1377856"/>
            <a:ext cx="117856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Roboto Condensed" charset="0"/>
                <a:ea typeface="Roboto Condensed" charset="0"/>
                <a:cs typeface="Roboto Condensed" charset="0"/>
              </a:rPr>
              <a:t>A Scheduler for Efficiently Sharing GPU Clusters for Deep </a:t>
            </a:r>
            <a:r>
              <a:rPr lang="en-US" sz="5400" b="1">
                <a:latin typeface="Roboto Condensed" charset="0"/>
                <a:ea typeface="Roboto Condensed" charset="0"/>
                <a:cs typeface="Roboto Condensed" charset="0"/>
              </a:rPr>
              <a:t>Learning Workloads</a:t>
            </a:r>
            <a:endParaRPr lang="en-US" sz="5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250" y="3873500"/>
            <a:ext cx="7429500" cy="1371600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Roboto Condensed" charset="0"/>
                <a:ea typeface="Roboto Condensed" charset="0"/>
                <a:cs typeface="Roboto Condensed" charset="0"/>
              </a:rPr>
              <a:t>Deepak Narayanan, Keshav Santhanam,</a:t>
            </a:r>
          </a:p>
          <a:p>
            <a:r>
              <a:rPr lang="en-US" sz="2700" dirty="0">
                <a:latin typeface="Roboto Condensed" charset="0"/>
                <a:ea typeface="Roboto Condensed" charset="0"/>
                <a:cs typeface="Roboto Condensed" charset="0"/>
              </a:rPr>
              <a:t>Amar </a:t>
            </a:r>
            <a:r>
              <a:rPr lang="en-US" sz="2700" dirty="0" err="1">
                <a:latin typeface="Roboto Condensed" charset="0"/>
                <a:ea typeface="Roboto Condensed" charset="0"/>
                <a:cs typeface="Roboto Condensed" charset="0"/>
              </a:rPr>
              <a:t>Phanishayee</a:t>
            </a:r>
            <a:r>
              <a:rPr lang="en-US" sz="2700" dirty="0">
                <a:latin typeface="Roboto Condensed" charset="0"/>
                <a:ea typeface="Roboto Condensed" charset="0"/>
                <a:cs typeface="Roboto Condensed" charset="0"/>
              </a:rPr>
              <a:t>, Matei Zaharia</a:t>
            </a:r>
          </a:p>
        </p:txBody>
      </p:sp>
    </p:spTree>
    <p:extLst>
      <p:ext uri="{BB962C8B-B14F-4D97-AF65-F5344CB8AC3E}">
        <p14:creationId xmlns:p14="http://schemas.microsoft.com/office/powerpoint/2010/main" val="364863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Failure Modes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32752-D106-374B-A316-E010AF814F2A}"/>
              </a:ext>
            </a:extLst>
          </p:cNvPr>
          <p:cNvSpPr txBox="1"/>
          <p:nvPr/>
        </p:nvSpPr>
        <p:spPr>
          <a:xfrm>
            <a:off x="567266" y="1656824"/>
            <a:ext cx="99635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A single user uses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all GPU resources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in the cluster for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three days</a:t>
            </a:r>
          </a:p>
          <a:p>
            <a:pPr marL="285750" indent="-285750">
              <a:buFont typeface="Arial" charset="0"/>
              <a:buChar char="•"/>
            </a:pPr>
            <a:endParaRPr lang="en-US" sz="1400" b="1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All GPU resources in the cluster at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uniform 10% utilization</a:t>
            </a:r>
          </a:p>
          <a:p>
            <a:pPr marL="285750" indent="-285750">
              <a:buFont typeface="Arial" charset="0"/>
              <a:buChar char="•"/>
            </a:pPr>
            <a:endParaRPr lang="en-US" sz="1400" b="1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A user only uses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 single GPU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in an otherwise unused cluster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Slower GPUs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in the cluster are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never used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, even for applications with a small slowdown on slower GPUs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Our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65" y="1656823"/>
            <a:ext cx="1102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Fairness: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Ensure that every user does at least as well as having a fair share of the cluster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Our Solution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EB6358-21AA-A449-A6E5-B231586E6210}"/>
              </a:ext>
            </a:extLst>
          </p:cNvPr>
          <p:cNvGrpSpPr/>
          <p:nvPr/>
        </p:nvGrpSpPr>
        <p:grpSpPr>
          <a:xfrm>
            <a:off x="5120608" y="2432254"/>
            <a:ext cx="1981200" cy="839732"/>
            <a:chOff x="2788920" y="3076948"/>
            <a:chExt cx="2453640" cy="92964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187CEA7-BBC8-8747-A521-AA90E417D696}"/>
                </a:ext>
              </a:extLst>
            </p:cNvPr>
            <p:cNvSpPr/>
            <p:nvPr/>
          </p:nvSpPr>
          <p:spPr>
            <a:xfrm>
              <a:off x="2788920" y="3076948"/>
              <a:ext cx="2453640" cy="9296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A7ED81-E138-924F-9E60-5259B9D03DD5}"/>
                </a:ext>
              </a:extLst>
            </p:cNvPr>
            <p:cNvSpPr txBox="1"/>
            <p:nvPr/>
          </p:nvSpPr>
          <p:spPr>
            <a:xfrm>
              <a:off x="3078480" y="3280158"/>
              <a:ext cx="1874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Roboto Condensed" charset="0"/>
                  <a:ea typeface="Roboto Condensed" charset="0"/>
                  <a:cs typeface="Roboto Condensed" charset="0"/>
                </a:rPr>
                <a:t>Policy</a:t>
              </a:r>
              <a:endParaRPr lang="en-US" sz="2800" b="1" dirty="0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1020793-A907-4A49-929A-FD634030B972}"/>
              </a:ext>
            </a:extLst>
          </p:cNvPr>
          <p:cNvSpPr txBox="1"/>
          <p:nvPr/>
        </p:nvSpPr>
        <p:spPr>
          <a:xfrm>
            <a:off x="8341454" y="2590510"/>
            <a:ext cx="18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Allocation</a:t>
            </a:r>
            <a:endParaRPr lang="en-US" sz="28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617BEAB-DB5B-F54C-8FA6-A053DDCC55D5}"/>
              </a:ext>
            </a:extLst>
          </p:cNvPr>
          <p:cNvSpPr/>
          <p:nvPr/>
        </p:nvSpPr>
        <p:spPr>
          <a:xfrm>
            <a:off x="7283057" y="2733965"/>
            <a:ext cx="1015874" cy="2363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0D630-5096-9149-8F98-AA5C0F19DCA9}"/>
              </a:ext>
            </a:extLst>
          </p:cNvPr>
          <p:cNvSpPr txBox="1"/>
          <p:nvPr/>
        </p:nvSpPr>
        <p:spPr>
          <a:xfrm>
            <a:off x="7758915" y="3217714"/>
            <a:ext cx="3003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Condensed" charset="0"/>
                <a:ea typeface="Roboto Condensed" charset="0"/>
                <a:cs typeface="Roboto Condensed" charset="0"/>
              </a:rPr>
              <a:t>For each worker, fraction of time spent on </a:t>
            </a:r>
            <a:r>
              <a:rPr lang="en-US" sz="2000">
                <a:latin typeface="Roboto Condensed" charset="0"/>
                <a:ea typeface="Roboto Condensed" charset="0"/>
                <a:cs typeface="Roboto Condensed" charset="0"/>
              </a:rPr>
              <a:t>each application</a:t>
            </a:r>
            <a:endParaRPr lang="en-US" sz="20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150D6DF-B0FD-7649-ABFD-1E32D1262DAF}"/>
              </a:ext>
            </a:extLst>
          </p:cNvPr>
          <p:cNvSpPr/>
          <p:nvPr/>
        </p:nvSpPr>
        <p:spPr>
          <a:xfrm>
            <a:off x="3810157" y="2733965"/>
            <a:ext cx="1015874" cy="2363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9F64C-2C8A-9449-9206-913352294477}"/>
              </a:ext>
            </a:extLst>
          </p:cNvPr>
          <p:cNvSpPr txBox="1"/>
          <p:nvPr/>
        </p:nvSpPr>
        <p:spPr>
          <a:xfrm>
            <a:off x="1588567" y="2432254"/>
            <a:ext cx="212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Applications + Resources</a:t>
            </a:r>
            <a:endParaRPr lang="en-US" sz="28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538AF5-F993-B145-AECE-D262661725DE}"/>
              </a:ext>
            </a:extLst>
          </p:cNvPr>
          <p:cNvSpPr txBox="1"/>
          <p:nvPr/>
        </p:nvSpPr>
        <p:spPr>
          <a:xfrm>
            <a:off x="626053" y="4912901"/>
            <a:ext cx="10970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Roboto Condensed" charset="0"/>
                <a:ea typeface="Roboto Condensed" charset="0"/>
                <a:cs typeface="Roboto Condensed" charset="0"/>
              </a:rPr>
              <a:t>Time slice between applications (at granularity of 100s of iterations) to ensure that each application receives its computed fair share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7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Our Solution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EB6358-21AA-A449-A6E5-B231586E6210}"/>
              </a:ext>
            </a:extLst>
          </p:cNvPr>
          <p:cNvGrpSpPr/>
          <p:nvPr/>
        </p:nvGrpSpPr>
        <p:grpSpPr>
          <a:xfrm>
            <a:off x="5120608" y="2432254"/>
            <a:ext cx="1981200" cy="839732"/>
            <a:chOff x="2788920" y="3076948"/>
            <a:chExt cx="2453640" cy="92964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187CEA7-BBC8-8747-A521-AA90E417D696}"/>
                </a:ext>
              </a:extLst>
            </p:cNvPr>
            <p:cNvSpPr/>
            <p:nvPr/>
          </p:nvSpPr>
          <p:spPr>
            <a:xfrm>
              <a:off x="2788920" y="3076948"/>
              <a:ext cx="2453640" cy="9296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A7ED81-E138-924F-9E60-5259B9D03DD5}"/>
                </a:ext>
              </a:extLst>
            </p:cNvPr>
            <p:cNvSpPr txBox="1"/>
            <p:nvPr/>
          </p:nvSpPr>
          <p:spPr>
            <a:xfrm>
              <a:off x="3078480" y="3280158"/>
              <a:ext cx="1874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Roboto Condensed" charset="0"/>
                  <a:ea typeface="Roboto Condensed" charset="0"/>
                  <a:cs typeface="Roboto Condensed" charset="0"/>
                </a:rPr>
                <a:t>Policy</a:t>
              </a:r>
              <a:endParaRPr lang="en-US" sz="2800" b="1" dirty="0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1020793-A907-4A49-929A-FD634030B972}"/>
              </a:ext>
            </a:extLst>
          </p:cNvPr>
          <p:cNvSpPr txBox="1"/>
          <p:nvPr/>
        </p:nvSpPr>
        <p:spPr>
          <a:xfrm>
            <a:off x="8341454" y="2590510"/>
            <a:ext cx="18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Allocation</a:t>
            </a:r>
            <a:endParaRPr lang="en-US" sz="28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617BEAB-DB5B-F54C-8FA6-A053DDCC55D5}"/>
              </a:ext>
            </a:extLst>
          </p:cNvPr>
          <p:cNvSpPr/>
          <p:nvPr/>
        </p:nvSpPr>
        <p:spPr>
          <a:xfrm>
            <a:off x="7283057" y="2733965"/>
            <a:ext cx="1015874" cy="2363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150D6DF-B0FD-7649-ABFD-1E32D1262DAF}"/>
              </a:ext>
            </a:extLst>
          </p:cNvPr>
          <p:cNvSpPr/>
          <p:nvPr/>
        </p:nvSpPr>
        <p:spPr>
          <a:xfrm>
            <a:off x="3810157" y="2733965"/>
            <a:ext cx="1015874" cy="2363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9F64C-2C8A-9449-9206-913352294477}"/>
              </a:ext>
            </a:extLst>
          </p:cNvPr>
          <p:cNvSpPr txBox="1"/>
          <p:nvPr/>
        </p:nvSpPr>
        <p:spPr>
          <a:xfrm>
            <a:off x="1588567" y="2432254"/>
            <a:ext cx="212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Applications + Resources</a:t>
            </a:r>
            <a:endParaRPr lang="en-US" sz="28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6E738D-07BB-1047-B8AF-39293B312C8B}"/>
                  </a:ext>
                </a:extLst>
              </p:cNvPr>
              <p:cNvSpPr txBox="1"/>
              <p:nvPr/>
            </p:nvSpPr>
            <p:spPr>
              <a:xfrm>
                <a:off x="1386840" y="4061259"/>
                <a:ext cx="9696025" cy="79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" charset="0"/>
                            </a:rPr>
                          </m:ctrlPr>
                        </m:funcPr>
                        <m:fName>
                          <m:r>
                            <a:rPr lang="en-US" sz="35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" charset="0"/>
                            </a:rPr>
                            <m:t>𝐦𝐚𝐱</m:t>
                          </m:r>
                        </m:fName>
                        <m:e>
                          <m:func>
                            <m:funcPr>
                              <m:ctrlPr>
                                <a:rPr lang="en-US" sz="3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5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35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  </m:t>
                                  </m:r>
                                  <m:r>
                                    <a:rPr lang="en-US" sz="35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𝐦𝐢𝐧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35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i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effective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throughput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of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application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i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6E738D-07BB-1047-B8AF-39293B31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" y="4061259"/>
                <a:ext cx="9696025" cy="790601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DDAFD3-FCE0-3D41-8FE9-3A441611AD5B}"/>
                  </a:ext>
                </a:extLst>
              </p:cNvPr>
              <p:cNvSpPr txBox="1"/>
              <p:nvPr/>
            </p:nvSpPr>
            <p:spPr>
              <a:xfrm>
                <a:off x="1975272" y="4887223"/>
                <a:ext cx="8519161" cy="1230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effective throughput of application </a:t>
                </a:r>
                <a:r>
                  <a:rPr lang="en-US" sz="35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i</a:t>
                </a:r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500" b="0" i="1" smtClean="0"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500" b="0" i="0" smtClean="0"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  <m:t>throughput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500" b="0" i="0" smtClean="0"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  <m:r>
                      <a:rPr lang="en-US" sz="3500" b="0" i="1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×</m:t>
                    </m:r>
                    <m:r>
                      <a:rPr lang="en-US" sz="3500" b="0" i="0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500" b="0" i="0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allocatio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ij</m:t>
                        </m:r>
                      </m:sub>
                    </m:sSub>
                  </m:oMath>
                </a14:m>
                <a:endParaRPr lang="en-US" sz="3500" dirty="0">
                  <a:latin typeface="Roboto Condensed" charset="0"/>
                  <a:ea typeface="Roboto Condensed" charset="0"/>
                  <a:cs typeface="Roboto Condensed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DDAFD3-FCE0-3D41-8FE9-3A441611A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72" y="4887223"/>
                <a:ext cx="8519161" cy="1230978"/>
              </a:xfrm>
              <a:prstGeom prst="rect">
                <a:avLst/>
              </a:prstGeom>
              <a:blipFill>
                <a:blip r:embed="rId4"/>
                <a:stretch>
                  <a:fillRect t="-27551" b="-10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63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Our Solution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EB6358-21AA-A449-A6E5-B231586E6210}"/>
              </a:ext>
            </a:extLst>
          </p:cNvPr>
          <p:cNvGrpSpPr/>
          <p:nvPr/>
        </p:nvGrpSpPr>
        <p:grpSpPr>
          <a:xfrm>
            <a:off x="5120608" y="2432254"/>
            <a:ext cx="1981200" cy="839732"/>
            <a:chOff x="2788920" y="3076948"/>
            <a:chExt cx="2453640" cy="92964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187CEA7-BBC8-8747-A521-AA90E417D696}"/>
                </a:ext>
              </a:extLst>
            </p:cNvPr>
            <p:cNvSpPr/>
            <p:nvPr/>
          </p:nvSpPr>
          <p:spPr>
            <a:xfrm>
              <a:off x="2788920" y="3076948"/>
              <a:ext cx="2453640" cy="9296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A7ED81-E138-924F-9E60-5259B9D03DD5}"/>
                </a:ext>
              </a:extLst>
            </p:cNvPr>
            <p:cNvSpPr txBox="1"/>
            <p:nvPr/>
          </p:nvSpPr>
          <p:spPr>
            <a:xfrm>
              <a:off x="3078480" y="3280158"/>
              <a:ext cx="1874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Roboto Condensed" charset="0"/>
                  <a:ea typeface="Roboto Condensed" charset="0"/>
                  <a:cs typeface="Roboto Condensed" charset="0"/>
                </a:rPr>
                <a:t>Policy</a:t>
              </a:r>
              <a:endParaRPr lang="en-US" sz="2800" b="1" dirty="0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1020793-A907-4A49-929A-FD634030B972}"/>
              </a:ext>
            </a:extLst>
          </p:cNvPr>
          <p:cNvSpPr txBox="1"/>
          <p:nvPr/>
        </p:nvSpPr>
        <p:spPr>
          <a:xfrm>
            <a:off x="8341454" y="2590510"/>
            <a:ext cx="183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Allocation</a:t>
            </a:r>
            <a:endParaRPr lang="en-US" sz="28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617BEAB-DB5B-F54C-8FA6-A053DDCC55D5}"/>
              </a:ext>
            </a:extLst>
          </p:cNvPr>
          <p:cNvSpPr/>
          <p:nvPr/>
        </p:nvSpPr>
        <p:spPr>
          <a:xfrm>
            <a:off x="7283057" y="2733965"/>
            <a:ext cx="1015874" cy="2363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150D6DF-B0FD-7649-ABFD-1E32D1262DAF}"/>
              </a:ext>
            </a:extLst>
          </p:cNvPr>
          <p:cNvSpPr/>
          <p:nvPr/>
        </p:nvSpPr>
        <p:spPr>
          <a:xfrm>
            <a:off x="3810157" y="2733965"/>
            <a:ext cx="1015874" cy="2363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9F64C-2C8A-9449-9206-913352294477}"/>
              </a:ext>
            </a:extLst>
          </p:cNvPr>
          <p:cNvSpPr txBox="1"/>
          <p:nvPr/>
        </p:nvSpPr>
        <p:spPr>
          <a:xfrm>
            <a:off x="1588567" y="2432254"/>
            <a:ext cx="212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Applications + Resources</a:t>
            </a:r>
            <a:endParaRPr lang="en-US" sz="28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6E738D-07BB-1047-B8AF-39293B312C8B}"/>
                  </a:ext>
                </a:extLst>
              </p:cNvPr>
              <p:cNvSpPr txBox="1"/>
              <p:nvPr/>
            </p:nvSpPr>
            <p:spPr>
              <a:xfrm>
                <a:off x="1386840" y="4061259"/>
                <a:ext cx="9696025" cy="790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" charset="0"/>
                            </a:rPr>
                          </m:ctrlPr>
                        </m:funcPr>
                        <m:fName>
                          <m:r>
                            <a:rPr lang="en-US" sz="35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 Condensed" charset="0"/>
                            </a:rPr>
                            <m:t>𝐦𝐚𝐱</m:t>
                          </m:r>
                        </m:fName>
                        <m:e>
                          <m:func>
                            <m:funcPr>
                              <m:ctrlPr>
                                <a:rPr lang="en-US" sz="3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5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35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  </m:t>
                                  </m:r>
                                  <m:r>
                                    <a:rPr lang="en-US" sz="35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𝐦𝐢𝐧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35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Roboto Condensed" charset="0"/>
                                    </a:rPr>
                                    <m:t>i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effective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throughput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of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application</m:t>
                              </m:r>
                              <m: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5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 Condensed" charset="0"/>
                                </a:rPr>
                                <m:t>i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6E738D-07BB-1047-B8AF-39293B31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" y="4061259"/>
                <a:ext cx="9696025" cy="790601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DDAFD3-FCE0-3D41-8FE9-3A441611AD5B}"/>
                  </a:ext>
                </a:extLst>
              </p:cNvPr>
              <p:cNvSpPr txBox="1"/>
              <p:nvPr/>
            </p:nvSpPr>
            <p:spPr>
              <a:xfrm>
                <a:off x="1975272" y="4887223"/>
                <a:ext cx="8519161" cy="1230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effective throughput of application </a:t>
                </a:r>
                <a:r>
                  <a:rPr lang="en-US" sz="35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i</a:t>
                </a:r>
                <a:r>
                  <a:rPr lang="en-US" sz="3500" dirty="0">
                    <a:latin typeface="Cambria Math" panose="02040503050406030204" pitchFamily="18" charset="0"/>
                    <a:ea typeface="Cambria Math" panose="02040503050406030204" pitchFamily="18" charset="0"/>
                    <a:cs typeface="Roboto Condensed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5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</m:ctrlPr>
                          </m:sSubPr>
                          <m:e>
                            <m:r>
                              <a:rPr lang="en-US" sz="35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  <m:t>𝐭𝐡𝐫𝐨𝐮𝐠𝐡𝐩𝐮𝐭</m:t>
                            </m:r>
                          </m:e>
                          <m:sub>
                            <m:r>
                              <a:rPr lang="en-US" sz="35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Roboto Condensed" charset="0"/>
                                <a:cs typeface="Roboto Condensed" charset="0"/>
                              </a:rPr>
                              <m:t>𝐢𝐣</m:t>
                            </m:r>
                          </m:sub>
                        </m:sSub>
                      </m:e>
                    </m:nary>
                    <m:r>
                      <a:rPr lang="en-US" sz="3500" b="0" i="1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×</m:t>
                    </m:r>
                    <m:r>
                      <a:rPr lang="en-US" sz="3500" b="0" i="0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500" b="0" i="0" smtClean="0">
                        <a:latin typeface="Cambria Math" panose="02040503050406030204" pitchFamily="18" charset="0"/>
                        <a:ea typeface="Roboto Condensed" charset="0"/>
                        <a:cs typeface="Roboto Condensed" charset="0"/>
                      </a:rPr>
                      <m:t>allocatio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500" b="0" i="0" smtClean="0">
                            <a:latin typeface="Cambria Math" panose="02040503050406030204" pitchFamily="18" charset="0"/>
                            <a:ea typeface="Roboto Condensed" charset="0"/>
                            <a:cs typeface="Roboto Condensed" charset="0"/>
                          </a:rPr>
                          <m:t>ij</m:t>
                        </m:r>
                      </m:sub>
                    </m:sSub>
                  </m:oMath>
                </a14:m>
                <a:endParaRPr lang="en-US" sz="3500" dirty="0">
                  <a:latin typeface="Roboto Condensed" charset="0"/>
                  <a:ea typeface="Roboto Condensed" charset="0"/>
                  <a:cs typeface="Roboto Condensed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DDAFD3-FCE0-3D41-8FE9-3A441611A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72" y="4887223"/>
                <a:ext cx="8519161" cy="1230978"/>
              </a:xfrm>
              <a:prstGeom prst="rect">
                <a:avLst/>
              </a:prstGeom>
              <a:blipFill>
                <a:blip r:embed="rId4"/>
                <a:stretch>
                  <a:fillRect t="-27551" b="-10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24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Our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65" y="1656823"/>
            <a:ext cx="11024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Fairness: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Ensure that every user does at least as well as having a fair share of the cluster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Application Packing: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Improve GPU utilization by packing multiple applications on the same GPU/server when possible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Application Scaling: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Scale applications up and down while keeping application semantics the same</a:t>
            </a: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5D1C7-932D-CC47-8CE3-9C94BC9A13D9}"/>
              </a:ext>
            </a:extLst>
          </p:cNvPr>
          <p:cNvSpPr txBox="1"/>
          <p:nvPr/>
        </p:nvSpPr>
        <p:spPr>
          <a:xfrm>
            <a:off x="626053" y="5074265"/>
            <a:ext cx="10970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Roboto Condensed" charset="0"/>
                <a:ea typeface="Roboto Condensed" charset="0"/>
                <a:cs typeface="Roboto Condensed" charset="0"/>
              </a:rPr>
              <a:t>Policy needs to be modified to determine how to pack and scale applications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Conclusion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16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C4DCD8-E87C-4744-96A8-0D17563C6C18}"/>
              </a:ext>
            </a:extLst>
          </p:cNvPr>
          <p:cNvGrpSpPr/>
          <p:nvPr/>
        </p:nvGrpSpPr>
        <p:grpSpPr>
          <a:xfrm>
            <a:off x="763745" y="5012654"/>
            <a:ext cx="9678285" cy="1179265"/>
            <a:chOff x="763745" y="5406799"/>
            <a:chExt cx="9678285" cy="11792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E07086-1805-1F41-960D-32A3A96C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745" y="5410057"/>
              <a:ext cx="557054" cy="5545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86CAE9-E7C2-8948-B899-B67CE9217D16}"/>
                </a:ext>
              </a:extLst>
            </p:cNvPr>
            <p:cNvSpPr txBox="1"/>
            <p:nvPr/>
          </p:nvSpPr>
          <p:spPr>
            <a:xfrm>
              <a:off x="1471086" y="5473607"/>
              <a:ext cx="4157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err="1">
                  <a:latin typeface="Roboto Condensed" charset="0"/>
                  <a:ea typeface="Roboto Condensed" charset="0"/>
                  <a:cs typeface="Roboto Condensed" charset="0"/>
                </a:rPr>
                <a:t>deepakn@cs.stanford.edu</a:t>
              </a:r>
              <a:endParaRPr lang="en-US" sz="2200" b="1" dirty="0">
                <a:latin typeface="Roboto Condensed" charset="0"/>
                <a:ea typeface="Roboto Condensed" charset="0"/>
                <a:cs typeface="Roboto Condensed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6793CD-320A-5E4A-81AD-AD8E308D2976}"/>
                </a:ext>
              </a:extLst>
            </p:cNvPr>
            <p:cNvSpPr txBox="1"/>
            <p:nvPr/>
          </p:nvSpPr>
          <p:spPr>
            <a:xfrm>
              <a:off x="6173549" y="5471896"/>
              <a:ext cx="42684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Roboto Condensed" charset="0"/>
                  <a:ea typeface="Roboto Condensed" charset="0"/>
                  <a:cs typeface="Roboto Condensed" charset="0"/>
                </a:rPr>
                <a:t>https://</a:t>
              </a:r>
              <a:r>
                <a:rPr lang="en-US" sz="2200" b="1" dirty="0" err="1">
                  <a:latin typeface="Roboto Condensed" charset="0"/>
                  <a:ea typeface="Roboto Condensed" charset="0"/>
                  <a:cs typeface="Roboto Condensed" charset="0"/>
                </a:rPr>
                <a:t>cs.stanford.edu</a:t>
              </a:r>
              <a:r>
                <a:rPr lang="en-US" sz="2200" b="1" dirty="0">
                  <a:latin typeface="Roboto Condensed" charset="0"/>
                  <a:ea typeface="Roboto Condensed" charset="0"/>
                  <a:cs typeface="Roboto Condensed" charset="0"/>
                </a:rPr>
                <a:t>/~</a:t>
              </a:r>
              <a:r>
                <a:rPr lang="en-US" sz="2200" b="1" dirty="0" err="1">
                  <a:latin typeface="Roboto Condensed" charset="0"/>
                  <a:ea typeface="Roboto Condensed" charset="0"/>
                  <a:cs typeface="Roboto Condensed" charset="0"/>
                </a:rPr>
                <a:t>deepakn</a:t>
              </a:r>
              <a:r>
                <a:rPr lang="en-US" sz="2200" b="1" dirty="0">
                  <a:latin typeface="Roboto Condensed" charset="0"/>
                  <a:ea typeface="Roboto Condensed" charset="0"/>
                  <a:cs typeface="Roboto Condensed" charset="0"/>
                </a:rPr>
                <a:t>/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CE4A126-F2EC-3E49-8068-7E634A39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745" y="6080181"/>
              <a:ext cx="531586" cy="50588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92282C-8102-A04F-AAEE-FEFE91E04A60}"/>
                </a:ext>
              </a:extLst>
            </p:cNvPr>
            <p:cNvSpPr txBox="1"/>
            <p:nvPr/>
          </p:nvSpPr>
          <p:spPr>
            <a:xfrm>
              <a:off x="1471086" y="6117587"/>
              <a:ext cx="1717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Roboto Condensed" charset="0"/>
                  <a:ea typeface="Roboto Condensed" charset="0"/>
                  <a:cs typeface="Roboto Condensed" charset="0"/>
                </a:rPr>
                <a:t>@deepakn94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32584D-22F5-E142-AE9E-24A6ABF3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1319" y="5406799"/>
              <a:ext cx="494393" cy="5150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4E92C5-01B8-AE46-A0BB-CF2CAE9938B7}"/>
                </a:ext>
              </a:extLst>
            </p:cNvPr>
            <p:cNvSpPr txBox="1"/>
            <p:nvPr/>
          </p:nvSpPr>
          <p:spPr>
            <a:xfrm>
              <a:off x="6173549" y="6117586"/>
              <a:ext cx="1717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Roboto Condensed" charset="0"/>
                  <a:ea typeface="Roboto Condensed" charset="0"/>
                  <a:cs typeface="Roboto Condensed" charset="0"/>
                </a:rPr>
                <a:t>Gates 432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1B9806B-91A9-4D42-9566-573563739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466" y="5647598"/>
            <a:ext cx="540512" cy="5067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564793-94E7-2F4E-82D5-7E1AF9A68C0A}"/>
              </a:ext>
            </a:extLst>
          </p:cNvPr>
          <p:cNvSpPr txBox="1"/>
          <p:nvPr/>
        </p:nvSpPr>
        <p:spPr>
          <a:xfrm>
            <a:off x="567265" y="1656823"/>
            <a:ext cx="11024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Clusters with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GPUs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are becoming common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How do we share resources amongst different users in a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fair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and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 resource-efficient way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499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60BDA-4F55-D341-96F3-F3B5B24A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2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1530072-8B4A-D64A-8166-DC62193ECB75}"/>
              </a:ext>
            </a:extLst>
          </p:cNvPr>
          <p:cNvSpPr txBox="1">
            <a:spLocks/>
          </p:cNvSpPr>
          <p:nvPr/>
        </p:nvSpPr>
        <p:spPr>
          <a:xfrm>
            <a:off x="379984" y="2614974"/>
            <a:ext cx="9876536" cy="149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b="1" dirty="0">
                <a:latin typeface="Roboto Condensed" charset="0"/>
                <a:ea typeface="Roboto Condensed" charset="0"/>
                <a:cs typeface="Roboto Condensed" charset="0"/>
              </a:rPr>
              <a:t>Deep learning is an increasingly important computational workload</a:t>
            </a:r>
          </a:p>
        </p:txBody>
      </p:sp>
    </p:spTree>
    <p:extLst>
      <p:ext uri="{BB962C8B-B14F-4D97-AF65-F5344CB8AC3E}">
        <p14:creationId xmlns:p14="http://schemas.microsoft.com/office/powerpoint/2010/main" val="26869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60BDA-4F55-D341-96F3-F3B5B24A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C99B5-579C-FA4A-A32A-47840404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22"/>
            <a:ext cx="12192000" cy="6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60BDA-4F55-D341-96F3-F3B5B24A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C99B5-579C-FA4A-A32A-47840404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22"/>
            <a:ext cx="12192000" cy="6788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5D409C-3730-2A4A-BC6D-7BCFA2D9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3018"/>
            <a:ext cx="12192000" cy="42749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EEAB6-9778-3547-8FB6-76678978E41E}"/>
              </a:ext>
            </a:extLst>
          </p:cNvPr>
          <p:cNvSpPr txBox="1"/>
          <p:nvPr/>
        </p:nvSpPr>
        <p:spPr>
          <a:xfrm>
            <a:off x="5425440" y="2952669"/>
            <a:ext cx="67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157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60BDA-4F55-D341-96F3-F3B5B24A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C99B5-579C-FA4A-A32A-47840404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22"/>
            <a:ext cx="12192000" cy="67889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ADB0777-7179-F54D-BDC3-94B008BB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1076"/>
            <a:ext cx="12192000" cy="429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C28A1-23FB-0949-B1C6-4D4CD508844F}"/>
              </a:ext>
            </a:extLst>
          </p:cNvPr>
          <p:cNvSpPr txBox="1"/>
          <p:nvPr/>
        </p:nvSpPr>
        <p:spPr>
          <a:xfrm>
            <a:off x="5196840" y="2922189"/>
            <a:ext cx="1478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Roboto" panose="02000000000000000000" pitchFamily="2" charset="0"/>
                <a:ea typeface="Roboto" panose="02000000000000000000" pitchFamily="2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14694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379984" y="2614975"/>
            <a:ext cx="10211816" cy="1469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To keep up with this demand, GPUs have been pushed into service</a:t>
            </a:r>
          </a:p>
        </p:txBody>
      </p:sp>
    </p:spTree>
    <p:extLst>
      <p:ext uri="{BB962C8B-B14F-4D97-AF65-F5344CB8AC3E}">
        <p14:creationId xmlns:p14="http://schemas.microsoft.com/office/powerpoint/2010/main" val="353664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GPU Clusters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32752-D106-374B-A316-E010AF814F2A}"/>
              </a:ext>
            </a:extLst>
          </p:cNvPr>
          <p:cNvSpPr txBox="1"/>
          <p:nvPr/>
        </p:nvSpPr>
        <p:spPr>
          <a:xfrm>
            <a:off x="567266" y="1656824"/>
            <a:ext cx="109703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Servers with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single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and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multiple GPUs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GPUs of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different types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(e.g., V100s, P100s, Titan 1080 Tis)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Applications can run on a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single server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, or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distributed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across multiple servers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D0BDC-2ABA-DD49-BB05-8BDBC873F6A8}"/>
              </a:ext>
            </a:extLst>
          </p:cNvPr>
          <p:cNvSpPr txBox="1"/>
          <p:nvPr/>
        </p:nvSpPr>
        <p:spPr>
          <a:xfrm>
            <a:off x="567266" y="4707628"/>
            <a:ext cx="10970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Roboto Condensed" charset="0"/>
                <a:ea typeface="Roboto Condensed" charset="0"/>
                <a:cs typeface="Roboto Condensed" charset="0"/>
              </a:rPr>
              <a:t>Research Problem: How to allocate GPU resources to applications?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GPUs as a Compute Substrate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32752-D106-374B-A316-E010AF814F2A}"/>
              </a:ext>
            </a:extLst>
          </p:cNvPr>
          <p:cNvSpPr txBox="1"/>
          <p:nvPr/>
        </p:nvSpPr>
        <p:spPr>
          <a:xfrm>
            <a:off x="567266" y="1656824"/>
            <a:ext cx="1097031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Not easy to partition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(can’t allocate 32 cores to one application and 32 cores to another application) </a:t>
            </a:r>
            <a:endParaRPr lang="en-US" sz="2800" b="1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Performance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hard to reason about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for an end user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If I go from GPU A to GPU B, how will performance change?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If I double the number of GPUs, how will performance change?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331261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 Condensed" charset="0"/>
                <a:ea typeface="Roboto Condensed" charset="0"/>
                <a:cs typeface="Roboto Condensed" charset="0"/>
              </a:rPr>
              <a:t>Status Quo*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B2636-F50B-1E48-920F-BBDFD92D72E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052C6-1688-EA40-A69A-B56714DFB3AF}"/>
              </a:ext>
            </a:extLst>
          </p:cNvPr>
          <p:cNvSpPr txBox="1"/>
          <p:nvPr/>
        </p:nvSpPr>
        <p:spPr>
          <a:xfrm>
            <a:off x="567266" y="1656824"/>
            <a:ext cx="1097031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Users request a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fixed number of GPU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s of a particular type</a:t>
            </a:r>
            <a:endParaRPr lang="en-US" sz="2800" b="1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Applications in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queues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until resources are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available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, and then granted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exclusive access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to resources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Applications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locked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 into their resource choice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Roboto Condensed" charset="0"/>
              <a:ea typeface="Roboto Condensed" charset="0"/>
              <a:cs typeface="Roboto Condense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Users usually pick the </a:t>
            </a:r>
            <a:r>
              <a:rPr lang="en-US" sz="2800" b="1" dirty="0">
                <a:latin typeface="Roboto Condensed" charset="0"/>
                <a:ea typeface="Roboto Condensed" charset="0"/>
                <a:cs typeface="Roboto Condensed" charset="0"/>
              </a:rPr>
              <a:t>fastest GPU resource </a:t>
            </a:r>
            <a:r>
              <a:rPr lang="en-US" sz="2800" dirty="0">
                <a:latin typeface="Roboto Condensed" charset="0"/>
                <a:ea typeface="Roboto Condensed" charset="0"/>
                <a:cs typeface="Roboto Condensed" charset="0"/>
              </a:rPr>
              <a:t>available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9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26920</TotalTime>
  <Words>519</Words>
  <Application>Microsoft Macintosh PowerPoint</Application>
  <PresentationFormat>Widescreen</PresentationFormat>
  <Paragraphs>96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Roboto</vt:lpstr>
      <vt:lpstr>Roboto Condensed</vt:lpstr>
      <vt:lpstr>Roboto Condensed Light</vt:lpstr>
      <vt:lpstr>Office Theme</vt:lpstr>
      <vt:lpstr>A Scheduler for Efficiently Sharing GPU Clusters for Deep Learning Workloads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GPU Clusters</vt:lpstr>
      <vt:lpstr>GPUs as a Compute Substrate</vt:lpstr>
      <vt:lpstr>Status Quo*</vt:lpstr>
      <vt:lpstr>Failure Modes</vt:lpstr>
      <vt:lpstr>Our Solution</vt:lpstr>
      <vt:lpstr>Our Solution</vt:lpstr>
      <vt:lpstr>Our Solution</vt:lpstr>
      <vt:lpstr>Our Solution</vt:lpstr>
      <vt:lpstr>Our Solution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Model Search Using Model Batching</dc:title>
  <dc:creator>Deepak Narayanan</dc:creator>
  <cp:lastModifiedBy>Deepak Narayanan</cp:lastModifiedBy>
  <cp:revision>1060</cp:revision>
  <cp:lastPrinted>2019-02-22T03:47:20Z</cp:lastPrinted>
  <dcterms:created xsi:type="dcterms:W3CDTF">2018-02-08T07:44:47Z</dcterms:created>
  <dcterms:modified xsi:type="dcterms:W3CDTF">2019-03-11T23:34:04Z</dcterms:modified>
</cp:coreProperties>
</file>