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86B-A5E9-6340-8E44-C9B122E9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3CFD7-D64D-D343-A69D-2675C67E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C8F3-1C05-D04A-B54C-9BC16EC7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4413-15C8-894C-B5F2-31B5249D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1A61-2907-A440-94C5-DF7C1C78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8307-6D60-A94F-9AA1-C2F85DC5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AE43-DE51-7945-86B1-2097A2B0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93A9-17B0-6B4D-B132-891CD634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DA79-5421-BD40-9643-DF1A1B67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5338-B78A-8740-83D5-F3EC894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4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DD292-853F-5347-A0F6-90B21B674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92CD2-6E06-D640-A9AB-26B48A6D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98A5-BCF0-B748-97A9-DFD8CAEE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2DB2-523A-0348-BC80-D28DC68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7431-BF6D-FB4D-ABB6-FA2516DF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4210-4D05-FE48-9746-5888384F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9074-077E-0944-9781-C5C1617C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2D73-6587-6548-B806-90454602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5CB1-1ED1-654C-B1DC-6450AC4B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796B-ECA8-B148-96AF-9739BE9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A3F9-B441-1647-B40E-6BFB389C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BFE5-C6DF-0E42-BEB8-44C3A2F4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F884-3DEF-F648-868C-B22A280D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D5F7-84D4-1F45-8AD1-E33D9187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739B-5C61-C24A-A20F-F0BD31DB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5DEE-265A-F546-BE4C-C922D9BD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3E5A-D2AD-7B47-BB21-131DD9ECF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6B12-0169-1940-AF42-19AA6F4C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2D98-C5A6-B749-9809-ECC2D984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15D1-3B20-E24E-AD0D-ED97FA7F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65AA-BBF5-0A42-ACB7-8496F74C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662-EC56-914C-8ED2-61F9709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0533-7831-5249-8811-D02FCE0D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12B54-E7E6-D249-8068-4EE6762D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5A50-CBEC-F34F-AB19-F993DBFF8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2675-8F6C-4941-8936-33973ABE7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A7040-1949-F943-B080-DD0F8655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130E5-5AE6-6D4D-9922-320EFA69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5CD6D-66DB-2B49-A955-3933F0D1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5D6E-FE7A-A346-8667-3F2D994C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2FB02-B731-0848-A49F-47F8EE96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80AA-DA70-6440-8802-799A9F22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56B3-0799-7F44-855F-7F9F1FA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7CD33-3C19-4849-908C-64B07598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B68A3-3EF1-EA4E-899D-53F9D2BB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5B133-6015-914B-AFC1-847B898F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AD3E-617F-464F-A493-7DB6AB91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2C80-3BBE-564D-AA3A-B1EC5130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D3BAA-2B5D-A44E-B5C9-647F3A4FD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5C2D-706E-7A49-B4F5-340053C9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2EA8-4685-6E49-8E09-DD2D22F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3684-EE48-7546-840A-0193F1D1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85B1-D46E-FD49-9756-658AC6B0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7B6A9-62D8-734E-8A58-C8A1486EF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AEC25-1CBB-D642-9258-1C728B6E1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1CAA-E2F1-E444-8B63-884850C0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2BC3C-CF8E-6F45-96AA-BD983E73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BF5ED-24A2-D243-B66F-CFE6F92D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D213-8F57-7847-867A-19C1599F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A5E5E-36D1-384B-9E2A-32E87A6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8564-DAA9-0944-8E62-F95283AF8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C6AB-1AF8-2844-ADC1-78CD2B4BD2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8318-FF7F-574D-AE3C-5CD6649B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5468-03AF-F745-AF13-57BE6C1E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CAC4-2712-6A42-81BF-E9AE4B88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1DF479-5D1B-4141-950F-509A91395B32}"/>
              </a:ext>
            </a:extLst>
          </p:cNvPr>
          <p:cNvSpPr txBox="1"/>
          <p:nvPr/>
        </p:nvSpPr>
        <p:spPr>
          <a:xfrm>
            <a:off x="2582963" y="5774048"/>
            <a:ext cx="702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Multitenant clusters with ML chips can help reduce cost,</a:t>
            </a:r>
          </a:p>
          <a:p>
            <a:pPr algn="ctr"/>
            <a:r>
              <a:rPr lang="en-US" sz="2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but compute resources are becoming more heterogeneous!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67239-7FD0-4A42-9509-4245AF9C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3" y="1644956"/>
            <a:ext cx="5286122" cy="2985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AC80D-F31E-8240-8412-B4558AA8F51C}"/>
              </a:ext>
            </a:extLst>
          </p:cNvPr>
          <p:cNvSpPr txBox="1"/>
          <p:nvPr/>
        </p:nvSpPr>
        <p:spPr>
          <a:xfrm>
            <a:off x="5626618" y="4819615"/>
            <a:ext cx="5883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Different combinations of jobs experience</a:t>
            </a:r>
          </a:p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different speedups when packed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8E3B8-9758-B74F-A5FF-435BBB59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37" y="1630261"/>
            <a:ext cx="4168864" cy="3109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CE2B0-BF21-AA47-8501-E008BC4B5FAE}"/>
              </a:ext>
            </a:extLst>
          </p:cNvPr>
          <p:cNvSpPr txBox="1"/>
          <p:nvPr/>
        </p:nvSpPr>
        <p:spPr>
          <a:xfrm>
            <a:off x="588461" y="4819616"/>
            <a:ext cx="572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Different jobs experience different speedups</a:t>
            </a:r>
          </a:p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when using a newer GPU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71327-1400-044F-BD57-64FD1ECFB111}"/>
              </a:ext>
            </a:extLst>
          </p:cNvPr>
          <p:cNvSpPr txBox="1"/>
          <p:nvPr/>
        </p:nvSpPr>
        <p:spPr>
          <a:xfrm>
            <a:off x="222011" y="124326"/>
            <a:ext cx="11747979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60"/>
              </a:spcAft>
            </a:pP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Efficient Scheduling of DNN Training on Multitenant Clusters</a:t>
            </a:r>
          </a:p>
          <a:p>
            <a:pPr algn="ctr">
              <a:spcAft>
                <a:spcPts val="960"/>
              </a:spcAft>
            </a:pP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Deepak Narayanan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, Keshav Santhanam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, Amar </a:t>
            </a:r>
            <a:r>
              <a:rPr lang="en-US" sz="20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Phanishayee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†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, Matei Zaharia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</a:p>
          <a:p>
            <a:pPr algn="ctr">
              <a:spcAft>
                <a:spcPts val="960"/>
              </a:spcAft>
            </a:pP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Stanford University, 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†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2250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1DF479-5D1B-4141-950F-509A91395B32}"/>
              </a:ext>
            </a:extLst>
          </p:cNvPr>
          <p:cNvSpPr txBox="1"/>
          <p:nvPr/>
        </p:nvSpPr>
        <p:spPr>
          <a:xfrm>
            <a:off x="2582963" y="5774048"/>
            <a:ext cx="702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Multitenant clusters with ML chips can help reduce cost,</a:t>
            </a:r>
          </a:p>
          <a:p>
            <a:pPr algn="ctr"/>
            <a:r>
              <a:rPr lang="en-US" sz="2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but compute resources are becoming more heterogeneous!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67239-7FD0-4A42-9509-4245AF9C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3" y="1644956"/>
            <a:ext cx="5286122" cy="2985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AC80D-F31E-8240-8412-B4558AA8F51C}"/>
              </a:ext>
            </a:extLst>
          </p:cNvPr>
          <p:cNvSpPr txBox="1"/>
          <p:nvPr/>
        </p:nvSpPr>
        <p:spPr>
          <a:xfrm>
            <a:off x="5626618" y="4819615"/>
            <a:ext cx="5883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Different combinations of jobs experience</a:t>
            </a:r>
          </a:p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different speedups when packed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8E3B8-9758-B74F-A5FF-435BBB59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37" y="1630261"/>
            <a:ext cx="4168864" cy="3109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CE2B0-BF21-AA47-8501-E008BC4B5FAE}"/>
              </a:ext>
            </a:extLst>
          </p:cNvPr>
          <p:cNvSpPr txBox="1"/>
          <p:nvPr/>
        </p:nvSpPr>
        <p:spPr>
          <a:xfrm>
            <a:off x="588461" y="4819616"/>
            <a:ext cx="572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Different jobs experience different speedups</a:t>
            </a:r>
          </a:p>
          <a:p>
            <a:pPr algn="ctr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when using a newer GPU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71327-1400-044F-BD57-64FD1ECFB111}"/>
              </a:ext>
            </a:extLst>
          </p:cNvPr>
          <p:cNvSpPr txBox="1"/>
          <p:nvPr/>
        </p:nvSpPr>
        <p:spPr>
          <a:xfrm>
            <a:off x="222011" y="124326"/>
            <a:ext cx="11747979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60"/>
              </a:spcAft>
            </a:pP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Efficient Scheduling of DNN Training on Multitenant Clusters</a:t>
            </a:r>
          </a:p>
          <a:p>
            <a:pPr algn="ctr">
              <a:spcAft>
                <a:spcPts val="960"/>
              </a:spcAft>
            </a:pP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Deepak Narayanan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, Keshav Santhanam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, Amar </a:t>
            </a:r>
            <a:r>
              <a:rPr lang="en-US" sz="20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Phanishayee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†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, Matei Zaharia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</a:p>
          <a:p>
            <a:pPr algn="ctr">
              <a:spcAft>
                <a:spcPts val="960"/>
              </a:spcAft>
            </a:pP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*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Stanford University, </a:t>
            </a:r>
            <a:r>
              <a:rPr lang="en-US" sz="2000" baseline="30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†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Microsoft 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73C31-6020-8A46-9933-A51F792979D9}"/>
              </a:ext>
            </a:extLst>
          </p:cNvPr>
          <p:cNvSpPr/>
          <p:nvPr/>
        </p:nvSpPr>
        <p:spPr>
          <a:xfrm>
            <a:off x="588461" y="1550627"/>
            <a:ext cx="11381529" cy="499286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509EE-B4E2-7644-948F-AC84B921B110}"/>
              </a:ext>
            </a:extLst>
          </p:cNvPr>
          <p:cNvSpPr txBox="1"/>
          <p:nvPr/>
        </p:nvSpPr>
        <p:spPr>
          <a:xfrm>
            <a:off x="980565" y="3087863"/>
            <a:ext cx="1043114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charset="0"/>
              </a:rPr>
              <a:t>This work:</a:t>
            </a:r>
            <a:r>
              <a:rPr lang="en-US" sz="25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 How do we allocate resources to different jobs in a </a:t>
            </a:r>
            <a:r>
              <a:rPr lang="en-US" sz="25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charset="0"/>
              </a:rPr>
              <a:t>principled way</a:t>
            </a:r>
            <a:r>
              <a:rPr lang="en-US" sz="25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 according to a user-specified policy given </a:t>
            </a:r>
            <a:r>
              <a:rPr lang="en-US" sz="25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charset="0"/>
              </a:rPr>
              <a:t>workload and hardware heterogeneity</a:t>
            </a:r>
            <a:r>
              <a:rPr lang="en-US" sz="25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01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Condensed</vt:lpstr>
      <vt:lpstr>Roboto Condensed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2020-03-02T22:50:14Z</dcterms:created>
  <dcterms:modified xsi:type="dcterms:W3CDTF">2020-03-04T16:47:40Z</dcterms:modified>
</cp:coreProperties>
</file>