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62" r:id="rId5"/>
    <p:sldId id="261" r:id="rId6"/>
    <p:sldId id="260" r:id="rId7"/>
    <p:sldId id="267" r:id="rId8"/>
    <p:sldId id="271" r:id="rId9"/>
    <p:sldId id="270" r:id="rId10"/>
    <p:sldId id="259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  <a:srgbClr val="B2B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45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95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2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97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782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124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79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90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63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46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0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1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3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4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2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915FE-672D-4103-9C7E-19FED2720E8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54E5C2-BA62-4425-ADF1-D156233C6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2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F29E7-C639-4B44-91DC-F97BCCEB4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633729" y="308879"/>
            <a:ext cx="1491953" cy="1333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BAC8C-419F-4175-9690-E25C7EBACA74}"/>
              </a:ext>
            </a:extLst>
          </p:cNvPr>
          <p:cNvSpPr txBox="1"/>
          <p:nvPr/>
        </p:nvSpPr>
        <p:spPr>
          <a:xfrm>
            <a:off x="3048663" y="257304"/>
            <a:ext cx="64054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ПРОСВЕЩЕНИЯ РОССИЙСКОЙ ФЕДЕРАЦИИ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БЮДЖЕТНОЕ УЧРЕЖДЕНИЕ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КАЛИНИНГРАДСКОЙ ОБЛАСТИ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ПРОФЕССИОНАЛЬНАЯ ОБРАЗОВАТЕЛЬНАЯ ОРГАНИЗАЦИЯ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«КОЛЛЕДЖ ИНФОРМАЦИОННЫХ ТЕХНОЛОГИЙ И СТРОИТЕЛЬСТВА»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(ГБУ КО ПОО «КИТиС»)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B3D6-C045-47D9-907C-6B76C983BAF9}"/>
              </a:ext>
            </a:extLst>
          </p:cNvPr>
          <p:cNvSpPr txBox="1"/>
          <p:nvPr/>
        </p:nvSpPr>
        <p:spPr>
          <a:xfrm>
            <a:off x="1821954" y="1787934"/>
            <a:ext cx="885885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</a:p>
          <a:p>
            <a:pPr algn="ctr"/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мобильного приложения «Магические рецепты»</a:t>
            </a:r>
          </a:p>
          <a:p>
            <a:pPr algn="ctr"/>
            <a:endParaRPr lang="ru-RU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Специальность 09.02.07 «Информационные системы и программирование»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B9FCF50F-D7F9-400A-B5F4-494C529BB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49372"/>
              </p:ext>
            </p:extLst>
          </p:nvPr>
        </p:nvGraphicFramePr>
        <p:xfrm>
          <a:off x="6442639" y="4826669"/>
          <a:ext cx="5469562" cy="1219200"/>
        </p:xfrm>
        <a:graphic>
          <a:graphicData uri="http://schemas.openxmlformats.org/drawingml/2006/table">
            <a:tbl>
              <a:tblPr firstRow="1" firstCol="1" bandRow="1"/>
              <a:tblGrid>
                <a:gridCol w="5469562">
                  <a:extLst>
                    <a:ext uri="{9D8B030D-6E8A-4147-A177-3AD203B41FA5}">
                      <a16:colId xmlns:a16="http://schemas.microsoft.com/office/drawing/2014/main" val="1124107880"/>
                    </a:ext>
                  </a:extLst>
                </a:gridCol>
              </a:tblGrid>
              <a:tr h="5287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 выпускной квалификационной работы: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А.В. Большакова-Стрекалова</a:t>
                      </a:r>
                    </a:p>
                    <a:p>
                      <a:pPr algn="just">
                        <a:spcAft>
                          <a:spcPts val="1200"/>
                        </a:spcAft>
                      </a:pP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275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Выполнила студентка 4 курса, группы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ИСп</a:t>
                      </a:r>
                      <a:r>
                        <a:rPr lang="ru-RU" sz="16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20-1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>
                        <a:spcBef>
                          <a:spcPts val="0"/>
                        </a:spcBef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И.К. Лаптева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0528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0352BC-9C80-483B-A793-44E29D4A0F86}"/>
              </a:ext>
            </a:extLst>
          </p:cNvPr>
          <p:cNvSpPr txBox="1"/>
          <p:nvPr/>
        </p:nvSpPr>
        <p:spPr>
          <a:xfrm>
            <a:off x="1128423" y="5880866"/>
            <a:ext cx="993515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Калининград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2024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97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9" y="381334"/>
            <a:ext cx="475648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0649405-C3E5-4DA7-BCCD-0467BACD34D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63989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Сюда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с приложением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B23C3D-F86D-4881-AD0A-EEA2EE39E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8" y="381334"/>
            <a:ext cx="108805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разработку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A2F51B-DCB5-4AE3-8D32-BE0BBB595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539E15CE-6CF5-4097-B1BF-29B709BDFC38}"/>
              </a:ext>
            </a:extLst>
          </p:cNvPr>
          <p:cNvGrpSpPr/>
          <p:nvPr/>
        </p:nvGrpSpPr>
        <p:grpSpPr>
          <a:xfrm>
            <a:off x="3302997" y="1861635"/>
            <a:ext cx="6163508" cy="4667249"/>
            <a:chOff x="2015292" y="1228721"/>
            <a:chExt cx="5054320" cy="3869594"/>
          </a:xfrm>
        </p:grpSpPr>
        <p:grpSp>
          <p:nvGrpSpPr>
            <p:cNvPr id="147" name="Google Shape;389;p26">
              <a:extLst>
                <a:ext uri="{FF2B5EF4-FFF2-40B4-BE49-F238E27FC236}">
                  <a16:creationId xmlns:a16="http://schemas.microsoft.com/office/drawing/2014/main" id="{62CF38E5-722D-4F97-A45D-F6775E5F3548}"/>
                </a:ext>
              </a:extLst>
            </p:cNvPr>
            <p:cNvGrpSpPr/>
            <p:nvPr/>
          </p:nvGrpSpPr>
          <p:grpSpPr>
            <a:xfrm>
              <a:off x="2022334" y="2134128"/>
              <a:ext cx="5043757" cy="907708"/>
              <a:chOff x="-1535283" y="1287960"/>
              <a:chExt cx="11486579" cy="2067200"/>
            </a:xfrm>
          </p:grpSpPr>
          <p:sp>
            <p:nvSpPr>
              <p:cNvPr id="174" name="Google Shape;390;p26">
                <a:extLst>
                  <a:ext uri="{FF2B5EF4-FFF2-40B4-BE49-F238E27FC236}">
                    <a16:creationId xmlns:a16="http://schemas.microsoft.com/office/drawing/2014/main" id="{33FDAD6F-A934-43D0-B639-9180CDCFC115}"/>
                  </a:ext>
                </a:extLst>
              </p:cNvPr>
              <p:cNvSpPr/>
              <p:nvPr/>
            </p:nvSpPr>
            <p:spPr>
              <a:xfrm>
                <a:off x="8699476" y="12879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5" name="Google Shape;391;p26">
                <a:extLst>
                  <a:ext uri="{FF2B5EF4-FFF2-40B4-BE49-F238E27FC236}">
                    <a16:creationId xmlns:a16="http://schemas.microsoft.com/office/drawing/2014/main" id="{BBBF6075-5607-48DA-AE32-D011069D827C}"/>
                  </a:ext>
                </a:extLst>
              </p:cNvPr>
              <p:cNvSpPr/>
              <p:nvPr/>
            </p:nvSpPr>
            <p:spPr>
              <a:xfrm rot="10800000" flipH="1">
                <a:off x="-308909" y="1697039"/>
                <a:ext cx="9030600" cy="1243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6" name="Google Shape;392;p26">
                <a:extLst>
                  <a:ext uri="{FF2B5EF4-FFF2-40B4-BE49-F238E27FC236}">
                    <a16:creationId xmlns:a16="http://schemas.microsoft.com/office/drawing/2014/main" id="{F36D5971-0309-46BC-A5FD-3E6C97314AA2}"/>
                  </a:ext>
                </a:extLst>
              </p:cNvPr>
              <p:cNvSpPr/>
              <p:nvPr/>
            </p:nvSpPr>
            <p:spPr>
              <a:xfrm rot="10800000" flipH="1">
                <a:off x="8707496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7" name="Google Shape;393;p26">
                <a:extLst>
                  <a:ext uri="{FF2B5EF4-FFF2-40B4-BE49-F238E27FC236}">
                    <a16:creationId xmlns:a16="http://schemas.microsoft.com/office/drawing/2014/main" id="{1532BBE7-0BFD-4634-AA50-BE870EF4627A}"/>
                  </a:ext>
                </a:extLst>
              </p:cNvPr>
              <p:cNvSpPr/>
              <p:nvPr/>
            </p:nvSpPr>
            <p:spPr>
              <a:xfrm flipH="1">
                <a:off x="-1535283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8" name="Google Shape;394;p26">
                <a:extLst>
                  <a:ext uri="{FF2B5EF4-FFF2-40B4-BE49-F238E27FC236}">
                    <a16:creationId xmlns:a16="http://schemas.microsoft.com/office/drawing/2014/main" id="{B1568947-0381-4E59-BA61-1AD9F97D335E}"/>
                  </a:ext>
                </a:extLst>
              </p:cNvPr>
              <p:cNvSpPr/>
              <p:nvPr/>
            </p:nvSpPr>
            <p:spPr>
              <a:xfrm rot="10800000">
                <a:off x="-1535278" y="29408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8" name="Google Shape;395;p26">
              <a:extLst>
                <a:ext uri="{FF2B5EF4-FFF2-40B4-BE49-F238E27FC236}">
                  <a16:creationId xmlns:a16="http://schemas.microsoft.com/office/drawing/2014/main" id="{3710B055-A325-4F19-B2ED-8370FB11B9AB}"/>
                </a:ext>
              </a:extLst>
            </p:cNvPr>
            <p:cNvGrpSpPr/>
            <p:nvPr/>
          </p:nvGrpSpPr>
          <p:grpSpPr>
            <a:xfrm>
              <a:off x="2018813" y="3039536"/>
              <a:ext cx="5043757" cy="907708"/>
              <a:chOff x="-1535283" y="1287960"/>
              <a:chExt cx="11486579" cy="2067200"/>
            </a:xfrm>
          </p:grpSpPr>
          <p:sp>
            <p:nvSpPr>
              <p:cNvPr id="169" name="Google Shape;396;p26">
                <a:extLst>
                  <a:ext uri="{FF2B5EF4-FFF2-40B4-BE49-F238E27FC236}">
                    <a16:creationId xmlns:a16="http://schemas.microsoft.com/office/drawing/2014/main" id="{D5094F71-FB1C-4860-8A69-CDEE8ACA6F99}"/>
                  </a:ext>
                </a:extLst>
              </p:cNvPr>
              <p:cNvSpPr/>
              <p:nvPr/>
            </p:nvSpPr>
            <p:spPr>
              <a:xfrm>
                <a:off x="8699476" y="12879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0" name="Google Shape;397;p26">
                <a:extLst>
                  <a:ext uri="{FF2B5EF4-FFF2-40B4-BE49-F238E27FC236}">
                    <a16:creationId xmlns:a16="http://schemas.microsoft.com/office/drawing/2014/main" id="{98C64E52-AC26-484E-8B72-6F5EB269C920}"/>
                  </a:ext>
                </a:extLst>
              </p:cNvPr>
              <p:cNvSpPr/>
              <p:nvPr/>
            </p:nvSpPr>
            <p:spPr>
              <a:xfrm rot="10800000" flipH="1">
                <a:off x="-308909" y="1697039"/>
                <a:ext cx="9030600" cy="1243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1" name="Google Shape;398;p26">
                <a:extLst>
                  <a:ext uri="{FF2B5EF4-FFF2-40B4-BE49-F238E27FC236}">
                    <a16:creationId xmlns:a16="http://schemas.microsoft.com/office/drawing/2014/main" id="{DC7FBA16-061C-4F2F-8918-921A6FAED84B}"/>
                  </a:ext>
                </a:extLst>
              </p:cNvPr>
              <p:cNvSpPr/>
              <p:nvPr/>
            </p:nvSpPr>
            <p:spPr>
              <a:xfrm rot="10800000" flipH="1">
                <a:off x="8707496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2" name="Google Shape;399;p26">
                <a:extLst>
                  <a:ext uri="{FF2B5EF4-FFF2-40B4-BE49-F238E27FC236}">
                    <a16:creationId xmlns:a16="http://schemas.microsoft.com/office/drawing/2014/main" id="{7C10A98F-058E-41BA-8DAE-978460CDE70F}"/>
                  </a:ext>
                </a:extLst>
              </p:cNvPr>
              <p:cNvSpPr/>
              <p:nvPr/>
            </p:nvSpPr>
            <p:spPr>
              <a:xfrm flipH="1">
                <a:off x="-1535283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73" name="Google Shape;400;p26">
                <a:extLst>
                  <a:ext uri="{FF2B5EF4-FFF2-40B4-BE49-F238E27FC236}">
                    <a16:creationId xmlns:a16="http://schemas.microsoft.com/office/drawing/2014/main" id="{41D553B2-E9FB-42E9-81C2-51F8659F91C2}"/>
                  </a:ext>
                </a:extLst>
              </p:cNvPr>
              <p:cNvSpPr/>
              <p:nvPr/>
            </p:nvSpPr>
            <p:spPr>
              <a:xfrm rot="10800000">
                <a:off x="-1535278" y="29408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9" name="Google Shape;401;p26">
              <a:extLst>
                <a:ext uri="{FF2B5EF4-FFF2-40B4-BE49-F238E27FC236}">
                  <a16:creationId xmlns:a16="http://schemas.microsoft.com/office/drawing/2014/main" id="{206EA9F9-5921-4AC8-9C19-9B9EA632D546}"/>
                </a:ext>
              </a:extLst>
            </p:cNvPr>
            <p:cNvGrpSpPr/>
            <p:nvPr/>
          </p:nvGrpSpPr>
          <p:grpSpPr>
            <a:xfrm>
              <a:off x="2025855" y="1228721"/>
              <a:ext cx="5043757" cy="907708"/>
              <a:chOff x="-1535283" y="1287960"/>
              <a:chExt cx="11486579" cy="2067200"/>
            </a:xfrm>
          </p:grpSpPr>
          <p:sp>
            <p:nvSpPr>
              <p:cNvPr id="164" name="Google Shape;402;p26">
                <a:extLst>
                  <a:ext uri="{FF2B5EF4-FFF2-40B4-BE49-F238E27FC236}">
                    <a16:creationId xmlns:a16="http://schemas.microsoft.com/office/drawing/2014/main" id="{8E0CB87F-E2AE-43A9-A74F-7D21B823C5F0}"/>
                  </a:ext>
                </a:extLst>
              </p:cNvPr>
              <p:cNvSpPr/>
              <p:nvPr/>
            </p:nvSpPr>
            <p:spPr>
              <a:xfrm>
                <a:off x="8699476" y="12879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5" name="Google Shape;403;p26">
                <a:extLst>
                  <a:ext uri="{FF2B5EF4-FFF2-40B4-BE49-F238E27FC236}">
                    <a16:creationId xmlns:a16="http://schemas.microsoft.com/office/drawing/2014/main" id="{C4996ED9-1FB1-40E7-B526-2D59689DF4E5}"/>
                  </a:ext>
                </a:extLst>
              </p:cNvPr>
              <p:cNvSpPr/>
              <p:nvPr/>
            </p:nvSpPr>
            <p:spPr>
              <a:xfrm rot="10800000" flipH="1">
                <a:off x="-308909" y="1697039"/>
                <a:ext cx="9030600" cy="1243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6" name="Google Shape;404;p26">
                <a:extLst>
                  <a:ext uri="{FF2B5EF4-FFF2-40B4-BE49-F238E27FC236}">
                    <a16:creationId xmlns:a16="http://schemas.microsoft.com/office/drawing/2014/main" id="{4E290DFC-B877-4BB2-94F6-89B9F34A4319}"/>
                  </a:ext>
                </a:extLst>
              </p:cNvPr>
              <p:cNvSpPr/>
              <p:nvPr/>
            </p:nvSpPr>
            <p:spPr>
              <a:xfrm rot="10800000" flipH="1">
                <a:off x="8707496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7" name="Google Shape;405;p26">
                <a:extLst>
                  <a:ext uri="{FF2B5EF4-FFF2-40B4-BE49-F238E27FC236}">
                    <a16:creationId xmlns:a16="http://schemas.microsoft.com/office/drawing/2014/main" id="{B8C7BC15-1CDF-451E-96B2-1C8B3F43FDF9}"/>
                  </a:ext>
                </a:extLst>
              </p:cNvPr>
              <p:cNvSpPr/>
              <p:nvPr/>
            </p:nvSpPr>
            <p:spPr>
              <a:xfrm flipH="1">
                <a:off x="-1535283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8" name="Google Shape;406;p26">
                <a:extLst>
                  <a:ext uri="{FF2B5EF4-FFF2-40B4-BE49-F238E27FC236}">
                    <a16:creationId xmlns:a16="http://schemas.microsoft.com/office/drawing/2014/main" id="{E550D985-8E2B-47BC-AA5F-63E1830C5816}"/>
                  </a:ext>
                </a:extLst>
              </p:cNvPr>
              <p:cNvSpPr/>
              <p:nvPr/>
            </p:nvSpPr>
            <p:spPr>
              <a:xfrm rot="10800000">
                <a:off x="-1535278" y="29408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sp>
          <p:nvSpPr>
            <p:cNvPr id="150" name="Google Shape;407;p26">
              <a:extLst>
                <a:ext uri="{FF2B5EF4-FFF2-40B4-BE49-F238E27FC236}">
                  <a16:creationId xmlns:a16="http://schemas.microsoft.com/office/drawing/2014/main" id="{6428448E-190D-47CE-A767-87AE58BF635C}"/>
                </a:ext>
              </a:extLst>
            </p:cNvPr>
            <p:cNvSpPr txBox="1">
              <a:spLocks/>
            </p:cNvSpPr>
            <p:nvPr/>
          </p:nvSpPr>
          <p:spPr>
            <a:xfrm>
              <a:off x="2585937" y="1417550"/>
              <a:ext cx="3917100" cy="5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algn="ctr"/>
              <a:r>
                <a:rPr lang="ru-RU" sz="3000" dirty="0"/>
                <a:t>108 151.00</a:t>
              </a:r>
              <a:r>
                <a:rPr lang="ru-RU" sz="3000" b="0" dirty="0"/>
                <a:t>₽</a:t>
              </a:r>
            </a:p>
          </p:txBody>
        </p:sp>
        <p:sp>
          <p:nvSpPr>
            <p:cNvPr id="151" name="Google Shape;408;p26">
              <a:extLst>
                <a:ext uri="{FF2B5EF4-FFF2-40B4-BE49-F238E27FC236}">
                  <a16:creationId xmlns:a16="http://schemas.microsoft.com/office/drawing/2014/main" id="{0FB927EF-2012-49D7-AA91-E2B1D83DE05B}"/>
                </a:ext>
              </a:extLst>
            </p:cNvPr>
            <p:cNvSpPr txBox="1">
              <a:spLocks/>
            </p:cNvSpPr>
            <p:nvPr/>
          </p:nvSpPr>
          <p:spPr>
            <a:xfrm>
              <a:off x="2585937" y="1952258"/>
              <a:ext cx="39171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 algn="ctr">
                <a:spcAft>
                  <a:spcPts val="1000"/>
                </a:spcAft>
                <a:buFont typeface="Roboto Condensed Light"/>
                <a:buNone/>
              </a:pPr>
              <a:r>
                <a:rPr lang="ru-RU" sz="1800" dirty="0">
                  <a:solidFill>
                    <a:srgbClr val="3F5378"/>
                  </a:solidFill>
                </a:rPr>
                <a:t>Фонд оплаты труда</a:t>
              </a:r>
            </a:p>
          </p:txBody>
        </p:sp>
        <p:sp>
          <p:nvSpPr>
            <p:cNvPr id="152" name="Google Shape;409;p26">
              <a:extLst>
                <a:ext uri="{FF2B5EF4-FFF2-40B4-BE49-F238E27FC236}">
                  <a16:creationId xmlns:a16="http://schemas.microsoft.com/office/drawing/2014/main" id="{16139307-CDD5-4E20-B640-B0F9B08145E7}"/>
                </a:ext>
              </a:extLst>
            </p:cNvPr>
            <p:cNvSpPr txBox="1">
              <a:spLocks/>
            </p:cNvSpPr>
            <p:nvPr/>
          </p:nvSpPr>
          <p:spPr>
            <a:xfrm>
              <a:off x="2578895" y="3225965"/>
              <a:ext cx="3917100" cy="5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algn="ctr"/>
              <a:r>
                <a:rPr lang="ru-RU" sz="3000" dirty="0"/>
                <a:t>2 523.00</a:t>
              </a:r>
              <a:r>
                <a:rPr lang="ru-RU" sz="3000" b="0" dirty="0"/>
                <a:t>₽</a:t>
              </a:r>
            </a:p>
          </p:txBody>
        </p:sp>
        <p:sp>
          <p:nvSpPr>
            <p:cNvPr id="153" name="Google Shape;410;p26">
              <a:extLst>
                <a:ext uri="{FF2B5EF4-FFF2-40B4-BE49-F238E27FC236}">
                  <a16:creationId xmlns:a16="http://schemas.microsoft.com/office/drawing/2014/main" id="{70349150-D884-4ADA-AB3E-3E9BF1E7F2AA}"/>
                </a:ext>
              </a:extLst>
            </p:cNvPr>
            <p:cNvSpPr txBox="1">
              <a:spLocks/>
            </p:cNvSpPr>
            <p:nvPr/>
          </p:nvSpPr>
          <p:spPr>
            <a:xfrm>
              <a:off x="2578895" y="3775965"/>
              <a:ext cx="39171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 algn="ctr">
                <a:spcAft>
                  <a:spcPts val="1000"/>
                </a:spcAft>
                <a:buFont typeface="Roboto Condensed Light"/>
                <a:buNone/>
              </a:pPr>
              <a:r>
                <a:rPr lang="ru-RU" sz="1800" dirty="0">
                  <a:solidFill>
                    <a:srgbClr val="3F5378"/>
                  </a:solidFill>
                </a:rPr>
                <a:t>Амортизация оборудования</a:t>
              </a:r>
            </a:p>
          </p:txBody>
        </p:sp>
        <p:sp>
          <p:nvSpPr>
            <p:cNvPr id="154" name="Google Shape;411;p26">
              <a:extLst>
                <a:ext uri="{FF2B5EF4-FFF2-40B4-BE49-F238E27FC236}">
                  <a16:creationId xmlns:a16="http://schemas.microsoft.com/office/drawing/2014/main" id="{C68845F6-813E-4529-A619-2C7CAD490088}"/>
                </a:ext>
              </a:extLst>
            </p:cNvPr>
            <p:cNvSpPr txBox="1">
              <a:spLocks/>
            </p:cNvSpPr>
            <p:nvPr/>
          </p:nvSpPr>
          <p:spPr>
            <a:xfrm>
              <a:off x="2582416" y="2316816"/>
              <a:ext cx="3917100" cy="5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algn="ctr"/>
              <a:r>
                <a:rPr lang="ru-RU" sz="3000" dirty="0"/>
                <a:t>46 731.00</a:t>
              </a:r>
              <a:r>
                <a:rPr lang="ru-RU" sz="3000" b="0" dirty="0"/>
                <a:t>₽</a:t>
              </a:r>
            </a:p>
          </p:txBody>
        </p:sp>
        <p:sp>
          <p:nvSpPr>
            <p:cNvPr id="155" name="Google Shape;412;p26">
              <a:extLst>
                <a:ext uri="{FF2B5EF4-FFF2-40B4-BE49-F238E27FC236}">
                  <a16:creationId xmlns:a16="http://schemas.microsoft.com/office/drawing/2014/main" id="{021F5222-F166-4854-90F6-24080434CC8B}"/>
                </a:ext>
              </a:extLst>
            </p:cNvPr>
            <p:cNvSpPr txBox="1">
              <a:spLocks/>
            </p:cNvSpPr>
            <p:nvPr/>
          </p:nvSpPr>
          <p:spPr>
            <a:xfrm>
              <a:off x="2582416" y="2851408"/>
              <a:ext cx="39171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 algn="ctr">
                <a:spcAft>
                  <a:spcPts val="1000"/>
                </a:spcAft>
                <a:buFont typeface="Roboto Condensed Light"/>
                <a:buNone/>
              </a:pPr>
              <a:r>
                <a:rPr lang="ru-RU" sz="1800">
                  <a:solidFill>
                    <a:srgbClr val="3F5378"/>
                  </a:solidFill>
                </a:rPr>
                <a:t>Материальные затраты</a:t>
              </a:r>
              <a:endParaRPr lang="ru-RU" sz="1800" dirty="0">
                <a:solidFill>
                  <a:srgbClr val="3F5378"/>
                </a:solidFill>
              </a:endParaRPr>
            </a:p>
          </p:txBody>
        </p:sp>
        <p:grpSp>
          <p:nvGrpSpPr>
            <p:cNvPr id="156" name="Google Shape;395;p26">
              <a:extLst>
                <a:ext uri="{FF2B5EF4-FFF2-40B4-BE49-F238E27FC236}">
                  <a16:creationId xmlns:a16="http://schemas.microsoft.com/office/drawing/2014/main" id="{30028067-BAA2-4241-BF03-9C7071764E83}"/>
                </a:ext>
              </a:extLst>
            </p:cNvPr>
            <p:cNvGrpSpPr/>
            <p:nvPr/>
          </p:nvGrpSpPr>
          <p:grpSpPr>
            <a:xfrm>
              <a:off x="2015292" y="3949686"/>
              <a:ext cx="5043757" cy="907708"/>
              <a:chOff x="-1535283" y="1287960"/>
              <a:chExt cx="11486579" cy="2067200"/>
            </a:xfrm>
          </p:grpSpPr>
          <p:sp>
            <p:nvSpPr>
              <p:cNvPr id="159" name="Google Shape;396;p26">
                <a:extLst>
                  <a:ext uri="{FF2B5EF4-FFF2-40B4-BE49-F238E27FC236}">
                    <a16:creationId xmlns:a16="http://schemas.microsoft.com/office/drawing/2014/main" id="{72F5F289-3960-4BC4-802D-F6A94F2B57B5}"/>
                  </a:ext>
                </a:extLst>
              </p:cNvPr>
              <p:cNvSpPr/>
              <p:nvPr/>
            </p:nvSpPr>
            <p:spPr>
              <a:xfrm>
                <a:off x="8699476" y="12879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0" name="Google Shape;397;p26">
                <a:extLst>
                  <a:ext uri="{FF2B5EF4-FFF2-40B4-BE49-F238E27FC236}">
                    <a16:creationId xmlns:a16="http://schemas.microsoft.com/office/drawing/2014/main" id="{6A049C36-E927-4F0D-9705-8039587570B5}"/>
                  </a:ext>
                </a:extLst>
              </p:cNvPr>
              <p:cNvSpPr/>
              <p:nvPr/>
            </p:nvSpPr>
            <p:spPr>
              <a:xfrm rot="10800000" flipH="1">
                <a:off x="-308909" y="1697039"/>
                <a:ext cx="9030600" cy="1243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1" name="Google Shape;398;p26">
                <a:extLst>
                  <a:ext uri="{FF2B5EF4-FFF2-40B4-BE49-F238E27FC236}">
                    <a16:creationId xmlns:a16="http://schemas.microsoft.com/office/drawing/2014/main" id="{1509997B-67EB-4032-9752-54110DBB6886}"/>
                  </a:ext>
                </a:extLst>
              </p:cNvPr>
              <p:cNvSpPr/>
              <p:nvPr/>
            </p:nvSpPr>
            <p:spPr>
              <a:xfrm rot="10800000" flipH="1">
                <a:off x="8707496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2" name="Google Shape;399;p26">
                <a:extLst>
                  <a:ext uri="{FF2B5EF4-FFF2-40B4-BE49-F238E27FC236}">
                    <a16:creationId xmlns:a16="http://schemas.microsoft.com/office/drawing/2014/main" id="{EDFA6FDE-3F6A-4269-96A5-F2B69802A5AD}"/>
                  </a:ext>
                </a:extLst>
              </p:cNvPr>
              <p:cNvSpPr/>
              <p:nvPr/>
            </p:nvSpPr>
            <p:spPr>
              <a:xfrm flipH="1">
                <a:off x="-1535283" y="1697043"/>
                <a:ext cx="1243800" cy="12438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63" name="Google Shape;400;p26">
                <a:extLst>
                  <a:ext uri="{FF2B5EF4-FFF2-40B4-BE49-F238E27FC236}">
                    <a16:creationId xmlns:a16="http://schemas.microsoft.com/office/drawing/2014/main" id="{9B603EAC-7C07-43C3-81BC-A195085F8159}"/>
                  </a:ext>
                </a:extLst>
              </p:cNvPr>
              <p:cNvSpPr/>
              <p:nvPr/>
            </p:nvSpPr>
            <p:spPr>
              <a:xfrm rot="10800000">
                <a:off x="-1535278" y="29408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sp>
          <p:nvSpPr>
            <p:cNvPr id="157" name="Google Shape;409;p26">
              <a:extLst>
                <a:ext uri="{FF2B5EF4-FFF2-40B4-BE49-F238E27FC236}">
                  <a16:creationId xmlns:a16="http://schemas.microsoft.com/office/drawing/2014/main" id="{76619A2D-4A9C-4DB0-BB3F-AFB6191B2E2F}"/>
                </a:ext>
              </a:extLst>
            </p:cNvPr>
            <p:cNvSpPr txBox="1">
              <a:spLocks/>
            </p:cNvSpPr>
            <p:nvPr/>
          </p:nvSpPr>
          <p:spPr>
            <a:xfrm>
              <a:off x="2575374" y="4136115"/>
              <a:ext cx="3917100" cy="53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Roboto Condensed"/>
                <a:buNone/>
                <a:defRPr sz="2000" b="1" i="0" u="none" strike="noStrike" cap="none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defRPr>
              </a:lvl9pPr>
            </a:lstStyle>
            <a:p>
              <a:pPr algn="ctr"/>
              <a:r>
                <a:rPr lang="ru-RU" sz="3000" dirty="0"/>
                <a:t>508.00</a:t>
              </a:r>
              <a:r>
                <a:rPr lang="ru-RU" sz="3000" b="0" dirty="0"/>
                <a:t>₽</a:t>
              </a:r>
            </a:p>
          </p:txBody>
        </p:sp>
        <p:sp>
          <p:nvSpPr>
            <p:cNvPr id="158" name="Google Shape;410;p26">
              <a:extLst>
                <a:ext uri="{FF2B5EF4-FFF2-40B4-BE49-F238E27FC236}">
                  <a16:creationId xmlns:a16="http://schemas.microsoft.com/office/drawing/2014/main" id="{603EC252-0060-4AA6-AD36-FC03E541C1DF}"/>
                </a:ext>
              </a:extLst>
            </p:cNvPr>
            <p:cNvSpPr txBox="1">
              <a:spLocks/>
            </p:cNvSpPr>
            <p:nvPr/>
          </p:nvSpPr>
          <p:spPr>
            <a:xfrm>
              <a:off x="2575374" y="4686115"/>
              <a:ext cx="39171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0" indent="0" algn="ctr">
                <a:spcAft>
                  <a:spcPts val="1000"/>
                </a:spcAft>
                <a:buFont typeface="Roboto Condensed Light"/>
                <a:buNone/>
              </a:pPr>
              <a:r>
                <a:rPr lang="ru-RU" sz="1800" dirty="0">
                  <a:solidFill>
                    <a:srgbClr val="3F5378"/>
                  </a:solidFill>
                </a:rPr>
                <a:t>Прочие расходы</a:t>
              </a:r>
              <a:endParaRPr lang="en-US" sz="1800" dirty="0">
                <a:solidFill>
                  <a:srgbClr val="3F5378"/>
                </a:solidFill>
              </a:endParaRPr>
            </a:p>
          </p:txBody>
        </p:sp>
      </p:grpSp>
      <p:grpSp>
        <p:nvGrpSpPr>
          <p:cNvPr id="187" name="Группа 186">
            <a:extLst>
              <a:ext uri="{FF2B5EF4-FFF2-40B4-BE49-F238E27FC236}">
                <a16:creationId xmlns:a16="http://schemas.microsoft.com/office/drawing/2014/main" id="{4AD30420-4188-4035-9963-31396D95C707}"/>
              </a:ext>
            </a:extLst>
          </p:cNvPr>
          <p:cNvGrpSpPr/>
          <p:nvPr/>
        </p:nvGrpSpPr>
        <p:grpSpPr>
          <a:xfrm>
            <a:off x="2419002" y="3004417"/>
            <a:ext cx="8044527" cy="2155475"/>
            <a:chOff x="2419002" y="3004417"/>
            <a:chExt cx="8044527" cy="2155475"/>
          </a:xfrm>
        </p:grpSpPr>
        <p:grpSp>
          <p:nvGrpSpPr>
            <p:cNvPr id="179" name="Google Shape;376;p25">
              <a:extLst>
                <a:ext uri="{FF2B5EF4-FFF2-40B4-BE49-F238E27FC236}">
                  <a16:creationId xmlns:a16="http://schemas.microsoft.com/office/drawing/2014/main" id="{285CF7CE-CF39-4663-8601-B24940036FE9}"/>
                </a:ext>
              </a:extLst>
            </p:cNvPr>
            <p:cNvGrpSpPr/>
            <p:nvPr/>
          </p:nvGrpSpPr>
          <p:grpSpPr>
            <a:xfrm>
              <a:off x="2419002" y="3004417"/>
              <a:ext cx="8044527" cy="2067200"/>
              <a:chOff x="185742" y="1287960"/>
              <a:chExt cx="8044527" cy="2067200"/>
            </a:xfrm>
          </p:grpSpPr>
          <p:sp>
            <p:nvSpPr>
              <p:cNvPr id="180" name="Google Shape;377;p25">
                <a:extLst>
                  <a:ext uri="{FF2B5EF4-FFF2-40B4-BE49-F238E27FC236}">
                    <a16:creationId xmlns:a16="http://schemas.microsoft.com/office/drawing/2014/main" id="{6BCB1805-71BB-435C-B3AB-9771E51698F2}"/>
                  </a:ext>
                </a:extLst>
              </p:cNvPr>
              <p:cNvSpPr/>
              <p:nvPr/>
            </p:nvSpPr>
            <p:spPr>
              <a:xfrm>
                <a:off x="6978450" y="12879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81" name="Google Shape;378;p25">
                <a:extLst>
                  <a:ext uri="{FF2B5EF4-FFF2-40B4-BE49-F238E27FC236}">
                    <a16:creationId xmlns:a16="http://schemas.microsoft.com/office/drawing/2014/main" id="{9B8B333D-C89A-42EB-B6A9-5128EEAB9FFB}"/>
                  </a:ext>
                </a:extLst>
              </p:cNvPr>
              <p:cNvSpPr/>
              <p:nvPr/>
            </p:nvSpPr>
            <p:spPr>
              <a:xfrm rot="10800000" flipH="1">
                <a:off x="1423250" y="1697050"/>
                <a:ext cx="5566500" cy="1243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82" name="Google Shape;379;p25">
                <a:extLst>
                  <a:ext uri="{FF2B5EF4-FFF2-40B4-BE49-F238E27FC236}">
                    <a16:creationId xmlns:a16="http://schemas.microsoft.com/office/drawing/2014/main" id="{93BF8669-4F5A-4B89-BA04-BFF47536C6E6}"/>
                  </a:ext>
                </a:extLst>
              </p:cNvPr>
              <p:cNvSpPr/>
              <p:nvPr/>
            </p:nvSpPr>
            <p:spPr>
              <a:xfrm rot="10800000" flipH="1">
                <a:off x="6986470" y="1697043"/>
                <a:ext cx="1243800" cy="12438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83" name="Google Shape;380;p25">
                <a:extLst>
                  <a:ext uri="{FF2B5EF4-FFF2-40B4-BE49-F238E27FC236}">
                    <a16:creationId xmlns:a16="http://schemas.microsoft.com/office/drawing/2014/main" id="{795BAF13-5922-4709-80A8-F25B37E8021E}"/>
                  </a:ext>
                </a:extLst>
              </p:cNvPr>
              <p:cNvSpPr/>
              <p:nvPr/>
            </p:nvSpPr>
            <p:spPr>
              <a:xfrm flipH="1">
                <a:off x="185742" y="1697043"/>
                <a:ext cx="1243800" cy="12438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84" name="Google Shape;381;p25">
                <a:extLst>
                  <a:ext uri="{FF2B5EF4-FFF2-40B4-BE49-F238E27FC236}">
                    <a16:creationId xmlns:a16="http://schemas.microsoft.com/office/drawing/2014/main" id="{DBB1C07C-45C5-49F0-9C40-FE6F481485E1}"/>
                  </a:ext>
                </a:extLst>
              </p:cNvPr>
              <p:cNvSpPr/>
              <p:nvPr/>
            </p:nvSpPr>
            <p:spPr>
              <a:xfrm rot="10800000">
                <a:off x="185748" y="2940860"/>
                <a:ext cx="1243800" cy="414300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sp>
          <p:nvSpPr>
            <p:cNvPr id="185" name="Google Shape;382;p25">
              <a:extLst>
                <a:ext uri="{FF2B5EF4-FFF2-40B4-BE49-F238E27FC236}">
                  <a16:creationId xmlns:a16="http://schemas.microsoft.com/office/drawing/2014/main" id="{36F843B6-F9A5-41C3-A2C0-695FEBDB7586}"/>
                </a:ext>
              </a:extLst>
            </p:cNvPr>
            <p:cNvSpPr txBox="1">
              <a:spLocks/>
            </p:cNvSpPr>
            <p:nvPr/>
          </p:nvSpPr>
          <p:spPr>
            <a:xfrm>
              <a:off x="2419002" y="3436992"/>
              <a:ext cx="8039100" cy="12255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ru-RU" sz="7200" dirty="0">
                  <a:solidFill>
                    <a:schemeClr val="bg1"/>
                  </a:solidFill>
                </a:rPr>
                <a:t>608 424.74₽</a:t>
              </a:r>
            </a:p>
          </p:txBody>
        </p:sp>
        <p:sp>
          <p:nvSpPr>
            <p:cNvPr id="186" name="Google Shape;383;p25">
              <a:extLst>
                <a:ext uri="{FF2B5EF4-FFF2-40B4-BE49-F238E27FC236}">
                  <a16:creationId xmlns:a16="http://schemas.microsoft.com/office/drawing/2014/main" id="{5C400C78-1EDD-4A02-952F-6810FA867EEE}"/>
                </a:ext>
              </a:extLst>
            </p:cNvPr>
            <p:cNvSpPr txBox="1">
              <a:spLocks/>
            </p:cNvSpPr>
            <p:nvPr/>
          </p:nvSpPr>
          <p:spPr>
            <a:xfrm>
              <a:off x="3416027" y="4662492"/>
              <a:ext cx="6050700" cy="497400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1000"/>
                </a:spcAft>
                <a:buFont typeface="Wingdings 3" charset="2"/>
                <a:buNone/>
              </a:pPr>
              <a:r>
                <a:rPr lang="ru-RU" sz="2400" dirty="0">
                  <a:solidFill>
                    <a:srgbClr val="3F5378"/>
                  </a:solidFill>
                </a:rPr>
                <a:t>Сумма всех затрат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0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11F5B5F0-0C7D-4075-B29B-E91C89EED0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7349" y="4912276"/>
            <a:ext cx="2378781" cy="18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81062" y="1429446"/>
            <a:ext cx="108805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A2F51B-DCB5-4AE3-8D32-BE0BBB595F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99624" y="5278183"/>
            <a:ext cx="1491953" cy="1333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A4389E-E3CB-4AAE-826F-5442CD1F9BC5}"/>
              </a:ext>
            </a:extLst>
          </p:cNvPr>
          <p:cNvSpPr txBox="1"/>
          <p:nvPr/>
        </p:nvSpPr>
        <p:spPr>
          <a:xfrm>
            <a:off x="1336741" y="1345548"/>
            <a:ext cx="9518518" cy="1780699"/>
          </a:xfrm>
          <a:prstGeom prst="rect">
            <a:avLst/>
          </a:prstGeom>
          <a:noFill/>
        </p:spPr>
        <p:txBody>
          <a:bodyPr wrap="square" rtlCol="0">
            <a:prstTxWarp prst="textButton">
              <a:avLst/>
            </a:prstTxWarp>
            <a:spAutoFit/>
          </a:bodyPr>
          <a:lstStyle/>
          <a:p>
            <a:pPr algn="ctr"/>
            <a:r>
              <a:rPr lang="ru-RU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CAD6563-ED96-40FA-8704-750A46CFE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01346"/>
              </p:ext>
            </p:extLst>
          </p:nvPr>
        </p:nvGraphicFramePr>
        <p:xfrm>
          <a:off x="2608857" y="5013084"/>
          <a:ext cx="7808040" cy="1746237"/>
        </p:xfrm>
        <a:graphic>
          <a:graphicData uri="http://schemas.openxmlformats.org/drawingml/2006/table">
            <a:tbl>
              <a:tblPr firstRow="1" firstCol="1" bandRow="1"/>
              <a:tblGrid>
                <a:gridCol w="7808040">
                  <a:extLst>
                    <a:ext uri="{9D8B030D-6E8A-4147-A177-3AD203B41FA5}">
                      <a16:colId xmlns:a16="http://schemas.microsoft.com/office/drawing/2014/main" val="1124107880"/>
                    </a:ext>
                  </a:extLst>
                </a:gridCol>
              </a:tblGrid>
              <a:tr h="9321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Руководитель: 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Большакова-Стрекалова Анна Викторовна</a:t>
                      </a:r>
                    </a:p>
                    <a:p>
                      <a:pPr algn="l">
                        <a:spcAft>
                          <a:spcPts val="1200"/>
                        </a:spcAft>
                      </a:pP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275142"/>
                  </a:ext>
                </a:extLst>
              </a:tr>
              <a:tr h="466077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Выполнила: Лаптева Ирина Константиновна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052882"/>
                  </a:ext>
                </a:extLst>
              </a:tr>
            </a:tbl>
          </a:graphicData>
        </a:graphic>
      </p:graphicFrame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7454B424-1E47-40D5-8928-3C3DAF37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37" y="1808871"/>
            <a:ext cx="3244926" cy="310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8" y="381334"/>
            <a:ext cx="688607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0649405-C3E5-4DA7-BCCD-0467BACD34D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63989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5B4456-7F05-4E4C-848E-B825FE1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8A2DA626-3CA7-49B1-981F-2A2ADB6F4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54126"/>
              </p:ext>
            </p:extLst>
          </p:nvPr>
        </p:nvGraphicFramePr>
        <p:xfrm>
          <a:off x="1064842" y="1706897"/>
          <a:ext cx="10093696" cy="4963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6848">
                  <a:extLst>
                    <a:ext uri="{9D8B030D-6E8A-4147-A177-3AD203B41FA5}">
                      <a16:colId xmlns:a16="http://schemas.microsoft.com/office/drawing/2014/main" val="4120823028"/>
                    </a:ext>
                  </a:extLst>
                </a:gridCol>
                <a:gridCol w="5046848">
                  <a:extLst>
                    <a:ext uri="{9D8B030D-6E8A-4147-A177-3AD203B41FA5}">
                      <a16:colId xmlns:a16="http://schemas.microsoft.com/office/drawing/2014/main" val="2941105011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Цель: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Times New Roman" panose="02020603050405020304" pitchFamily="18" charset="0"/>
                        <a:buNone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мобильного приложения, позволяющего любителям готовить искать и сохранять разнообразные рецепты блюд.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Задачи: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базы данных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подготовка дизайна приложения в тёмной и светлой теме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создание формы авторизации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ru-RU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реализация функции добавления рецептов блюд в избранное только для авторизованных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3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7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80649405-C3E5-4DA7-BCCD-0467BACD34D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610727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5B4456-7F05-4E4C-848E-B825FE19C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D4984BD-15DC-4F6B-8F56-AFCD601D038B}"/>
              </a:ext>
            </a:extLst>
          </p:cNvPr>
          <p:cNvSpPr txBox="1">
            <a:spLocks/>
          </p:cNvSpPr>
          <p:nvPr/>
        </p:nvSpPr>
        <p:spPr>
          <a:xfrm>
            <a:off x="838199" y="381334"/>
            <a:ext cx="836596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и объект исследования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0621079-4B46-4F48-A83E-962632AED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09545"/>
              </p:ext>
            </p:extLst>
          </p:nvPr>
        </p:nvGraphicFramePr>
        <p:xfrm>
          <a:off x="838199" y="1836069"/>
          <a:ext cx="10093696" cy="466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6848">
                  <a:extLst>
                    <a:ext uri="{9D8B030D-6E8A-4147-A177-3AD203B41FA5}">
                      <a16:colId xmlns:a16="http://schemas.microsoft.com/office/drawing/2014/main" val="4120823028"/>
                    </a:ext>
                  </a:extLst>
                </a:gridCol>
                <a:gridCol w="5046848">
                  <a:extLst>
                    <a:ext uri="{9D8B030D-6E8A-4147-A177-3AD203B41FA5}">
                      <a16:colId xmlns:a16="http://schemas.microsoft.com/office/drawing/2014/main" val="2941105011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Предметная область данного приложения — кулинария и рецепты.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Объектом исследования в этом приложении является информационная система для хранения, управления и предоставления пользователям доступа к рецептам.</a:t>
                      </a:r>
                      <a:endParaRPr kumimoji="0" lang="ru-RU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3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95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8" y="709863"/>
            <a:ext cx="6477001" cy="997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и их анализ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381FC4-54E2-4B2B-9346-0543202E7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6FB8CB-76F0-43C6-94B2-6F24FCD5E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8" y="1706897"/>
            <a:ext cx="3625518" cy="4836752"/>
          </a:xfrm>
          <a:prstGeom prst="rect">
            <a:avLst/>
          </a:prstGeom>
        </p:spPr>
      </p:pic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8EFD41D0-EF5E-4606-966B-691143DA7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48664"/>
              </p:ext>
            </p:extLst>
          </p:nvPr>
        </p:nvGraphicFramePr>
        <p:xfrm>
          <a:off x="3968414" y="1669215"/>
          <a:ext cx="8123323" cy="5512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8407">
                  <a:extLst>
                    <a:ext uri="{9D8B030D-6E8A-4147-A177-3AD203B41FA5}">
                      <a16:colId xmlns:a16="http://schemas.microsoft.com/office/drawing/2014/main" val="4120823028"/>
                    </a:ext>
                  </a:extLst>
                </a:gridCol>
                <a:gridCol w="2634916">
                  <a:extLst>
                    <a:ext uri="{9D8B030D-6E8A-4147-A177-3AD203B41FA5}">
                      <a16:colId xmlns:a16="http://schemas.microsoft.com/office/drawing/2014/main" val="2941105011"/>
                    </a:ext>
                  </a:extLst>
                </a:gridCol>
              </a:tblGrid>
              <a:tr h="53572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реклама;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ограниченная функциональность;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неудобство с рекламными баннерами, которые мешают просмотру рецептов;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недостаток контроля качества;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24 февраля 2023 года больше не обслуживает российское сообщество.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база рецептов;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удобство использования.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33711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58E00-A1BA-4AC2-B9CC-B3D1F8C44C8A}"/>
              </a:ext>
            </a:extLst>
          </p:cNvPr>
          <p:cNvPicPr/>
          <p:nvPr/>
        </p:nvPicPr>
        <p:blipFill rotWithShape="1">
          <a:blip r:embed="rId5"/>
          <a:srcRect l="15649" r="16504" b="5689"/>
          <a:stretch/>
        </p:blipFill>
        <p:spPr>
          <a:xfrm>
            <a:off x="236518" y="2296444"/>
            <a:ext cx="5755208" cy="4561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ED30B6-24D1-4177-8583-DCA6B1CDF890}"/>
              </a:ext>
            </a:extLst>
          </p:cNvPr>
          <p:cNvSpPr txBox="1"/>
          <p:nvPr/>
        </p:nvSpPr>
        <p:spPr>
          <a:xfrm>
            <a:off x="236518" y="1706897"/>
            <a:ext cx="569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Allrecipes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главная страница </a:t>
            </a:r>
          </a:p>
        </p:txBody>
      </p:sp>
      <p:graphicFrame>
        <p:nvGraphicFramePr>
          <p:cNvPr id="10" name="Таблица 7">
            <a:extLst>
              <a:ext uri="{FF2B5EF4-FFF2-40B4-BE49-F238E27FC236}">
                <a16:creationId xmlns:a16="http://schemas.microsoft.com/office/drawing/2014/main" id="{97B8436F-8430-4101-A4AF-38B4307F1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03697"/>
              </p:ext>
            </p:extLst>
          </p:nvPr>
        </p:nvGraphicFramePr>
        <p:xfrm>
          <a:off x="6037846" y="1669215"/>
          <a:ext cx="6252411" cy="5357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3154">
                  <a:extLst>
                    <a:ext uri="{9D8B030D-6E8A-4147-A177-3AD203B41FA5}">
                      <a16:colId xmlns:a16="http://schemas.microsoft.com/office/drawing/2014/main" val="4120823028"/>
                    </a:ext>
                  </a:extLst>
                </a:gridCol>
                <a:gridCol w="3019257">
                  <a:extLst>
                    <a:ext uri="{9D8B030D-6E8A-4147-A177-3AD203B41FA5}">
                      <a16:colId xmlns:a16="http://schemas.microsoft.com/office/drawing/2014/main" val="2941105011"/>
                    </a:ext>
                  </a:extLst>
                </a:gridCol>
              </a:tblGrid>
              <a:tr h="53572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неруссифицировано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Неэффективная поддержка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Неудобство в навигации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Пользовательский контент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Интерактивность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63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9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8" y="381334"/>
            <a:ext cx="786063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разработке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0649405-C3E5-4DA7-BCCD-0467BACD34D9}"/>
              </a:ext>
            </a:extLst>
          </p:cNvPr>
          <p:cNvSpPr txBox="1">
            <a:spLocks/>
          </p:cNvSpPr>
          <p:nvPr/>
        </p:nvSpPr>
        <p:spPr>
          <a:xfrm>
            <a:off x="3159959" y="2306009"/>
            <a:ext cx="6631741" cy="4170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 фильтрация рецептов.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Избранные рецепты.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и дизайн.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3733C9-0016-4159-877F-099C88097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8" y="381334"/>
            <a:ext cx="671763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0649405-C3E5-4DA7-BCCD-0467BACD34D9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63989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75E5F7-22F3-42B2-B346-31B97899A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5FA8D1B-4229-464F-9B97-8BC3EF5A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8833" y1="81444" x2="28750" y2="79778"/>
                        <a14:foregroundMark x1="35167" y1="78778" x2="35167" y2="80222"/>
                        <a14:foregroundMark x1="35500" y1="76333" x2="35500" y2="75778"/>
                        <a14:foregroundMark x1="38833" y1="80667" x2="38750" y2="82667"/>
                        <a14:foregroundMark x1="43417" y1="81889" x2="43583" y2="81778"/>
                        <a14:foregroundMark x1="50667" y1="79333" x2="50167" y2="79778"/>
                        <a14:foregroundMark x1="58917" y1="78778" x2="61333" y2="79111"/>
                        <a14:foregroundMark x1="65500" y1="82111" x2="65250" y2="81333"/>
                        <a14:foregroundMark x1="71083" y1="81889" x2="71667" y2="82111"/>
                        <a14:backgroundMark x1="45000" y1="80444" x2="45000" y2="80444"/>
                        <a14:backgroundMark x1="59083" y1="83889" x2="59083" y2="83889"/>
                        <a14:backgroundMark x1="73500" y1="80667" x2="73500" y2="8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969" y="1867926"/>
            <a:ext cx="4775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>
            <a:extLst>
              <a:ext uri="{FF2B5EF4-FFF2-40B4-BE49-F238E27FC236}">
                <a16:creationId xmlns:a16="http://schemas.microsoft.com/office/drawing/2014/main" id="{996ED57C-4233-4F50-ABD9-DE39536CB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80" t="11133" r="20006" b="9855"/>
          <a:stretch/>
        </p:blipFill>
        <p:spPr bwMode="auto">
          <a:xfrm>
            <a:off x="4986945" y="2302235"/>
            <a:ext cx="2967895" cy="291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icture background">
            <a:extLst>
              <a:ext uri="{FF2B5EF4-FFF2-40B4-BE49-F238E27FC236}">
                <a16:creationId xmlns:a16="http://schemas.microsoft.com/office/drawing/2014/main" id="{2C759D27-A141-4C7E-81E7-98F34B01D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3125" y1="53889" x2="38750" y2="58750"/>
                        <a14:foregroundMark x1="38750" y1="58750" x2="38750" y2="58750"/>
                        <a14:foregroundMark x1="38828" y1="62917" x2="36172" y2="68056"/>
                        <a14:foregroundMark x1="36172" y1="68056" x2="31797" y2="71806"/>
                        <a14:foregroundMark x1="31797" y1="71806" x2="31797" y2="71806"/>
                        <a14:foregroundMark x1="28750" y1="72361" x2="21797" y2="56111"/>
                        <a14:foregroundMark x1="21797" y1="56111" x2="21797" y2="56111"/>
                        <a14:foregroundMark x1="23047" y1="62778" x2="18516" y2="72361"/>
                        <a14:foregroundMark x1="18516" y1="72361" x2="17813" y2="73194"/>
                        <a14:foregroundMark x1="18047" y1="80556" x2="16328" y2="83333"/>
                        <a14:foregroundMark x1="16250" y1="84028" x2="19375" y2="71111"/>
                        <a14:foregroundMark x1="18203" y1="75556" x2="15078" y2="85139"/>
                        <a14:foregroundMark x1="14509" y1="88321" x2="16641" y2="79306"/>
                        <a14:foregroundMark x1="37422" y1="63194" x2="42969" y2="84306"/>
                        <a14:foregroundMark x1="42969" y1="84306" x2="38125" y2="63333"/>
                        <a14:foregroundMark x1="14766" y1="85694" x2="17266" y2="74306"/>
                        <a14:foregroundMark x1="17188" y1="74861" x2="14766" y2="81806"/>
                        <a14:backgroundMark x1="13672" y1="90417" x2="16563" y2="89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39" t="6939" r="42449" b="7824"/>
          <a:stretch/>
        </p:blipFill>
        <p:spPr bwMode="auto">
          <a:xfrm>
            <a:off x="1598402" y="2209423"/>
            <a:ext cx="3798331" cy="344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4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9" y="381334"/>
            <a:ext cx="440556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0649405-C3E5-4DA7-BCCD-0467BACD34D9}"/>
              </a:ext>
            </a:extLst>
          </p:cNvPr>
          <p:cNvSpPr txBox="1">
            <a:spLocks/>
          </p:cNvSpPr>
          <p:nvPr/>
        </p:nvSpPr>
        <p:spPr>
          <a:xfrm>
            <a:off x="1282972" y="2022161"/>
            <a:ext cx="426645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клиент-серверная архитектура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4-х-слойный подход к разработке ПО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937DF0-8F79-4289-8CA2-B3415F5C9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7AB1E5F-E7B6-4959-8EC3-C153973AC2DC}"/>
              </a:ext>
            </a:extLst>
          </p:cNvPr>
          <p:cNvGrpSpPr/>
          <p:nvPr/>
        </p:nvGrpSpPr>
        <p:grpSpPr>
          <a:xfrm>
            <a:off x="5477143" y="1402098"/>
            <a:ext cx="6478339" cy="4237996"/>
            <a:chOff x="5916500" y="2242303"/>
            <a:chExt cx="4331189" cy="283834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DEB1D56-94B6-46BA-8D07-500E986287F3}"/>
                </a:ext>
              </a:extLst>
            </p:cNvPr>
            <p:cNvSpPr/>
            <p:nvPr/>
          </p:nvSpPr>
          <p:spPr>
            <a:xfrm>
              <a:off x="5916500" y="2886180"/>
              <a:ext cx="1052625" cy="1615440"/>
            </a:xfrm>
            <a:prstGeom prst="rect">
              <a:avLst/>
            </a:prstGeom>
            <a:noFill/>
            <a:ln>
              <a:solidFill>
                <a:srgbClr val="3F53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C6D4DA8-D7EC-484C-A8F9-8A48431EE9B2}"/>
                </a:ext>
              </a:extLst>
            </p:cNvPr>
            <p:cNvSpPr/>
            <p:nvPr/>
          </p:nvSpPr>
          <p:spPr>
            <a:xfrm>
              <a:off x="7755387" y="2886180"/>
              <a:ext cx="1052625" cy="1615440"/>
            </a:xfrm>
            <a:prstGeom prst="rect">
              <a:avLst/>
            </a:prstGeom>
            <a:noFill/>
            <a:ln>
              <a:solidFill>
                <a:srgbClr val="3F53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" name="Блок-схема: магнитный диск 8">
              <a:extLst>
                <a:ext uri="{FF2B5EF4-FFF2-40B4-BE49-F238E27FC236}">
                  <a16:creationId xmlns:a16="http://schemas.microsoft.com/office/drawing/2014/main" id="{7F0C986E-D017-4203-BCB6-DE60411C40AD}"/>
                </a:ext>
              </a:extLst>
            </p:cNvPr>
            <p:cNvSpPr/>
            <p:nvPr/>
          </p:nvSpPr>
          <p:spPr>
            <a:xfrm>
              <a:off x="9241849" y="3351000"/>
              <a:ext cx="1005840" cy="685800"/>
            </a:xfrm>
            <a:prstGeom prst="flowChartMagneticDisk">
              <a:avLst/>
            </a:prstGeom>
            <a:noFill/>
            <a:ln>
              <a:solidFill>
                <a:srgbClr val="3F53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241530-B62D-4CD3-9F3E-3F2985BCEE7E}"/>
                </a:ext>
              </a:extLst>
            </p:cNvPr>
            <p:cNvSpPr txBox="1"/>
            <p:nvPr/>
          </p:nvSpPr>
          <p:spPr>
            <a:xfrm>
              <a:off x="5916500" y="3493845"/>
              <a:ext cx="1052625" cy="26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Roboto Condensed" panose="020B0604020202020204" charset="0"/>
                  <a:ea typeface="Roboto Condensed" panose="020B0604020202020204" charset="0"/>
                </a:rPr>
                <a:t>Клиент</a:t>
              </a:r>
              <a:endParaRPr lang="ru-RU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2FCC40-7D07-4C7F-B825-771DB09D8D80}"/>
                </a:ext>
              </a:extLst>
            </p:cNvPr>
            <p:cNvSpPr txBox="1"/>
            <p:nvPr/>
          </p:nvSpPr>
          <p:spPr>
            <a:xfrm>
              <a:off x="7755386" y="3493845"/>
              <a:ext cx="1052625" cy="26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Roboto Condensed" panose="020B0604020202020204" charset="0"/>
                  <a:ea typeface="Roboto Condensed" panose="020B0604020202020204" charset="0"/>
                </a:rPr>
                <a:t>Сервер</a:t>
              </a:r>
              <a:endParaRPr lang="ru-RU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1B1DD4-063D-4FBF-BF33-18559A3BD52E}"/>
                </a:ext>
              </a:extLst>
            </p:cNvPr>
            <p:cNvSpPr txBox="1"/>
            <p:nvPr/>
          </p:nvSpPr>
          <p:spPr>
            <a:xfrm>
              <a:off x="9241848" y="3636690"/>
              <a:ext cx="1005841" cy="267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Roboto Condensed" panose="020B0604020202020204" charset="0"/>
                  <a:ea typeface="Roboto Condensed" panose="020B0604020202020204" charset="0"/>
                </a:rPr>
                <a:t>БД</a:t>
              </a:r>
              <a:endParaRPr lang="ru-RU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E50DA772-E460-49F3-ACBC-E4C179518A76}"/>
                </a:ext>
              </a:extLst>
            </p:cNvPr>
            <p:cNvCxnSpPr/>
            <p:nvPr/>
          </p:nvCxnSpPr>
          <p:spPr>
            <a:xfrm>
              <a:off x="6969125" y="3351000"/>
              <a:ext cx="786260" cy="0"/>
            </a:xfrm>
            <a:prstGeom prst="straightConnector1">
              <a:avLst/>
            </a:prstGeom>
            <a:ln w="19050">
              <a:solidFill>
                <a:srgbClr val="3F53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3B22B1E5-9061-426B-A75F-DC8A9DDCA4B9}"/>
                </a:ext>
              </a:extLst>
            </p:cNvPr>
            <p:cNvCxnSpPr/>
            <p:nvPr/>
          </p:nvCxnSpPr>
          <p:spPr>
            <a:xfrm flipH="1">
              <a:off x="6969125" y="4036799"/>
              <a:ext cx="786260" cy="0"/>
            </a:xfrm>
            <a:prstGeom prst="straightConnector1">
              <a:avLst/>
            </a:prstGeom>
            <a:ln w="19050">
              <a:solidFill>
                <a:srgbClr val="3F53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1B4C8A-DFA9-4B0A-9C20-C681ACF7C1E8}"/>
                </a:ext>
              </a:extLst>
            </p:cNvPr>
            <p:cNvSpPr txBox="1"/>
            <p:nvPr/>
          </p:nvSpPr>
          <p:spPr>
            <a:xfrm>
              <a:off x="6835942" y="3059088"/>
              <a:ext cx="1052625" cy="22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Roboto Condensed" panose="020B0604020202020204" charset="0"/>
                  <a:ea typeface="Roboto Condensed" panose="020B0604020202020204" charset="0"/>
                </a:rPr>
                <a:t>Запрос</a:t>
              </a:r>
              <a:endParaRPr lang="ru-RU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3B1431-38A2-40C5-98FC-5B1D981C2D42}"/>
                </a:ext>
              </a:extLst>
            </p:cNvPr>
            <p:cNvSpPr txBox="1"/>
            <p:nvPr/>
          </p:nvSpPr>
          <p:spPr>
            <a:xfrm>
              <a:off x="6862080" y="3993758"/>
              <a:ext cx="1052625" cy="22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Roboto Condensed" panose="020B0604020202020204" charset="0"/>
                  <a:ea typeface="Roboto Condensed" panose="020B0604020202020204" charset="0"/>
                </a:rPr>
                <a:t>Ответ</a:t>
              </a:r>
              <a:endParaRPr lang="ru-RU" dirty="0">
                <a:latin typeface="Roboto Condensed" panose="020B0604020202020204" charset="0"/>
                <a:ea typeface="Roboto Condensed" panose="020B0604020202020204" charset="0"/>
              </a:endParaRP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4AF921CA-B12D-4F67-8792-754154B6B92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808011" y="3770674"/>
              <a:ext cx="433837" cy="392360"/>
            </a:xfrm>
            <a:prstGeom prst="straightConnector1">
              <a:avLst/>
            </a:prstGeom>
            <a:ln w="19050">
              <a:solidFill>
                <a:srgbClr val="3F53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F8DAACC0-B848-442A-9349-EF99F03CBCDD}"/>
                </a:ext>
              </a:extLst>
            </p:cNvPr>
            <p:cNvCxnSpPr/>
            <p:nvPr/>
          </p:nvCxnSpPr>
          <p:spPr>
            <a:xfrm>
              <a:off x="8808009" y="3280871"/>
              <a:ext cx="433840" cy="296258"/>
            </a:xfrm>
            <a:prstGeom prst="straightConnector1">
              <a:avLst/>
            </a:prstGeom>
            <a:ln w="19050">
              <a:solidFill>
                <a:srgbClr val="3F537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Дуга 18">
              <a:extLst>
                <a:ext uri="{FF2B5EF4-FFF2-40B4-BE49-F238E27FC236}">
                  <a16:creationId xmlns:a16="http://schemas.microsoft.com/office/drawing/2014/main" id="{3D66FF0F-D9EE-4E38-A64E-952A13981BA6}"/>
                </a:ext>
              </a:extLst>
            </p:cNvPr>
            <p:cNvSpPr/>
            <p:nvPr/>
          </p:nvSpPr>
          <p:spPr>
            <a:xfrm rot="16200000">
              <a:off x="7032807" y="2511884"/>
              <a:ext cx="1651652" cy="1112490"/>
            </a:xfrm>
            <a:prstGeom prst="arc">
              <a:avLst>
                <a:gd name="adj1" fmla="val 16450869"/>
                <a:gd name="adj2" fmla="val 195208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Дуга 19">
              <a:extLst>
                <a:ext uri="{FF2B5EF4-FFF2-40B4-BE49-F238E27FC236}">
                  <a16:creationId xmlns:a16="http://schemas.microsoft.com/office/drawing/2014/main" id="{18D0D5BA-0611-47F1-95ED-40D5EDD60D42}"/>
                </a:ext>
              </a:extLst>
            </p:cNvPr>
            <p:cNvSpPr/>
            <p:nvPr/>
          </p:nvSpPr>
          <p:spPr>
            <a:xfrm rot="5400000">
              <a:off x="6080225" y="3698581"/>
              <a:ext cx="1651652" cy="1112490"/>
            </a:xfrm>
            <a:prstGeom prst="arc">
              <a:avLst>
                <a:gd name="adj1" fmla="val 16871788"/>
                <a:gd name="adj2" fmla="val 195208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Дуга 20">
              <a:extLst>
                <a:ext uri="{FF2B5EF4-FFF2-40B4-BE49-F238E27FC236}">
                  <a16:creationId xmlns:a16="http://schemas.microsoft.com/office/drawing/2014/main" id="{CDCBDC31-2798-4790-840A-51343B6FB1AB}"/>
                </a:ext>
              </a:extLst>
            </p:cNvPr>
            <p:cNvSpPr/>
            <p:nvPr/>
          </p:nvSpPr>
          <p:spPr>
            <a:xfrm rot="4136981">
              <a:off x="6080224" y="3020883"/>
              <a:ext cx="1651652" cy="1112490"/>
            </a:xfrm>
            <a:prstGeom prst="arc">
              <a:avLst>
                <a:gd name="adj1" fmla="val 16450869"/>
                <a:gd name="adj2" fmla="val 195208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788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9" y="381334"/>
            <a:ext cx="42545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937DF0-8F79-4289-8CA2-B3415F5C9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134881-9EE5-42EB-84C9-F5628D2813CF}"/>
              </a:ext>
            </a:extLst>
          </p:cNvPr>
          <p:cNvGrpSpPr/>
          <p:nvPr/>
        </p:nvGrpSpPr>
        <p:grpSpPr>
          <a:xfrm>
            <a:off x="2965450" y="1646237"/>
            <a:ext cx="6154738" cy="4965366"/>
            <a:chOff x="4021932" y="1646237"/>
            <a:chExt cx="6154738" cy="4965366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68B6992-DC5C-4581-BDEC-1FF8B12BBFDA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528" b="94444" l="2007" r="92865">
                          <a14:foregroundMark x1="16611" y1="6528" x2="15162" y2="44306"/>
                          <a14:foregroundMark x1="15385" y1="47083" x2="8584" y2="33889"/>
                          <a14:foregroundMark x1="8584" y1="33889" x2="8027" y2="12361"/>
                          <a14:foregroundMark x1="4794" y1="7222" x2="13712" y2="7778"/>
                          <a14:foregroundMark x1="28428" y1="7500" x2="34114" y2="7500"/>
                          <a14:foregroundMark x1="61761" y1="43056" x2="86399" y2="44306"/>
                          <a14:foregroundMark x1="86399" y1="44306" x2="89521" y2="84028"/>
                          <a14:foregroundMark x1="89521" y1="84028" x2="87068" y2="94028"/>
                          <a14:foregroundMark x1="87068" y1="94028" x2="70346" y2="94722"/>
                          <a14:foregroundMark x1="70346" y1="94722" x2="63211" y2="87222"/>
                          <a14:foregroundMark x1="63211" y1="87222" x2="61204" y2="42222"/>
                          <a14:foregroundMark x1="29989" y1="14861" x2="28651" y2="39306"/>
                          <a14:foregroundMark x1="28651" y1="39306" x2="27982" y2="41667"/>
                          <a14:foregroundMark x1="18060" y1="47500" x2="2007" y2="45556"/>
                          <a14:foregroundMark x1="2007" y1="45556" x2="2007" y2="45556"/>
                          <a14:foregroundMark x1="14158" y1="45000" x2="29877" y2="47361"/>
                          <a14:foregroundMark x1="30212" y1="45556" x2="34448" y2="14583"/>
                          <a14:foregroundMark x1="31438" y1="14306" x2="34671" y2="46806"/>
                          <a14:foregroundMark x1="33668" y1="46250" x2="37793" y2="34444"/>
                          <a14:foregroundMark x1="37793" y1="34444" x2="37570" y2="19167"/>
                          <a14:foregroundMark x1="6243" y1="18194" x2="5017" y2="47778"/>
                          <a14:foregroundMark x1="13935" y1="40417" x2="29431" y2="25000"/>
                          <a14:foregroundMark x1="65998" y1="48333" x2="76812" y2="83333"/>
                          <a14:foregroundMark x1="76812" y1="83333" x2="76812" y2="83333"/>
                          <a14:foregroundMark x1="77592" y1="49583" x2="79710" y2="87361"/>
                          <a14:foregroundMark x1="92865" y1="42500" x2="92865" y2="90833"/>
                        </a14:backgroundRemoval>
                      </a14:imgEffect>
                    </a14:imgLayer>
                  </a14:imgProps>
                </a:ext>
              </a:extLst>
            </a:blip>
            <a:srcRect t="930" r="1423"/>
            <a:stretch/>
          </p:blipFill>
          <p:spPr>
            <a:xfrm>
              <a:off x="4021932" y="1646237"/>
              <a:ext cx="6154738" cy="4965366"/>
            </a:xfrm>
            <a:prstGeom prst="rect">
              <a:avLst/>
            </a:prstGeom>
          </p:spPr>
        </p:pic>
        <p:cxnSp>
          <p:nvCxnSpPr>
            <p:cNvPr id="7" name="Прямая со стрелкой 50">
              <a:extLst>
                <a:ext uri="{FF2B5EF4-FFF2-40B4-BE49-F238E27FC236}">
                  <a16:creationId xmlns:a16="http://schemas.microsoft.com/office/drawing/2014/main" id="{B29DC102-22CE-4DD3-9D29-3092DDDF8162}"/>
                </a:ext>
              </a:extLst>
            </p:cNvPr>
            <p:cNvCxnSpPr>
              <a:cxnSpLocks/>
            </p:cNvCxnSpPr>
            <p:nvPr/>
          </p:nvCxnSpPr>
          <p:spPr>
            <a:xfrm>
              <a:off x="6509088" y="3898131"/>
              <a:ext cx="1136312" cy="3563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3F5378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37AF09-A69E-4F6C-84EE-0A537780B18A}"/>
              </a:ext>
            </a:extLst>
          </p:cNvPr>
          <p:cNvSpPr txBox="1"/>
          <p:nvPr/>
        </p:nvSpPr>
        <p:spPr>
          <a:xfrm>
            <a:off x="5466967" y="3590354"/>
            <a:ext cx="17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1</a:t>
            </a:r>
            <a:endParaRPr lang="ru-RU" dirty="0">
              <a:solidFill>
                <a:srgbClr val="3F5378"/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416666-EA31-45FF-8015-56C2024B1774}"/>
              </a:ext>
            </a:extLst>
          </p:cNvPr>
          <p:cNvSpPr/>
          <p:nvPr/>
        </p:nvSpPr>
        <p:spPr>
          <a:xfrm>
            <a:off x="6193778" y="3865381"/>
            <a:ext cx="2366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F5378"/>
                </a:solidFill>
                <a:latin typeface="Roboto Condensed" panose="020B0604020202020204" charset="0"/>
                <a:ea typeface="Roboto Condensed" panose="020B0604020202020204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6418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D7F23C-152B-41E2-AD3C-E867243AC03A}"/>
              </a:ext>
            </a:extLst>
          </p:cNvPr>
          <p:cNvSpPr txBox="1">
            <a:spLocks/>
          </p:cNvSpPr>
          <p:nvPr/>
        </p:nvSpPr>
        <p:spPr>
          <a:xfrm>
            <a:off x="838198" y="381334"/>
            <a:ext cx="881112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и его разработка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0649405-C3E5-4DA7-BCCD-0467BACD34D9}"/>
              </a:ext>
            </a:extLst>
          </p:cNvPr>
          <p:cNvSpPr txBox="1">
            <a:spLocks/>
          </p:cNvSpPr>
          <p:nvPr/>
        </p:nvSpPr>
        <p:spPr>
          <a:xfrm>
            <a:off x="2438399" y="2049797"/>
            <a:ext cx="5397501" cy="3690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937DF0-8F79-4289-8CA2-B3415F5C9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4" b="89831" l="3101" r="93023">
                        <a14:foregroundMark x1="30233" y1="38136" x2="21124" y2="52542"/>
                        <a14:foregroundMark x1="34109" y1="38136" x2="34109" y2="38136"/>
                        <a14:foregroundMark x1="34884" y1="36441" x2="40310" y2="35381"/>
                        <a14:foregroundMark x1="46512" y1="17373" x2="56589" y2="20975"/>
                        <a14:foregroundMark x1="46512" y1="7415" x2="46512" y2="3814"/>
                        <a14:foregroundMark x1="48062" y1="12924" x2="41085" y2="16525"/>
                        <a14:foregroundMark x1="85853" y1="51695" x2="87403" y2="50000"/>
                        <a14:foregroundMark x1="87403" y1="50000" x2="88760" y2="50000"/>
                        <a14:foregroundMark x1="5233" y1="54661" x2="3101" y2="56780"/>
                        <a14:foregroundMark x1="92442" y1="50847" x2="93023" y2="50424"/>
                        <a14:foregroundMark x1="62597" y1="75636" x2="62016" y2="83263"/>
                        <a14:foregroundMark x1="56783" y1="77119" x2="56202" y2="81780"/>
                        <a14:foregroundMark x1="68992" y1="80508" x2="69186" y2="83898"/>
                        <a14:foregroundMark x1="78295" y1="78178" x2="78876" y2="82839"/>
                        <a14:foregroundMark x1="40116" y1="81568" x2="42829" y2="70975"/>
                      </a14:backgroundRemoval>
                    </a14:imgEffect>
                  </a14:imgLayer>
                </a14:imgProps>
              </a:ext>
            </a:extLst>
          </a:blip>
          <a:srcRect r="4467"/>
          <a:stretch/>
        </p:blipFill>
        <p:spPr>
          <a:xfrm>
            <a:off x="10463529" y="5278183"/>
            <a:ext cx="1491953" cy="133342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E412D83-2F8F-4DFA-8D21-74B134BBB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084" y="2227597"/>
            <a:ext cx="2612482" cy="2612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A0C9A3-6099-4BE3-81DC-637FABD96BFF}"/>
              </a:ext>
            </a:extLst>
          </p:cNvPr>
          <p:cNvSpPr txBox="1"/>
          <p:nvPr/>
        </p:nvSpPr>
        <p:spPr>
          <a:xfrm>
            <a:off x="9071475" y="4899114"/>
            <a:ext cx="115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49F0614-A756-4C06-B481-FAA5A4639C8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74" y="2481597"/>
            <a:ext cx="1879941" cy="107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55A39CA-E14A-4F49-811A-A8C2B6F9390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2" y="2481596"/>
            <a:ext cx="1879941" cy="107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BF73388-E832-4A01-A168-5C9773EFF9F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74" y="3683000"/>
            <a:ext cx="3995670" cy="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5B26D0-7B97-4E12-916F-99DFFC419B1D}"/>
              </a:ext>
            </a:extLst>
          </p:cNvPr>
          <p:cNvSpPr txBox="1"/>
          <p:nvPr/>
        </p:nvSpPr>
        <p:spPr>
          <a:xfrm>
            <a:off x="3645693" y="4741703"/>
            <a:ext cx="216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кнопок</a:t>
            </a:r>
          </a:p>
        </p:txBody>
      </p:sp>
    </p:spTree>
    <p:extLst>
      <p:ext uri="{BB962C8B-B14F-4D97-AF65-F5344CB8AC3E}">
        <p14:creationId xmlns:p14="http://schemas.microsoft.com/office/powerpoint/2010/main" val="344118861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1541</TotalTime>
  <Words>318</Words>
  <Application>Microsoft Office PowerPoint</Application>
  <PresentationFormat>Широкоэкранный</PresentationFormat>
  <Paragraphs>86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Arvo</vt:lpstr>
      <vt:lpstr>Century Gothic</vt:lpstr>
      <vt:lpstr>Roboto Condensed</vt:lpstr>
      <vt:lpstr>Roboto Condensed Light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PREPOD409</dc:creator>
  <cp:lastModifiedBy>Jittox</cp:lastModifiedBy>
  <cp:revision>27</cp:revision>
  <dcterms:created xsi:type="dcterms:W3CDTF">2023-05-30T13:33:12Z</dcterms:created>
  <dcterms:modified xsi:type="dcterms:W3CDTF">2024-06-15T17:19:49Z</dcterms:modified>
</cp:coreProperties>
</file>