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68" r:id="rId5"/>
    <p:sldId id="310" r:id="rId6"/>
    <p:sldId id="311" r:id="rId7"/>
    <p:sldId id="312" r:id="rId8"/>
    <p:sldId id="313" r:id="rId9"/>
    <p:sldId id="314" r:id="rId10"/>
    <p:sldId id="315" r:id="rId11"/>
    <p:sldId id="316" r:id="rId12"/>
    <p:sldId id="317" r:id="rId13"/>
    <p:sldId id="318" r:id="rId14"/>
    <p:sldId id="319" r:id="rId15"/>
    <p:sldId id="325" r:id="rId16"/>
    <p:sldId id="326" r:id="rId17"/>
    <p:sldId id="327" r:id="rId18"/>
    <p:sldId id="329" r:id="rId19"/>
    <p:sldId id="321" r:id="rId20"/>
    <p:sldId id="320" r:id="rId21"/>
    <p:sldId id="322" r:id="rId22"/>
    <p:sldId id="324" r:id="rId23"/>
    <p:sldId id="323" r:id="rId24"/>
    <p:sldId id="330" r:id="rId25"/>
    <p:sldId id="332" r:id="rId26"/>
    <p:sldId id="331" r:id="rId27"/>
    <p:sldId id="33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bas\Documents\Term%204\AOR\Individual%20Project\Graph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Poisson Distribution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Sheet1!$C$5</c:f>
              <c:strCache>
                <c:ptCount val="1"/>
                <c:pt idx="0">
                  <c:v>λ=1</c:v>
                </c:pt>
              </c:strCache>
            </c:strRef>
          </c:tx>
          <c:spPr>
            <a:solidFill>
              <a:srgbClr val="0070C0"/>
            </a:solidFill>
            <a:ln>
              <a:noFill/>
            </a:ln>
            <a:effectLst/>
          </c:spPr>
          <c:invertIfNegative val="0"/>
          <c:val>
            <c:numRef>
              <c:f>Sheet1!$C$6:$C$14</c:f>
              <c:numCache>
                <c:formatCode>General</c:formatCode>
                <c:ptCount val="9"/>
                <c:pt idx="0">
                  <c:v>0.36787944117144233</c:v>
                </c:pt>
                <c:pt idx="1">
                  <c:v>0.36787944117144233</c:v>
                </c:pt>
                <c:pt idx="2">
                  <c:v>0.18393972058572114</c:v>
                </c:pt>
                <c:pt idx="3">
                  <c:v>6.1313240195240391E-2</c:v>
                </c:pt>
                <c:pt idx="4">
                  <c:v>1.5328310048810094E-2</c:v>
                </c:pt>
                <c:pt idx="5">
                  <c:v>3.06566200976202E-3</c:v>
                </c:pt>
                <c:pt idx="6">
                  <c:v>5.1094366829366978E-4</c:v>
                </c:pt>
                <c:pt idx="7">
                  <c:v>7.2991952613381521E-5</c:v>
                </c:pt>
                <c:pt idx="8">
                  <c:v>9.1239940766726546E-6</c:v>
                </c:pt>
              </c:numCache>
            </c:numRef>
          </c:val>
          <c:extLst>
            <c:ext xmlns:c16="http://schemas.microsoft.com/office/drawing/2014/chart" uri="{C3380CC4-5D6E-409C-BE32-E72D297353CC}">
              <c16:uniqueId val="{00000000-9FC0-4C1F-B06D-F9E039597CAB}"/>
            </c:ext>
          </c:extLst>
        </c:ser>
        <c:ser>
          <c:idx val="1"/>
          <c:order val="1"/>
          <c:tx>
            <c:strRef>
              <c:f>Sheet1!$D$5</c:f>
              <c:strCache>
                <c:ptCount val="1"/>
                <c:pt idx="0">
                  <c:v>λ=3</c:v>
                </c:pt>
              </c:strCache>
            </c:strRef>
          </c:tx>
          <c:spPr>
            <a:solidFill>
              <a:srgbClr val="FFC000"/>
            </a:solidFill>
            <a:ln>
              <a:noFill/>
            </a:ln>
            <a:effectLst/>
          </c:spPr>
          <c:invertIfNegative val="0"/>
          <c:val>
            <c:numRef>
              <c:f>Sheet1!$D$6:$D$14</c:f>
              <c:numCache>
                <c:formatCode>General</c:formatCode>
                <c:ptCount val="9"/>
                <c:pt idx="0">
                  <c:v>4.9787068367863944E-2</c:v>
                </c:pt>
                <c:pt idx="1">
                  <c:v>0.14936120510359185</c:v>
                </c:pt>
                <c:pt idx="2">
                  <c:v>0.22404180765538775</c:v>
                </c:pt>
                <c:pt idx="3">
                  <c:v>0.22404180765538778</c:v>
                </c:pt>
                <c:pt idx="4">
                  <c:v>0.16803135574154085</c:v>
                </c:pt>
                <c:pt idx="5">
                  <c:v>0.10081881344492449</c:v>
                </c:pt>
                <c:pt idx="6">
                  <c:v>5.0409406722462261E-2</c:v>
                </c:pt>
                <c:pt idx="7">
                  <c:v>2.1604031452483807E-2</c:v>
                </c:pt>
                <c:pt idx="8">
                  <c:v>8.1015117946814375E-3</c:v>
                </c:pt>
              </c:numCache>
            </c:numRef>
          </c:val>
          <c:extLst>
            <c:ext xmlns:c16="http://schemas.microsoft.com/office/drawing/2014/chart" uri="{C3380CC4-5D6E-409C-BE32-E72D297353CC}">
              <c16:uniqueId val="{00000001-9FC0-4C1F-B06D-F9E039597CAB}"/>
            </c:ext>
          </c:extLst>
        </c:ser>
        <c:ser>
          <c:idx val="2"/>
          <c:order val="2"/>
          <c:tx>
            <c:strRef>
              <c:f>Sheet1!$E$5</c:f>
              <c:strCache>
                <c:ptCount val="1"/>
                <c:pt idx="0">
                  <c:v>λ=5</c:v>
                </c:pt>
              </c:strCache>
            </c:strRef>
          </c:tx>
          <c:spPr>
            <a:solidFill>
              <a:schemeClr val="bg1">
                <a:lumMod val="50000"/>
              </a:schemeClr>
            </a:solidFill>
            <a:ln>
              <a:noFill/>
            </a:ln>
            <a:effectLst/>
          </c:spPr>
          <c:invertIfNegative val="0"/>
          <c:val>
            <c:numRef>
              <c:f>Sheet1!$E$6:$E$14</c:f>
              <c:numCache>
                <c:formatCode>General</c:formatCode>
                <c:ptCount val="9"/>
                <c:pt idx="0">
                  <c:v>6.737946999085467E-3</c:v>
                </c:pt>
                <c:pt idx="1">
                  <c:v>3.368973499542733E-2</c:v>
                </c:pt>
                <c:pt idx="2">
                  <c:v>8.4224337488568335E-2</c:v>
                </c:pt>
                <c:pt idx="3">
                  <c:v>0.14037389581428059</c:v>
                </c:pt>
                <c:pt idx="4">
                  <c:v>0.17546736976785074</c:v>
                </c:pt>
                <c:pt idx="5">
                  <c:v>0.17546736976785071</c:v>
                </c:pt>
                <c:pt idx="6">
                  <c:v>0.14622280813987559</c:v>
                </c:pt>
                <c:pt idx="7">
                  <c:v>0.104444862957054</c:v>
                </c:pt>
                <c:pt idx="8">
                  <c:v>6.5278039348158706E-2</c:v>
                </c:pt>
              </c:numCache>
            </c:numRef>
          </c:val>
          <c:extLst>
            <c:ext xmlns:c16="http://schemas.microsoft.com/office/drawing/2014/chart" uri="{C3380CC4-5D6E-409C-BE32-E72D297353CC}">
              <c16:uniqueId val="{00000002-9FC0-4C1F-B06D-F9E039597CAB}"/>
            </c:ext>
          </c:extLst>
        </c:ser>
        <c:dLbls>
          <c:showLegendKey val="0"/>
          <c:showVal val="0"/>
          <c:showCatName val="0"/>
          <c:showSerName val="0"/>
          <c:showPercent val="0"/>
          <c:showBubbleSize val="0"/>
        </c:dLbls>
        <c:gapWidth val="219"/>
        <c:overlap val="-27"/>
        <c:axId val="1482050943"/>
        <c:axId val="1233434655"/>
      </c:barChart>
      <c:catAx>
        <c:axId val="148205094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3434655"/>
        <c:crosses val="autoZero"/>
        <c:auto val="1"/>
        <c:lblAlgn val="ctr"/>
        <c:lblOffset val="100"/>
        <c:noMultiLvlLbl val="0"/>
      </c:catAx>
      <c:valAx>
        <c:axId val="12334346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20509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hade val="50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Exponential Distribution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Sheet2!$D$6</c:f>
              <c:strCache>
                <c:ptCount val="1"/>
                <c:pt idx="0">
                  <c:v>𝜇 = 1</c:v>
                </c:pt>
              </c:strCache>
            </c:strRef>
          </c:tx>
          <c:spPr>
            <a:solidFill>
              <a:srgbClr val="0070C0"/>
            </a:solidFill>
            <a:ln>
              <a:noFill/>
            </a:ln>
            <a:effectLst/>
          </c:spPr>
          <c:invertIfNegative val="0"/>
          <c:val>
            <c:numRef>
              <c:f>Sheet2!$D$7:$D$16</c:f>
              <c:numCache>
                <c:formatCode>General</c:formatCode>
                <c:ptCount val="10"/>
                <c:pt idx="0">
                  <c:v>0.36787944117144233</c:v>
                </c:pt>
                <c:pt idx="1">
                  <c:v>0.1353352832366127</c:v>
                </c:pt>
                <c:pt idx="2">
                  <c:v>4.9787068367863944E-2</c:v>
                </c:pt>
                <c:pt idx="3">
                  <c:v>1.8315638888734179E-2</c:v>
                </c:pt>
                <c:pt idx="4">
                  <c:v>6.737946999085467E-3</c:v>
                </c:pt>
                <c:pt idx="5">
                  <c:v>2.4787521766663585E-3</c:v>
                </c:pt>
                <c:pt idx="6">
                  <c:v>9.1188196555451624E-4</c:v>
                </c:pt>
                <c:pt idx="7">
                  <c:v>3.3546262790251185E-4</c:v>
                </c:pt>
                <c:pt idx="8">
                  <c:v>1.2340980408667956E-4</c:v>
                </c:pt>
                <c:pt idx="9">
                  <c:v>4.5399929762484854E-5</c:v>
                </c:pt>
              </c:numCache>
            </c:numRef>
          </c:val>
          <c:extLst>
            <c:ext xmlns:c16="http://schemas.microsoft.com/office/drawing/2014/chart" uri="{C3380CC4-5D6E-409C-BE32-E72D297353CC}">
              <c16:uniqueId val="{00000000-C401-4397-98DF-6CA19EC467AF}"/>
            </c:ext>
          </c:extLst>
        </c:ser>
        <c:ser>
          <c:idx val="1"/>
          <c:order val="1"/>
          <c:tx>
            <c:strRef>
              <c:f>Sheet2!$E$6</c:f>
              <c:strCache>
                <c:ptCount val="1"/>
                <c:pt idx="0">
                  <c:v>𝜇 = 1.5</c:v>
                </c:pt>
              </c:strCache>
            </c:strRef>
          </c:tx>
          <c:spPr>
            <a:solidFill>
              <a:schemeClr val="accent2"/>
            </a:solidFill>
            <a:ln>
              <a:noFill/>
            </a:ln>
            <a:effectLst/>
          </c:spPr>
          <c:invertIfNegative val="0"/>
          <c:val>
            <c:numRef>
              <c:f>Sheet2!$E$7:$E$16</c:f>
              <c:numCache>
                <c:formatCode>General</c:formatCode>
                <c:ptCount val="10"/>
                <c:pt idx="0">
                  <c:v>0.22313016014842982</c:v>
                </c:pt>
                <c:pt idx="1">
                  <c:v>4.9787068367863944E-2</c:v>
                </c:pt>
                <c:pt idx="2">
                  <c:v>1.1108996538242306E-2</c:v>
                </c:pt>
                <c:pt idx="3">
                  <c:v>2.4787521766663585E-3</c:v>
                </c:pt>
                <c:pt idx="4">
                  <c:v>5.5308437014783363E-4</c:v>
                </c:pt>
                <c:pt idx="5">
                  <c:v>1.2340980408667956E-4</c:v>
                </c:pt>
                <c:pt idx="6">
                  <c:v>2.7536449349747158E-5</c:v>
                </c:pt>
                <c:pt idx="7">
                  <c:v>6.1442123533282098E-6</c:v>
                </c:pt>
                <c:pt idx="8">
                  <c:v>1.3709590863840845E-6</c:v>
                </c:pt>
                <c:pt idx="9">
                  <c:v>3.0590232050182579E-7</c:v>
                </c:pt>
              </c:numCache>
            </c:numRef>
          </c:val>
          <c:extLst>
            <c:ext xmlns:c16="http://schemas.microsoft.com/office/drawing/2014/chart" uri="{C3380CC4-5D6E-409C-BE32-E72D297353CC}">
              <c16:uniqueId val="{00000001-C401-4397-98DF-6CA19EC467AF}"/>
            </c:ext>
          </c:extLst>
        </c:ser>
        <c:ser>
          <c:idx val="2"/>
          <c:order val="2"/>
          <c:tx>
            <c:strRef>
              <c:f>Sheet2!$F$6</c:f>
              <c:strCache>
                <c:ptCount val="1"/>
                <c:pt idx="0">
                  <c:v>𝜇 = 2</c:v>
                </c:pt>
              </c:strCache>
            </c:strRef>
          </c:tx>
          <c:spPr>
            <a:solidFill>
              <a:schemeClr val="tx1">
                <a:lumMod val="50000"/>
                <a:lumOff val="50000"/>
              </a:schemeClr>
            </a:solidFill>
            <a:ln>
              <a:noFill/>
            </a:ln>
            <a:effectLst/>
          </c:spPr>
          <c:invertIfNegative val="0"/>
          <c:val>
            <c:numRef>
              <c:f>Sheet2!$F$7:$F$16</c:f>
              <c:numCache>
                <c:formatCode>General</c:formatCode>
                <c:ptCount val="10"/>
                <c:pt idx="0">
                  <c:v>0.1353352832366127</c:v>
                </c:pt>
                <c:pt idx="1">
                  <c:v>1.8315638888734179E-2</c:v>
                </c:pt>
                <c:pt idx="2">
                  <c:v>2.4787521766663585E-3</c:v>
                </c:pt>
                <c:pt idx="3">
                  <c:v>3.3546262790251185E-4</c:v>
                </c:pt>
                <c:pt idx="4">
                  <c:v>4.5399929762484854E-5</c:v>
                </c:pt>
                <c:pt idx="5">
                  <c:v>6.1442123533282098E-6</c:v>
                </c:pt>
                <c:pt idx="6">
                  <c:v>8.3152871910356788E-7</c:v>
                </c:pt>
                <c:pt idx="7">
                  <c:v>1.1253517471925912E-7</c:v>
                </c:pt>
                <c:pt idx="8">
                  <c:v>1.5229979744712629E-8</c:v>
                </c:pt>
                <c:pt idx="9">
                  <c:v>2.0611536224385579E-9</c:v>
                </c:pt>
              </c:numCache>
            </c:numRef>
          </c:val>
          <c:extLst>
            <c:ext xmlns:c16="http://schemas.microsoft.com/office/drawing/2014/chart" uri="{C3380CC4-5D6E-409C-BE32-E72D297353CC}">
              <c16:uniqueId val="{00000002-C401-4397-98DF-6CA19EC467AF}"/>
            </c:ext>
          </c:extLst>
        </c:ser>
        <c:dLbls>
          <c:showLegendKey val="0"/>
          <c:showVal val="0"/>
          <c:showCatName val="0"/>
          <c:showSerName val="0"/>
          <c:showPercent val="0"/>
          <c:showBubbleSize val="0"/>
        </c:dLbls>
        <c:gapWidth val="150"/>
        <c:axId val="1446772767"/>
        <c:axId val="1233463775"/>
      </c:barChart>
      <c:catAx>
        <c:axId val="144677276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3463775"/>
        <c:crosses val="autoZero"/>
        <c:auto val="1"/>
        <c:lblAlgn val="ctr"/>
        <c:lblOffset val="100"/>
        <c:noMultiLvlLbl val="0"/>
      </c:catAx>
      <c:valAx>
        <c:axId val="12334637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67727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hade val="50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1</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custT="1"/>
      <dgm:spPr/>
      <dgm:t>
        <a:bodyPr/>
        <a:lstStyle/>
        <a:p>
          <a:r>
            <a:rPr lang="en-US" sz="1600" dirty="0"/>
            <a:t>What is a Queue?</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3</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custT="1"/>
      <dgm:spPr/>
      <dgm:t>
        <a:bodyPr/>
        <a:lstStyle/>
        <a:p>
          <a:r>
            <a:rPr lang="en-US" sz="1600" dirty="0"/>
            <a:t>Queue Models its requirements and its types?</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4</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custT="1"/>
      <dgm:spPr/>
      <dgm:t>
        <a:bodyPr/>
        <a:lstStyle/>
        <a:p>
          <a:r>
            <a:rPr lang="en-US" sz="1600" dirty="0"/>
            <a:t>Queue Distributions and Performances</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5</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custT="1"/>
      <dgm:spPr/>
      <dgm:t>
        <a:bodyPr/>
        <a:lstStyle/>
        <a:p>
          <a:r>
            <a:rPr lang="en-US" sz="1600" dirty="0"/>
            <a:t>Model Analysis</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1A68BB8-93E5-4599-B63A-193B5650E3BD}">
      <dgm:prSet/>
      <dgm:spPr/>
      <dgm:t>
        <a:bodyPr/>
        <a:lstStyle/>
        <a:p>
          <a:r>
            <a:rPr lang="en-IN" dirty="0"/>
            <a:t>2</a:t>
          </a:r>
        </a:p>
      </dgm:t>
    </dgm:pt>
    <dgm:pt modelId="{F709E820-F8DB-4BCD-90CE-6E9ABDF52848}" type="parTrans" cxnId="{9B33B536-8839-4491-B53E-B627969DE716}">
      <dgm:prSet/>
      <dgm:spPr/>
      <dgm:t>
        <a:bodyPr/>
        <a:lstStyle/>
        <a:p>
          <a:endParaRPr lang="en-IN"/>
        </a:p>
      </dgm:t>
    </dgm:pt>
    <dgm:pt modelId="{89813C15-B58E-4FBC-A471-239CDB019E4F}" type="sibTrans" cxnId="{9B33B536-8839-4491-B53E-B627969DE716}">
      <dgm:prSet/>
      <dgm:spPr/>
      <dgm:t>
        <a:bodyPr/>
        <a:lstStyle/>
        <a:p>
          <a:endParaRPr lang="en-IN"/>
        </a:p>
      </dgm:t>
    </dgm:pt>
    <dgm:pt modelId="{115563B5-D5A3-477B-AF13-C442BC96F8F9}">
      <dgm:prSet custT="1"/>
      <dgm:spPr/>
      <dgm:t>
        <a:bodyPr/>
        <a:lstStyle/>
        <a:p>
          <a:r>
            <a:rPr lang="en-IN" sz="1600" dirty="0"/>
            <a:t>A basic Queue model and its importance</a:t>
          </a:r>
        </a:p>
      </dgm:t>
    </dgm:pt>
    <dgm:pt modelId="{38E419D8-143E-42AA-96ED-3F035A867BFB}" type="parTrans" cxnId="{6E686D59-574E-45FE-BEF8-6B0703FA1E57}">
      <dgm:prSet/>
      <dgm:spPr/>
      <dgm:t>
        <a:bodyPr/>
        <a:lstStyle/>
        <a:p>
          <a:endParaRPr lang="en-IN"/>
        </a:p>
      </dgm:t>
    </dgm:pt>
    <dgm:pt modelId="{6A505BAE-DCBA-4D61-87A3-74F6CDE1DD13}" type="sibTrans" cxnId="{6E686D59-574E-45FE-BEF8-6B0703FA1E57}">
      <dgm:prSet/>
      <dgm:spPr/>
      <dgm:t>
        <a:bodyPr/>
        <a:lstStyle/>
        <a:p>
          <a:endParaRPr lang="en-IN"/>
        </a:p>
      </dgm:t>
    </dgm:pt>
    <dgm:pt modelId="{97912361-F552-4FE7-8BAF-E0C014C75795}">
      <dgm:prSet/>
      <dgm:spPr/>
      <dgm:t>
        <a:bodyPr/>
        <a:lstStyle/>
        <a:p>
          <a:r>
            <a:rPr lang="en-IN" dirty="0"/>
            <a:t>6</a:t>
          </a:r>
        </a:p>
      </dgm:t>
    </dgm:pt>
    <dgm:pt modelId="{7AC9D541-C766-47B2-AFAC-37496AA2E672}" type="parTrans" cxnId="{90C2E6F5-F22C-47C3-AAC9-6702077D46E5}">
      <dgm:prSet/>
      <dgm:spPr/>
      <dgm:t>
        <a:bodyPr/>
        <a:lstStyle/>
        <a:p>
          <a:endParaRPr lang="en-IN"/>
        </a:p>
      </dgm:t>
    </dgm:pt>
    <dgm:pt modelId="{FA1F5CDD-9F11-4F83-A7A2-45865FE700A2}" type="sibTrans" cxnId="{90C2E6F5-F22C-47C3-AAC9-6702077D46E5}">
      <dgm:prSet/>
      <dgm:spPr/>
      <dgm:t>
        <a:bodyPr/>
        <a:lstStyle/>
        <a:p>
          <a:endParaRPr lang="en-IN"/>
        </a:p>
      </dgm:t>
    </dgm:pt>
    <dgm:pt modelId="{D991C4CE-FAFC-474F-8322-C22B9A62C679}">
      <dgm:prSet custT="1"/>
      <dgm:spPr/>
      <dgm:t>
        <a:bodyPr/>
        <a:lstStyle/>
        <a:p>
          <a:r>
            <a:rPr lang="en-IN" sz="1600" dirty="0"/>
            <a:t>Simulation</a:t>
          </a:r>
        </a:p>
      </dgm:t>
    </dgm:pt>
    <dgm:pt modelId="{FDBF6A69-8808-44F2-97FF-F9809784E220}" type="parTrans" cxnId="{C4D0BEBD-864D-4E04-9123-AEF194E15F30}">
      <dgm:prSet/>
      <dgm:spPr/>
      <dgm:t>
        <a:bodyPr/>
        <a:lstStyle/>
        <a:p>
          <a:endParaRPr lang="en-IN"/>
        </a:p>
      </dgm:t>
    </dgm:pt>
    <dgm:pt modelId="{19FE3B9F-A493-4B1E-A57B-4D2393FC15EF}" type="sibTrans" cxnId="{C4D0BEBD-864D-4E04-9123-AEF194E15F30}">
      <dgm:prSet/>
      <dgm:spPr/>
      <dgm:t>
        <a:bodyPr/>
        <a:lstStyle/>
        <a:p>
          <a:endParaRPr lang="en-IN"/>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6">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6">
        <dgm:presLayoutVars>
          <dgm:bulletEnabled val="1"/>
        </dgm:presLayoutVars>
      </dgm:prSet>
      <dgm:spPr/>
    </dgm:pt>
    <dgm:pt modelId="{6898D4C1-54F6-4DA4-9607-F444437C8E6E}" type="pres">
      <dgm:prSet presAssocID="{9B50AE85-DEA1-41F3-9C2C-24A18069C473}" presName="ConnectLine1" presStyleLbl="sibTrans1D1" presStyleIdx="0" presStyleCnt="6"/>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6"/>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AE428D3B-4412-4346-8EB1-58032127C2C6}" type="pres">
      <dgm:prSet presAssocID="{E1A68BB8-93E5-4599-B63A-193B5650E3BD}" presName="composite1" presStyleCnt="0"/>
      <dgm:spPr/>
    </dgm:pt>
    <dgm:pt modelId="{93311CF4-B90E-4906-A389-C11782816A3C}" type="pres">
      <dgm:prSet presAssocID="{E1A68BB8-93E5-4599-B63A-193B5650E3BD}" presName="parent1" presStyleLbl="alignNode1" presStyleIdx="1" presStyleCnt="6">
        <dgm:presLayoutVars>
          <dgm:chMax val="1"/>
          <dgm:chPref val="1"/>
          <dgm:bulletEnabled val="1"/>
        </dgm:presLayoutVars>
      </dgm:prSet>
      <dgm:spPr/>
    </dgm:pt>
    <dgm:pt modelId="{40C43443-D2A0-420E-93B1-6E42AE73FA94}" type="pres">
      <dgm:prSet presAssocID="{E1A68BB8-93E5-4599-B63A-193B5650E3BD}" presName="Childtext1" presStyleLbl="revTx" presStyleIdx="1" presStyleCnt="6">
        <dgm:presLayoutVars>
          <dgm:bulletEnabled val="1"/>
        </dgm:presLayoutVars>
      </dgm:prSet>
      <dgm:spPr/>
    </dgm:pt>
    <dgm:pt modelId="{968B52E5-5650-477F-84B4-9E2B2DEA0DA0}" type="pres">
      <dgm:prSet presAssocID="{E1A68BB8-93E5-4599-B63A-193B5650E3BD}" presName="ConnectLine1" presStyleLbl="sibTrans1D1" presStyleIdx="1" presStyleCnt="6"/>
      <dgm:spPr>
        <a:noFill/>
        <a:ln w="12700" cap="flat" cmpd="sng" algn="ctr">
          <a:solidFill>
            <a:schemeClr val="accent1">
              <a:hueOff val="0"/>
              <a:satOff val="0"/>
              <a:lumOff val="0"/>
              <a:alphaOff val="0"/>
            </a:schemeClr>
          </a:solidFill>
          <a:prstDash val="dash"/>
        </a:ln>
        <a:effectLst/>
      </dgm:spPr>
    </dgm:pt>
    <dgm:pt modelId="{9EA1C7CC-70BE-4010-8B10-8B7636108FAF}" type="pres">
      <dgm:prSet presAssocID="{E1A68BB8-93E5-4599-B63A-193B5650E3BD}" presName="ConnectLineEnd1" presStyleLbl="lnNode1" presStyleIdx="1" presStyleCnt="6"/>
      <dgm:spPr/>
    </dgm:pt>
    <dgm:pt modelId="{EB11EA8C-AD56-4437-8427-E5B2A3DC85FD}" type="pres">
      <dgm:prSet presAssocID="{E1A68BB8-93E5-4599-B63A-193B5650E3BD}" presName="EmptyPane1" presStyleCnt="0"/>
      <dgm:spPr/>
    </dgm:pt>
    <dgm:pt modelId="{A0A9ECF5-6838-41FB-A79C-0DD555FF75E9}" type="pres">
      <dgm:prSet presAssocID="{89813C15-B58E-4FBC-A471-239CDB019E4F}"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2" presStyleCnt="6">
        <dgm:presLayoutVars>
          <dgm:chMax val="1"/>
          <dgm:chPref val="1"/>
          <dgm:bulletEnabled val="1"/>
        </dgm:presLayoutVars>
      </dgm:prSet>
      <dgm:spPr/>
    </dgm:pt>
    <dgm:pt modelId="{E1F35975-00CA-4B74-AB7C-CD8812C99AEF}" type="pres">
      <dgm:prSet presAssocID="{B157653D-2397-47E3-94A8-8E8B13726408}" presName="Childtext1" presStyleLbl="revTx" presStyleIdx="2" presStyleCnt="6">
        <dgm:presLayoutVars>
          <dgm:bulletEnabled val="1"/>
        </dgm:presLayoutVars>
      </dgm:prSet>
      <dgm:spPr/>
    </dgm:pt>
    <dgm:pt modelId="{152FB453-AA1C-4C6D-86AE-2A7A4BF73B8B}" type="pres">
      <dgm:prSet presAssocID="{B157653D-2397-47E3-94A8-8E8B13726408}" presName="ConnectLine1" presStyleLbl="sibTrans1D1" presStyleIdx="2" presStyleCnt="6"/>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2" presStyleCnt="6"/>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3" presStyleCnt="6">
        <dgm:presLayoutVars>
          <dgm:chMax val="1"/>
          <dgm:chPref val="1"/>
          <dgm:bulletEnabled val="1"/>
        </dgm:presLayoutVars>
      </dgm:prSet>
      <dgm:spPr/>
    </dgm:pt>
    <dgm:pt modelId="{5A20FA73-3A21-4484-9105-C650E9C6EB1C}" type="pres">
      <dgm:prSet presAssocID="{501DC69F-43F9-4B1E-BE22-6D9FA0AFC528}" presName="Childtext1" presStyleLbl="revTx" presStyleIdx="3" presStyleCnt="6">
        <dgm:presLayoutVars>
          <dgm:bulletEnabled val="1"/>
        </dgm:presLayoutVars>
      </dgm:prSet>
      <dgm:spPr/>
    </dgm:pt>
    <dgm:pt modelId="{26F3F9B3-7461-4A61-97B5-AF1F062A6A31}" type="pres">
      <dgm:prSet presAssocID="{501DC69F-43F9-4B1E-BE22-6D9FA0AFC528}" presName="ConnectLine1" presStyleLbl="sibTrans1D1" presStyleIdx="3" presStyleCnt="6"/>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3" presStyleCnt="6"/>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4" presStyleCnt="6" custLinFactNeighborY="0">
        <dgm:presLayoutVars>
          <dgm:chMax val="1"/>
          <dgm:chPref val="1"/>
          <dgm:bulletEnabled val="1"/>
        </dgm:presLayoutVars>
      </dgm:prSet>
      <dgm:spPr/>
    </dgm:pt>
    <dgm:pt modelId="{FDB65D9B-1D75-443C-BEF8-109339A014F9}" type="pres">
      <dgm:prSet presAssocID="{AE7358A2-3D9A-4A4C-BBED-5424660EAD51}" presName="Childtext1" presStyleLbl="revTx" presStyleIdx="4" presStyleCnt="6">
        <dgm:presLayoutVars>
          <dgm:bulletEnabled val="1"/>
        </dgm:presLayoutVars>
      </dgm:prSet>
      <dgm:spPr/>
    </dgm:pt>
    <dgm:pt modelId="{CA5E20EB-82C1-48EB-94ED-CE7DA89B43C2}" type="pres">
      <dgm:prSet presAssocID="{AE7358A2-3D9A-4A4C-BBED-5424660EAD51}" presName="ConnectLine1" presStyleLbl="sibTrans1D1" presStyleIdx="4" presStyleCnt="6"/>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4" presStyleCnt="6"/>
      <dgm:spPr/>
    </dgm:pt>
    <dgm:pt modelId="{1683A45D-856A-48E0-985B-FE990DF390D0}" type="pres">
      <dgm:prSet presAssocID="{AE7358A2-3D9A-4A4C-BBED-5424660EAD51}" presName="EmptyPane1" presStyleCnt="0"/>
      <dgm:spPr/>
    </dgm:pt>
    <dgm:pt modelId="{6F01E3C6-30DF-4E24-899C-87CFCAA24925}" type="pres">
      <dgm:prSet presAssocID="{BCA8377F-58EC-40FD-8F05-DF4E529335AA}" presName="spaceBetweenRectangles1" presStyleCnt="0"/>
      <dgm:spPr/>
    </dgm:pt>
    <dgm:pt modelId="{0BBF2CE0-2D1B-4A39-A864-D0AEEE8FBF36}" type="pres">
      <dgm:prSet presAssocID="{97912361-F552-4FE7-8BAF-E0C014C75795}" presName="composite1" presStyleCnt="0"/>
      <dgm:spPr/>
    </dgm:pt>
    <dgm:pt modelId="{6A4B2DCD-04D8-4687-A682-75A8BB0B5A25}" type="pres">
      <dgm:prSet presAssocID="{97912361-F552-4FE7-8BAF-E0C014C75795}" presName="parent1" presStyleLbl="alignNode1" presStyleIdx="5" presStyleCnt="6">
        <dgm:presLayoutVars>
          <dgm:chMax val="1"/>
          <dgm:chPref val="1"/>
          <dgm:bulletEnabled val="1"/>
        </dgm:presLayoutVars>
      </dgm:prSet>
      <dgm:spPr/>
    </dgm:pt>
    <dgm:pt modelId="{6B3DE40F-7A98-4C78-81E2-FC059A18415C}" type="pres">
      <dgm:prSet presAssocID="{97912361-F552-4FE7-8BAF-E0C014C75795}" presName="Childtext1" presStyleLbl="revTx" presStyleIdx="5" presStyleCnt="6">
        <dgm:presLayoutVars>
          <dgm:bulletEnabled val="1"/>
        </dgm:presLayoutVars>
      </dgm:prSet>
      <dgm:spPr/>
    </dgm:pt>
    <dgm:pt modelId="{AB9CAD70-CB3D-45E7-A2A3-E17E2229233B}" type="pres">
      <dgm:prSet presAssocID="{97912361-F552-4FE7-8BAF-E0C014C75795}" presName="ConnectLine1" presStyleLbl="sibTrans1D1" presStyleIdx="5" presStyleCnt="6"/>
      <dgm:spPr>
        <a:noFill/>
        <a:ln w="12700" cap="flat" cmpd="sng" algn="ctr">
          <a:solidFill>
            <a:schemeClr val="accent1">
              <a:hueOff val="0"/>
              <a:satOff val="0"/>
              <a:lumOff val="0"/>
              <a:alphaOff val="0"/>
            </a:schemeClr>
          </a:solidFill>
          <a:prstDash val="dash"/>
        </a:ln>
        <a:effectLst/>
      </dgm:spPr>
    </dgm:pt>
    <dgm:pt modelId="{6FC4A62B-726B-4330-828C-E57F43EAE891}" type="pres">
      <dgm:prSet presAssocID="{97912361-F552-4FE7-8BAF-E0C014C75795}" presName="ConnectLineEnd1" presStyleLbl="lnNode1" presStyleIdx="5" presStyleCnt="6"/>
      <dgm:spPr/>
    </dgm:pt>
    <dgm:pt modelId="{D11A118D-38DE-4880-9D4E-E15365F68724}" type="pres">
      <dgm:prSet presAssocID="{97912361-F552-4FE7-8BAF-E0C014C75795}"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1E7DD71F-2467-4102-AF26-3E906E51174C}" type="presOf" srcId="{D991C4CE-FAFC-474F-8322-C22B9A62C679}" destId="{6B3DE40F-7A98-4C78-81E2-FC059A18415C}" srcOrd="0" destOrd="0" presId="urn:microsoft.com/office/officeart/2016/7/layout/RoundedRectangleTimeline"/>
    <dgm:cxn modelId="{AB4C7C27-9298-4339-A781-9A16BCBB27E7}" srcId="{A86DFA04-31EF-49B6-AFAE-2287858E0303}" destId="{AE7358A2-3D9A-4A4C-BBED-5424660EAD51}" srcOrd="4"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9B33B536-8839-4491-B53E-B627969DE716}" srcId="{A86DFA04-31EF-49B6-AFAE-2287858E0303}" destId="{E1A68BB8-93E5-4599-B63A-193B5650E3BD}" srcOrd="1" destOrd="0" parTransId="{F709E820-F8DB-4BCD-90CE-6E9ABDF52848}" sibTransId="{89813C15-B58E-4FBC-A471-239CDB019E4F}"/>
    <dgm:cxn modelId="{1CBB0F56-2A16-469E-B30F-2E05729C9C4B}" srcId="{B157653D-2397-47E3-94A8-8E8B13726408}" destId="{CFC6C321-565B-4736-9600-0849B35804F7}" srcOrd="0" destOrd="0" parTransId="{E16317D1-6F50-4823-97B7-A2996F0FE94D}" sibTransId="{E552DB50-1B67-4762-89F9-7D3490111E2B}"/>
    <dgm:cxn modelId="{6E686D59-574E-45FE-BEF8-6B0703FA1E57}" srcId="{E1A68BB8-93E5-4599-B63A-193B5650E3BD}" destId="{115563B5-D5A3-477B-AF13-C442BC96F8F9}" srcOrd="0" destOrd="0" parTransId="{38E419D8-143E-42AA-96ED-3F035A867BFB}" sibTransId="{6A505BAE-DCBA-4D61-87A3-74F6CDE1DD13}"/>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22911D99-FDAB-43A5-A4B8-F4A8311E4986}" type="presOf" srcId="{E1A68BB8-93E5-4599-B63A-193B5650E3BD}" destId="{93311CF4-B90E-4906-A389-C11782816A3C}"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C4D0BEBD-864D-4E04-9123-AEF194E15F30}" srcId="{97912361-F552-4FE7-8BAF-E0C014C75795}" destId="{D991C4CE-FAFC-474F-8322-C22B9A62C679}" srcOrd="0" destOrd="0" parTransId="{FDBF6A69-8808-44F2-97FF-F9809784E220}" sibTransId="{19FE3B9F-A493-4B1E-A57B-4D2393FC15EF}"/>
    <dgm:cxn modelId="{EB225DDA-25D3-4AB9-9644-F782CC15E3CB}" type="presOf" srcId="{97912361-F552-4FE7-8BAF-E0C014C75795}" destId="{6A4B2DCD-04D8-4687-A682-75A8BB0B5A25}" srcOrd="0" destOrd="0" presId="urn:microsoft.com/office/officeart/2016/7/layout/RoundedRectangleTimeline"/>
    <dgm:cxn modelId="{D45352EA-37C5-4DD5-A5CB-28B4F866566C}" type="presOf" srcId="{115563B5-D5A3-477B-AF13-C442BC96F8F9}" destId="{40C43443-D2A0-420E-93B1-6E42AE73FA94}" srcOrd="0" destOrd="0" presId="urn:microsoft.com/office/officeart/2016/7/layout/RoundedRectangleTimeline"/>
    <dgm:cxn modelId="{950692EB-01A7-4BA3-A03C-6D1E2A5F26EE}" srcId="{A86DFA04-31EF-49B6-AFAE-2287858E0303}" destId="{B157653D-2397-47E3-94A8-8E8B13726408}" srcOrd="2" destOrd="0" parTransId="{7C340691-872A-42EE-977C-5B833001E6A0}" sibTransId="{C11CD3A4-ED92-4609-A589-8DA6272582F8}"/>
    <dgm:cxn modelId="{90C2E6F5-F22C-47C3-AAC9-6702077D46E5}" srcId="{A86DFA04-31EF-49B6-AFAE-2287858E0303}" destId="{97912361-F552-4FE7-8BAF-E0C014C75795}" srcOrd="5" destOrd="0" parTransId="{7AC9D541-C766-47B2-AFAC-37496AA2E672}" sibTransId="{FA1F5CDD-9F11-4F83-A7A2-45865FE700A2}"/>
    <dgm:cxn modelId="{A1DD0BFE-1A98-40AA-BB60-9659ADA72CA3}" srcId="{A86DFA04-31EF-49B6-AFAE-2287858E0303}" destId="{501DC69F-43F9-4B1E-BE22-6D9FA0AFC528}" srcOrd="3"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225D3CA8-B885-4338-888E-ECD786D2D56A}" type="presParOf" srcId="{EBEA9F54-7364-45F9-829B-BF1EB38AEB12}" destId="{AE428D3B-4412-4346-8EB1-58032127C2C6}" srcOrd="2" destOrd="0" presId="urn:microsoft.com/office/officeart/2016/7/layout/RoundedRectangleTimeline"/>
    <dgm:cxn modelId="{0658D934-2F03-43CC-9906-B6B092D52591}" type="presParOf" srcId="{AE428D3B-4412-4346-8EB1-58032127C2C6}" destId="{93311CF4-B90E-4906-A389-C11782816A3C}" srcOrd="0" destOrd="0" presId="urn:microsoft.com/office/officeart/2016/7/layout/RoundedRectangleTimeline"/>
    <dgm:cxn modelId="{382D63C3-7417-4769-8C7A-178A72B9706C}" type="presParOf" srcId="{AE428D3B-4412-4346-8EB1-58032127C2C6}" destId="{40C43443-D2A0-420E-93B1-6E42AE73FA94}" srcOrd="1" destOrd="0" presId="urn:microsoft.com/office/officeart/2016/7/layout/RoundedRectangleTimeline"/>
    <dgm:cxn modelId="{8E517A0E-C839-4ACD-AC5A-86D9E8891BFB}" type="presParOf" srcId="{AE428D3B-4412-4346-8EB1-58032127C2C6}" destId="{968B52E5-5650-477F-84B4-9E2B2DEA0DA0}" srcOrd="2" destOrd="0" presId="urn:microsoft.com/office/officeart/2016/7/layout/RoundedRectangleTimeline"/>
    <dgm:cxn modelId="{41FAA30D-7521-4809-8F2A-59FECCB98E9D}" type="presParOf" srcId="{AE428D3B-4412-4346-8EB1-58032127C2C6}" destId="{9EA1C7CC-70BE-4010-8B10-8B7636108FAF}" srcOrd="3" destOrd="0" presId="urn:microsoft.com/office/officeart/2016/7/layout/RoundedRectangleTimeline"/>
    <dgm:cxn modelId="{FBCBFAB9-372C-40AD-86C2-B1447704A7AF}" type="presParOf" srcId="{AE428D3B-4412-4346-8EB1-58032127C2C6}" destId="{EB11EA8C-AD56-4437-8427-E5B2A3DC85FD}" srcOrd="4" destOrd="0" presId="urn:microsoft.com/office/officeart/2016/7/layout/RoundedRectangleTimeline"/>
    <dgm:cxn modelId="{50D63E64-DFFF-4C1A-9F01-4D28588CE22F}" type="presParOf" srcId="{EBEA9F54-7364-45F9-829B-BF1EB38AEB12}" destId="{A0A9ECF5-6838-41FB-A79C-0DD555FF75E9}" srcOrd="3" destOrd="0" presId="urn:microsoft.com/office/officeart/2016/7/layout/RoundedRectangleTimeline"/>
    <dgm:cxn modelId="{906CE25D-DEB5-4FF4-B3E7-B535A09C4800}" type="presParOf" srcId="{EBEA9F54-7364-45F9-829B-BF1EB38AEB12}" destId="{53484DED-F74E-4B4E-9E8B-3F206A29DEDD}" srcOrd="4"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5" destOrd="0" presId="urn:microsoft.com/office/officeart/2016/7/layout/RoundedRectangleTimeline"/>
    <dgm:cxn modelId="{CF6F7C5C-0411-483A-A51D-C5061F50E19E}" type="presParOf" srcId="{EBEA9F54-7364-45F9-829B-BF1EB38AEB12}" destId="{06FAD99D-5FF8-4EBB-A5FB-F041578F76D4}" srcOrd="6"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7" destOrd="0" presId="urn:microsoft.com/office/officeart/2016/7/layout/RoundedRectangleTimeline"/>
    <dgm:cxn modelId="{4259DB30-9CB9-446A-BEBB-F0D0DC2CF7CA}" type="presParOf" srcId="{EBEA9F54-7364-45F9-829B-BF1EB38AEB12}" destId="{7718219C-0C5B-4CAF-A510-792E6E5E41C1}" srcOrd="8"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 modelId="{225EFE24-BE64-4E7A-AE17-EE96176F70C0}" type="presParOf" srcId="{EBEA9F54-7364-45F9-829B-BF1EB38AEB12}" destId="{6F01E3C6-30DF-4E24-899C-87CFCAA24925}" srcOrd="9" destOrd="0" presId="urn:microsoft.com/office/officeart/2016/7/layout/RoundedRectangleTimeline"/>
    <dgm:cxn modelId="{76962B5A-16E2-46C0-A569-91A1793A44A8}" type="presParOf" srcId="{EBEA9F54-7364-45F9-829B-BF1EB38AEB12}" destId="{0BBF2CE0-2D1B-4A39-A864-D0AEEE8FBF36}" srcOrd="10" destOrd="0" presId="urn:microsoft.com/office/officeart/2016/7/layout/RoundedRectangleTimeline"/>
    <dgm:cxn modelId="{B07BA3FC-2F3A-4A25-A048-C8EDC4FBB6BC}" type="presParOf" srcId="{0BBF2CE0-2D1B-4A39-A864-D0AEEE8FBF36}" destId="{6A4B2DCD-04D8-4687-A682-75A8BB0B5A25}" srcOrd="0" destOrd="0" presId="urn:microsoft.com/office/officeart/2016/7/layout/RoundedRectangleTimeline"/>
    <dgm:cxn modelId="{891D3F08-43D2-42B5-AAED-4A05E38924B9}" type="presParOf" srcId="{0BBF2CE0-2D1B-4A39-A864-D0AEEE8FBF36}" destId="{6B3DE40F-7A98-4C78-81E2-FC059A18415C}" srcOrd="1" destOrd="0" presId="urn:microsoft.com/office/officeart/2016/7/layout/RoundedRectangleTimeline"/>
    <dgm:cxn modelId="{C3AF2C5E-346F-4933-B9A4-A4AF4FA4B65E}" type="presParOf" srcId="{0BBF2CE0-2D1B-4A39-A864-D0AEEE8FBF36}" destId="{AB9CAD70-CB3D-45E7-A2A3-E17E2229233B}" srcOrd="2" destOrd="0" presId="urn:microsoft.com/office/officeart/2016/7/layout/RoundedRectangleTimeline"/>
    <dgm:cxn modelId="{02900C4F-EC85-4E36-BEE5-E01DAF4F269D}" type="presParOf" srcId="{0BBF2CE0-2D1B-4A39-A864-D0AEEE8FBF36}" destId="{6FC4A62B-726B-4330-828C-E57F43EAE891}" srcOrd="3" destOrd="0" presId="urn:microsoft.com/office/officeart/2016/7/layout/RoundedRectangleTimeline"/>
    <dgm:cxn modelId="{43E93657-F0F6-41FC-93EC-484B0EF16FB4}" type="presParOf" srcId="{0BBF2CE0-2D1B-4A39-A864-D0AEEE8FBF36}" destId="{D11A118D-38DE-4880-9D4E-E15365F68724}"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067995" y="1138660"/>
          <a:ext cx="378608" cy="1508760"/>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1</a:t>
          </a:r>
        </a:p>
      </dsp:txBody>
      <dsp:txXfrm rot="5400000">
        <a:off x="521401" y="1722218"/>
        <a:ext cx="1490278" cy="341644"/>
      </dsp:txXfrm>
    </dsp:sp>
    <dsp:sp modelId="{C0317DA2-D763-4621-9680-990E0F78E293}">
      <dsp:nvSpPr>
        <dsp:cNvPr id="0" name=""/>
        <dsp:cNvSpPr/>
      </dsp:nvSpPr>
      <dsp:spPr>
        <a:xfrm>
          <a:off x="0" y="0"/>
          <a:ext cx="251460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en-US" sz="1600" kern="1200" dirty="0"/>
            <a:t>What is a Queue?</a:t>
          </a:r>
        </a:p>
      </dsp:txBody>
      <dsp:txXfrm>
        <a:off x="0" y="0"/>
        <a:ext cx="2514600" cy="1325128"/>
      </dsp:txXfrm>
    </dsp:sp>
    <dsp:sp modelId="{6898D4C1-54F6-4DA4-9607-F444437C8E6E}">
      <dsp:nvSpPr>
        <dsp:cNvPr id="0" name=""/>
        <dsp:cNvSpPr/>
      </dsp:nvSpPr>
      <dsp:spPr>
        <a:xfrm>
          <a:off x="1257299"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219439"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311CF4-B90E-4906-A389-C11782816A3C}">
      <dsp:nvSpPr>
        <dsp:cNvPr id="0" name=""/>
        <dsp:cNvSpPr/>
      </dsp:nvSpPr>
      <dsp:spPr>
        <a:xfrm>
          <a:off x="2011679" y="1703735"/>
          <a:ext cx="1508760"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IN" sz="1200" kern="1200" dirty="0"/>
            <a:t>2</a:t>
          </a:r>
        </a:p>
      </dsp:txBody>
      <dsp:txXfrm>
        <a:off x="2011679" y="1703735"/>
        <a:ext cx="1508760" cy="378608"/>
      </dsp:txXfrm>
    </dsp:sp>
    <dsp:sp modelId="{40C43443-D2A0-420E-93B1-6E42AE73FA94}">
      <dsp:nvSpPr>
        <dsp:cNvPr id="0" name=""/>
        <dsp:cNvSpPr/>
      </dsp:nvSpPr>
      <dsp:spPr>
        <a:xfrm>
          <a:off x="1508759" y="2460952"/>
          <a:ext cx="251460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a:lnSpc>
              <a:spcPct val="90000"/>
            </a:lnSpc>
            <a:spcBef>
              <a:spcPct val="0"/>
            </a:spcBef>
            <a:spcAft>
              <a:spcPct val="35000"/>
            </a:spcAft>
            <a:buNone/>
          </a:pPr>
          <a:r>
            <a:rPr lang="en-IN" sz="1600" kern="1200" dirty="0"/>
            <a:t>A basic Queue model and its importance</a:t>
          </a:r>
        </a:p>
      </dsp:txBody>
      <dsp:txXfrm>
        <a:off x="1508759" y="2460952"/>
        <a:ext cx="2514600" cy="1325128"/>
      </dsp:txXfrm>
    </dsp:sp>
    <dsp:sp modelId="{968B52E5-5650-477F-84B4-9E2B2DEA0DA0}">
      <dsp:nvSpPr>
        <dsp:cNvPr id="0" name=""/>
        <dsp:cNvSpPr/>
      </dsp:nvSpPr>
      <dsp:spPr>
        <a:xfrm>
          <a:off x="2766059"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EA1C7CC-70BE-4010-8B10-8B7636108FAF}">
      <dsp:nvSpPr>
        <dsp:cNvPr id="0" name=""/>
        <dsp:cNvSpPr/>
      </dsp:nvSpPr>
      <dsp:spPr>
        <a:xfrm>
          <a:off x="2728199"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3520440" y="1703736"/>
          <a:ext cx="1508760"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3</a:t>
          </a:r>
        </a:p>
      </dsp:txBody>
      <dsp:txXfrm>
        <a:off x="3520440" y="1703736"/>
        <a:ext cx="1508760" cy="378608"/>
      </dsp:txXfrm>
    </dsp:sp>
    <dsp:sp modelId="{E1F35975-00CA-4B74-AB7C-CD8812C99AEF}">
      <dsp:nvSpPr>
        <dsp:cNvPr id="0" name=""/>
        <dsp:cNvSpPr/>
      </dsp:nvSpPr>
      <dsp:spPr>
        <a:xfrm>
          <a:off x="3017519" y="0"/>
          <a:ext cx="251460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en-US" sz="1600" kern="1200" dirty="0"/>
            <a:t>Queue Models its requirements and its types?</a:t>
          </a:r>
        </a:p>
      </dsp:txBody>
      <dsp:txXfrm>
        <a:off x="3017519" y="0"/>
        <a:ext cx="2514600" cy="1325128"/>
      </dsp:txXfrm>
    </dsp:sp>
    <dsp:sp modelId="{152FB453-AA1C-4C6D-86AE-2A7A4BF73B8B}">
      <dsp:nvSpPr>
        <dsp:cNvPr id="0" name=""/>
        <dsp:cNvSpPr/>
      </dsp:nvSpPr>
      <dsp:spPr>
        <a:xfrm>
          <a:off x="4274820"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4236959"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200" y="1703735"/>
          <a:ext cx="1508760"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4</a:t>
          </a:r>
        </a:p>
      </dsp:txBody>
      <dsp:txXfrm>
        <a:off x="5029200" y="1703735"/>
        <a:ext cx="1508760" cy="378608"/>
      </dsp:txXfrm>
    </dsp:sp>
    <dsp:sp modelId="{5A20FA73-3A21-4484-9105-C650E9C6EB1C}">
      <dsp:nvSpPr>
        <dsp:cNvPr id="0" name=""/>
        <dsp:cNvSpPr/>
      </dsp:nvSpPr>
      <dsp:spPr>
        <a:xfrm>
          <a:off x="4526280" y="2460952"/>
          <a:ext cx="251460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a:lnSpc>
              <a:spcPct val="90000"/>
            </a:lnSpc>
            <a:spcBef>
              <a:spcPct val="0"/>
            </a:spcBef>
            <a:spcAft>
              <a:spcPct val="35000"/>
            </a:spcAft>
            <a:buNone/>
          </a:pPr>
          <a:r>
            <a:rPr lang="en-US" sz="1600" kern="1200" dirty="0"/>
            <a:t>Queue Distributions and Performances</a:t>
          </a:r>
        </a:p>
      </dsp:txBody>
      <dsp:txXfrm>
        <a:off x="4526280" y="2460952"/>
        <a:ext cx="2514600" cy="1325128"/>
      </dsp:txXfrm>
    </dsp:sp>
    <dsp:sp modelId="{26F3F9B3-7461-4A61-97B5-AF1F062A6A31}">
      <dsp:nvSpPr>
        <dsp:cNvPr id="0" name=""/>
        <dsp:cNvSpPr/>
      </dsp:nvSpPr>
      <dsp:spPr>
        <a:xfrm>
          <a:off x="5783579"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5745719"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a:off x="6537960" y="1703736"/>
          <a:ext cx="1508760"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5</a:t>
          </a:r>
        </a:p>
      </dsp:txBody>
      <dsp:txXfrm>
        <a:off x="6537960" y="1703736"/>
        <a:ext cx="1508760" cy="378608"/>
      </dsp:txXfrm>
    </dsp:sp>
    <dsp:sp modelId="{FDB65D9B-1D75-443C-BEF8-109339A014F9}">
      <dsp:nvSpPr>
        <dsp:cNvPr id="0" name=""/>
        <dsp:cNvSpPr/>
      </dsp:nvSpPr>
      <dsp:spPr>
        <a:xfrm>
          <a:off x="6035040" y="0"/>
          <a:ext cx="251460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en-US" sz="1600" kern="1200" dirty="0"/>
            <a:t>Model Analysis</a:t>
          </a:r>
        </a:p>
      </dsp:txBody>
      <dsp:txXfrm>
        <a:off x="6035040" y="0"/>
        <a:ext cx="2514600" cy="1325128"/>
      </dsp:txXfrm>
    </dsp:sp>
    <dsp:sp modelId="{CA5E20EB-82C1-48EB-94ED-CE7DA89B43C2}">
      <dsp:nvSpPr>
        <dsp:cNvPr id="0" name=""/>
        <dsp:cNvSpPr/>
      </dsp:nvSpPr>
      <dsp:spPr>
        <a:xfrm>
          <a:off x="7292340"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7254479"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4B2DCD-04D8-4687-A682-75A8BB0B5A25}">
      <dsp:nvSpPr>
        <dsp:cNvPr id="0" name=""/>
        <dsp:cNvSpPr/>
      </dsp:nvSpPr>
      <dsp:spPr>
        <a:xfrm rot="5400000">
          <a:off x="8611796" y="1138659"/>
          <a:ext cx="378608" cy="1508760"/>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IN" sz="1200" kern="1200" dirty="0"/>
            <a:t>6</a:t>
          </a:r>
        </a:p>
      </dsp:txBody>
      <dsp:txXfrm rot="-5400000">
        <a:off x="8046720" y="1722217"/>
        <a:ext cx="1490278" cy="341644"/>
      </dsp:txXfrm>
    </dsp:sp>
    <dsp:sp modelId="{6B3DE40F-7A98-4C78-81E2-FC059A18415C}">
      <dsp:nvSpPr>
        <dsp:cNvPr id="0" name=""/>
        <dsp:cNvSpPr/>
      </dsp:nvSpPr>
      <dsp:spPr>
        <a:xfrm>
          <a:off x="7543800" y="2460952"/>
          <a:ext cx="251459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a:lnSpc>
              <a:spcPct val="90000"/>
            </a:lnSpc>
            <a:spcBef>
              <a:spcPct val="0"/>
            </a:spcBef>
            <a:spcAft>
              <a:spcPct val="35000"/>
            </a:spcAft>
            <a:buNone/>
          </a:pPr>
          <a:r>
            <a:rPr lang="en-IN" sz="1600" kern="1200" dirty="0"/>
            <a:t>Simulation</a:t>
          </a:r>
        </a:p>
      </dsp:txBody>
      <dsp:txXfrm>
        <a:off x="7543800" y="2460952"/>
        <a:ext cx="2514599" cy="1325128"/>
      </dsp:txXfrm>
    </dsp:sp>
    <dsp:sp modelId="{AB9CAD70-CB3D-45E7-A2A3-E17E2229233B}">
      <dsp:nvSpPr>
        <dsp:cNvPr id="0" name=""/>
        <dsp:cNvSpPr/>
      </dsp:nvSpPr>
      <dsp:spPr>
        <a:xfrm>
          <a:off x="8801100"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FC4A62B-726B-4330-828C-E57F43EAE891}">
      <dsp:nvSpPr>
        <dsp:cNvPr id="0" name=""/>
        <dsp:cNvSpPr/>
      </dsp:nvSpPr>
      <dsp:spPr>
        <a:xfrm>
          <a:off x="8763239"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Autofit/>
          </a:bodyPr>
          <a:lstStyle/>
          <a:p>
            <a:r>
              <a:rPr lang="en-US" sz="4800" dirty="0"/>
              <a:t>Queuing Theory and its Applications</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lnSpcReduction="10000"/>
          </a:bodyPr>
          <a:lstStyle/>
          <a:p>
            <a:r>
              <a:rPr lang="en-US" dirty="0">
                <a:solidFill>
                  <a:schemeClr val="tx1">
                    <a:lumMod val="85000"/>
                    <a:lumOff val="15000"/>
                  </a:schemeClr>
                </a:solidFill>
              </a:rPr>
              <a:t>Prepared by</a:t>
            </a:r>
          </a:p>
          <a:p>
            <a:r>
              <a:rPr lang="en-US" sz="2400" dirty="0">
                <a:solidFill>
                  <a:schemeClr val="tx1">
                    <a:lumMod val="85000"/>
                    <a:lumOff val="15000"/>
                  </a:schemeClr>
                </a:solidFill>
              </a:rPr>
              <a:t>Debasis Mohanty (UEBA19001)</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13">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19A9FA-FA40-4FA5-93F6-68C16A215A59}"/>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sz="4800" dirty="0"/>
              <a:t>Model Analysis </a:t>
            </a:r>
          </a:p>
        </p:txBody>
      </p:sp>
      <p:cxnSp>
        <p:nvCxnSpPr>
          <p:cNvPr id="23" name="Straight Connector 15">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13E2B9-8DF4-4E1C-ABB8-FEA871D330F2}"/>
                  </a:ext>
                </a:extLst>
              </p:cNvPr>
              <p:cNvSpPr>
                <a:spLocks noGrp="1"/>
              </p:cNvSpPr>
              <p:nvPr>
                <p:ph sz="half" idx="1"/>
              </p:nvPr>
            </p:nvSpPr>
            <p:spPr>
              <a:xfrm>
                <a:off x="6411684" y="2407436"/>
                <a:ext cx="5127172" cy="3461658"/>
              </a:xfrm>
            </p:spPr>
            <p:txBody>
              <a:bodyPr vert="horz" lIns="0" tIns="45720" rIns="0" bIns="45720" rtlCol="0">
                <a:noAutofit/>
              </a:bodyPr>
              <a:lstStyle/>
              <a:p>
                <a:pPr>
                  <a:lnSpc>
                    <a:spcPct val="90000"/>
                  </a:lnSpc>
                </a:pPr>
                <a:r>
                  <a:rPr lang="en-US" sz="1600" b="1" u="sng" dirty="0"/>
                  <a:t>PROBLEM STATEMENT I</a:t>
                </a:r>
                <a:r>
                  <a:rPr lang="en-US" sz="1600" b="1" dirty="0"/>
                  <a:t>: </a:t>
                </a:r>
                <a:r>
                  <a:rPr lang="en-US" sz="1600" dirty="0"/>
                  <a:t>The County Hospital Example with the M/M/s Model. For the County Hospital emergency room problem, the management engineer has concluded that the emergency cases arrive pretty much at random (a Poisson input process), so that interarrival times have an exponential distribution. She also has concluded that the time spent by a doctor treating the cases approximately follows an exponential distribution. Therefore, she has chosen the M/M/s model for a preliminary study of this queueing system. By projecting the available data for the early evening shift into next year, she estimates that patients will arrive at an average rate of 1 every </a:t>
                </a:r>
                <a14:m>
                  <m:oMath xmlns:m="http://schemas.openxmlformats.org/officeDocument/2006/math">
                    <m:f>
                      <m:fPr>
                        <m:ctrlPr>
                          <a:rPr lang="en-US" sz="1600" i="1">
                            <a:latin typeface="Cambria Math" panose="02040503050406030204" pitchFamily="18" charset="0"/>
                          </a:rPr>
                        </m:ctrlPr>
                      </m:fPr>
                      <m:num>
                        <m:r>
                          <a:rPr lang="en-US" sz="1600" b="0" i="1">
                            <a:latin typeface="Cambria Math" panose="02040503050406030204" pitchFamily="18" charset="0"/>
                          </a:rPr>
                          <m:t>1</m:t>
                        </m:r>
                      </m:num>
                      <m:den>
                        <m:r>
                          <a:rPr lang="en-US" sz="1600" b="0" i="1">
                            <a:latin typeface="Cambria Math" panose="02040503050406030204" pitchFamily="18" charset="0"/>
                          </a:rPr>
                          <m:t>2</m:t>
                        </m:r>
                      </m:den>
                    </m:f>
                  </m:oMath>
                </a14:m>
                <a:r>
                  <a:rPr lang="en-US" sz="1600" dirty="0"/>
                  <a:t> hour. A doctor requires an average of 20 minutes to treat each patient. What is the queue performance at steady state? Do we require one more doctor?</a:t>
                </a:r>
              </a:p>
            </p:txBody>
          </p:sp>
        </mc:Choice>
        <mc:Fallback xmlns="">
          <p:sp>
            <p:nvSpPr>
              <p:cNvPr id="3" name="Content Placeholder 2">
                <a:extLst>
                  <a:ext uri="{FF2B5EF4-FFF2-40B4-BE49-F238E27FC236}">
                    <a16:creationId xmlns:a16="http://schemas.microsoft.com/office/drawing/2014/main" id="{6A13E2B9-8DF4-4E1C-ABB8-FEA871D330F2}"/>
                  </a:ext>
                </a:extLst>
              </p:cNvPr>
              <p:cNvSpPr>
                <a:spLocks noGrp="1" noRot="1" noChangeAspect="1" noMove="1" noResize="1" noEditPoints="1" noAdjustHandles="1" noChangeArrowheads="1" noChangeShapeType="1" noTextEdit="1"/>
              </p:cNvSpPr>
              <p:nvPr>
                <p:ph sz="half" idx="1"/>
              </p:nvPr>
            </p:nvSpPr>
            <p:spPr>
              <a:xfrm>
                <a:off x="6411684" y="2407436"/>
                <a:ext cx="5127172" cy="3461658"/>
              </a:xfrm>
              <a:blipFill>
                <a:blip r:embed="rId2"/>
                <a:stretch>
                  <a:fillRect l="-713" t="-1232" r="-2973" b="-2641"/>
                </a:stretch>
              </a:blipFill>
            </p:spPr>
            <p:txBody>
              <a:bodyPr/>
              <a:lstStyle/>
              <a:p>
                <a:r>
                  <a:rPr lang="en-IN">
                    <a:noFill/>
                  </a:rPr>
                  <a:t> </a:t>
                </a:r>
              </a:p>
            </p:txBody>
          </p:sp>
        </mc:Fallback>
      </mc:AlternateContent>
      <p:sp>
        <p:nvSpPr>
          <p:cNvPr id="24" name="Rectangle 17">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4">
            <a:extLst>
              <a:ext uri="{FF2B5EF4-FFF2-40B4-BE49-F238E27FC236}">
                <a16:creationId xmlns:a16="http://schemas.microsoft.com/office/drawing/2014/main" id="{E3A38900-4374-48A0-8788-03CDF16745E5}"/>
              </a:ext>
            </a:extLst>
          </p:cNvPr>
          <p:cNvGraphicFramePr>
            <a:graphicFrameLocks noGrp="1"/>
          </p:cNvGraphicFramePr>
          <p:nvPr>
            <p:ph sz="half" idx="2"/>
            <p:extLst>
              <p:ext uri="{D42A27DB-BD31-4B8C-83A1-F6EECF244321}">
                <p14:modId xmlns:p14="http://schemas.microsoft.com/office/powerpoint/2010/main" val="1819092319"/>
              </p:ext>
            </p:extLst>
          </p:nvPr>
        </p:nvGraphicFramePr>
        <p:xfrm>
          <a:off x="643192" y="1705080"/>
          <a:ext cx="5260458" cy="3461650"/>
        </p:xfrm>
        <a:graphic>
          <a:graphicData uri="http://schemas.openxmlformats.org/drawingml/2006/table">
            <a:tbl>
              <a:tblPr firstRow="1" bandRow="1">
                <a:tableStyleId>{5C22544A-7EE6-4342-B048-85BDC9FD1C3A}</a:tableStyleId>
              </a:tblPr>
              <a:tblGrid>
                <a:gridCol w="2941097">
                  <a:extLst>
                    <a:ext uri="{9D8B030D-6E8A-4147-A177-3AD203B41FA5}">
                      <a16:colId xmlns:a16="http://schemas.microsoft.com/office/drawing/2014/main" val="103632327"/>
                    </a:ext>
                  </a:extLst>
                </a:gridCol>
                <a:gridCol w="743504">
                  <a:extLst>
                    <a:ext uri="{9D8B030D-6E8A-4147-A177-3AD203B41FA5}">
                      <a16:colId xmlns:a16="http://schemas.microsoft.com/office/drawing/2014/main" val="209769238"/>
                    </a:ext>
                  </a:extLst>
                </a:gridCol>
                <a:gridCol w="743504">
                  <a:extLst>
                    <a:ext uri="{9D8B030D-6E8A-4147-A177-3AD203B41FA5}">
                      <a16:colId xmlns:a16="http://schemas.microsoft.com/office/drawing/2014/main" val="3386522289"/>
                    </a:ext>
                  </a:extLst>
                </a:gridCol>
                <a:gridCol w="832353">
                  <a:extLst>
                    <a:ext uri="{9D8B030D-6E8A-4147-A177-3AD203B41FA5}">
                      <a16:colId xmlns:a16="http://schemas.microsoft.com/office/drawing/2014/main" val="2387047692"/>
                    </a:ext>
                  </a:extLst>
                </a:gridCol>
              </a:tblGrid>
              <a:tr h="566820">
                <a:tc>
                  <a:txBody>
                    <a:bodyPr/>
                    <a:lstStyle/>
                    <a:p>
                      <a:pPr algn="l" fontAlgn="b"/>
                      <a:r>
                        <a:rPr lang="en-IN" sz="1500" u="none" strike="noStrike" dirty="0">
                          <a:effectLst/>
                        </a:rPr>
                        <a:t>Queue Performance/Operating Characteristics at steady state</a:t>
                      </a:r>
                      <a:endParaRPr lang="en-IN" sz="1500" b="1" i="0" u="none" strike="noStrike" dirty="0">
                        <a:effectLst/>
                        <a:latin typeface="Arial" panose="020B0604020202020204" pitchFamily="34" charset="0"/>
                      </a:endParaRPr>
                    </a:p>
                  </a:txBody>
                  <a:tcPr marL="0" marR="0" marT="0" marB="0" anchor="b"/>
                </a:tc>
                <a:tc>
                  <a:txBody>
                    <a:bodyPr/>
                    <a:lstStyle/>
                    <a:p>
                      <a:pPr algn="ctr" fontAlgn="b"/>
                      <a:r>
                        <a:rPr lang="en-IN" sz="1500" u="none" strike="noStrike">
                          <a:effectLst/>
                        </a:rPr>
                        <a:t>s = 1</a:t>
                      </a:r>
                      <a:endParaRPr lang="en-IN" sz="1500" b="1" i="0" u="none" strike="noStrike">
                        <a:effectLst/>
                        <a:latin typeface="Arial" panose="020B0604020202020204" pitchFamily="34" charset="0"/>
                      </a:endParaRPr>
                    </a:p>
                  </a:txBody>
                  <a:tcPr marL="0" marR="0" marT="0" marB="0" anchor="b"/>
                </a:tc>
                <a:tc>
                  <a:txBody>
                    <a:bodyPr/>
                    <a:lstStyle/>
                    <a:p>
                      <a:pPr algn="ctr" fontAlgn="b"/>
                      <a:r>
                        <a:rPr lang="en-IN" sz="1500" u="none" strike="noStrike">
                          <a:effectLst/>
                        </a:rPr>
                        <a:t>s = 2</a:t>
                      </a:r>
                      <a:endParaRPr lang="en-IN" sz="1500" b="1" i="0" u="none" strike="noStrike">
                        <a:effectLst/>
                        <a:latin typeface="Arial" panose="020B0604020202020204" pitchFamily="34" charset="0"/>
                      </a:endParaRPr>
                    </a:p>
                  </a:txBody>
                  <a:tcPr marL="0" marR="0" marT="0" marB="0" anchor="b"/>
                </a:tc>
                <a:tc>
                  <a:txBody>
                    <a:bodyPr/>
                    <a:lstStyle/>
                    <a:p>
                      <a:pPr algn="l" fontAlgn="b"/>
                      <a:r>
                        <a:rPr lang="en-IN" sz="1500" u="none" strike="noStrike" dirty="0">
                          <a:effectLst/>
                        </a:rPr>
                        <a:t> measure</a:t>
                      </a:r>
                      <a:endParaRPr lang="en-IN" sz="1500" b="0" i="0" u="none" strike="noStrike" dirty="0">
                        <a:effectLst/>
                        <a:latin typeface="Arial" panose="020B0604020202020204" pitchFamily="34" charset="0"/>
                      </a:endParaRPr>
                    </a:p>
                  </a:txBody>
                  <a:tcPr marL="0" marR="0" marT="0" marB="0" anchor="b"/>
                </a:tc>
                <a:extLst>
                  <a:ext uri="{0D108BD9-81ED-4DB2-BD59-A6C34878D82A}">
                    <a16:rowId xmlns:a16="http://schemas.microsoft.com/office/drawing/2014/main" val="2497592048"/>
                  </a:ext>
                </a:extLst>
              </a:tr>
              <a:tr h="313775">
                <a:tc>
                  <a:txBody>
                    <a:bodyPr/>
                    <a:lstStyle/>
                    <a:p>
                      <a:pPr algn="l" fontAlgn="b"/>
                      <a:r>
                        <a:rPr lang="en-IN" sz="1500" u="none" strike="noStrike">
                          <a:effectLst/>
                        </a:rPr>
                        <a:t>Average server utilization (𝜌)</a:t>
                      </a:r>
                      <a:endParaRPr lang="en-IN" sz="1500" b="0" i="0" u="none" strike="noStrike">
                        <a:effectLst/>
                        <a:latin typeface="Arial" panose="020B0604020202020204" pitchFamily="34" charset="0"/>
                      </a:endParaRPr>
                    </a:p>
                  </a:txBody>
                  <a:tcPr marL="0" marR="0" marT="0" marB="0" anchor="b"/>
                </a:tc>
                <a:tc>
                  <a:txBody>
                    <a:bodyPr/>
                    <a:lstStyle/>
                    <a:p>
                      <a:pPr algn="r" fontAlgn="b"/>
                      <a:r>
                        <a:rPr lang="en-IN" sz="1500" u="none" strike="noStrike">
                          <a:effectLst/>
                        </a:rPr>
                        <a:t>67%</a:t>
                      </a:r>
                      <a:endParaRPr lang="en-IN" sz="1500" b="0" i="0" u="none" strike="noStrike">
                        <a:effectLst/>
                        <a:latin typeface="Arial" panose="020B0604020202020204" pitchFamily="34" charset="0"/>
                      </a:endParaRPr>
                    </a:p>
                  </a:txBody>
                  <a:tcPr marL="0" marR="0" marT="0" marB="0" anchor="b"/>
                </a:tc>
                <a:tc>
                  <a:txBody>
                    <a:bodyPr/>
                    <a:lstStyle/>
                    <a:p>
                      <a:pPr algn="r" fontAlgn="b"/>
                      <a:r>
                        <a:rPr lang="en-IN" sz="1500" u="none" strike="noStrike">
                          <a:effectLst/>
                        </a:rPr>
                        <a:t>33%</a:t>
                      </a:r>
                      <a:endParaRPr lang="en-IN" sz="1500" b="0" i="0" u="none" strike="noStrike">
                        <a:effectLst/>
                        <a:latin typeface="Arial" panose="020B0604020202020204" pitchFamily="34" charset="0"/>
                      </a:endParaRPr>
                    </a:p>
                  </a:txBody>
                  <a:tcPr marL="0" marR="0" marT="0" marB="0" anchor="b"/>
                </a:tc>
                <a:tc>
                  <a:txBody>
                    <a:bodyPr/>
                    <a:lstStyle/>
                    <a:p>
                      <a:pPr algn="l" fontAlgn="b"/>
                      <a:r>
                        <a:rPr lang="en-IN" sz="1500" u="none" strike="noStrike">
                          <a:effectLst/>
                        </a:rPr>
                        <a:t>busy</a:t>
                      </a:r>
                      <a:endParaRPr lang="en-IN" sz="15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2715151678"/>
                  </a:ext>
                </a:extLst>
              </a:tr>
              <a:tr h="566820">
                <a:tc>
                  <a:txBody>
                    <a:bodyPr/>
                    <a:lstStyle/>
                    <a:p>
                      <a:pPr algn="l" fontAlgn="b"/>
                      <a:r>
                        <a:rPr lang="en-US" sz="1500" u="none" strike="noStrike">
                          <a:effectLst/>
                        </a:rPr>
                        <a:t>Average number of customers in the queue (Lq)</a:t>
                      </a:r>
                      <a:endParaRPr lang="en-US" sz="1500" b="0" i="0" u="none" strike="noStrike">
                        <a:effectLst/>
                        <a:latin typeface="Arial" panose="020B0604020202020204" pitchFamily="34" charset="0"/>
                      </a:endParaRPr>
                    </a:p>
                  </a:txBody>
                  <a:tcPr marL="0" marR="0" marT="0" marB="0" anchor="b"/>
                </a:tc>
                <a:tc>
                  <a:txBody>
                    <a:bodyPr/>
                    <a:lstStyle/>
                    <a:p>
                      <a:pPr algn="r" fontAlgn="b"/>
                      <a:r>
                        <a:rPr lang="en-IN" sz="1500" u="none" strike="noStrike">
                          <a:effectLst/>
                        </a:rPr>
                        <a:t>1.3333</a:t>
                      </a:r>
                      <a:endParaRPr lang="en-IN" sz="1500" b="0" i="0" u="none" strike="noStrike">
                        <a:effectLst/>
                        <a:latin typeface="Arial" panose="020B0604020202020204" pitchFamily="34" charset="0"/>
                      </a:endParaRPr>
                    </a:p>
                  </a:txBody>
                  <a:tcPr marL="0" marR="0" marT="0" marB="0" anchor="b"/>
                </a:tc>
                <a:tc>
                  <a:txBody>
                    <a:bodyPr/>
                    <a:lstStyle/>
                    <a:p>
                      <a:pPr algn="r" fontAlgn="b"/>
                      <a:r>
                        <a:rPr lang="en-IN" sz="1500" u="none" strike="noStrike">
                          <a:effectLst/>
                        </a:rPr>
                        <a:t>0.0833</a:t>
                      </a:r>
                      <a:endParaRPr lang="en-IN" sz="1500" b="0" i="0" u="none" strike="noStrike">
                        <a:effectLst/>
                        <a:latin typeface="Arial" panose="020B0604020202020204" pitchFamily="34" charset="0"/>
                      </a:endParaRPr>
                    </a:p>
                  </a:txBody>
                  <a:tcPr marL="0" marR="0" marT="0" marB="0" anchor="b"/>
                </a:tc>
                <a:tc>
                  <a:txBody>
                    <a:bodyPr/>
                    <a:lstStyle/>
                    <a:p>
                      <a:pPr algn="l" fontAlgn="b"/>
                      <a:r>
                        <a:rPr lang="en-IN" sz="1500" u="none" strike="noStrike">
                          <a:effectLst/>
                        </a:rPr>
                        <a:t>in queue</a:t>
                      </a:r>
                      <a:endParaRPr lang="en-IN" sz="15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2309027448"/>
                  </a:ext>
                </a:extLst>
              </a:tr>
              <a:tr h="566820">
                <a:tc>
                  <a:txBody>
                    <a:bodyPr/>
                    <a:lstStyle/>
                    <a:p>
                      <a:pPr algn="l" fontAlgn="b"/>
                      <a:r>
                        <a:rPr lang="en-US" sz="1500" u="none" strike="noStrike">
                          <a:effectLst/>
                        </a:rPr>
                        <a:t>Average number of customers in the system (L)</a:t>
                      </a:r>
                      <a:endParaRPr lang="en-US" sz="1500" b="0" i="0" u="none" strike="noStrike">
                        <a:effectLst/>
                        <a:latin typeface="Arial" panose="020B0604020202020204" pitchFamily="34" charset="0"/>
                      </a:endParaRPr>
                    </a:p>
                  </a:txBody>
                  <a:tcPr marL="0" marR="0" marT="0" marB="0" anchor="b"/>
                </a:tc>
                <a:tc>
                  <a:txBody>
                    <a:bodyPr/>
                    <a:lstStyle/>
                    <a:p>
                      <a:pPr algn="r" fontAlgn="b"/>
                      <a:r>
                        <a:rPr lang="en-IN" sz="1500" u="none" strike="noStrike">
                          <a:effectLst/>
                        </a:rPr>
                        <a:t>2.0000</a:t>
                      </a:r>
                      <a:endParaRPr lang="en-IN" sz="1500" b="0" i="0" u="none" strike="noStrike">
                        <a:effectLst/>
                        <a:latin typeface="Arial" panose="020B0604020202020204" pitchFamily="34" charset="0"/>
                      </a:endParaRPr>
                    </a:p>
                  </a:txBody>
                  <a:tcPr marL="0" marR="0" marT="0" marB="0" anchor="b"/>
                </a:tc>
                <a:tc>
                  <a:txBody>
                    <a:bodyPr/>
                    <a:lstStyle/>
                    <a:p>
                      <a:pPr algn="r" fontAlgn="b"/>
                      <a:r>
                        <a:rPr lang="en-IN" sz="1500" u="none" strike="noStrike">
                          <a:effectLst/>
                        </a:rPr>
                        <a:t>0.7500</a:t>
                      </a:r>
                      <a:endParaRPr lang="en-IN" sz="1500" b="0" i="0" u="none" strike="noStrike">
                        <a:effectLst/>
                        <a:latin typeface="Arial" panose="020B0604020202020204" pitchFamily="34" charset="0"/>
                      </a:endParaRPr>
                    </a:p>
                  </a:txBody>
                  <a:tcPr marL="0" marR="0" marT="0" marB="0" anchor="b"/>
                </a:tc>
                <a:tc>
                  <a:txBody>
                    <a:bodyPr/>
                    <a:lstStyle/>
                    <a:p>
                      <a:pPr algn="l" fontAlgn="b"/>
                      <a:r>
                        <a:rPr lang="en-IN" sz="1500" u="none" strike="noStrike">
                          <a:effectLst/>
                        </a:rPr>
                        <a:t>in system</a:t>
                      </a:r>
                      <a:endParaRPr lang="en-IN" sz="15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1502190907"/>
                  </a:ext>
                </a:extLst>
              </a:tr>
              <a:tr h="566820">
                <a:tc>
                  <a:txBody>
                    <a:bodyPr/>
                    <a:lstStyle/>
                    <a:p>
                      <a:pPr algn="l" fontAlgn="b"/>
                      <a:r>
                        <a:rPr lang="en-US" sz="1500" u="none" strike="noStrike">
                          <a:effectLst/>
                        </a:rPr>
                        <a:t>Average waiting time in the queue (Wq)</a:t>
                      </a:r>
                      <a:endParaRPr lang="en-US" sz="1500" b="0" i="0" u="none" strike="noStrike">
                        <a:effectLst/>
                        <a:latin typeface="Arial" panose="020B0604020202020204" pitchFamily="34" charset="0"/>
                      </a:endParaRPr>
                    </a:p>
                  </a:txBody>
                  <a:tcPr marL="0" marR="0" marT="0" marB="0" anchor="b"/>
                </a:tc>
                <a:tc>
                  <a:txBody>
                    <a:bodyPr/>
                    <a:lstStyle/>
                    <a:p>
                      <a:pPr algn="r" fontAlgn="b"/>
                      <a:r>
                        <a:rPr lang="en-IN" sz="1500" u="none" strike="noStrike">
                          <a:effectLst/>
                        </a:rPr>
                        <a:t>0.6667</a:t>
                      </a:r>
                      <a:endParaRPr lang="en-IN" sz="1500" b="0" i="0" u="none" strike="noStrike">
                        <a:effectLst/>
                        <a:latin typeface="Arial" panose="020B0604020202020204" pitchFamily="34" charset="0"/>
                      </a:endParaRPr>
                    </a:p>
                  </a:txBody>
                  <a:tcPr marL="0" marR="0" marT="0" marB="0" anchor="b"/>
                </a:tc>
                <a:tc>
                  <a:txBody>
                    <a:bodyPr/>
                    <a:lstStyle/>
                    <a:p>
                      <a:pPr algn="r" fontAlgn="b"/>
                      <a:r>
                        <a:rPr lang="en-IN" sz="1500" u="none" strike="noStrike">
                          <a:effectLst/>
                        </a:rPr>
                        <a:t>0.0417</a:t>
                      </a:r>
                      <a:endParaRPr lang="en-IN" sz="1500" b="0" i="0" u="none" strike="noStrike">
                        <a:effectLst/>
                        <a:latin typeface="Arial" panose="020B0604020202020204" pitchFamily="34" charset="0"/>
                      </a:endParaRPr>
                    </a:p>
                  </a:txBody>
                  <a:tcPr marL="0" marR="0" marT="0" marB="0" anchor="b"/>
                </a:tc>
                <a:tc>
                  <a:txBody>
                    <a:bodyPr/>
                    <a:lstStyle/>
                    <a:p>
                      <a:pPr algn="l" fontAlgn="b"/>
                      <a:r>
                        <a:rPr lang="en-IN" sz="1500" u="none" strike="noStrike">
                          <a:effectLst/>
                        </a:rPr>
                        <a:t>hour</a:t>
                      </a:r>
                      <a:endParaRPr lang="en-IN" sz="15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760035316"/>
                  </a:ext>
                </a:extLst>
              </a:tr>
              <a:tr h="313775">
                <a:tc>
                  <a:txBody>
                    <a:bodyPr/>
                    <a:lstStyle/>
                    <a:p>
                      <a:pPr algn="l" fontAlgn="b"/>
                      <a:r>
                        <a:rPr lang="en-US" sz="1500" u="none" strike="noStrike">
                          <a:effectLst/>
                        </a:rPr>
                        <a:t>Average time in the system (W)</a:t>
                      </a:r>
                      <a:endParaRPr lang="en-US" sz="1500" b="0" i="0" u="none" strike="noStrike">
                        <a:effectLst/>
                        <a:latin typeface="Arial" panose="020B0604020202020204" pitchFamily="34" charset="0"/>
                      </a:endParaRPr>
                    </a:p>
                  </a:txBody>
                  <a:tcPr marL="0" marR="0" marT="0" marB="0" anchor="b"/>
                </a:tc>
                <a:tc>
                  <a:txBody>
                    <a:bodyPr/>
                    <a:lstStyle/>
                    <a:p>
                      <a:pPr algn="r" fontAlgn="b"/>
                      <a:r>
                        <a:rPr lang="en-IN" sz="1500" u="none" strike="noStrike">
                          <a:effectLst/>
                        </a:rPr>
                        <a:t>1.0000</a:t>
                      </a:r>
                      <a:endParaRPr lang="en-IN" sz="1500" b="0" i="0" u="none" strike="noStrike">
                        <a:effectLst/>
                        <a:latin typeface="Arial" panose="020B0604020202020204" pitchFamily="34" charset="0"/>
                      </a:endParaRPr>
                    </a:p>
                  </a:txBody>
                  <a:tcPr marL="0" marR="0" marT="0" marB="0" anchor="b"/>
                </a:tc>
                <a:tc>
                  <a:txBody>
                    <a:bodyPr/>
                    <a:lstStyle/>
                    <a:p>
                      <a:pPr algn="r" fontAlgn="b"/>
                      <a:r>
                        <a:rPr lang="en-IN" sz="1500" u="none" strike="noStrike">
                          <a:effectLst/>
                        </a:rPr>
                        <a:t>0.3750</a:t>
                      </a:r>
                      <a:endParaRPr lang="en-IN" sz="1500" b="0" i="0" u="none" strike="noStrike">
                        <a:effectLst/>
                        <a:latin typeface="Arial" panose="020B0604020202020204" pitchFamily="34" charset="0"/>
                      </a:endParaRPr>
                    </a:p>
                  </a:txBody>
                  <a:tcPr marL="0" marR="0" marT="0" marB="0" anchor="b"/>
                </a:tc>
                <a:tc>
                  <a:txBody>
                    <a:bodyPr/>
                    <a:lstStyle/>
                    <a:p>
                      <a:pPr algn="l" fontAlgn="b"/>
                      <a:r>
                        <a:rPr lang="en-IN" sz="1500" u="none" strike="noStrike">
                          <a:effectLst/>
                        </a:rPr>
                        <a:t>hour</a:t>
                      </a:r>
                      <a:endParaRPr lang="en-IN" sz="15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3336380159"/>
                  </a:ext>
                </a:extLst>
              </a:tr>
              <a:tr h="566820">
                <a:tc>
                  <a:txBody>
                    <a:bodyPr/>
                    <a:lstStyle/>
                    <a:p>
                      <a:pPr algn="l" fontAlgn="b"/>
                      <a:r>
                        <a:rPr lang="en-US" sz="1500" u="none" strike="noStrike">
                          <a:effectLst/>
                        </a:rPr>
                        <a:t>Probability (% of time) system is empty (Po)</a:t>
                      </a:r>
                      <a:endParaRPr lang="en-US" sz="1500" b="0" i="0" u="none" strike="noStrike" dirty="0">
                        <a:effectLst/>
                        <a:latin typeface="Arial" panose="020B0604020202020204" pitchFamily="34" charset="0"/>
                      </a:endParaRPr>
                    </a:p>
                  </a:txBody>
                  <a:tcPr marL="0" marR="0" marT="0" marB="0" anchor="b"/>
                </a:tc>
                <a:tc>
                  <a:txBody>
                    <a:bodyPr/>
                    <a:lstStyle/>
                    <a:p>
                      <a:pPr algn="r" fontAlgn="b"/>
                      <a:r>
                        <a:rPr lang="en-IN" sz="1500" u="none" strike="noStrike">
                          <a:effectLst/>
                        </a:rPr>
                        <a:t>0.3333</a:t>
                      </a:r>
                      <a:endParaRPr lang="en-IN" sz="1500" b="0" i="0" u="none" strike="noStrike">
                        <a:effectLst/>
                        <a:latin typeface="Arial" panose="020B0604020202020204" pitchFamily="34" charset="0"/>
                      </a:endParaRPr>
                    </a:p>
                  </a:txBody>
                  <a:tcPr marL="0" marR="0" marT="0" marB="0" anchor="b"/>
                </a:tc>
                <a:tc>
                  <a:txBody>
                    <a:bodyPr/>
                    <a:lstStyle/>
                    <a:p>
                      <a:pPr algn="r" fontAlgn="b"/>
                      <a:r>
                        <a:rPr lang="en-IN" sz="1500" u="none" strike="noStrike">
                          <a:effectLst/>
                        </a:rPr>
                        <a:t>0.5000</a:t>
                      </a:r>
                      <a:endParaRPr lang="en-IN" sz="1500" b="0" i="0" u="none" strike="noStrike">
                        <a:effectLst/>
                        <a:latin typeface="Arial" panose="020B0604020202020204" pitchFamily="34" charset="0"/>
                      </a:endParaRPr>
                    </a:p>
                  </a:txBody>
                  <a:tcPr marL="0" marR="0" marT="0" marB="0" anchor="b"/>
                </a:tc>
                <a:tc>
                  <a:txBody>
                    <a:bodyPr/>
                    <a:lstStyle/>
                    <a:p>
                      <a:pPr algn="l" fontAlgn="b"/>
                      <a:r>
                        <a:rPr lang="en-IN" sz="1500" u="none" strike="noStrike" dirty="0">
                          <a:effectLst/>
                        </a:rPr>
                        <a:t>empty</a:t>
                      </a:r>
                      <a:endParaRPr lang="en-IN" sz="1500" b="0" i="0" u="none" strike="noStrike" dirty="0">
                        <a:effectLst/>
                        <a:latin typeface="Arial" panose="020B0604020202020204" pitchFamily="34" charset="0"/>
                      </a:endParaRPr>
                    </a:p>
                  </a:txBody>
                  <a:tcPr marL="0" marR="0" marT="0" marB="0" anchor="b"/>
                </a:tc>
                <a:extLst>
                  <a:ext uri="{0D108BD9-81ED-4DB2-BD59-A6C34878D82A}">
                    <a16:rowId xmlns:a16="http://schemas.microsoft.com/office/drawing/2014/main" val="2592011569"/>
                  </a:ext>
                </a:extLst>
              </a:tr>
            </a:tbl>
          </a:graphicData>
        </a:graphic>
      </p:graphicFrame>
    </p:spTree>
    <p:extLst>
      <p:ext uri="{BB962C8B-B14F-4D97-AF65-F5344CB8AC3E}">
        <p14:creationId xmlns:p14="http://schemas.microsoft.com/office/powerpoint/2010/main" val="4032283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2F097-AE61-423D-BEAE-303F6AD152DA}"/>
              </a:ext>
            </a:extLst>
          </p:cNvPr>
          <p:cNvSpPr>
            <a:spLocks noGrp="1"/>
          </p:cNvSpPr>
          <p:nvPr>
            <p:ph type="title"/>
          </p:nvPr>
        </p:nvSpPr>
        <p:spPr/>
        <p:txBody>
          <a:bodyPr/>
          <a:lstStyle/>
          <a:p>
            <a:r>
              <a:rPr lang="en-US" sz="4400" dirty="0"/>
              <a:t>Model Analysis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F3564F-2072-4EAE-AE9A-DBD32BA71618}"/>
                  </a:ext>
                </a:extLst>
              </p:cNvPr>
              <p:cNvSpPr>
                <a:spLocks noGrp="1"/>
              </p:cNvSpPr>
              <p:nvPr>
                <p:ph idx="1"/>
              </p:nvPr>
            </p:nvSpPr>
            <p:spPr/>
            <p:txBody>
              <a:bodyPr>
                <a:normAutofit fontScale="77500" lnSpcReduction="20000"/>
              </a:bodyPr>
              <a:lstStyle/>
              <a:p>
                <a:pPr algn="just"/>
                <a:r>
                  <a:rPr lang="en-US" sz="2000" b="1" u="sng" dirty="0"/>
                  <a:t>PROBLEM STATEMENT II</a:t>
                </a:r>
                <a:r>
                  <a:rPr lang="en-US" sz="2000" b="1" dirty="0"/>
                  <a:t>: </a:t>
                </a:r>
                <a:r>
                  <a:rPr lang="en-US" dirty="0"/>
                  <a:t>The County Hospital Example with Priorities. For the County Hospital emergency room problem, the management engineer has noticed that the patients are not treated on a first-come-first-served basis. Rather, the admitting nurse seems to divide the patients into roughly three categories: (1) critical cases, where prompt treatment is vital for survival; (2) serious cases, where early treatment is important to prevent further deterioration; and (3) stable cases, where treatment can be delayed without adverse medical consequences. Patients are then treated in this order of priority, where those in the same category are normally taken on a first-come-first-served basis. A doctor will interrupt treatment of a patient if a new case in a higher-priority category arrives. Approximately 10 percent of the patients fall into the first category, 30 percent into the second, and 60 percent into the third. Because the more serious cases will be sent to the hospital for further care after receiving emergency treatment, the average treatment time by a doctor in the emergency room actually does not differ greatly among these categories. The management engineer has decided to use a </a:t>
                </a:r>
                <a:r>
                  <a:rPr lang="en-US" b="1" dirty="0"/>
                  <a:t>priority-discipline queueing model </a:t>
                </a:r>
                <a:r>
                  <a:rPr lang="en-US" dirty="0"/>
                  <a:t>as a reasonable representation of this queueing system, where the three categories of patients constitute the three priority classes in the model. Because treatment is interrupted by the arrival of a higher-priority case, the preemptive priorities model is the appropriate one. Given the previously available data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=3</m:t>
                    </m:r>
                  </m:oMath>
                </a14:m>
                <a:r>
                  <a:rPr lang="en-US" dirty="0"/>
                  <a:t> and </a:t>
                </a:r>
                <a14:m>
                  <m:oMath xmlns:m="http://schemas.openxmlformats.org/officeDocument/2006/math">
                    <m:r>
                      <a:rPr lang="en-IN" b="0" i="1">
                        <a:latin typeface="Cambria Math" panose="02040503050406030204" pitchFamily="18" charset="0"/>
                      </a:rPr>
                      <m:t>𝜆</m:t>
                    </m:r>
                    <m:r>
                      <a:rPr lang="en-IN" b="0" i="1" smtClean="0">
                        <a:latin typeface="Cambria Math" panose="02040503050406030204" pitchFamily="18" charset="0"/>
                      </a:rPr>
                      <m:t>=2</m:t>
                    </m:r>
                  </m:oMath>
                </a14:m>
                <a:r>
                  <a:rPr lang="en-US" dirty="0"/>
                  <a:t>), the preceding percentages yield </a:t>
                </a:r>
                <a14:m>
                  <m:oMath xmlns:m="http://schemas.openxmlformats.org/officeDocument/2006/math">
                    <m:sSub>
                      <m:sSubPr>
                        <m:ctrlPr>
                          <a:rPr lang="en-IN" i="1">
                            <a:latin typeface="Cambria Math" panose="02040503050406030204" pitchFamily="18" charset="0"/>
                          </a:rPr>
                        </m:ctrlPr>
                      </m:sSubPr>
                      <m:e>
                        <m:r>
                          <a:rPr lang="en-IN" b="0" i="1">
                            <a:latin typeface="Cambria Math" panose="02040503050406030204" pitchFamily="18" charset="0"/>
                          </a:rPr>
                          <m:t>𝜆</m:t>
                        </m:r>
                      </m:e>
                      <m:sub>
                        <m:r>
                          <a:rPr lang="en-IN" b="0" i="1" smtClean="0">
                            <a:latin typeface="Cambria Math" panose="02040503050406030204" pitchFamily="18" charset="0"/>
                          </a:rPr>
                          <m:t>1</m:t>
                        </m:r>
                      </m:sub>
                    </m:sSub>
                    <m:r>
                      <a:rPr lang="en-IN" b="0" i="1" smtClean="0">
                        <a:latin typeface="Cambria Math" panose="02040503050406030204" pitchFamily="18" charset="0"/>
                      </a:rPr>
                      <m:t>=0.2,</m:t>
                    </m:r>
                    <m:sSub>
                      <m:sSubPr>
                        <m:ctrlPr>
                          <a:rPr lang="en-IN" i="1">
                            <a:latin typeface="Cambria Math" panose="02040503050406030204" pitchFamily="18" charset="0"/>
                          </a:rPr>
                        </m:ctrlPr>
                      </m:sSubPr>
                      <m:e>
                        <m:r>
                          <a:rPr lang="en-IN" b="0" i="1">
                            <a:latin typeface="Cambria Math" panose="02040503050406030204" pitchFamily="18" charset="0"/>
                          </a:rPr>
                          <m:t>𝜆</m:t>
                        </m:r>
                      </m:e>
                      <m:sub>
                        <m:r>
                          <a:rPr lang="en-IN" b="0" i="1" smtClean="0">
                            <a:latin typeface="Cambria Math" panose="02040503050406030204" pitchFamily="18" charset="0"/>
                          </a:rPr>
                          <m:t>2</m:t>
                        </m:r>
                      </m:sub>
                    </m:sSub>
                    <m:r>
                      <a:rPr lang="en-IN" b="0" i="1" smtClean="0">
                        <a:latin typeface="Cambria Math" panose="02040503050406030204" pitchFamily="18" charset="0"/>
                      </a:rPr>
                      <m:t>=0.6 </m:t>
                    </m:r>
                    <m:r>
                      <a:rPr lang="en-IN" b="0" i="1" smtClean="0">
                        <a:latin typeface="Cambria Math" panose="02040503050406030204" pitchFamily="18" charset="0"/>
                      </a:rPr>
                      <m:t>𝑎𝑛𝑑</m:t>
                    </m:r>
                    <m:r>
                      <a:rPr lang="en-IN" b="0" i="1" smtClean="0">
                        <a:latin typeface="Cambria Math" panose="02040503050406030204" pitchFamily="18" charset="0"/>
                      </a:rPr>
                      <m:t> </m:t>
                    </m:r>
                    <m:sSub>
                      <m:sSubPr>
                        <m:ctrlPr>
                          <a:rPr lang="en-IN" i="1">
                            <a:latin typeface="Cambria Math" panose="02040503050406030204" pitchFamily="18" charset="0"/>
                          </a:rPr>
                        </m:ctrlPr>
                      </m:sSubPr>
                      <m:e>
                        <m:r>
                          <a:rPr lang="en-IN" b="0" i="1">
                            <a:latin typeface="Cambria Math" panose="02040503050406030204" pitchFamily="18" charset="0"/>
                          </a:rPr>
                          <m:t>𝜆</m:t>
                        </m:r>
                      </m:e>
                      <m:sub>
                        <m:r>
                          <a:rPr lang="en-IN" b="0" i="1" smtClean="0">
                            <a:latin typeface="Cambria Math" panose="02040503050406030204" pitchFamily="18" charset="0"/>
                          </a:rPr>
                          <m:t>3</m:t>
                        </m:r>
                      </m:sub>
                    </m:sSub>
                    <m:r>
                      <a:rPr lang="en-IN" b="0" i="1" smtClean="0">
                        <a:latin typeface="Cambria Math" panose="02040503050406030204" pitchFamily="18" charset="0"/>
                      </a:rPr>
                      <m:t>=1.2</m:t>
                    </m:r>
                  </m:oMath>
                </a14:m>
                <a:r>
                  <a:rPr lang="en-US" dirty="0"/>
                  <a:t>. Calculate the expected waiting times in the queue (so excluding treatment time) for the respective priority classes when there is one (</a:t>
                </a:r>
                <a14:m>
                  <m:oMath xmlns:m="http://schemas.openxmlformats.org/officeDocument/2006/math">
                    <m:r>
                      <a:rPr lang="en-IN" b="0" i="1" smtClean="0">
                        <a:latin typeface="Cambria Math" panose="02040503050406030204" pitchFamily="18" charset="0"/>
                      </a:rPr>
                      <m:t>𝑠</m:t>
                    </m:r>
                    <m:r>
                      <a:rPr lang="en-IN" b="0" i="1" smtClean="0">
                        <a:latin typeface="Cambria Math" panose="02040503050406030204" pitchFamily="18" charset="0"/>
                      </a:rPr>
                      <m:t>=1</m:t>
                    </m:r>
                  </m:oMath>
                </a14:m>
                <a:r>
                  <a:rPr lang="en-US" dirty="0"/>
                  <a:t>) or two (</a:t>
                </a:r>
                <a14:m>
                  <m:oMath xmlns:m="http://schemas.openxmlformats.org/officeDocument/2006/math">
                    <m:r>
                      <a:rPr lang="en-IN" b="0" i="1" smtClean="0">
                        <a:latin typeface="Cambria Math" panose="02040503050406030204" pitchFamily="18" charset="0"/>
                      </a:rPr>
                      <m:t>𝑠</m:t>
                    </m:r>
                    <m:r>
                      <a:rPr lang="en-IN" b="0" i="1" smtClean="0">
                        <a:latin typeface="Cambria Math" panose="02040503050406030204" pitchFamily="18" charset="0"/>
                      </a:rPr>
                      <m:t>=2</m:t>
                    </m:r>
                  </m:oMath>
                </a14:m>
                <a:r>
                  <a:rPr lang="en-US" dirty="0"/>
                  <a:t>) doctors on duty. Also find out the corresponding results for the preemptive and non preemptive priorities model to show the effect of preempting.</a:t>
                </a:r>
                <a:endParaRPr lang="en-IN" dirty="0"/>
              </a:p>
            </p:txBody>
          </p:sp>
        </mc:Choice>
        <mc:Fallback xmlns="">
          <p:sp>
            <p:nvSpPr>
              <p:cNvPr id="3" name="Content Placeholder 2">
                <a:extLst>
                  <a:ext uri="{FF2B5EF4-FFF2-40B4-BE49-F238E27FC236}">
                    <a16:creationId xmlns:a16="http://schemas.microsoft.com/office/drawing/2014/main" id="{A9F3564F-2072-4EAE-AE9A-DBD32BA71618}"/>
                  </a:ext>
                </a:extLst>
              </p:cNvPr>
              <p:cNvSpPr>
                <a:spLocks noGrp="1" noRot="1" noChangeAspect="1" noMove="1" noResize="1" noEditPoints="1" noAdjustHandles="1" noChangeArrowheads="1" noChangeShapeType="1" noTextEdit="1"/>
              </p:cNvSpPr>
              <p:nvPr>
                <p:ph idx="1"/>
              </p:nvPr>
            </p:nvSpPr>
            <p:spPr>
              <a:blipFill>
                <a:blip r:embed="rId2"/>
                <a:stretch>
                  <a:fillRect l="-303" t="-1135" r="-1152"/>
                </a:stretch>
              </a:blipFill>
            </p:spPr>
            <p:txBody>
              <a:bodyPr/>
              <a:lstStyle/>
              <a:p>
                <a:r>
                  <a:rPr lang="en-IN">
                    <a:noFill/>
                  </a:rPr>
                  <a:t> </a:t>
                </a:r>
              </a:p>
            </p:txBody>
          </p:sp>
        </mc:Fallback>
      </mc:AlternateContent>
    </p:spTree>
    <p:extLst>
      <p:ext uri="{BB962C8B-B14F-4D97-AF65-F5344CB8AC3E}">
        <p14:creationId xmlns:p14="http://schemas.microsoft.com/office/powerpoint/2010/main" val="3336630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0857-9A3F-472F-B428-110DE1AFCF33}"/>
              </a:ext>
            </a:extLst>
          </p:cNvPr>
          <p:cNvSpPr>
            <a:spLocks noGrp="1"/>
          </p:cNvSpPr>
          <p:nvPr>
            <p:ph type="title"/>
          </p:nvPr>
        </p:nvSpPr>
        <p:spPr/>
        <p:txBody>
          <a:bodyPr/>
          <a:lstStyle/>
          <a:p>
            <a:r>
              <a:rPr lang="en-IN" dirty="0"/>
              <a:t>What is </a:t>
            </a:r>
            <a:r>
              <a:rPr lang="en-US" dirty="0"/>
              <a:t>Priority-Discipline Queues</a:t>
            </a:r>
            <a:endParaRPr lang="en-IN" dirty="0"/>
          </a:p>
        </p:txBody>
      </p:sp>
      <p:sp>
        <p:nvSpPr>
          <p:cNvPr id="3" name="Content Placeholder 2">
            <a:extLst>
              <a:ext uri="{FF2B5EF4-FFF2-40B4-BE49-F238E27FC236}">
                <a16:creationId xmlns:a16="http://schemas.microsoft.com/office/drawing/2014/main" id="{B01B3F43-8847-42EC-B843-112D775EB6A4}"/>
              </a:ext>
            </a:extLst>
          </p:cNvPr>
          <p:cNvSpPr>
            <a:spLocks noGrp="1"/>
          </p:cNvSpPr>
          <p:nvPr>
            <p:ph idx="1"/>
          </p:nvPr>
        </p:nvSpPr>
        <p:spPr/>
        <p:txBody>
          <a:bodyPr>
            <a:normAutofit/>
          </a:bodyPr>
          <a:lstStyle/>
          <a:p>
            <a:pPr>
              <a:buSzPct val="112000"/>
              <a:buFont typeface="Wingdings" panose="05000000000000000000" pitchFamily="2" charset="2"/>
              <a:buChar char="Ø"/>
            </a:pPr>
            <a:r>
              <a:rPr lang="en-US" sz="2000" dirty="0"/>
              <a:t>In priority-discipline queueing models, the queue discipline is based on two priority system.</a:t>
            </a:r>
          </a:p>
          <a:p>
            <a:pPr lvl="1">
              <a:buSzPct val="112000"/>
              <a:buFont typeface="Wingdings" panose="05000000000000000000" pitchFamily="2" charset="2"/>
              <a:buChar char="Ø"/>
            </a:pPr>
            <a:r>
              <a:rPr lang="en-US" sz="1800" dirty="0"/>
              <a:t>Static : Doesn’t change throughout the execution</a:t>
            </a:r>
          </a:p>
          <a:p>
            <a:pPr lvl="1">
              <a:buSzPct val="112000"/>
              <a:buFont typeface="Wingdings" panose="05000000000000000000" pitchFamily="2" charset="2"/>
              <a:buChar char="Ø"/>
            </a:pPr>
            <a:r>
              <a:rPr lang="en-US" sz="1800" dirty="0"/>
              <a:t>Dynamic: Changes after some time</a:t>
            </a:r>
          </a:p>
          <a:p>
            <a:pPr>
              <a:buSzPct val="112000"/>
              <a:buFont typeface="Wingdings" panose="05000000000000000000" pitchFamily="2" charset="2"/>
              <a:buChar char="Ø"/>
            </a:pPr>
            <a:r>
              <a:rPr lang="en-IN" sz="2000" dirty="0"/>
              <a:t>We have two models based on priority system. They are:</a:t>
            </a:r>
          </a:p>
          <a:p>
            <a:pPr lvl="1">
              <a:buSzPct val="112000"/>
              <a:buFont typeface="Wingdings" panose="05000000000000000000" pitchFamily="2" charset="2"/>
              <a:buChar char="Ø"/>
            </a:pPr>
            <a:r>
              <a:rPr lang="en-US" sz="1800" dirty="0"/>
              <a:t>Non-Preemptive Priorities model</a:t>
            </a:r>
          </a:p>
          <a:p>
            <a:pPr lvl="1">
              <a:buSzPct val="112000"/>
              <a:buFont typeface="Wingdings" panose="05000000000000000000" pitchFamily="2" charset="2"/>
              <a:buChar char="Ø"/>
            </a:pPr>
            <a:r>
              <a:rPr lang="en-US" sz="1800" dirty="0"/>
              <a:t>Preemptive Priorities model</a:t>
            </a:r>
          </a:p>
          <a:p>
            <a:pPr>
              <a:buSzPct val="112000"/>
              <a:buFont typeface="Wingdings" panose="05000000000000000000" pitchFamily="2" charset="2"/>
              <a:buChar char="Ø"/>
            </a:pPr>
            <a:r>
              <a:rPr lang="en-US" sz="2000" dirty="0"/>
              <a:t>With </a:t>
            </a:r>
            <a:r>
              <a:rPr lang="en-US" sz="2000" b="1" dirty="0"/>
              <a:t>non-preemptive priorities</a:t>
            </a:r>
            <a:r>
              <a:rPr lang="en-US" sz="2000" dirty="0"/>
              <a:t>, a customer being served cannot be ejected back into the queue (preempted) if a higher-priority customer enters the queueing system. Therefore, once a server has begun serving a customer, the service must be completed without interruption.</a:t>
            </a:r>
          </a:p>
          <a:p>
            <a:pPr>
              <a:buSzPct val="112000"/>
              <a:buFont typeface="Wingdings" panose="05000000000000000000" pitchFamily="2" charset="2"/>
              <a:buChar char="Ø"/>
            </a:pPr>
            <a:endParaRPr lang="en-IN" sz="2000" dirty="0"/>
          </a:p>
        </p:txBody>
      </p:sp>
    </p:spTree>
    <p:extLst>
      <p:ext uri="{BB962C8B-B14F-4D97-AF65-F5344CB8AC3E}">
        <p14:creationId xmlns:p14="http://schemas.microsoft.com/office/powerpoint/2010/main" val="30456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6539-ABF2-4D46-AC21-FA5FD5117759}"/>
              </a:ext>
            </a:extLst>
          </p:cNvPr>
          <p:cNvSpPr>
            <a:spLocks noGrp="1"/>
          </p:cNvSpPr>
          <p:nvPr>
            <p:ph type="title"/>
          </p:nvPr>
        </p:nvSpPr>
        <p:spPr/>
        <p:txBody>
          <a:bodyPr/>
          <a:lstStyle/>
          <a:p>
            <a:r>
              <a:rPr lang="en-IN" dirty="0"/>
              <a:t>What is </a:t>
            </a:r>
            <a:r>
              <a:rPr lang="en-US" dirty="0"/>
              <a:t>Priority-Discipline Queues</a:t>
            </a:r>
            <a:endParaRPr lang="en-IN" dirty="0"/>
          </a:p>
        </p:txBody>
      </p:sp>
      <p:sp>
        <p:nvSpPr>
          <p:cNvPr id="3" name="Content Placeholder 2">
            <a:extLst>
              <a:ext uri="{FF2B5EF4-FFF2-40B4-BE49-F238E27FC236}">
                <a16:creationId xmlns:a16="http://schemas.microsoft.com/office/drawing/2014/main" id="{A2A564EE-9558-46C5-B3D5-DB3DE0858F17}"/>
              </a:ext>
            </a:extLst>
          </p:cNvPr>
          <p:cNvSpPr>
            <a:spLocks noGrp="1"/>
          </p:cNvSpPr>
          <p:nvPr>
            <p:ph idx="1"/>
          </p:nvPr>
        </p:nvSpPr>
        <p:spPr/>
        <p:txBody>
          <a:bodyPr/>
          <a:lstStyle/>
          <a:p>
            <a:pPr>
              <a:buSzPct val="112000"/>
              <a:buFont typeface="Wingdings" panose="05000000000000000000" pitchFamily="2" charset="2"/>
              <a:buChar char="Ø"/>
            </a:pPr>
            <a:r>
              <a:rPr lang="en-US" sz="2000" dirty="0"/>
              <a:t>With </a:t>
            </a:r>
            <a:r>
              <a:rPr lang="en-US" sz="2000" b="1" dirty="0"/>
              <a:t>preemptive priorities</a:t>
            </a:r>
            <a:r>
              <a:rPr lang="en-US" sz="2000" dirty="0"/>
              <a:t>, the lowest-priority customer being served is preempted (ejected back into the queue) whenever a higher-priority customer enters the queueing system. A server is thereby freed to begin serving the new arrival immediately.</a:t>
            </a:r>
          </a:p>
          <a:p>
            <a:pPr>
              <a:buSzPct val="112000"/>
              <a:buFont typeface="Wingdings" panose="05000000000000000000" pitchFamily="2" charset="2"/>
              <a:buChar char="Ø"/>
            </a:pPr>
            <a:r>
              <a:rPr lang="en-US" sz="2000" dirty="0"/>
              <a:t>When a server does succeed in finishing a service for a higher priority customer, so a preempted customer normally will get back into service again and will eventually finish its treatment after waiting again in the queue.</a:t>
            </a:r>
          </a:p>
          <a:p>
            <a:pPr>
              <a:buSzPct val="112000"/>
              <a:buFont typeface="Wingdings" panose="05000000000000000000" pitchFamily="2" charset="2"/>
              <a:buChar char="Ø"/>
            </a:pPr>
            <a:r>
              <a:rPr lang="en-US" sz="2000" dirty="0"/>
              <a:t>Both the queue model will follow queue discipline of FIFO according to its priority.</a:t>
            </a:r>
          </a:p>
          <a:p>
            <a:endParaRPr lang="en-IN" dirty="0"/>
          </a:p>
        </p:txBody>
      </p:sp>
    </p:spTree>
    <p:extLst>
      <p:ext uri="{BB962C8B-B14F-4D97-AF65-F5344CB8AC3E}">
        <p14:creationId xmlns:p14="http://schemas.microsoft.com/office/powerpoint/2010/main" val="1543553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D2C8DE-FFAE-4C3E-BF7B-71D5DD6D5E93}"/>
              </a:ext>
            </a:extLst>
          </p:cNvPr>
          <p:cNvSpPr>
            <a:spLocks noGrp="1"/>
          </p:cNvSpPr>
          <p:nvPr>
            <p:ph type="title"/>
          </p:nvPr>
        </p:nvSpPr>
        <p:spPr>
          <a:xfrm>
            <a:off x="1097280" y="286603"/>
            <a:ext cx="10058400" cy="1450757"/>
          </a:xfrm>
        </p:spPr>
        <p:txBody>
          <a:bodyPr>
            <a:normAutofit/>
          </a:bodyPr>
          <a:lstStyle/>
          <a:p>
            <a:r>
              <a:rPr lang="en-US" dirty="0"/>
              <a:t>Priority-Discipline Queues </a:t>
            </a:r>
            <a:r>
              <a:rPr lang="en-US" dirty="0">
                <a:solidFill>
                  <a:schemeClr val="tx1"/>
                </a:solidFill>
              </a:rPr>
              <a:t>algorithm (</a:t>
            </a:r>
            <a:r>
              <a:rPr lang="en-IN" sz="4800" b="1" spc="0" dirty="0">
                <a:solidFill>
                  <a:schemeClr val="tx1"/>
                </a:solidFill>
              </a:rPr>
              <a:t>Non-Preemptive</a:t>
            </a:r>
            <a:r>
              <a:rPr lang="en-US" dirty="0">
                <a:solidFill>
                  <a:schemeClr val="tx1"/>
                </a:solidFill>
              </a:rPr>
              <a:t>)</a:t>
            </a:r>
            <a:endParaRPr lang="en-IN" dirty="0">
              <a:solidFill>
                <a:schemeClr val="tx1"/>
              </a:solidFill>
            </a:endParaRPr>
          </a:p>
        </p:txBody>
      </p:sp>
      <p:cxnSp>
        <p:nvCxnSpPr>
          <p:cNvPr id="14" name="Straight Connector 13">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6">
            <a:extLst>
              <a:ext uri="{FF2B5EF4-FFF2-40B4-BE49-F238E27FC236}">
                <a16:creationId xmlns:a16="http://schemas.microsoft.com/office/drawing/2014/main" id="{837FF8A4-2571-4005-9531-354EA2B0EE0D}"/>
              </a:ext>
            </a:extLst>
          </p:cNvPr>
          <p:cNvGraphicFramePr>
            <a:graphicFrameLocks noGrp="1"/>
          </p:cNvGraphicFramePr>
          <p:nvPr>
            <p:ph idx="1"/>
            <p:extLst>
              <p:ext uri="{D42A27DB-BD31-4B8C-83A1-F6EECF244321}">
                <p14:modId xmlns:p14="http://schemas.microsoft.com/office/powerpoint/2010/main" val="1885902962"/>
              </p:ext>
            </p:extLst>
          </p:nvPr>
        </p:nvGraphicFramePr>
        <p:xfrm>
          <a:off x="1731146" y="1999752"/>
          <a:ext cx="8589214" cy="3681315"/>
        </p:xfrm>
        <a:graphic>
          <a:graphicData uri="http://schemas.openxmlformats.org/drawingml/2006/table">
            <a:tbl>
              <a:tblPr firstRow="1" bandRow="1">
                <a:noFill/>
                <a:tableStyleId>{5C22544A-7EE6-4342-B048-85BDC9FD1C3A}</a:tableStyleId>
              </a:tblPr>
              <a:tblGrid>
                <a:gridCol w="1047285">
                  <a:extLst>
                    <a:ext uri="{9D8B030D-6E8A-4147-A177-3AD203B41FA5}">
                      <a16:colId xmlns:a16="http://schemas.microsoft.com/office/drawing/2014/main" val="171649452"/>
                    </a:ext>
                  </a:extLst>
                </a:gridCol>
                <a:gridCol w="1047285">
                  <a:extLst>
                    <a:ext uri="{9D8B030D-6E8A-4147-A177-3AD203B41FA5}">
                      <a16:colId xmlns:a16="http://schemas.microsoft.com/office/drawing/2014/main" val="1552172050"/>
                    </a:ext>
                  </a:extLst>
                </a:gridCol>
                <a:gridCol w="1047285">
                  <a:extLst>
                    <a:ext uri="{9D8B030D-6E8A-4147-A177-3AD203B41FA5}">
                      <a16:colId xmlns:a16="http://schemas.microsoft.com/office/drawing/2014/main" val="3561928963"/>
                    </a:ext>
                  </a:extLst>
                </a:gridCol>
                <a:gridCol w="1120750">
                  <a:extLst>
                    <a:ext uri="{9D8B030D-6E8A-4147-A177-3AD203B41FA5}">
                      <a16:colId xmlns:a16="http://schemas.microsoft.com/office/drawing/2014/main" val="161320466"/>
                    </a:ext>
                  </a:extLst>
                </a:gridCol>
                <a:gridCol w="1698929">
                  <a:extLst>
                    <a:ext uri="{9D8B030D-6E8A-4147-A177-3AD203B41FA5}">
                      <a16:colId xmlns:a16="http://schemas.microsoft.com/office/drawing/2014/main" val="3089059767"/>
                    </a:ext>
                  </a:extLst>
                </a:gridCol>
                <a:gridCol w="1459598">
                  <a:extLst>
                    <a:ext uri="{9D8B030D-6E8A-4147-A177-3AD203B41FA5}">
                      <a16:colId xmlns:a16="http://schemas.microsoft.com/office/drawing/2014/main" val="549392928"/>
                    </a:ext>
                  </a:extLst>
                </a:gridCol>
                <a:gridCol w="1168082">
                  <a:extLst>
                    <a:ext uri="{9D8B030D-6E8A-4147-A177-3AD203B41FA5}">
                      <a16:colId xmlns:a16="http://schemas.microsoft.com/office/drawing/2014/main" val="4215509424"/>
                    </a:ext>
                  </a:extLst>
                </a:gridCol>
              </a:tblGrid>
              <a:tr h="439642">
                <a:tc gridSpan="7">
                  <a:txBody>
                    <a:bodyPr/>
                    <a:lstStyle/>
                    <a:p>
                      <a:pPr algn="ctr" fontAlgn="b"/>
                      <a:r>
                        <a:rPr lang="en-IN" sz="1600" b="1" u="none" strike="noStrike" cap="none" spc="0" dirty="0">
                          <a:solidFill>
                            <a:schemeClr val="bg1"/>
                          </a:solidFill>
                          <a:effectLst/>
                        </a:rPr>
                        <a:t>Non-Preemptive Priority Queue Algorithm</a:t>
                      </a:r>
                      <a:endParaRPr lang="en-IN" sz="1600" b="1" i="0" u="none" strike="noStrike" cap="none" spc="0" dirty="0">
                        <a:solidFill>
                          <a:schemeClr val="bg1"/>
                        </a:solidFill>
                        <a:effectLst/>
                        <a:latin typeface="Arial" panose="020B0604020202020204" pitchFamily="34" charset="0"/>
                      </a:endParaRPr>
                    </a:p>
                  </a:txBody>
                  <a:tcPr marL="73755" marR="52682" marT="105364" marB="105364" anchor="ctr">
                    <a:lnL w="12700" cmpd="sng">
                      <a:noFill/>
                    </a:lnL>
                    <a:lnR w="12700" cmpd="sng">
                      <a:noFill/>
                    </a:lnR>
                    <a:lnT w="19050" cap="flat" cmpd="sng" algn="ctr">
                      <a:noFill/>
                      <a:prstDash val="solid"/>
                    </a:lnT>
                    <a:lnB w="38100" cmpd="sng">
                      <a:noFill/>
                    </a:lnB>
                    <a:solidFill>
                      <a:schemeClr val="tx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20667769"/>
                  </a:ext>
                </a:extLst>
              </a:tr>
              <a:tr h="676955">
                <a:tc>
                  <a:txBody>
                    <a:bodyPr/>
                    <a:lstStyle/>
                    <a:p>
                      <a:pPr algn="l" fontAlgn="b"/>
                      <a:r>
                        <a:rPr lang="en-IN" sz="1400" u="none" strike="noStrike" cap="none" spc="0" dirty="0">
                          <a:solidFill>
                            <a:schemeClr val="tx1"/>
                          </a:solidFill>
                          <a:effectLst/>
                          <a:latin typeface="Arial" panose="020B0604020202020204" pitchFamily="34" charset="0"/>
                          <a:cs typeface="Arial" panose="020B0604020202020204" pitchFamily="34" charset="0"/>
                        </a:rPr>
                        <a:t>Patients</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l" fontAlgn="b"/>
                      <a:r>
                        <a:rPr lang="en-IN" sz="1400" u="none" strike="noStrike" cap="none" spc="0" dirty="0">
                          <a:solidFill>
                            <a:schemeClr val="tx1"/>
                          </a:solidFill>
                          <a:effectLst/>
                          <a:latin typeface="Arial" panose="020B0604020202020204" pitchFamily="34" charset="0"/>
                          <a:cs typeface="Arial" panose="020B0604020202020204" pitchFamily="34" charset="0"/>
                        </a:rPr>
                        <a:t>Priority</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l" fontAlgn="b"/>
                      <a:r>
                        <a:rPr lang="en-IN" sz="1400" u="none" strike="noStrike" cap="none" spc="0" dirty="0">
                          <a:solidFill>
                            <a:schemeClr val="tx1"/>
                          </a:solidFill>
                          <a:effectLst/>
                          <a:latin typeface="Arial" panose="020B0604020202020204" pitchFamily="34" charset="0"/>
                          <a:cs typeface="Arial" panose="020B0604020202020204" pitchFamily="34" charset="0"/>
                        </a:rPr>
                        <a:t>Arrival Time</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l" fontAlgn="b"/>
                      <a:r>
                        <a:rPr lang="en-IN" sz="1400" u="none" strike="noStrike" cap="none" spc="0" dirty="0">
                          <a:solidFill>
                            <a:schemeClr val="tx1"/>
                          </a:solidFill>
                          <a:effectLst/>
                          <a:latin typeface="Arial" panose="020B0604020202020204" pitchFamily="34" charset="0"/>
                          <a:cs typeface="Arial" panose="020B0604020202020204" pitchFamily="34" charset="0"/>
                        </a:rPr>
                        <a:t>Burst Time</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l" fontAlgn="b"/>
                      <a:r>
                        <a:rPr lang="en-IN" sz="1400" u="none" strike="noStrike" cap="none" spc="0" dirty="0">
                          <a:solidFill>
                            <a:schemeClr val="tx1"/>
                          </a:solidFill>
                          <a:effectLst/>
                          <a:latin typeface="Arial" panose="020B0604020202020204" pitchFamily="34" charset="0"/>
                          <a:cs typeface="Arial" panose="020B0604020202020204" pitchFamily="34" charset="0"/>
                        </a:rPr>
                        <a:t>System Time (Completion Time)</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l" fontAlgn="b"/>
                      <a:r>
                        <a:rPr lang="en-IN" sz="1400" u="none" strike="noStrike" cap="none" spc="0" dirty="0">
                          <a:solidFill>
                            <a:schemeClr val="tx1"/>
                          </a:solidFill>
                          <a:effectLst/>
                          <a:latin typeface="Arial" panose="020B0604020202020204" pitchFamily="34" charset="0"/>
                          <a:cs typeface="Arial" panose="020B0604020202020204" pitchFamily="34" charset="0"/>
                        </a:rPr>
                        <a:t>Turnaround Time (ST - AT)</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l" fontAlgn="b"/>
                      <a:r>
                        <a:rPr lang="en-IN" sz="1400" u="none" strike="noStrike" cap="none" spc="0" dirty="0">
                          <a:solidFill>
                            <a:schemeClr val="tx1"/>
                          </a:solidFill>
                          <a:effectLst/>
                          <a:latin typeface="Arial" panose="020B0604020202020204" pitchFamily="34" charset="0"/>
                          <a:cs typeface="Arial" panose="020B0604020202020204" pitchFamily="34" charset="0"/>
                        </a:rPr>
                        <a:t>Waiting Time (TT - BT)</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2082417637"/>
                  </a:ext>
                </a:extLst>
              </a:tr>
              <a:tr h="308258">
                <a:tc>
                  <a:txBody>
                    <a:bodyPr/>
                    <a:lstStyle/>
                    <a:p>
                      <a:pPr algn="l" fontAlgn="b"/>
                      <a:r>
                        <a:rPr lang="en-IN" sz="1400" u="none" strike="noStrike" cap="none" spc="0">
                          <a:solidFill>
                            <a:schemeClr val="tx1"/>
                          </a:solidFill>
                          <a:effectLst/>
                          <a:latin typeface="Arial" panose="020B0604020202020204" pitchFamily="34" charset="0"/>
                          <a:cs typeface="Arial" panose="020B0604020202020204" pitchFamily="34" charset="0"/>
                        </a:rPr>
                        <a:t>P1</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3</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0</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8</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u="none" strike="noStrike" cap="none" spc="0" dirty="0">
                          <a:solidFill>
                            <a:schemeClr val="tx1"/>
                          </a:solidFill>
                          <a:effectLst/>
                          <a:latin typeface="Arial" panose="020B0604020202020204" pitchFamily="34" charset="0"/>
                          <a:cs typeface="Arial" panose="020B0604020202020204" pitchFamily="34" charset="0"/>
                        </a:rPr>
                        <a:t>8</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u="none" strike="noStrike" cap="none" spc="0" dirty="0">
                          <a:solidFill>
                            <a:schemeClr val="tx1"/>
                          </a:solidFill>
                          <a:effectLst/>
                          <a:latin typeface="Arial" panose="020B0604020202020204" pitchFamily="34" charset="0"/>
                          <a:cs typeface="Arial" panose="020B0604020202020204" pitchFamily="34" charset="0"/>
                        </a:rPr>
                        <a:t>8</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u="none" strike="noStrike" cap="none" spc="0" dirty="0">
                          <a:solidFill>
                            <a:schemeClr val="tx1"/>
                          </a:solidFill>
                          <a:effectLst/>
                          <a:latin typeface="Arial" panose="020B0604020202020204" pitchFamily="34" charset="0"/>
                          <a:cs typeface="Arial" panose="020B0604020202020204" pitchFamily="34" charset="0"/>
                        </a:rPr>
                        <a:t>0</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978133321"/>
                  </a:ext>
                </a:extLst>
              </a:tr>
              <a:tr h="308258">
                <a:tc>
                  <a:txBody>
                    <a:bodyPr/>
                    <a:lstStyle/>
                    <a:p>
                      <a:pPr algn="l" fontAlgn="b"/>
                      <a:r>
                        <a:rPr lang="en-IN" sz="1400" u="none" strike="noStrike" cap="none" spc="0">
                          <a:solidFill>
                            <a:schemeClr val="tx1"/>
                          </a:solidFill>
                          <a:effectLst/>
                          <a:latin typeface="Arial" panose="020B0604020202020204" pitchFamily="34" charset="0"/>
                          <a:cs typeface="Arial" panose="020B0604020202020204" pitchFamily="34" charset="0"/>
                        </a:rPr>
                        <a:t>P2</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4</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1</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2</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u="none" strike="noStrike" cap="none" spc="0" dirty="0">
                          <a:solidFill>
                            <a:schemeClr val="tx1"/>
                          </a:solidFill>
                          <a:effectLst/>
                          <a:latin typeface="Arial" panose="020B0604020202020204" pitchFamily="34" charset="0"/>
                          <a:cs typeface="Arial" panose="020B0604020202020204" pitchFamily="34" charset="0"/>
                        </a:rPr>
                        <a:t>17</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u="none" strike="noStrike" cap="none" spc="0" dirty="0">
                          <a:solidFill>
                            <a:schemeClr val="tx1"/>
                          </a:solidFill>
                          <a:effectLst/>
                          <a:latin typeface="Arial" panose="020B0604020202020204" pitchFamily="34" charset="0"/>
                          <a:cs typeface="Arial" panose="020B0604020202020204" pitchFamily="34" charset="0"/>
                        </a:rPr>
                        <a:t>16</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u="none" strike="noStrike" cap="none" spc="0" dirty="0">
                          <a:solidFill>
                            <a:schemeClr val="tx1"/>
                          </a:solidFill>
                          <a:effectLst/>
                          <a:latin typeface="Arial" panose="020B0604020202020204" pitchFamily="34" charset="0"/>
                          <a:cs typeface="Arial" panose="020B0604020202020204" pitchFamily="34" charset="0"/>
                        </a:rPr>
                        <a:t>14</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2102788482"/>
                  </a:ext>
                </a:extLst>
              </a:tr>
              <a:tr h="308258">
                <a:tc>
                  <a:txBody>
                    <a:bodyPr/>
                    <a:lstStyle/>
                    <a:p>
                      <a:pPr algn="l" fontAlgn="b"/>
                      <a:r>
                        <a:rPr lang="en-IN" sz="1400" u="none" strike="noStrike" cap="none" spc="0">
                          <a:solidFill>
                            <a:schemeClr val="tx1"/>
                          </a:solidFill>
                          <a:effectLst/>
                          <a:latin typeface="Arial" panose="020B0604020202020204" pitchFamily="34" charset="0"/>
                          <a:cs typeface="Arial" panose="020B0604020202020204" pitchFamily="34" charset="0"/>
                        </a:rPr>
                        <a:t>P3</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4</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u="none" strike="noStrike" cap="none" spc="0" dirty="0">
                          <a:solidFill>
                            <a:schemeClr val="tx1"/>
                          </a:solidFill>
                          <a:effectLst/>
                          <a:latin typeface="Arial" panose="020B0604020202020204" pitchFamily="34" charset="0"/>
                          <a:cs typeface="Arial" panose="020B0604020202020204" pitchFamily="34" charset="0"/>
                        </a:rPr>
                        <a:t>3</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4</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21</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u="none" strike="noStrike" cap="none" spc="0" dirty="0">
                          <a:solidFill>
                            <a:schemeClr val="tx1"/>
                          </a:solidFill>
                          <a:effectLst/>
                          <a:latin typeface="Arial" panose="020B0604020202020204" pitchFamily="34" charset="0"/>
                          <a:cs typeface="Arial" panose="020B0604020202020204" pitchFamily="34" charset="0"/>
                        </a:rPr>
                        <a:t>18</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u="none" strike="noStrike" cap="none" spc="0" dirty="0">
                          <a:solidFill>
                            <a:schemeClr val="tx1"/>
                          </a:solidFill>
                          <a:effectLst/>
                          <a:latin typeface="Arial" panose="020B0604020202020204" pitchFamily="34" charset="0"/>
                          <a:cs typeface="Arial" panose="020B0604020202020204" pitchFamily="34" charset="0"/>
                        </a:rPr>
                        <a:t>14</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292906149"/>
                  </a:ext>
                </a:extLst>
              </a:tr>
              <a:tr h="308258">
                <a:tc>
                  <a:txBody>
                    <a:bodyPr/>
                    <a:lstStyle/>
                    <a:p>
                      <a:pPr algn="l" fontAlgn="b"/>
                      <a:r>
                        <a:rPr lang="en-IN" sz="1400" u="none" strike="noStrike" cap="none" spc="0">
                          <a:solidFill>
                            <a:schemeClr val="tx1"/>
                          </a:solidFill>
                          <a:effectLst/>
                          <a:latin typeface="Arial" panose="020B0604020202020204" pitchFamily="34" charset="0"/>
                          <a:cs typeface="Arial" panose="020B0604020202020204" pitchFamily="34" charset="0"/>
                        </a:rPr>
                        <a:t>P4</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5</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4</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1</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22</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u="none" strike="noStrike" cap="none" spc="0" dirty="0">
                          <a:solidFill>
                            <a:schemeClr val="tx1"/>
                          </a:solidFill>
                          <a:effectLst/>
                          <a:latin typeface="Arial" panose="020B0604020202020204" pitchFamily="34" charset="0"/>
                          <a:cs typeface="Arial" panose="020B0604020202020204" pitchFamily="34" charset="0"/>
                        </a:rPr>
                        <a:t>18</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u="none" strike="noStrike" cap="none" spc="0" dirty="0">
                          <a:solidFill>
                            <a:schemeClr val="tx1"/>
                          </a:solidFill>
                          <a:effectLst/>
                          <a:latin typeface="Arial" panose="020B0604020202020204" pitchFamily="34" charset="0"/>
                          <a:cs typeface="Arial" panose="020B0604020202020204" pitchFamily="34" charset="0"/>
                        </a:rPr>
                        <a:t>17</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1655857858"/>
                  </a:ext>
                </a:extLst>
              </a:tr>
              <a:tr h="308258">
                <a:tc>
                  <a:txBody>
                    <a:bodyPr/>
                    <a:lstStyle/>
                    <a:p>
                      <a:pPr algn="l" fontAlgn="b"/>
                      <a:r>
                        <a:rPr lang="en-IN" sz="1400" u="none" strike="noStrike" cap="none" spc="0" dirty="0">
                          <a:solidFill>
                            <a:schemeClr val="tx1"/>
                          </a:solidFill>
                          <a:effectLst/>
                          <a:latin typeface="Arial" panose="020B0604020202020204" pitchFamily="34" charset="0"/>
                          <a:cs typeface="Arial" panose="020B0604020202020204" pitchFamily="34" charset="0"/>
                        </a:rPr>
                        <a:t>P5</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2</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5</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u="none" strike="noStrike" cap="none" spc="0" dirty="0">
                          <a:solidFill>
                            <a:schemeClr val="tx1"/>
                          </a:solidFill>
                          <a:effectLst/>
                          <a:latin typeface="Arial" panose="020B0604020202020204" pitchFamily="34" charset="0"/>
                          <a:cs typeface="Arial" panose="020B0604020202020204" pitchFamily="34" charset="0"/>
                        </a:rPr>
                        <a:t>6</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14</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u="none" strike="noStrike" cap="none" spc="0" dirty="0">
                          <a:solidFill>
                            <a:schemeClr val="tx1"/>
                          </a:solidFill>
                          <a:effectLst/>
                          <a:latin typeface="Arial" panose="020B0604020202020204" pitchFamily="34" charset="0"/>
                          <a:cs typeface="Arial" panose="020B0604020202020204" pitchFamily="34" charset="0"/>
                        </a:rPr>
                        <a:t>9</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u="none" strike="noStrike" cap="none" spc="0" dirty="0">
                          <a:solidFill>
                            <a:schemeClr val="tx1"/>
                          </a:solidFill>
                          <a:effectLst/>
                          <a:latin typeface="Arial" panose="020B0604020202020204" pitchFamily="34" charset="0"/>
                          <a:cs typeface="Arial" panose="020B0604020202020204" pitchFamily="34" charset="0"/>
                        </a:rPr>
                        <a:t>3</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224192623"/>
                  </a:ext>
                </a:extLst>
              </a:tr>
              <a:tr h="308258">
                <a:tc>
                  <a:txBody>
                    <a:bodyPr/>
                    <a:lstStyle/>
                    <a:p>
                      <a:pPr algn="l" fontAlgn="b"/>
                      <a:r>
                        <a:rPr lang="en-IN" sz="1400" u="none" strike="noStrike" cap="none" spc="0">
                          <a:solidFill>
                            <a:schemeClr val="tx1"/>
                          </a:solidFill>
                          <a:effectLst/>
                          <a:latin typeface="Arial" panose="020B0604020202020204" pitchFamily="34" charset="0"/>
                          <a:cs typeface="Arial" panose="020B0604020202020204" pitchFamily="34" charset="0"/>
                        </a:rPr>
                        <a:t>P6</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6</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6</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5</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27</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21</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u="none" strike="noStrike" cap="none" spc="0" dirty="0">
                          <a:solidFill>
                            <a:schemeClr val="tx1"/>
                          </a:solidFill>
                          <a:effectLst/>
                          <a:latin typeface="Arial" panose="020B0604020202020204" pitchFamily="34" charset="0"/>
                          <a:cs typeface="Arial" panose="020B0604020202020204" pitchFamily="34" charset="0"/>
                        </a:rPr>
                        <a:t>16</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4081051592"/>
                  </a:ext>
                </a:extLst>
              </a:tr>
              <a:tr h="308258">
                <a:tc>
                  <a:txBody>
                    <a:bodyPr/>
                    <a:lstStyle/>
                    <a:p>
                      <a:pPr algn="l" fontAlgn="b"/>
                      <a:r>
                        <a:rPr lang="en-IN" sz="1400" u="none" strike="noStrike" cap="none" spc="0">
                          <a:solidFill>
                            <a:schemeClr val="tx1"/>
                          </a:solidFill>
                          <a:effectLst/>
                          <a:latin typeface="Arial" panose="020B0604020202020204" pitchFamily="34" charset="0"/>
                          <a:cs typeface="Arial" panose="020B0604020202020204" pitchFamily="34" charset="0"/>
                        </a:rPr>
                        <a:t>P7</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1</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10</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en-IN" sz="1400" u="none" strike="noStrike" cap="none" spc="0" dirty="0">
                          <a:solidFill>
                            <a:schemeClr val="tx1"/>
                          </a:solidFill>
                          <a:effectLst/>
                          <a:latin typeface="Arial" panose="020B0604020202020204" pitchFamily="34" charset="0"/>
                          <a:cs typeface="Arial" panose="020B0604020202020204" pitchFamily="34" charset="0"/>
                        </a:rPr>
                        <a:t>1</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15</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en-IN" sz="1400" u="none" strike="noStrike" cap="none" spc="0">
                          <a:solidFill>
                            <a:schemeClr val="tx1"/>
                          </a:solidFill>
                          <a:effectLst/>
                          <a:latin typeface="Arial" panose="020B0604020202020204" pitchFamily="34" charset="0"/>
                          <a:cs typeface="Arial" panose="020B0604020202020204" pitchFamily="34" charset="0"/>
                        </a:rPr>
                        <a:t>5</a:t>
                      </a:r>
                      <a:endParaRPr lang="en-IN" sz="1400" b="0" i="0" u="none" strike="noStrike" cap="none" spc="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en-IN" sz="1400" u="none" strike="noStrike" cap="none" spc="0" dirty="0">
                          <a:solidFill>
                            <a:schemeClr val="tx1"/>
                          </a:solidFill>
                          <a:effectLst/>
                          <a:latin typeface="Arial" panose="020B0604020202020204" pitchFamily="34" charset="0"/>
                          <a:cs typeface="Arial" panose="020B0604020202020204" pitchFamily="34" charset="0"/>
                        </a:rPr>
                        <a:t>4</a:t>
                      </a:r>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95874193"/>
                  </a:ext>
                </a:extLst>
              </a:tr>
              <a:tr h="308258">
                <a:tc>
                  <a:txBody>
                    <a:bodyPr/>
                    <a:lstStyle/>
                    <a:p>
                      <a:pPr algn="l" fontAlgn="b"/>
                      <a:r>
                        <a:rPr lang="en-IN" sz="1400" b="0" i="0" u="none" strike="noStrike" cap="none" spc="0" dirty="0">
                          <a:solidFill>
                            <a:schemeClr val="tx1"/>
                          </a:solidFill>
                          <a:effectLst/>
                          <a:latin typeface="Arial" panose="020B0604020202020204" pitchFamily="34" charset="0"/>
                          <a:cs typeface="Arial" panose="020B0604020202020204" pitchFamily="34" charset="0"/>
                        </a:rPr>
                        <a:t>Total</a:t>
                      </a: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endParaRPr lang="en-IN" sz="1400" b="0" i="0" u="none" strike="noStrike" cap="none" spc="0" dirty="0">
                        <a:solidFill>
                          <a:schemeClr val="tx1"/>
                        </a:solidFill>
                        <a:effectLst/>
                        <a:latin typeface="Arial" panose="020B0604020202020204" pitchFamily="34" charset="0"/>
                        <a:cs typeface="Arial" panose="020B0604020202020204" pitchFamily="34" charset="0"/>
                      </a:endParaRP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b="0" i="0" u="none" strike="noStrike" cap="none" spc="0" dirty="0">
                          <a:solidFill>
                            <a:schemeClr val="tx1"/>
                          </a:solidFill>
                          <a:effectLst/>
                          <a:latin typeface="Arial" panose="020B0604020202020204" pitchFamily="34" charset="0"/>
                          <a:cs typeface="Arial" panose="020B0604020202020204" pitchFamily="34" charset="0"/>
                        </a:rPr>
                        <a:t>124</a:t>
                      </a: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b="0" i="0" u="none" strike="noStrike" cap="none" spc="0" dirty="0">
                          <a:solidFill>
                            <a:schemeClr val="tx1"/>
                          </a:solidFill>
                          <a:effectLst/>
                          <a:latin typeface="Arial" panose="020B0604020202020204" pitchFamily="34" charset="0"/>
                          <a:cs typeface="Arial" panose="020B0604020202020204" pitchFamily="34" charset="0"/>
                        </a:rPr>
                        <a:t>95</a:t>
                      </a: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b="0" i="0" u="none" strike="noStrike" cap="none" spc="0" dirty="0">
                          <a:solidFill>
                            <a:schemeClr val="tx1"/>
                          </a:solidFill>
                          <a:effectLst/>
                          <a:latin typeface="Arial" panose="020B0604020202020204" pitchFamily="34" charset="0"/>
                          <a:cs typeface="Arial" panose="020B0604020202020204" pitchFamily="34" charset="0"/>
                        </a:rPr>
                        <a:t>68</a:t>
                      </a:r>
                    </a:p>
                  </a:txBody>
                  <a:tcPr marL="73755" marR="52682" marT="0" marB="105364"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950482721"/>
                  </a:ext>
                </a:extLst>
              </a:tr>
            </a:tbl>
          </a:graphicData>
        </a:graphic>
      </p:graphicFrame>
      <p:graphicFrame>
        <p:nvGraphicFramePr>
          <p:cNvPr id="3" name="Table 2">
            <a:extLst>
              <a:ext uri="{FF2B5EF4-FFF2-40B4-BE49-F238E27FC236}">
                <a16:creationId xmlns:a16="http://schemas.microsoft.com/office/drawing/2014/main" id="{ED7BEF0D-A5E5-4E21-AB36-A92C11E96381}"/>
              </a:ext>
            </a:extLst>
          </p:cNvPr>
          <p:cNvGraphicFramePr>
            <a:graphicFrameLocks noGrp="1"/>
          </p:cNvGraphicFramePr>
          <p:nvPr>
            <p:extLst>
              <p:ext uri="{D42A27DB-BD31-4B8C-83A1-F6EECF244321}">
                <p14:modId xmlns:p14="http://schemas.microsoft.com/office/powerpoint/2010/main" val="252129636"/>
              </p:ext>
            </p:extLst>
          </p:nvPr>
        </p:nvGraphicFramePr>
        <p:xfrm>
          <a:off x="2133461" y="5783438"/>
          <a:ext cx="7986038" cy="487680"/>
        </p:xfrm>
        <a:graphic>
          <a:graphicData uri="http://schemas.openxmlformats.org/drawingml/2006/table">
            <a:tbl>
              <a:tblPr>
                <a:tableStyleId>{5C22544A-7EE6-4342-B048-85BDC9FD1C3A}</a:tableStyleId>
              </a:tblPr>
              <a:tblGrid>
                <a:gridCol w="973907">
                  <a:extLst>
                    <a:ext uri="{9D8B030D-6E8A-4147-A177-3AD203B41FA5}">
                      <a16:colId xmlns:a16="http://schemas.microsoft.com/office/drawing/2014/main" val="2673534706"/>
                    </a:ext>
                  </a:extLst>
                </a:gridCol>
                <a:gridCol w="973907">
                  <a:extLst>
                    <a:ext uri="{9D8B030D-6E8A-4147-A177-3AD203B41FA5}">
                      <a16:colId xmlns:a16="http://schemas.microsoft.com/office/drawing/2014/main" val="2751403138"/>
                    </a:ext>
                  </a:extLst>
                </a:gridCol>
                <a:gridCol w="973907">
                  <a:extLst>
                    <a:ext uri="{9D8B030D-6E8A-4147-A177-3AD203B41FA5}">
                      <a16:colId xmlns:a16="http://schemas.microsoft.com/office/drawing/2014/main" val="207777169"/>
                    </a:ext>
                  </a:extLst>
                </a:gridCol>
                <a:gridCol w="973907">
                  <a:extLst>
                    <a:ext uri="{9D8B030D-6E8A-4147-A177-3AD203B41FA5}">
                      <a16:colId xmlns:a16="http://schemas.microsoft.com/office/drawing/2014/main" val="561710436"/>
                    </a:ext>
                  </a:extLst>
                </a:gridCol>
                <a:gridCol w="1168689">
                  <a:extLst>
                    <a:ext uri="{9D8B030D-6E8A-4147-A177-3AD203B41FA5}">
                      <a16:colId xmlns:a16="http://schemas.microsoft.com/office/drawing/2014/main" val="1696716174"/>
                    </a:ext>
                  </a:extLst>
                </a:gridCol>
                <a:gridCol w="973907">
                  <a:extLst>
                    <a:ext uri="{9D8B030D-6E8A-4147-A177-3AD203B41FA5}">
                      <a16:colId xmlns:a16="http://schemas.microsoft.com/office/drawing/2014/main" val="1585505680"/>
                    </a:ext>
                  </a:extLst>
                </a:gridCol>
                <a:gridCol w="973907">
                  <a:extLst>
                    <a:ext uri="{9D8B030D-6E8A-4147-A177-3AD203B41FA5}">
                      <a16:colId xmlns:a16="http://schemas.microsoft.com/office/drawing/2014/main" val="455303815"/>
                    </a:ext>
                  </a:extLst>
                </a:gridCol>
                <a:gridCol w="973907">
                  <a:extLst>
                    <a:ext uri="{9D8B030D-6E8A-4147-A177-3AD203B41FA5}">
                      <a16:colId xmlns:a16="http://schemas.microsoft.com/office/drawing/2014/main" val="963561604"/>
                    </a:ext>
                  </a:extLst>
                </a:gridCol>
              </a:tblGrid>
              <a:tr h="222626">
                <a:tc>
                  <a:txBody>
                    <a:bodyPr/>
                    <a:lstStyle/>
                    <a:p>
                      <a:pPr marL="0" algn="ctr" defTabSz="914400" rtl="0" eaLnBrk="1" fontAlgn="b" latinLnBrk="0" hangingPunct="1"/>
                      <a:r>
                        <a:rPr lang="en-IN" sz="1600" b="1" u="none" strike="noStrike" kern="1200" cap="none" spc="0" dirty="0">
                          <a:solidFill>
                            <a:schemeClr val="tx1"/>
                          </a:solidFill>
                          <a:effectLst/>
                          <a:latin typeface="+mn-lt"/>
                          <a:ea typeface="+mn-ea"/>
                          <a:cs typeface="+mn-cs"/>
                        </a:rPr>
                        <a:t>Priority Q</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dirty="0">
                          <a:solidFill>
                            <a:schemeClr val="tx1"/>
                          </a:solidFill>
                          <a:effectLst/>
                          <a:latin typeface="+mn-lt"/>
                          <a:ea typeface="+mn-ea"/>
                          <a:cs typeface="+mn-cs"/>
                        </a:rPr>
                        <a:t>P1</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dirty="0">
                          <a:solidFill>
                            <a:schemeClr val="tx1"/>
                          </a:solidFill>
                          <a:effectLst/>
                          <a:latin typeface="+mn-lt"/>
                          <a:ea typeface="+mn-ea"/>
                          <a:cs typeface="+mn-cs"/>
                        </a:rPr>
                        <a:t>P5</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a:solidFill>
                            <a:schemeClr val="tx1"/>
                          </a:solidFill>
                          <a:effectLst/>
                          <a:latin typeface="+mn-lt"/>
                          <a:ea typeface="+mn-ea"/>
                          <a:cs typeface="+mn-cs"/>
                        </a:rPr>
                        <a:t>P7</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a:solidFill>
                            <a:schemeClr val="tx1"/>
                          </a:solidFill>
                          <a:effectLst/>
                          <a:latin typeface="+mn-lt"/>
                          <a:ea typeface="+mn-ea"/>
                          <a:cs typeface="+mn-cs"/>
                        </a:rPr>
                        <a:t>P2</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a:solidFill>
                            <a:schemeClr val="tx1"/>
                          </a:solidFill>
                          <a:effectLst/>
                          <a:latin typeface="+mn-lt"/>
                          <a:ea typeface="+mn-ea"/>
                          <a:cs typeface="+mn-cs"/>
                        </a:rPr>
                        <a:t>P3</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dirty="0">
                          <a:solidFill>
                            <a:schemeClr val="tx1"/>
                          </a:solidFill>
                          <a:effectLst/>
                          <a:latin typeface="+mn-lt"/>
                          <a:ea typeface="+mn-ea"/>
                          <a:cs typeface="+mn-cs"/>
                        </a:rPr>
                        <a:t>P4</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dirty="0">
                          <a:solidFill>
                            <a:schemeClr val="tx1"/>
                          </a:solidFill>
                          <a:effectLst/>
                          <a:latin typeface="+mn-lt"/>
                          <a:ea typeface="+mn-ea"/>
                          <a:cs typeface="+mn-cs"/>
                        </a:rPr>
                        <a:t>P6</a:t>
                      </a:r>
                    </a:p>
                  </a:txBody>
                  <a:tcPr marL="0" marR="0" marT="0" marB="0" anchor="b">
                    <a:solidFill>
                      <a:schemeClr val="bg1">
                        <a:lumMod val="85000"/>
                      </a:schemeClr>
                    </a:solidFill>
                  </a:tcPr>
                </a:tc>
                <a:extLst>
                  <a:ext uri="{0D108BD9-81ED-4DB2-BD59-A6C34878D82A}">
                    <a16:rowId xmlns:a16="http://schemas.microsoft.com/office/drawing/2014/main" val="2807911307"/>
                  </a:ext>
                </a:extLst>
              </a:tr>
              <a:tr h="222626">
                <a:tc>
                  <a:txBody>
                    <a:bodyPr/>
                    <a:lstStyle/>
                    <a:p>
                      <a:pPr marL="0" algn="ctr" defTabSz="914400" rtl="0" eaLnBrk="1" fontAlgn="b" latinLnBrk="0" hangingPunct="1"/>
                      <a:r>
                        <a:rPr lang="en-IN" sz="1600" b="1" u="none" strike="noStrike" kern="1200" cap="none" spc="0">
                          <a:solidFill>
                            <a:schemeClr val="tx1"/>
                          </a:solidFill>
                          <a:effectLst/>
                          <a:latin typeface="+mn-lt"/>
                          <a:ea typeface="+mn-ea"/>
                          <a:cs typeface="+mn-cs"/>
                        </a:rPr>
                        <a:t>0</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dirty="0">
                          <a:solidFill>
                            <a:schemeClr val="tx1"/>
                          </a:solidFill>
                          <a:effectLst/>
                          <a:latin typeface="+mn-lt"/>
                          <a:ea typeface="+mn-ea"/>
                          <a:cs typeface="+mn-cs"/>
                        </a:rPr>
                        <a:t>8</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dirty="0">
                          <a:solidFill>
                            <a:schemeClr val="tx1"/>
                          </a:solidFill>
                          <a:effectLst/>
                          <a:latin typeface="+mn-lt"/>
                          <a:ea typeface="+mn-ea"/>
                          <a:cs typeface="+mn-cs"/>
                        </a:rPr>
                        <a:t>14</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dirty="0">
                          <a:solidFill>
                            <a:schemeClr val="tx1"/>
                          </a:solidFill>
                          <a:effectLst/>
                          <a:latin typeface="+mn-lt"/>
                          <a:ea typeface="+mn-ea"/>
                          <a:cs typeface="+mn-cs"/>
                        </a:rPr>
                        <a:t>15</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dirty="0">
                          <a:solidFill>
                            <a:schemeClr val="tx1"/>
                          </a:solidFill>
                          <a:effectLst/>
                          <a:latin typeface="+mn-lt"/>
                          <a:ea typeface="+mn-ea"/>
                          <a:cs typeface="+mn-cs"/>
                        </a:rPr>
                        <a:t>17</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dirty="0">
                          <a:solidFill>
                            <a:schemeClr val="tx1"/>
                          </a:solidFill>
                          <a:effectLst/>
                          <a:latin typeface="+mn-lt"/>
                          <a:ea typeface="+mn-ea"/>
                          <a:cs typeface="+mn-cs"/>
                        </a:rPr>
                        <a:t>21</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dirty="0">
                          <a:solidFill>
                            <a:schemeClr val="tx1"/>
                          </a:solidFill>
                          <a:effectLst/>
                          <a:latin typeface="+mn-lt"/>
                          <a:ea typeface="+mn-ea"/>
                          <a:cs typeface="+mn-cs"/>
                        </a:rPr>
                        <a:t>22</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dirty="0">
                          <a:solidFill>
                            <a:schemeClr val="tx1"/>
                          </a:solidFill>
                          <a:effectLst/>
                          <a:latin typeface="+mn-lt"/>
                          <a:ea typeface="+mn-ea"/>
                          <a:cs typeface="+mn-cs"/>
                        </a:rPr>
                        <a:t>27</a:t>
                      </a:r>
                    </a:p>
                  </a:txBody>
                  <a:tcPr marL="0" marR="0" marT="0" marB="0" anchor="b">
                    <a:solidFill>
                      <a:schemeClr val="bg1">
                        <a:lumMod val="85000"/>
                      </a:schemeClr>
                    </a:solidFill>
                  </a:tcPr>
                </a:tc>
                <a:extLst>
                  <a:ext uri="{0D108BD9-81ED-4DB2-BD59-A6C34878D82A}">
                    <a16:rowId xmlns:a16="http://schemas.microsoft.com/office/drawing/2014/main" val="2169847353"/>
                  </a:ext>
                </a:extLst>
              </a:tr>
            </a:tbl>
          </a:graphicData>
        </a:graphic>
      </p:graphicFrame>
    </p:spTree>
    <p:extLst>
      <p:ext uri="{BB962C8B-B14F-4D97-AF65-F5344CB8AC3E}">
        <p14:creationId xmlns:p14="http://schemas.microsoft.com/office/powerpoint/2010/main" val="3594744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D8D2C8DE-FFAE-4C3E-BF7B-71D5DD6D5E93}"/>
              </a:ext>
            </a:extLst>
          </p:cNvPr>
          <p:cNvSpPr>
            <a:spLocks noGrp="1"/>
          </p:cNvSpPr>
          <p:nvPr>
            <p:ph type="title"/>
          </p:nvPr>
        </p:nvSpPr>
        <p:spPr>
          <a:xfrm>
            <a:off x="1097280" y="286603"/>
            <a:ext cx="10058400" cy="1450757"/>
          </a:xfrm>
        </p:spPr>
        <p:txBody>
          <a:bodyPr>
            <a:normAutofit/>
          </a:bodyPr>
          <a:lstStyle/>
          <a:p>
            <a:r>
              <a:rPr lang="en-US" dirty="0"/>
              <a:t>Priority-Discipline Queues </a:t>
            </a:r>
            <a:r>
              <a:rPr lang="en-US" dirty="0">
                <a:solidFill>
                  <a:schemeClr val="tx1"/>
                </a:solidFill>
              </a:rPr>
              <a:t>algorithm (</a:t>
            </a:r>
            <a:r>
              <a:rPr lang="en-IN" sz="4800" b="1" spc="0" dirty="0">
                <a:solidFill>
                  <a:schemeClr val="tx1"/>
                </a:solidFill>
              </a:rPr>
              <a:t>Preemptive</a:t>
            </a:r>
            <a:r>
              <a:rPr lang="en-US" dirty="0">
                <a:solidFill>
                  <a:schemeClr val="tx1"/>
                </a:solidFill>
              </a:rPr>
              <a:t>)</a:t>
            </a:r>
            <a:endParaRPr lang="en-IN" dirty="0">
              <a:solidFill>
                <a:schemeClr val="tx1"/>
              </a:solidFill>
            </a:endParaRPr>
          </a:p>
        </p:txBody>
      </p:sp>
      <p:cxnSp>
        <p:nvCxnSpPr>
          <p:cNvPr id="14" name="Straight Connector 13">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6">
            <a:extLst>
              <a:ext uri="{FF2B5EF4-FFF2-40B4-BE49-F238E27FC236}">
                <a16:creationId xmlns:a16="http://schemas.microsoft.com/office/drawing/2014/main" id="{837FF8A4-2571-4005-9531-354EA2B0EE0D}"/>
              </a:ext>
            </a:extLst>
          </p:cNvPr>
          <p:cNvGraphicFramePr>
            <a:graphicFrameLocks noGrp="1"/>
          </p:cNvGraphicFramePr>
          <p:nvPr>
            <p:ph idx="1"/>
            <p:extLst>
              <p:ext uri="{D42A27DB-BD31-4B8C-83A1-F6EECF244321}">
                <p14:modId xmlns:p14="http://schemas.microsoft.com/office/powerpoint/2010/main" val="614277335"/>
              </p:ext>
            </p:extLst>
          </p:nvPr>
        </p:nvGraphicFramePr>
        <p:xfrm>
          <a:off x="1750381" y="2014974"/>
          <a:ext cx="8691238" cy="3565860"/>
        </p:xfrm>
        <a:graphic>
          <a:graphicData uri="http://schemas.openxmlformats.org/drawingml/2006/table">
            <a:tbl>
              <a:tblPr firstRow="1" bandRow="1">
                <a:noFill/>
                <a:tableStyleId>{5C22544A-7EE6-4342-B048-85BDC9FD1C3A}</a:tableStyleId>
              </a:tblPr>
              <a:tblGrid>
                <a:gridCol w="937408">
                  <a:extLst>
                    <a:ext uri="{9D8B030D-6E8A-4147-A177-3AD203B41FA5}">
                      <a16:colId xmlns:a16="http://schemas.microsoft.com/office/drawing/2014/main" val="171649452"/>
                    </a:ext>
                  </a:extLst>
                </a:gridCol>
                <a:gridCol w="937408">
                  <a:extLst>
                    <a:ext uri="{9D8B030D-6E8A-4147-A177-3AD203B41FA5}">
                      <a16:colId xmlns:a16="http://schemas.microsoft.com/office/drawing/2014/main" val="1552172050"/>
                    </a:ext>
                  </a:extLst>
                </a:gridCol>
                <a:gridCol w="937408">
                  <a:extLst>
                    <a:ext uri="{9D8B030D-6E8A-4147-A177-3AD203B41FA5}">
                      <a16:colId xmlns:a16="http://schemas.microsoft.com/office/drawing/2014/main" val="3561928963"/>
                    </a:ext>
                  </a:extLst>
                </a:gridCol>
                <a:gridCol w="1003166">
                  <a:extLst>
                    <a:ext uri="{9D8B030D-6E8A-4147-A177-3AD203B41FA5}">
                      <a16:colId xmlns:a16="http://schemas.microsoft.com/office/drawing/2014/main" val="161320466"/>
                    </a:ext>
                  </a:extLst>
                </a:gridCol>
                <a:gridCol w="1003166">
                  <a:extLst>
                    <a:ext uri="{9D8B030D-6E8A-4147-A177-3AD203B41FA5}">
                      <a16:colId xmlns:a16="http://schemas.microsoft.com/office/drawing/2014/main" val="4238185778"/>
                    </a:ext>
                  </a:extLst>
                </a:gridCol>
                <a:gridCol w="1520686">
                  <a:extLst>
                    <a:ext uri="{9D8B030D-6E8A-4147-A177-3AD203B41FA5}">
                      <a16:colId xmlns:a16="http://schemas.microsoft.com/office/drawing/2014/main" val="3089059767"/>
                    </a:ext>
                  </a:extLst>
                </a:gridCol>
                <a:gridCol w="1180234">
                  <a:extLst>
                    <a:ext uri="{9D8B030D-6E8A-4147-A177-3AD203B41FA5}">
                      <a16:colId xmlns:a16="http://schemas.microsoft.com/office/drawing/2014/main" val="549392928"/>
                    </a:ext>
                  </a:extLst>
                </a:gridCol>
                <a:gridCol w="1171762">
                  <a:extLst>
                    <a:ext uri="{9D8B030D-6E8A-4147-A177-3AD203B41FA5}">
                      <a16:colId xmlns:a16="http://schemas.microsoft.com/office/drawing/2014/main" val="4215509424"/>
                    </a:ext>
                  </a:extLst>
                </a:gridCol>
              </a:tblGrid>
              <a:tr h="454276">
                <a:tc gridSpan="8">
                  <a:txBody>
                    <a:bodyPr/>
                    <a:lstStyle/>
                    <a:p>
                      <a:pPr algn="ctr" fontAlgn="b"/>
                      <a:r>
                        <a:rPr lang="en-IN" sz="1600" b="1" u="none" strike="noStrike" cap="none" spc="0" dirty="0">
                          <a:solidFill>
                            <a:schemeClr val="bg1"/>
                          </a:solidFill>
                          <a:effectLst/>
                        </a:rPr>
                        <a:t>Preemptive Priority Queue Algorithm</a:t>
                      </a:r>
                      <a:endParaRPr lang="en-IN" sz="1600" b="1" i="0" u="none" strike="noStrike" cap="none" spc="0" dirty="0">
                        <a:solidFill>
                          <a:schemeClr val="bg1"/>
                        </a:solidFill>
                        <a:effectLst/>
                        <a:latin typeface="Arial" panose="020B0604020202020204" pitchFamily="34" charset="0"/>
                      </a:endParaRPr>
                    </a:p>
                  </a:txBody>
                  <a:tcPr marL="73755" marR="52682" marT="105364" marB="105364" anchor="ctr">
                    <a:lnL w="12700" cmpd="sng">
                      <a:noFill/>
                    </a:lnL>
                    <a:lnR w="12700" cmpd="sng">
                      <a:noFill/>
                    </a:lnR>
                    <a:lnT w="19050" cap="flat" cmpd="sng" algn="ctr">
                      <a:noFill/>
                      <a:prstDash val="solid"/>
                    </a:lnT>
                    <a:lnB w="38100" cmpd="sng">
                      <a:noFill/>
                    </a:lnB>
                    <a:solidFill>
                      <a:schemeClr val="tx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20667769"/>
                  </a:ext>
                </a:extLst>
              </a:tr>
              <a:tr h="665420">
                <a:tc>
                  <a:txBody>
                    <a:bodyPr/>
                    <a:lstStyle/>
                    <a:p>
                      <a:pPr algn="l" fontAlgn="b"/>
                      <a:r>
                        <a:rPr lang="en-IN" sz="1400" b="0" i="0" u="none" strike="noStrike">
                          <a:effectLst/>
                          <a:latin typeface="Arial" panose="020B0604020202020204" pitchFamily="34" charset="0"/>
                        </a:rPr>
                        <a:t>Patients</a:t>
                      </a:r>
                    </a:p>
                  </a:txBody>
                  <a:tcPr marL="0" marR="0" marT="0" marB="0" anchor="b">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l" fontAlgn="b"/>
                      <a:r>
                        <a:rPr lang="en-IN" sz="1400" b="0" i="0" u="none" strike="noStrike">
                          <a:effectLst/>
                          <a:latin typeface="Arial" panose="020B0604020202020204" pitchFamily="34" charset="0"/>
                        </a:rPr>
                        <a:t>Priority</a:t>
                      </a:r>
                    </a:p>
                  </a:txBody>
                  <a:tcPr marL="0" marR="0" marT="0" marB="0" anchor="b">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l" fontAlgn="b"/>
                      <a:r>
                        <a:rPr lang="en-IN" sz="1400" b="0" i="0" u="none" strike="noStrike">
                          <a:effectLst/>
                          <a:latin typeface="Arial" panose="020B0604020202020204" pitchFamily="34" charset="0"/>
                        </a:rPr>
                        <a:t>Arrival Time</a:t>
                      </a:r>
                    </a:p>
                  </a:txBody>
                  <a:tcPr marL="0" marR="0" marT="0" marB="0" anchor="b">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l" fontAlgn="b"/>
                      <a:r>
                        <a:rPr lang="en-IN" sz="1400" b="0" i="0" u="none" strike="noStrike">
                          <a:effectLst/>
                          <a:latin typeface="Arial" panose="020B0604020202020204" pitchFamily="34" charset="0"/>
                        </a:rPr>
                        <a:t>Burst Time</a:t>
                      </a:r>
                    </a:p>
                  </a:txBody>
                  <a:tcPr marL="0" marR="0" marT="0" marB="0" anchor="b">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l" fontAlgn="b"/>
                      <a:r>
                        <a:rPr lang="en-IN" sz="1400" b="0" i="0" u="none" strike="noStrike">
                          <a:effectLst/>
                          <a:latin typeface="Arial" panose="020B0604020202020204" pitchFamily="34" charset="0"/>
                        </a:rPr>
                        <a:t>New BT</a:t>
                      </a:r>
                    </a:p>
                  </a:txBody>
                  <a:tcPr marL="0" marR="0" marT="0" marB="0" anchor="b">
                    <a:lnL w="12700" cmpd="sng">
                      <a:noFill/>
                      <a:prstDash val="solid"/>
                    </a:lnL>
                    <a:lnR w="12700" cmpd="sng">
                      <a:noFill/>
                      <a:prstDash val="solid"/>
                    </a:lnR>
                    <a:lnT w="38100" cmpd="sng">
                      <a:noFill/>
                    </a:lnT>
                    <a:lnB w="12700" cap="flat" cmpd="sng" algn="ctr">
                      <a:solidFill>
                        <a:schemeClr val="tx1"/>
                      </a:solidFill>
                      <a:prstDash val="solid"/>
                      <a:round/>
                      <a:headEnd type="none" w="med" len="med"/>
                      <a:tailEnd type="none" w="med" len="med"/>
                    </a:lnB>
                    <a:noFill/>
                  </a:tcPr>
                </a:tc>
                <a:tc>
                  <a:txBody>
                    <a:bodyPr/>
                    <a:lstStyle/>
                    <a:p>
                      <a:pPr algn="l" fontAlgn="b"/>
                      <a:r>
                        <a:rPr lang="en-IN" sz="1400" b="0" i="0" u="none" strike="noStrike">
                          <a:effectLst/>
                          <a:latin typeface="Arial" panose="020B0604020202020204" pitchFamily="34" charset="0"/>
                        </a:rPr>
                        <a:t>System Time (Completion Time)</a:t>
                      </a:r>
                    </a:p>
                  </a:txBody>
                  <a:tcPr marL="0" marR="0" marT="0" marB="0" anchor="b">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l" fontAlgn="b"/>
                      <a:r>
                        <a:rPr lang="en-IN" sz="1400" b="0" i="0" u="none" strike="noStrike">
                          <a:effectLst/>
                          <a:latin typeface="Arial" panose="020B0604020202020204" pitchFamily="34" charset="0"/>
                        </a:rPr>
                        <a:t>Turnaround Time (ST - AT)</a:t>
                      </a:r>
                    </a:p>
                  </a:txBody>
                  <a:tcPr marL="0" marR="0" marT="0" marB="0" anchor="b">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l" fontAlgn="b"/>
                      <a:r>
                        <a:rPr lang="en-IN" sz="1400" b="0" i="0" u="none" strike="noStrike">
                          <a:effectLst/>
                          <a:latin typeface="Arial" panose="020B0604020202020204" pitchFamily="34" charset="0"/>
                        </a:rPr>
                        <a:t>Waiting Time (TT - BT)</a:t>
                      </a:r>
                    </a:p>
                  </a:txBody>
                  <a:tcPr marL="0" marR="0" marT="0" marB="0" anchor="b">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2082417637"/>
                  </a:ext>
                </a:extLst>
              </a:tr>
              <a:tr h="305734">
                <a:tc>
                  <a:txBody>
                    <a:bodyPr/>
                    <a:lstStyle/>
                    <a:p>
                      <a:pPr algn="l" fontAlgn="b"/>
                      <a:r>
                        <a:rPr lang="en-IN" sz="1400" b="0" i="0" u="none" strike="noStrike">
                          <a:effectLst/>
                          <a:latin typeface="Arial" panose="020B0604020202020204" pitchFamily="34" charset="0"/>
                        </a:rPr>
                        <a:t>P1</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b="0" i="0" u="none" strike="noStrike">
                          <a:effectLst/>
                          <a:latin typeface="Arial" panose="020B0604020202020204" pitchFamily="34" charset="0"/>
                        </a:rPr>
                        <a:t>3</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b="0" i="0" u="none" strike="noStrike">
                          <a:effectLst/>
                          <a:latin typeface="Arial" panose="020B0604020202020204" pitchFamily="34" charset="0"/>
                        </a:rPr>
                        <a:t>0</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b="0" i="0" u="none" strike="noStrike">
                          <a:effectLst/>
                          <a:latin typeface="Arial" panose="020B0604020202020204" pitchFamily="34" charset="0"/>
                        </a:rPr>
                        <a:t>8</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b="0" i="0" u="none" strike="noStrike">
                          <a:effectLst/>
                          <a:latin typeface="Arial" panose="020B0604020202020204" pitchFamily="34" charset="0"/>
                        </a:rPr>
                        <a:t>3</a:t>
                      </a:r>
                    </a:p>
                  </a:txBody>
                  <a:tcPr marL="0" marR="0" marT="0"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r" fontAlgn="b"/>
                      <a:r>
                        <a:rPr lang="en-IN" sz="1400" b="0" i="0" u="none" strike="noStrike">
                          <a:effectLst/>
                          <a:latin typeface="Arial" panose="020B0604020202020204" pitchFamily="34" charset="0"/>
                        </a:rPr>
                        <a:t>15</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b="0" i="0" u="none" strike="noStrike">
                          <a:effectLst/>
                          <a:latin typeface="Arial" panose="020B0604020202020204" pitchFamily="34" charset="0"/>
                        </a:rPr>
                        <a:t>15</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b="0" i="0" u="none" strike="noStrike">
                          <a:effectLst/>
                          <a:latin typeface="Arial" panose="020B0604020202020204" pitchFamily="34" charset="0"/>
                        </a:rPr>
                        <a:t>7</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978133321"/>
                  </a:ext>
                </a:extLst>
              </a:tr>
              <a:tr h="305734">
                <a:tc>
                  <a:txBody>
                    <a:bodyPr/>
                    <a:lstStyle/>
                    <a:p>
                      <a:pPr algn="l" fontAlgn="b"/>
                      <a:r>
                        <a:rPr lang="en-IN" sz="1400" b="0" i="0" u="none" strike="noStrike">
                          <a:effectLst/>
                          <a:latin typeface="Arial" panose="020B0604020202020204" pitchFamily="34" charset="0"/>
                        </a:rPr>
                        <a:t>P2</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b="0" i="0" u="none" strike="noStrike" dirty="0">
                          <a:effectLst/>
                          <a:latin typeface="Arial" panose="020B0604020202020204" pitchFamily="34" charset="0"/>
                        </a:rPr>
                        <a:t>4</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b="0" i="0" u="none" strike="noStrike">
                          <a:effectLst/>
                          <a:latin typeface="Arial" panose="020B0604020202020204" pitchFamily="34" charset="0"/>
                        </a:rPr>
                        <a:t>1</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b="0" i="0" u="none" strike="noStrike">
                          <a:effectLst/>
                          <a:latin typeface="Arial" panose="020B0604020202020204" pitchFamily="34" charset="0"/>
                        </a:rPr>
                        <a:t>2</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l" fontAlgn="b"/>
                      <a:r>
                        <a:rPr lang="en-IN" sz="1400" b="0" i="0" u="none" strike="noStrike">
                          <a:effectLst/>
                          <a:latin typeface="Arial" panose="020B0604020202020204" pitchFamily="34" charset="0"/>
                        </a:rPr>
                        <a:t> </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noFill/>
                  </a:tcPr>
                </a:tc>
                <a:tc>
                  <a:txBody>
                    <a:bodyPr/>
                    <a:lstStyle/>
                    <a:p>
                      <a:pPr algn="r" fontAlgn="b"/>
                      <a:r>
                        <a:rPr lang="en-IN" sz="1400" b="0" i="0" u="none" strike="noStrike">
                          <a:effectLst/>
                          <a:latin typeface="Arial" panose="020B0604020202020204" pitchFamily="34" charset="0"/>
                        </a:rPr>
                        <a:t>17</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b="0" i="0" u="none" strike="noStrike">
                          <a:effectLst/>
                          <a:latin typeface="Arial" panose="020B0604020202020204" pitchFamily="34" charset="0"/>
                        </a:rPr>
                        <a:t>16</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b="0" i="0" u="none" strike="noStrike">
                          <a:effectLst/>
                          <a:latin typeface="Arial" panose="020B0604020202020204" pitchFamily="34" charset="0"/>
                        </a:rPr>
                        <a:t>14</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2102788482"/>
                  </a:ext>
                </a:extLst>
              </a:tr>
              <a:tr h="305734">
                <a:tc>
                  <a:txBody>
                    <a:bodyPr/>
                    <a:lstStyle/>
                    <a:p>
                      <a:pPr algn="l" fontAlgn="b"/>
                      <a:r>
                        <a:rPr lang="en-IN" sz="1400" b="0" i="0" u="none" strike="noStrike">
                          <a:effectLst/>
                          <a:latin typeface="Arial" panose="020B0604020202020204" pitchFamily="34" charset="0"/>
                        </a:rPr>
                        <a:t>P3</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b="0" i="0" u="none" strike="noStrike">
                          <a:effectLst/>
                          <a:latin typeface="Arial" panose="020B0604020202020204" pitchFamily="34" charset="0"/>
                        </a:rPr>
                        <a:t>4</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b="0" i="0" u="none" strike="noStrike">
                          <a:effectLst/>
                          <a:latin typeface="Arial" panose="020B0604020202020204" pitchFamily="34" charset="0"/>
                        </a:rPr>
                        <a:t>3</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b="0" i="0" u="none" strike="noStrike">
                          <a:effectLst/>
                          <a:latin typeface="Arial" panose="020B0604020202020204" pitchFamily="34" charset="0"/>
                        </a:rPr>
                        <a:t>4</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l" fontAlgn="b"/>
                      <a:r>
                        <a:rPr lang="en-IN" sz="1400" b="0" i="0" u="none" strike="noStrike">
                          <a:effectLst/>
                          <a:latin typeface="Arial" panose="020B0604020202020204" pitchFamily="34" charset="0"/>
                        </a:rPr>
                        <a:t> </a:t>
                      </a:r>
                    </a:p>
                  </a:txBody>
                  <a:tcPr marL="0" marR="0" marT="0"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r" fontAlgn="b"/>
                      <a:r>
                        <a:rPr lang="en-IN" sz="1400" b="0" i="0" u="none" strike="noStrike">
                          <a:effectLst/>
                          <a:latin typeface="Arial" panose="020B0604020202020204" pitchFamily="34" charset="0"/>
                        </a:rPr>
                        <a:t>21</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b="0" i="0" u="none" strike="noStrike">
                          <a:effectLst/>
                          <a:latin typeface="Arial" panose="020B0604020202020204" pitchFamily="34" charset="0"/>
                        </a:rPr>
                        <a:t>18</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b="0" i="0" u="none" strike="noStrike">
                          <a:effectLst/>
                          <a:latin typeface="Arial" panose="020B0604020202020204" pitchFamily="34" charset="0"/>
                        </a:rPr>
                        <a:t>14</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292906149"/>
                  </a:ext>
                </a:extLst>
              </a:tr>
              <a:tr h="305734">
                <a:tc>
                  <a:txBody>
                    <a:bodyPr/>
                    <a:lstStyle/>
                    <a:p>
                      <a:pPr algn="l" fontAlgn="b"/>
                      <a:r>
                        <a:rPr lang="en-IN" sz="1400" b="0" i="0" u="none" strike="noStrike">
                          <a:effectLst/>
                          <a:latin typeface="Arial" panose="020B0604020202020204" pitchFamily="34" charset="0"/>
                        </a:rPr>
                        <a:t>P4</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b="0" i="0" u="none" strike="noStrike">
                          <a:effectLst/>
                          <a:latin typeface="Arial" panose="020B0604020202020204" pitchFamily="34" charset="0"/>
                        </a:rPr>
                        <a:t>5</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b="0" i="0" u="none" strike="noStrike">
                          <a:effectLst/>
                          <a:latin typeface="Arial" panose="020B0604020202020204" pitchFamily="34" charset="0"/>
                        </a:rPr>
                        <a:t>4</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b="0" i="0" u="none" strike="noStrike">
                          <a:effectLst/>
                          <a:latin typeface="Arial" panose="020B0604020202020204" pitchFamily="34" charset="0"/>
                        </a:rPr>
                        <a:t>1</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l" fontAlgn="b"/>
                      <a:r>
                        <a:rPr lang="en-IN" sz="1400" b="0" i="0" u="none" strike="noStrike">
                          <a:effectLst/>
                          <a:latin typeface="Arial" panose="020B0604020202020204" pitchFamily="34" charset="0"/>
                        </a:rPr>
                        <a:t> </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noFill/>
                  </a:tcPr>
                </a:tc>
                <a:tc>
                  <a:txBody>
                    <a:bodyPr/>
                    <a:lstStyle/>
                    <a:p>
                      <a:pPr algn="r" fontAlgn="b"/>
                      <a:r>
                        <a:rPr lang="en-IN" sz="1400" b="0" i="0" u="none" strike="noStrike">
                          <a:effectLst/>
                          <a:latin typeface="Arial" panose="020B0604020202020204" pitchFamily="34" charset="0"/>
                        </a:rPr>
                        <a:t>22</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b="0" i="0" u="none" strike="noStrike">
                          <a:effectLst/>
                          <a:latin typeface="Arial" panose="020B0604020202020204" pitchFamily="34" charset="0"/>
                        </a:rPr>
                        <a:t>18</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b="0" i="0" u="none" strike="noStrike">
                          <a:effectLst/>
                          <a:latin typeface="Arial" panose="020B0604020202020204" pitchFamily="34" charset="0"/>
                        </a:rPr>
                        <a:t>17</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1655857858"/>
                  </a:ext>
                </a:extLst>
              </a:tr>
              <a:tr h="305734">
                <a:tc>
                  <a:txBody>
                    <a:bodyPr/>
                    <a:lstStyle/>
                    <a:p>
                      <a:pPr algn="l" fontAlgn="b"/>
                      <a:r>
                        <a:rPr lang="en-IN" sz="1400" b="0" i="0" u="none" strike="noStrike">
                          <a:effectLst/>
                          <a:latin typeface="Arial" panose="020B0604020202020204" pitchFamily="34" charset="0"/>
                        </a:rPr>
                        <a:t>P5</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b="0" i="0" u="none" strike="noStrike">
                          <a:effectLst/>
                          <a:latin typeface="Arial" panose="020B0604020202020204" pitchFamily="34" charset="0"/>
                        </a:rPr>
                        <a:t>2</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b="0" i="0" u="none" strike="noStrike">
                          <a:effectLst/>
                          <a:latin typeface="Arial" panose="020B0604020202020204" pitchFamily="34" charset="0"/>
                        </a:rPr>
                        <a:t>5</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b="0" i="0" u="none" strike="noStrike">
                          <a:effectLst/>
                          <a:latin typeface="Arial" panose="020B0604020202020204" pitchFamily="34" charset="0"/>
                        </a:rPr>
                        <a:t>6</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b="0" i="0" u="none" strike="noStrike">
                          <a:effectLst/>
                          <a:latin typeface="Arial" panose="020B0604020202020204" pitchFamily="34" charset="0"/>
                        </a:rPr>
                        <a:t>1</a:t>
                      </a:r>
                    </a:p>
                  </a:txBody>
                  <a:tcPr marL="0" marR="0" marT="0"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r" fontAlgn="b"/>
                      <a:r>
                        <a:rPr lang="en-IN" sz="1400" b="0" i="0" u="none" strike="noStrike">
                          <a:effectLst/>
                          <a:latin typeface="Arial" panose="020B0604020202020204" pitchFamily="34" charset="0"/>
                        </a:rPr>
                        <a:t>12</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b="0" i="0" u="none" strike="noStrike">
                          <a:effectLst/>
                          <a:latin typeface="Arial" panose="020B0604020202020204" pitchFamily="34" charset="0"/>
                        </a:rPr>
                        <a:t>7</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b="0" i="0" u="none" strike="noStrike">
                          <a:effectLst/>
                          <a:latin typeface="Arial" panose="020B0604020202020204" pitchFamily="34" charset="0"/>
                        </a:rPr>
                        <a:t>1</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224192623"/>
                  </a:ext>
                </a:extLst>
              </a:tr>
              <a:tr h="305734">
                <a:tc>
                  <a:txBody>
                    <a:bodyPr/>
                    <a:lstStyle/>
                    <a:p>
                      <a:pPr algn="l" fontAlgn="b"/>
                      <a:r>
                        <a:rPr lang="en-IN" sz="1400" b="0" i="0" u="none" strike="noStrike">
                          <a:effectLst/>
                          <a:latin typeface="Arial" panose="020B0604020202020204" pitchFamily="34" charset="0"/>
                        </a:rPr>
                        <a:t>P6</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b="0" i="0" u="none" strike="noStrike">
                          <a:effectLst/>
                          <a:latin typeface="Arial" panose="020B0604020202020204" pitchFamily="34" charset="0"/>
                        </a:rPr>
                        <a:t>6</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b="0" i="0" u="none" strike="noStrike">
                          <a:effectLst/>
                          <a:latin typeface="Arial" panose="020B0604020202020204" pitchFamily="34" charset="0"/>
                        </a:rPr>
                        <a:t>6</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b="0" i="0" u="none" strike="noStrike">
                          <a:effectLst/>
                          <a:latin typeface="Arial" panose="020B0604020202020204" pitchFamily="34" charset="0"/>
                        </a:rPr>
                        <a:t>5</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l" fontAlgn="b"/>
                      <a:r>
                        <a:rPr lang="en-IN" sz="1400" b="0" i="0" u="none" strike="noStrike">
                          <a:effectLst/>
                          <a:latin typeface="Arial" panose="020B0604020202020204" pitchFamily="34" charset="0"/>
                        </a:rPr>
                        <a:t> </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noFill/>
                  </a:tcPr>
                </a:tc>
                <a:tc>
                  <a:txBody>
                    <a:bodyPr/>
                    <a:lstStyle/>
                    <a:p>
                      <a:pPr algn="r" fontAlgn="b"/>
                      <a:r>
                        <a:rPr lang="en-IN" sz="1400" b="0" i="0" u="none" strike="noStrike">
                          <a:effectLst/>
                          <a:latin typeface="Arial" panose="020B0604020202020204" pitchFamily="34" charset="0"/>
                        </a:rPr>
                        <a:t>27</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b="0" i="0" u="none" strike="noStrike">
                          <a:effectLst/>
                          <a:latin typeface="Arial" panose="020B0604020202020204" pitchFamily="34" charset="0"/>
                        </a:rPr>
                        <a:t>21</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IN" sz="1400" b="0" i="0" u="none" strike="noStrike">
                          <a:effectLst/>
                          <a:latin typeface="Arial" panose="020B0604020202020204" pitchFamily="34" charset="0"/>
                        </a:rPr>
                        <a:t>16</a:t>
                      </a:r>
                    </a:p>
                  </a:txBody>
                  <a:tcPr marL="0" marR="0" marT="0" marB="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4081051592"/>
                  </a:ext>
                </a:extLst>
              </a:tr>
              <a:tr h="305734">
                <a:tc>
                  <a:txBody>
                    <a:bodyPr/>
                    <a:lstStyle/>
                    <a:p>
                      <a:pPr algn="l" fontAlgn="b"/>
                      <a:r>
                        <a:rPr lang="en-IN" sz="1400" b="0" i="0" u="none" strike="noStrike">
                          <a:effectLst/>
                          <a:latin typeface="Arial" panose="020B0604020202020204" pitchFamily="34" charset="0"/>
                        </a:rPr>
                        <a:t>P7</a:t>
                      </a:r>
                    </a:p>
                  </a:txBody>
                  <a:tcPr marL="0" marR="0" marT="0" marB="0" anchor="b">
                    <a:lnL w="12700" cmpd="sng">
                      <a:noFill/>
                      <a:prstDash val="solid"/>
                    </a:lnL>
                    <a:lnR w="12700" cmpd="sng">
                      <a:noFill/>
                      <a:prstDash val="solid"/>
                    </a:lnR>
                    <a:lnT w="12700"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en-IN" sz="1400" b="0" i="0" u="none" strike="noStrike">
                          <a:effectLst/>
                          <a:latin typeface="Arial" panose="020B0604020202020204" pitchFamily="34" charset="0"/>
                        </a:rPr>
                        <a:t>1</a:t>
                      </a:r>
                    </a:p>
                  </a:txBody>
                  <a:tcPr marL="0" marR="0" marT="0" marB="0" anchor="b">
                    <a:lnL w="12700" cmpd="sng">
                      <a:noFill/>
                      <a:prstDash val="solid"/>
                    </a:lnL>
                    <a:lnR w="12700" cmpd="sng">
                      <a:noFill/>
                      <a:prstDash val="solid"/>
                    </a:lnR>
                    <a:lnT w="12700"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en-IN" sz="1400" b="0" i="0" u="none" strike="noStrike">
                          <a:effectLst/>
                          <a:latin typeface="Arial" panose="020B0604020202020204" pitchFamily="34" charset="0"/>
                        </a:rPr>
                        <a:t>10</a:t>
                      </a:r>
                    </a:p>
                  </a:txBody>
                  <a:tcPr marL="0" marR="0" marT="0" marB="0" anchor="b">
                    <a:lnL w="12700" cmpd="sng">
                      <a:noFill/>
                      <a:prstDash val="solid"/>
                    </a:lnL>
                    <a:lnR w="12700" cmpd="sng">
                      <a:noFill/>
                      <a:prstDash val="solid"/>
                    </a:lnR>
                    <a:lnT w="12700"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en-IN" sz="1400" b="0" i="0" u="none" strike="noStrike">
                          <a:effectLst/>
                          <a:latin typeface="Arial" panose="020B0604020202020204" pitchFamily="34" charset="0"/>
                        </a:rPr>
                        <a:t>1</a:t>
                      </a:r>
                    </a:p>
                  </a:txBody>
                  <a:tcPr marL="0" marR="0" marT="0" marB="0" anchor="b">
                    <a:lnL w="12700" cmpd="sng">
                      <a:noFill/>
                      <a:prstDash val="solid"/>
                    </a:lnL>
                    <a:lnR w="12700" cmpd="sng">
                      <a:noFill/>
                      <a:prstDash val="solid"/>
                    </a:lnR>
                    <a:lnT w="12700"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IN" sz="1400" b="0" i="0" u="none" strike="noStrike">
                          <a:effectLst/>
                          <a:latin typeface="Arial" panose="020B0604020202020204" pitchFamily="34" charset="0"/>
                        </a:rPr>
                        <a:t> </a:t>
                      </a:r>
                    </a:p>
                  </a:txBody>
                  <a:tcPr marL="0" marR="0" marT="0"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en-IN" sz="1400" b="0" i="0" u="none" strike="noStrike">
                          <a:effectLst/>
                          <a:latin typeface="Arial" panose="020B0604020202020204" pitchFamily="34" charset="0"/>
                        </a:rPr>
                        <a:t>11</a:t>
                      </a:r>
                    </a:p>
                  </a:txBody>
                  <a:tcPr marL="0" marR="0" marT="0" marB="0" anchor="b">
                    <a:lnL w="12700" cmpd="sng">
                      <a:noFill/>
                      <a:prstDash val="solid"/>
                    </a:lnL>
                    <a:lnR w="12700" cmpd="sng">
                      <a:noFill/>
                      <a:prstDash val="solid"/>
                    </a:lnR>
                    <a:lnT w="12700"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en-IN" sz="1400" b="0" i="0" u="none" strike="noStrike">
                          <a:effectLst/>
                          <a:latin typeface="Arial" panose="020B0604020202020204" pitchFamily="34" charset="0"/>
                        </a:rPr>
                        <a:t>1</a:t>
                      </a:r>
                    </a:p>
                  </a:txBody>
                  <a:tcPr marL="0" marR="0" marT="0" marB="0" anchor="b">
                    <a:lnL w="12700" cmpd="sng">
                      <a:noFill/>
                      <a:prstDash val="solid"/>
                    </a:lnL>
                    <a:lnR w="12700" cmpd="sng">
                      <a:noFill/>
                      <a:prstDash val="solid"/>
                    </a:lnR>
                    <a:lnT w="12700"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en-IN" sz="1400" b="0" i="0" u="none" strike="noStrike">
                          <a:effectLst/>
                          <a:latin typeface="Arial" panose="020B0604020202020204" pitchFamily="34" charset="0"/>
                        </a:rPr>
                        <a:t>0</a:t>
                      </a:r>
                    </a:p>
                  </a:txBody>
                  <a:tcPr marL="0" marR="0" marT="0" marB="0" anchor="b">
                    <a:lnL w="12700" cmpd="sng">
                      <a:noFill/>
                      <a:prstDash val="solid"/>
                    </a:lnL>
                    <a:lnR w="12700" cmpd="sng">
                      <a:noFill/>
                      <a:prstDash val="solid"/>
                    </a:lnR>
                    <a:lnT w="12700"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95874193"/>
                  </a:ext>
                </a:extLst>
              </a:tr>
              <a:tr h="305734">
                <a:tc>
                  <a:txBody>
                    <a:bodyPr/>
                    <a:lstStyle/>
                    <a:p>
                      <a:pPr algn="l" fontAlgn="b"/>
                      <a:r>
                        <a:rPr lang="en-IN" sz="1400" b="0" i="0" u="none" strike="noStrike">
                          <a:effectLst/>
                          <a:latin typeface="Arial" panose="020B0604020202020204" pitchFamily="34" charset="0"/>
                        </a:rPr>
                        <a:t>Total</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l" fontAlgn="b"/>
                      <a:r>
                        <a:rPr lang="en-IN" sz="1400" b="0" i="0" u="none" strike="noStrike">
                          <a:effectLst/>
                          <a:latin typeface="Arial" panose="020B0604020202020204" pitchFamily="34" charset="0"/>
                        </a:rPr>
                        <a:t> </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l" fontAlgn="b"/>
                      <a:r>
                        <a:rPr lang="en-IN" sz="1400" b="0" i="0" u="none" strike="noStrike">
                          <a:effectLst/>
                          <a:latin typeface="Arial" panose="020B0604020202020204" pitchFamily="34" charset="0"/>
                        </a:rPr>
                        <a:t> </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l" fontAlgn="b"/>
                      <a:r>
                        <a:rPr lang="en-IN" sz="1400" b="0" i="0" u="none" strike="noStrike">
                          <a:effectLst/>
                          <a:latin typeface="Arial" panose="020B0604020202020204" pitchFamily="34" charset="0"/>
                        </a:rPr>
                        <a:t> </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l" fontAlgn="b"/>
                      <a:r>
                        <a:rPr lang="en-IN" sz="1400" b="0" i="0" u="none" strike="noStrike">
                          <a:effectLst/>
                          <a:latin typeface="Arial" panose="020B0604020202020204" pitchFamily="34" charset="0"/>
                        </a:rPr>
                        <a:t> </a:t>
                      </a:r>
                    </a:p>
                  </a:txBody>
                  <a:tcPr marL="0" marR="0" marT="0"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r" fontAlgn="b"/>
                      <a:r>
                        <a:rPr lang="en-IN" sz="1400" b="0" i="0" u="none" strike="noStrike">
                          <a:effectLst/>
                          <a:latin typeface="Arial" panose="020B0604020202020204" pitchFamily="34" charset="0"/>
                        </a:rPr>
                        <a:t>125</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b="0" i="0" u="none" strike="noStrike">
                          <a:effectLst/>
                          <a:latin typeface="Arial" panose="020B0604020202020204" pitchFamily="34" charset="0"/>
                        </a:rPr>
                        <a:t>96</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IN" sz="1400" b="0" i="0" u="none" strike="noStrike" dirty="0">
                          <a:effectLst/>
                          <a:latin typeface="Arial" panose="020B0604020202020204" pitchFamily="34" charset="0"/>
                        </a:rPr>
                        <a:t>69</a:t>
                      </a:r>
                    </a:p>
                  </a:txBody>
                  <a:tcPr marL="0" marR="0" marT="0" marB="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950482721"/>
                  </a:ext>
                </a:extLst>
              </a:tr>
            </a:tbl>
          </a:graphicData>
        </a:graphic>
      </p:graphicFrame>
      <p:graphicFrame>
        <p:nvGraphicFramePr>
          <p:cNvPr id="4" name="Table 3">
            <a:extLst>
              <a:ext uri="{FF2B5EF4-FFF2-40B4-BE49-F238E27FC236}">
                <a16:creationId xmlns:a16="http://schemas.microsoft.com/office/drawing/2014/main" id="{CAC7177B-34D2-4391-AA38-87224BFA4F53}"/>
              </a:ext>
            </a:extLst>
          </p:cNvPr>
          <p:cNvGraphicFramePr>
            <a:graphicFrameLocks noGrp="1"/>
          </p:cNvGraphicFramePr>
          <p:nvPr>
            <p:extLst>
              <p:ext uri="{D42A27DB-BD31-4B8C-83A1-F6EECF244321}">
                <p14:modId xmlns:p14="http://schemas.microsoft.com/office/powerpoint/2010/main" val="1180685027"/>
              </p:ext>
            </p:extLst>
          </p:nvPr>
        </p:nvGraphicFramePr>
        <p:xfrm>
          <a:off x="1750381" y="5792697"/>
          <a:ext cx="8676869" cy="487680"/>
        </p:xfrm>
        <a:graphic>
          <a:graphicData uri="http://schemas.openxmlformats.org/drawingml/2006/table">
            <a:tbl>
              <a:tblPr>
                <a:tableStyleId>{073A0DAA-6AF3-43AB-8588-CEC1D06C72B9}</a:tableStyleId>
              </a:tblPr>
              <a:tblGrid>
                <a:gridCol w="912920">
                  <a:extLst>
                    <a:ext uri="{9D8B030D-6E8A-4147-A177-3AD203B41FA5}">
                      <a16:colId xmlns:a16="http://schemas.microsoft.com/office/drawing/2014/main" val="3931642515"/>
                    </a:ext>
                  </a:extLst>
                </a:gridCol>
                <a:gridCol w="696495">
                  <a:extLst>
                    <a:ext uri="{9D8B030D-6E8A-4147-A177-3AD203B41FA5}">
                      <a16:colId xmlns:a16="http://schemas.microsoft.com/office/drawing/2014/main" val="2430723473"/>
                    </a:ext>
                  </a:extLst>
                </a:gridCol>
                <a:gridCol w="758654">
                  <a:extLst>
                    <a:ext uri="{9D8B030D-6E8A-4147-A177-3AD203B41FA5}">
                      <a16:colId xmlns:a16="http://schemas.microsoft.com/office/drawing/2014/main" val="1629628788"/>
                    </a:ext>
                  </a:extLst>
                </a:gridCol>
                <a:gridCol w="692104">
                  <a:extLst>
                    <a:ext uri="{9D8B030D-6E8A-4147-A177-3AD203B41FA5}">
                      <a16:colId xmlns:a16="http://schemas.microsoft.com/office/drawing/2014/main" val="2677396666"/>
                    </a:ext>
                  </a:extLst>
                </a:gridCol>
                <a:gridCol w="692104">
                  <a:extLst>
                    <a:ext uri="{9D8B030D-6E8A-4147-A177-3AD203B41FA5}">
                      <a16:colId xmlns:a16="http://schemas.microsoft.com/office/drawing/2014/main" val="680544178"/>
                    </a:ext>
                  </a:extLst>
                </a:gridCol>
                <a:gridCol w="1144634">
                  <a:extLst>
                    <a:ext uri="{9D8B030D-6E8A-4147-A177-3AD203B41FA5}">
                      <a16:colId xmlns:a16="http://schemas.microsoft.com/office/drawing/2014/main" val="3921511747"/>
                    </a:ext>
                  </a:extLst>
                </a:gridCol>
                <a:gridCol w="944990">
                  <a:extLst>
                    <a:ext uri="{9D8B030D-6E8A-4147-A177-3AD203B41FA5}">
                      <a16:colId xmlns:a16="http://schemas.microsoft.com/office/drawing/2014/main" val="3629602054"/>
                    </a:ext>
                  </a:extLst>
                </a:gridCol>
                <a:gridCol w="838512">
                  <a:extLst>
                    <a:ext uri="{9D8B030D-6E8A-4147-A177-3AD203B41FA5}">
                      <a16:colId xmlns:a16="http://schemas.microsoft.com/office/drawing/2014/main" val="564811031"/>
                    </a:ext>
                  </a:extLst>
                </a:gridCol>
                <a:gridCol w="998228">
                  <a:extLst>
                    <a:ext uri="{9D8B030D-6E8A-4147-A177-3AD203B41FA5}">
                      <a16:colId xmlns:a16="http://schemas.microsoft.com/office/drawing/2014/main" val="3440764668"/>
                    </a:ext>
                  </a:extLst>
                </a:gridCol>
                <a:gridCol w="998228">
                  <a:extLst>
                    <a:ext uri="{9D8B030D-6E8A-4147-A177-3AD203B41FA5}">
                      <a16:colId xmlns:a16="http://schemas.microsoft.com/office/drawing/2014/main" val="836346590"/>
                    </a:ext>
                  </a:extLst>
                </a:gridCol>
              </a:tblGrid>
              <a:tr h="224041">
                <a:tc>
                  <a:txBody>
                    <a:bodyPr/>
                    <a:lstStyle/>
                    <a:p>
                      <a:pPr marL="0" algn="ctr" defTabSz="914400" rtl="0" eaLnBrk="1" fontAlgn="b" latinLnBrk="0" hangingPunct="1"/>
                      <a:r>
                        <a:rPr lang="en-IN" sz="1600" b="1" u="none" strike="noStrike" kern="1200" cap="none" spc="0" dirty="0">
                          <a:solidFill>
                            <a:schemeClr val="tx1"/>
                          </a:solidFill>
                          <a:effectLst/>
                          <a:latin typeface="+mn-lt"/>
                          <a:ea typeface="+mn-ea"/>
                          <a:cs typeface="+mn-cs"/>
                        </a:rPr>
                        <a:t>Priority Q</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a:solidFill>
                            <a:schemeClr val="tx1"/>
                          </a:solidFill>
                          <a:effectLst/>
                          <a:latin typeface="+mn-lt"/>
                          <a:ea typeface="+mn-ea"/>
                          <a:cs typeface="+mn-cs"/>
                        </a:rPr>
                        <a:t>P1</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a:solidFill>
                            <a:schemeClr val="tx1"/>
                          </a:solidFill>
                          <a:effectLst/>
                          <a:latin typeface="+mn-lt"/>
                          <a:ea typeface="+mn-ea"/>
                          <a:cs typeface="+mn-cs"/>
                        </a:rPr>
                        <a:t>P5</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a:solidFill>
                            <a:schemeClr val="tx1"/>
                          </a:solidFill>
                          <a:effectLst/>
                          <a:latin typeface="+mn-lt"/>
                          <a:ea typeface="+mn-ea"/>
                          <a:cs typeface="+mn-cs"/>
                        </a:rPr>
                        <a:t>P7</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a:solidFill>
                            <a:schemeClr val="tx1"/>
                          </a:solidFill>
                          <a:effectLst/>
                          <a:latin typeface="+mn-lt"/>
                          <a:ea typeface="+mn-ea"/>
                          <a:cs typeface="+mn-cs"/>
                        </a:rPr>
                        <a:t>P5</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a:solidFill>
                            <a:schemeClr val="tx1"/>
                          </a:solidFill>
                          <a:effectLst/>
                          <a:latin typeface="+mn-lt"/>
                          <a:ea typeface="+mn-ea"/>
                          <a:cs typeface="+mn-cs"/>
                        </a:rPr>
                        <a:t>P1</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a:solidFill>
                            <a:schemeClr val="tx1"/>
                          </a:solidFill>
                          <a:effectLst/>
                          <a:latin typeface="+mn-lt"/>
                          <a:ea typeface="+mn-ea"/>
                          <a:cs typeface="+mn-cs"/>
                        </a:rPr>
                        <a:t>P2</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a:solidFill>
                            <a:schemeClr val="tx1"/>
                          </a:solidFill>
                          <a:effectLst/>
                          <a:latin typeface="+mn-lt"/>
                          <a:ea typeface="+mn-ea"/>
                          <a:cs typeface="+mn-cs"/>
                        </a:rPr>
                        <a:t>P3</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dirty="0">
                          <a:solidFill>
                            <a:schemeClr val="tx1"/>
                          </a:solidFill>
                          <a:effectLst/>
                          <a:latin typeface="+mn-lt"/>
                          <a:ea typeface="+mn-ea"/>
                          <a:cs typeface="+mn-cs"/>
                        </a:rPr>
                        <a:t>P4</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a:solidFill>
                            <a:schemeClr val="tx1"/>
                          </a:solidFill>
                          <a:effectLst/>
                          <a:latin typeface="+mn-lt"/>
                          <a:ea typeface="+mn-ea"/>
                          <a:cs typeface="+mn-cs"/>
                        </a:rPr>
                        <a:t>P6</a:t>
                      </a:r>
                    </a:p>
                  </a:txBody>
                  <a:tcPr marL="0" marR="0" marT="0" marB="0" anchor="b">
                    <a:solidFill>
                      <a:schemeClr val="bg1">
                        <a:lumMod val="85000"/>
                      </a:schemeClr>
                    </a:solidFill>
                  </a:tcPr>
                </a:tc>
                <a:extLst>
                  <a:ext uri="{0D108BD9-81ED-4DB2-BD59-A6C34878D82A}">
                    <a16:rowId xmlns:a16="http://schemas.microsoft.com/office/drawing/2014/main" val="55463109"/>
                  </a:ext>
                </a:extLst>
              </a:tr>
              <a:tr h="224041">
                <a:tc>
                  <a:txBody>
                    <a:bodyPr/>
                    <a:lstStyle/>
                    <a:p>
                      <a:pPr marL="0" algn="ctr" defTabSz="914400" rtl="0" eaLnBrk="1" fontAlgn="b" latinLnBrk="0" hangingPunct="1"/>
                      <a:r>
                        <a:rPr lang="en-IN" sz="1600" b="1" u="none" strike="noStrike" kern="1200" cap="none" spc="0">
                          <a:solidFill>
                            <a:schemeClr val="tx1"/>
                          </a:solidFill>
                          <a:effectLst/>
                          <a:latin typeface="+mn-lt"/>
                          <a:ea typeface="+mn-ea"/>
                          <a:cs typeface="+mn-cs"/>
                        </a:rPr>
                        <a:t>0</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a:solidFill>
                            <a:schemeClr val="tx1"/>
                          </a:solidFill>
                          <a:effectLst/>
                          <a:latin typeface="+mn-lt"/>
                          <a:ea typeface="+mn-ea"/>
                          <a:cs typeface="+mn-cs"/>
                        </a:rPr>
                        <a:t>5</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a:solidFill>
                            <a:schemeClr val="tx1"/>
                          </a:solidFill>
                          <a:effectLst/>
                          <a:latin typeface="+mn-lt"/>
                          <a:ea typeface="+mn-ea"/>
                          <a:cs typeface="+mn-cs"/>
                        </a:rPr>
                        <a:t>10</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a:solidFill>
                            <a:schemeClr val="tx1"/>
                          </a:solidFill>
                          <a:effectLst/>
                          <a:latin typeface="+mn-lt"/>
                          <a:ea typeface="+mn-ea"/>
                          <a:cs typeface="+mn-cs"/>
                        </a:rPr>
                        <a:t>11</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a:solidFill>
                            <a:schemeClr val="tx1"/>
                          </a:solidFill>
                          <a:effectLst/>
                          <a:latin typeface="+mn-lt"/>
                          <a:ea typeface="+mn-ea"/>
                          <a:cs typeface="+mn-cs"/>
                        </a:rPr>
                        <a:t>12</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a:solidFill>
                            <a:schemeClr val="tx1"/>
                          </a:solidFill>
                          <a:effectLst/>
                          <a:latin typeface="+mn-lt"/>
                          <a:ea typeface="+mn-ea"/>
                          <a:cs typeface="+mn-cs"/>
                        </a:rPr>
                        <a:t>15</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a:solidFill>
                            <a:schemeClr val="tx1"/>
                          </a:solidFill>
                          <a:effectLst/>
                          <a:latin typeface="+mn-lt"/>
                          <a:ea typeface="+mn-ea"/>
                          <a:cs typeface="+mn-cs"/>
                        </a:rPr>
                        <a:t>17</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a:solidFill>
                            <a:schemeClr val="tx1"/>
                          </a:solidFill>
                          <a:effectLst/>
                          <a:latin typeface="+mn-lt"/>
                          <a:ea typeface="+mn-ea"/>
                          <a:cs typeface="+mn-cs"/>
                        </a:rPr>
                        <a:t>21</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a:solidFill>
                            <a:schemeClr val="tx1"/>
                          </a:solidFill>
                          <a:effectLst/>
                          <a:latin typeface="+mn-lt"/>
                          <a:ea typeface="+mn-ea"/>
                          <a:cs typeface="+mn-cs"/>
                        </a:rPr>
                        <a:t>22</a:t>
                      </a:r>
                    </a:p>
                  </a:txBody>
                  <a:tcPr marL="0" marR="0" marT="0" marB="0" anchor="b">
                    <a:solidFill>
                      <a:schemeClr val="bg1">
                        <a:lumMod val="85000"/>
                      </a:schemeClr>
                    </a:solidFill>
                  </a:tcPr>
                </a:tc>
                <a:tc>
                  <a:txBody>
                    <a:bodyPr/>
                    <a:lstStyle/>
                    <a:p>
                      <a:pPr marL="0" algn="ctr" defTabSz="914400" rtl="0" eaLnBrk="1" fontAlgn="b" latinLnBrk="0" hangingPunct="1"/>
                      <a:r>
                        <a:rPr lang="en-IN" sz="1600" b="1" u="none" strike="noStrike" kern="1200" cap="none" spc="0" dirty="0">
                          <a:solidFill>
                            <a:schemeClr val="tx1"/>
                          </a:solidFill>
                          <a:effectLst/>
                          <a:latin typeface="+mn-lt"/>
                          <a:ea typeface="+mn-ea"/>
                          <a:cs typeface="+mn-cs"/>
                        </a:rPr>
                        <a:t>27</a:t>
                      </a:r>
                    </a:p>
                  </a:txBody>
                  <a:tcPr marL="0" marR="0" marT="0" marB="0" anchor="b">
                    <a:solidFill>
                      <a:schemeClr val="bg1">
                        <a:lumMod val="85000"/>
                      </a:schemeClr>
                    </a:solidFill>
                  </a:tcPr>
                </a:tc>
                <a:extLst>
                  <a:ext uri="{0D108BD9-81ED-4DB2-BD59-A6C34878D82A}">
                    <a16:rowId xmlns:a16="http://schemas.microsoft.com/office/drawing/2014/main" val="1072588824"/>
                  </a:ext>
                </a:extLst>
              </a:tr>
            </a:tbl>
          </a:graphicData>
        </a:graphic>
      </p:graphicFrame>
    </p:spTree>
    <p:extLst>
      <p:ext uri="{BB962C8B-B14F-4D97-AF65-F5344CB8AC3E}">
        <p14:creationId xmlns:p14="http://schemas.microsoft.com/office/powerpoint/2010/main" val="12756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EA3C-0898-4588-8C12-4D44DF6FB11F}"/>
              </a:ext>
            </a:extLst>
          </p:cNvPr>
          <p:cNvSpPr>
            <a:spLocks noGrp="1"/>
          </p:cNvSpPr>
          <p:nvPr>
            <p:ph type="title"/>
          </p:nvPr>
        </p:nvSpPr>
        <p:spPr/>
        <p:txBody>
          <a:bodyPr/>
          <a:lstStyle/>
          <a:p>
            <a:r>
              <a:rPr lang="en-US" dirty="0"/>
              <a:t>Non-Preemptive Priorities model</a:t>
            </a:r>
            <a:endParaRPr lang="en-IN" dirty="0"/>
          </a:p>
        </p:txBody>
      </p:sp>
      <p:pic>
        <p:nvPicPr>
          <p:cNvPr id="8" name="Content Placeholder 7">
            <a:extLst>
              <a:ext uri="{FF2B5EF4-FFF2-40B4-BE49-F238E27FC236}">
                <a16:creationId xmlns:a16="http://schemas.microsoft.com/office/drawing/2014/main" id="{69B65015-C9AA-493B-AE6D-3D93F3FE19A4}"/>
              </a:ext>
            </a:extLst>
          </p:cNvPr>
          <p:cNvPicPr>
            <a:picLocks noGrp="1" noChangeAspect="1"/>
          </p:cNvPicPr>
          <p:nvPr>
            <p:ph idx="1"/>
          </p:nvPr>
        </p:nvPicPr>
        <p:blipFill>
          <a:blip r:embed="rId2"/>
          <a:stretch>
            <a:fillRect/>
          </a:stretch>
        </p:blipFill>
        <p:spPr>
          <a:xfrm>
            <a:off x="965453" y="2259626"/>
            <a:ext cx="10261093" cy="2338747"/>
          </a:xfrm>
          <a:prstGeom prst="rect">
            <a:avLst/>
          </a:prstGeom>
        </p:spPr>
      </p:pic>
    </p:spTree>
    <p:extLst>
      <p:ext uri="{BB962C8B-B14F-4D97-AF65-F5344CB8AC3E}">
        <p14:creationId xmlns:p14="http://schemas.microsoft.com/office/powerpoint/2010/main" val="128870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40F1E-2154-4CBA-A4B7-6AEDD081F389}"/>
              </a:ext>
            </a:extLst>
          </p:cNvPr>
          <p:cNvSpPr>
            <a:spLocks noGrp="1"/>
          </p:cNvSpPr>
          <p:nvPr>
            <p:ph type="title"/>
          </p:nvPr>
        </p:nvSpPr>
        <p:spPr/>
        <p:txBody>
          <a:bodyPr/>
          <a:lstStyle/>
          <a:p>
            <a:r>
              <a:rPr lang="en-US" dirty="0"/>
              <a:t>Preemptive Priorities model</a:t>
            </a:r>
            <a:endParaRPr lang="en-IN" dirty="0"/>
          </a:p>
        </p:txBody>
      </p:sp>
      <p:pic>
        <p:nvPicPr>
          <p:cNvPr id="15" name="Content Placeholder 14">
            <a:extLst>
              <a:ext uri="{FF2B5EF4-FFF2-40B4-BE49-F238E27FC236}">
                <a16:creationId xmlns:a16="http://schemas.microsoft.com/office/drawing/2014/main" id="{4D682031-9AA7-4591-987D-478BEFFBB825}"/>
              </a:ext>
            </a:extLst>
          </p:cNvPr>
          <p:cNvPicPr>
            <a:picLocks noGrp="1" noChangeAspect="1"/>
          </p:cNvPicPr>
          <p:nvPr>
            <p:ph idx="1"/>
          </p:nvPr>
        </p:nvPicPr>
        <p:blipFill>
          <a:blip r:embed="rId2"/>
          <a:stretch>
            <a:fillRect/>
          </a:stretch>
        </p:blipFill>
        <p:spPr>
          <a:xfrm>
            <a:off x="978448" y="2273930"/>
            <a:ext cx="10235103" cy="2310140"/>
          </a:xfrm>
          <a:prstGeom prst="rect">
            <a:avLst/>
          </a:prstGeom>
        </p:spPr>
      </p:pic>
    </p:spTree>
    <p:extLst>
      <p:ext uri="{BB962C8B-B14F-4D97-AF65-F5344CB8AC3E}">
        <p14:creationId xmlns:p14="http://schemas.microsoft.com/office/powerpoint/2010/main" val="1941948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A6AE1-2BAE-4013-9EBB-F464124EF95D}"/>
              </a:ext>
            </a:extLst>
          </p:cNvPr>
          <p:cNvSpPr>
            <a:spLocks noGrp="1"/>
          </p:cNvSpPr>
          <p:nvPr>
            <p:ph type="title"/>
          </p:nvPr>
        </p:nvSpPr>
        <p:spPr>
          <a:xfrm>
            <a:off x="878911" y="643468"/>
            <a:ext cx="3177847" cy="1674180"/>
          </a:xfrm>
        </p:spPr>
        <p:txBody>
          <a:bodyPr>
            <a:normAutofit/>
          </a:bodyPr>
          <a:lstStyle/>
          <a:p>
            <a:r>
              <a:rPr lang="en-IN" sz="2800" dirty="0"/>
              <a:t>Preemptive Priorities Queue Workaround</a:t>
            </a:r>
          </a:p>
        </p:txBody>
      </p:sp>
      <p:cxnSp>
        <p:nvCxnSpPr>
          <p:cNvPr id="18" name="Straight Connector 1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Content Placeholder 7">
                <a:extLst>
                  <a:ext uri="{FF2B5EF4-FFF2-40B4-BE49-F238E27FC236}">
                    <a16:creationId xmlns:a16="http://schemas.microsoft.com/office/drawing/2014/main" id="{B009201C-5ED3-431E-A464-9D228788FC38}"/>
                  </a:ext>
                </a:extLst>
              </p:cNvPr>
              <p:cNvSpPr>
                <a:spLocks noGrp="1"/>
              </p:cNvSpPr>
              <p:nvPr>
                <p:ph idx="1"/>
              </p:nvPr>
            </p:nvSpPr>
            <p:spPr>
              <a:xfrm>
                <a:off x="858064" y="2639380"/>
                <a:ext cx="3205049" cy="3229714"/>
              </a:xfrm>
            </p:spPr>
            <p:txBody>
              <a:bodyPr>
                <a:normAutofit fontScale="85000" lnSpcReduction="10000"/>
              </a:bodyPr>
              <a:lstStyle/>
              <a:p>
                <a:pPr algn="just"/>
                <a:r>
                  <a:rPr lang="en-US" dirty="0"/>
                  <a:t>As the arrive pretty much at random (a Poisson input process), however in the problem statement it has specified the probabilities of arrivals which is not considered when run in the excel model. So, manually subtracting the </a:t>
                </a:r>
                <a:r>
                  <a:rPr lang="en-US" i="1" dirty="0"/>
                  <a:t>expected service time </a:t>
                </a: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1</m:t>
                        </m:r>
                      </m:num>
                      <m:den>
                        <m:r>
                          <a:rPr lang="en-US" i="1" smtClean="0">
                            <a:latin typeface="Cambria Math" panose="02040503050406030204" pitchFamily="18" charset="0"/>
                            <a:ea typeface="Cambria Math" panose="02040503050406030204" pitchFamily="18" charset="0"/>
                          </a:rPr>
                          <m:t>𝜇</m:t>
                        </m:r>
                      </m:den>
                    </m:f>
                  </m:oMath>
                </a14:m>
                <a:r>
                  <a:rPr lang="en-US" dirty="0"/>
                  <a:t> from each waiting time of the queue calculating the cumulative arrival rate using the model used in the previous problem will do the needful.</a:t>
                </a:r>
              </a:p>
            </p:txBody>
          </p:sp>
        </mc:Choice>
        <mc:Fallback xmlns="">
          <p:sp>
            <p:nvSpPr>
              <p:cNvPr id="19" name="Content Placeholder 7">
                <a:extLst>
                  <a:ext uri="{FF2B5EF4-FFF2-40B4-BE49-F238E27FC236}">
                    <a16:creationId xmlns:a16="http://schemas.microsoft.com/office/drawing/2014/main" id="{B009201C-5ED3-431E-A464-9D228788FC38}"/>
                  </a:ext>
                </a:extLst>
              </p:cNvPr>
              <p:cNvSpPr>
                <a:spLocks noGrp="1" noRot="1" noChangeAspect="1" noMove="1" noResize="1" noEditPoints="1" noAdjustHandles="1" noChangeArrowheads="1" noChangeShapeType="1" noTextEdit="1"/>
              </p:cNvSpPr>
              <p:nvPr>
                <p:ph idx="1"/>
              </p:nvPr>
            </p:nvSpPr>
            <p:spPr>
              <a:xfrm>
                <a:off x="858064" y="2639380"/>
                <a:ext cx="3205049" cy="3229714"/>
              </a:xfrm>
              <a:blipFill>
                <a:blip r:embed="rId2"/>
                <a:stretch>
                  <a:fillRect l="-1141" t="-566" r="-3802"/>
                </a:stretch>
              </a:blipFill>
            </p:spPr>
            <p:txBody>
              <a:bodyPr/>
              <a:lstStyle/>
              <a:p>
                <a:r>
                  <a:rPr lang="en-IN">
                    <a:noFill/>
                  </a:rPr>
                  <a:t> </a:t>
                </a:r>
              </a:p>
            </p:txBody>
          </p:sp>
        </mc:Fallback>
      </mc:AlternateContent>
      <p:pic>
        <p:nvPicPr>
          <p:cNvPr id="4" name="Content Placeholder 3">
            <a:extLst>
              <a:ext uri="{FF2B5EF4-FFF2-40B4-BE49-F238E27FC236}">
                <a16:creationId xmlns:a16="http://schemas.microsoft.com/office/drawing/2014/main" id="{0A39ADF7-342C-4E8C-8FA9-E8662EEB507B}"/>
              </a:ext>
            </a:extLst>
          </p:cNvPr>
          <p:cNvPicPr>
            <a:picLocks noChangeAspect="1"/>
          </p:cNvPicPr>
          <p:nvPr/>
        </p:nvPicPr>
        <p:blipFill>
          <a:blip r:embed="rId3"/>
          <a:srcRect/>
          <a:stretch/>
        </p:blipFill>
        <p:spPr>
          <a:xfrm>
            <a:off x="4903629" y="668634"/>
            <a:ext cx="6392196" cy="5175285"/>
          </a:xfrm>
          <a:prstGeom prst="rect">
            <a:avLst/>
          </a:prstGeom>
        </p:spPr>
      </p:pic>
      <p:sp>
        <p:nvSpPr>
          <p:cNvPr id="20" name="Rectangle 14">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82881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D97FF-D045-4ECC-BDEE-318C21FD8308}"/>
              </a:ext>
            </a:extLst>
          </p:cNvPr>
          <p:cNvSpPr>
            <a:spLocks noGrp="1"/>
          </p:cNvSpPr>
          <p:nvPr>
            <p:ph type="title"/>
          </p:nvPr>
        </p:nvSpPr>
        <p:spPr/>
        <p:txBody>
          <a:bodyPr/>
          <a:lstStyle/>
          <a:p>
            <a:r>
              <a:rPr lang="en-US" dirty="0"/>
              <a:t>Preemptive Priorities workaround results (s=2)</a:t>
            </a:r>
            <a:endParaRPr lang="en-IN" dirty="0"/>
          </a:p>
        </p:txBody>
      </p:sp>
      <p:pic>
        <p:nvPicPr>
          <p:cNvPr id="5" name="Content Placeholder 4">
            <a:extLst>
              <a:ext uri="{FF2B5EF4-FFF2-40B4-BE49-F238E27FC236}">
                <a16:creationId xmlns:a16="http://schemas.microsoft.com/office/drawing/2014/main" id="{A3BCFED0-7921-4E9C-98E9-F37189C64BC5}"/>
              </a:ext>
            </a:extLst>
          </p:cNvPr>
          <p:cNvPicPr>
            <a:picLocks noGrp="1" noChangeAspect="1"/>
          </p:cNvPicPr>
          <p:nvPr>
            <p:ph idx="1"/>
          </p:nvPr>
        </p:nvPicPr>
        <p:blipFill>
          <a:blip r:embed="rId2"/>
          <a:stretch>
            <a:fillRect/>
          </a:stretch>
        </p:blipFill>
        <p:spPr>
          <a:xfrm>
            <a:off x="1752385" y="2130742"/>
            <a:ext cx="8687229" cy="2596516"/>
          </a:xfrm>
          <a:prstGeom prst="rect">
            <a:avLst/>
          </a:prstGeom>
        </p:spPr>
      </p:pic>
    </p:spTree>
    <p:extLst>
      <p:ext uri="{BB962C8B-B14F-4D97-AF65-F5344CB8AC3E}">
        <p14:creationId xmlns:p14="http://schemas.microsoft.com/office/powerpoint/2010/main" val="1582885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Topics to be discussed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69121320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8A1-7D5B-4225-8388-B0D2419D9379}"/>
              </a:ext>
            </a:extLst>
          </p:cNvPr>
          <p:cNvSpPr>
            <a:spLocks noGrp="1"/>
          </p:cNvSpPr>
          <p:nvPr>
            <p:ph type="title"/>
          </p:nvPr>
        </p:nvSpPr>
        <p:spPr/>
        <p:txBody>
          <a:bodyPr/>
          <a:lstStyle/>
          <a:p>
            <a:r>
              <a:rPr lang="en-IN" dirty="0"/>
              <a:t>Conclusion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AA188B-6E07-4C44-A4DE-3A8BB318DDA3}"/>
                  </a:ext>
                </a:extLst>
              </p:cNvPr>
              <p:cNvSpPr>
                <a:spLocks noGrp="1"/>
              </p:cNvSpPr>
              <p:nvPr>
                <p:ph idx="1"/>
              </p:nvPr>
            </p:nvSpPr>
            <p:spPr/>
            <p:txBody>
              <a:bodyPr>
                <a:normAutofit fontScale="92500" lnSpcReduction="10000"/>
              </a:bodyPr>
              <a:lstStyle/>
              <a:p>
                <a:pPr algn="just"/>
                <a:r>
                  <a:rPr lang="en-US" dirty="0"/>
                  <a:t>When </a:t>
                </a:r>
                <a14:m>
                  <m:oMath xmlns:m="http://schemas.openxmlformats.org/officeDocument/2006/math">
                    <m:r>
                      <a:rPr lang="en-IN" b="0" i="1" smtClean="0">
                        <a:latin typeface="Cambria Math" panose="02040503050406030204" pitchFamily="18" charset="0"/>
                      </a:rPr>
                      <m:t>𝑠</m:t>
                    </m:r>
                    <m:r>
                      <a:rPr lang="en-IN" b="0" i="1" smtClean="0">
                        <a:latin typeface="Cambria Math" panose="02040503050406030204" pitchFamily="18" charset="0"/>
                      </a:rPr>
                      <m:t>=1</m:t>
                    </m:r>
                  </m:oMath>
                </a14:m>
                <a:r>
                  <a:rPr lang="en-US" dirty="0"/>
                  <a:t>, the </a:t>
                </a:r>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𝑘</m:t>
                        </m:r>
                        <m:r>
                          <a:rPr lang="en-IN" b="0" i="1" smtClean="0">
                            <a:latin typeface="Cambria Math" panose="02040503050406030204" pitchFamily="18" charset="0"/>
                          </a:rPr>
                          <m:t> </m:t>
                        </m:r>
                      </m:sub>
                    </m:sSub>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𝜇</m:t>
                        </m:r>
                      </m:den>
                    </m:f>
                  </m:oMath>
                </a14:m>
                <a:r>
                  <a:rPr lang="en-US" dirty="0"/>
                  <a:t> values for the preemptive priorities case indicate that providing just a single doctor would cause critical cases to wait about </a:t>
                </a:r>
                <a14:m>
                  <m:oMath xmlns:m="http://schemas.openxmlformats.org/officeDocument/2006/math">
                    <m:r>
                      <a:rPr lang="en-IN" b="0" i="0" smtClean="0">
                        <a:latin typeface="Cambria Math" panose="02040503050406030204" pitchFamily="18" charset="0"/>
                      </a:rPr>
                      <m:t>1</m:t>
                    </m:r>
                    <m:f>
                      <m:fPr>
                        <m:ctrlPr>
                          <a:rPr lang="en-US"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oMath>
                </a14:m>
                <a:r>
                  <a:rPr lang="en-US" dirty="0"/>
                  <a:t> minutes (0.024 hour) on the average, serious cases to wait more than 9 minutes, and stable cases to wait more than 1 hour. (Contrast these results with the average wait of </a:t>
                </a:r>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𝑞</m:t>
                        </m:r>
                      </m:sub>
                    </m:sSub>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2</m:t>
                        </m:r>
                      </m:num>
                      <m:den>
                        <m:r>
                          <a:rPr lang="en-IN" b="0" i="1" smtClean="0">
                            <a:latin typeface="Cambria Math" panose="02040503050406030204" pitchFamily="18" charset="0"/>
                          </a:rPr>
                          <m:t>3</m:t>
                        </m:r>
                      </m:den>
                    </m:f>
                    <m:r>
                      <a:rPr lang="en-IN" b="0" i="1" smtClean="0">
                        <a:latin typeface="Cambria Math" panose="02040503050406030204" pitchFamily="18" charset="0"/>
                      </a:rPr>
                      <m:t> </m:t>
                    </m:r>
                  </m:oMath>
                </a14:m>
                <a:r>
                  <a:rPr lang="en-US" dirty="0"/>
                  <a:t>hour for all patients that was obtained in table for the first model under the first-come-first-served queue discipline.) However, these values represent statistical expectations, so some patients have to wait considerably longer than the average for their priority class. This wait would not be tolerable for the critical and serious cases, where a few minutes can be vital. By contrast, the </a:t>
                </a:r>
                <a14:m>
                  <m:oMath xmlns:m="http://schemas.openxmlformats.org/officeDocument/2006/math">
                    <m:r>
                      <a:rPr lang="en-IN" b="0" i="1" smtClean="0">
                        <a:latin typeface="Cambria Math" panose="02040503050406030204" pitchFamily="18" charset="0"/>
                      </a:rPr>
                      <m:t>𝑠</m:t>
                    </m:r>
                    <m:r>
                      <a:rPr lang="en-IN" b="0" i="1" smtClean="0">
                        <a:latin typeface="Cambria Math" panose="02040503050406030204" pitchFamily="18" charset="0"/>
                      </a:rPr>
                      <m:t>=2 </m:t>
                    </m:r>
                  </m:oMath>
                </a14:m>
                <a:r>
                  <a:rPr lang="en-US" dirty="0"/>
                  <a:t>results in above table (preemptive priorities case) indicate that adding a second doctor would virtually eliminate waiting for all but the stable cases. Therefore, the management engineer recommended that there be two doctors on duty in the emergency room during the early evening hours next year. The board of directors for County Hospital adopted this recommendation and simultaneously raised the charge for using the emergency room!</a:t>
                </a:r>
                <a:endParaRPr lang="en-IN" dirty="0"/>
              </a:p>
            </p:txBody>
          </p:sp>
        </mc:Choice>
        <mc:Fallback xmlns="">
          <p:sp>
            <p:nvSpPr>
              <p:cNvPr id="3" name="Content Placeholder 2">
                <a:extLst>
                  <a:ext uri="{FF2B5EF4-FFF2-40B4-BE49-F238E27FC236}">
                    <a16:creationId xmlns:a16="http://schemas.microsoft.com/office/drawing/2014/main" id="{34AA188B-6E07-4C44-A4DE-3A8BB318DDA3}"/>
                  </a:ext>
                </a:extLst>
              </p:cNvPr>
              <p:cNvSpPr>
                <a:spLocks noGrp="1" noRot="1" noChangeAspect="1" noMove="1" noResize="1" noEditPoints="1" noAdjustHandles="1" noChangeArrowheads="1" noChangeShapeType="1" noTextEdit="1"/>
              </p:cNvSpPr>
              <p:nvPr>
                <p:ph idx="1"/>
              </p:nvPr>
            </p:nvSpPr>
            <p:spPr>
              <a:blipFill>
                <a:blip r:embed="rId2"/>
                <a:stretch>
                  <a:fillRect l="-485" r="-1394" b="-2593"/>
                </a:stretch>
              </a:blipFill>
            </p:spPr>
            <p:txBody>
              <a:bodyPr/>
              <a:lstStyle/>
              <a:p>
                <a:r>
                  <a:rPr lang="en-IN">
                    <a:noFill/>
                  </a:rPr>
                  <a:t> </a:t>
                </a:r>
              </a:p>
            </p:txBody>
          </p:sp>
        </mc:Fallback>
      </mc:AlternateContent>
    </p:spTree>
    <p:extLst>
      <p:ext uri="{BB962C8B-B14F-4D97-AF65-F5344CB8AC3E}">
        <p14:creationId xmlns:p14="http://schemas.microsoft.com/office/powerpoint/2010/main" val="3714250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EFFA6AE1-2BAE-4013-9EBB-F464124EF95D}"/>
              </a:ext>
            </a:extLst>
          </p:cNvPr>
          <p:cNvSpPr>
            <a:spLocks noGrp="1"/>
          </p:cNvSpPr>
          <p:nvPr>
            <p:ph type="title"/>
          </p:nvPr>
        </p:nvSpPr>
        <p:spPr>
          <a:xfrm>
            <a:off x="878911" y="643468"/>
            <a:ext cx="3177847" cy="1674180"/>
          </a:xfrm>
        </p:spPr>
        <p:txBody>
          <a:bodyPr>
            <a:normAutofit/>
          </a:bodyPr>
          <a:lstStyle/>
          <a:p>
            <a:r>
              <a:rPr lang="en-IN" sz="2800" dirty="0"/>
              <a:t>Cost Benefit Analysis</a:t>
            </a:r>
          </a:p>
        </p:txBody>
      </p:sp>
      <p:cxnSp>
        <p:nvCxnSpPr>
          <p:cNvPr id="18" name="Straight Connector 1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7">
            <a:extLst>
              <a:ext uri="{FF2B5EF4-FFF2-40B4-BE49-F238E27FC236}">
                <a16:creationId xmlns:a16="http://schemas.microsoft.com/office/drawing/2014/main" id="{B009201C-5ED3-431E-A464-9D228788FC38}"/>
              </a:ext>
            </a:extLst>
          </p:cNvPr>
          <p:cNvSpPr>
            <a:spLocks noGrp="1"/>
          </p:cNvSpPr>
          <p:nvPr>
            <p:ph idx="1"/>
          </p:nvPr>
        </p:nvSpPr>
        <p:spPr>
          <a:xfrm>
            <a:off x="858064" y="2639380"/>
            <a:ext cx="3205049" cy="3229714"/>
          </a:xfrm>
        </p:spPr>
        <p:txBody>
          <a:bodyPr>
            <a:normAutofit/>
          </a:bodyPr>
          <a:lstStyle/>
          <a:p>
            <a:r>
              <a:rPr lang="en-US" dirty="0"/>
              <a:t>The management engineer also calculated total cost to strengthen its above conclusion. So, we could see that when we have two doctor it does costs less considering the waiting cost to be $100 per hour</a:t>
            </a:r>
          </a:p>
        </p:txBody>
      </p:sp>
      <p:sp>
        <p:nvSpPr>
          <p:cNvPr id="20" name="Rectangle 14">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F7785250-9288-47BB-83FC-1549A99157DB}"/>
              </a:ext>
            </a:extLst>
          </p:cNvPr>
          <p:cNvPicPr>
            <a:picLocks noChangeAspect="1"/>
          </p:cNvPicPr>
          <p:nvPr/>
        </p:nvPicPr>
        <p:blipFill>
          <a:blip r:embed="rId2"/>
          <a:stretch>
            <a:fillRect/>
          </a:stretch>
        </p:blipFill>
        <p:spPr>
          <a:xfrm>
            <a:off x="4935668" y="1014425"/>
            <a:ext cx="5086079" cy="1464088"/>
          </a:xfrm>
          <a:prstGeom prst="rect">
            <a:avLst/>
          </a:prstGeom>
        </p:spPr>
      </p:pic>
      <p:pic>
        <p:nvPicPr>
          <p:cNvPr id="9" name="Picture 8">
            <a:extLst>
              <a:ext uri="{FF2B5EF4-FFF2-40B4-BE49-F238E27FC236}">
                <a16:creationId xmlns:a16="http://schemas.microsoft.com/office/drawing/2014/main" id="{4C14155B-A87D-4524-9556-7262DD165A70}"/>
              </a:ext>
            </a:extLst>
          </p:cNvPr>
          <p:cNvPicPr>
            <a:picLocks noChangeAspect="1"/>
          </p:cNvPicPr>
          <p:nvPr/>
        </p:nvPicPr>
        <p:blipFill>
          <a:blip r:embed="rId3"/>
          <a:stretch>
            <a:fillRect/>
          </a:stretch>
        </p:blipFill>
        <p:spPr>
          <a:xfrm>
            <a:off x="4935668" y="2911241"/>
            <a:ext cx="6628317" cy="2032234"/>
          </a:xfrm>
          <a:prstGeom prst="rect">
            <a:avLst/>
          </a:prstGeom>
        </p:spPr>
      </p:pic>
    </p:spTree>
    <p:extLst>
      <p:ext uri="{BB962C8B-B14F-4D97-AF65-F5344CB8AC3E}">
        <p14:creationId xmlns:p14="http://schemas.microsoft.com/office/powerpoint/2010/main" val="2911543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5B0E-B103-45E6-A6ED-510A914BD6B9}"/>
              </a:ext>
            </a:extLst>
          </p:cNvPr>
          <p:cNvSpPr>
            <a:spLocks noGrp="1"/>
          </p:cNvSpPr>
          <p:nvPr>
            <p:ph type="title"/>
          </p:nvPr>
        </p:nvSpPr>
        <p:spPr/>
        <p:txBody>
          <a:bodyPr/>
          <a:lstStyle/>
          <a:p>
            <a:r>
              <a:rPr lang="en-IN" dirty="0"/>
              <a:t>Similar Simulation using R</a:t>
            </a:r>
          </a:p>
        </p:txBody>
      </p:sp>
      <p:sp>
        <p:nvSpPr>
          <p:cNvPr id="3" name="Text Placeholder 2">
            <a:extLst>
              <a:ext uri="{FF2B5EF4-FFF2-40B4-BE49-F238E27FC236}">
                <a16:creationId xmlns:a16="http://schemas.microsoft.com/office/drawing/2014/main" id="{B892E4BE-328B-4627-9E2A-F02DE86CFB30}"/>
              </a:ext>
            </a:extLst>
          </p:cNvPr>
          <p:cNvSpPr>
            <a:spLocks noGrp="1"/>
          </p:cNvSpPr>
          <p:nvPr>
            <p:ph type="body" idx="1"/>
          </p:nvPr>
        </p:nvSpPr>
        <p:spPr/>
        <p:txBody>
          <a:bodyPr>
            <a:normAutofit/>
          </a:bodyPr>
          <a:lstStyle/>
          <a:p>
            <a:pPr lvl="1"/>
            <a:r>
              <a:rPr lang="en-IN" dirty="0"/>
              <a:t>Preemptive QUEUE OUTPUT</a:t>
            </a:r>
          </a:p>
        </p:txBody>
      </p:sp>
      <p:pic>
        <p:nvPicPr>
          <p:cNvPr id="7" name="Content Placeholder 6">
            <a:extLst>
              <a:ext uri="{FF2B5EF4-FFF2-40B4-BE49-F238E27FC236}">
                <a16:creationId xmlns:a16="http://schemas.microsoft.com/office/drawing/2014/main" id="{290A00E0-0048-469A-AC1D-741ACF898942}"/>
              </a:ext>
            </a:extLst>
          </p:cNvPr>
          <p:cNvPicPr>
            <a:picLocks noGrp="1" noChangeAspect="1"/>
          </p:cNvPicPr>
          <p:nvPr>
            <p:ph sz="half" idx="2"/>
          </p:nvPr>
        </p:nvPicPr>
        <p:blipFill>
          <a:blip r:embed="rId2"/>
          <a:stretch>
            <a:fillRect/>
          </a:stretch>
        </p:blipFill>
        <p:spPr>
          <a:xfrm>
            <a:off x="362051" y="2958271"/>
            <a:ext cx="5417576" cy="1933323"/>
          </a:xfrm>
          <a:prstGeom prst="rect">
            <a:avLst/>
          </a:prstGeom>
        </p:spPr>
      </p:pic>
      <p:sp>
        <p:nvSpPr>
          <p:cNvPr id="5" name="Text Placeholder 4">
            <a:extLst>
              <a:ext uri="{FF2B5EF4-FFF2-40B4-BE49-F238E27FC236}">
                <a16:creationId xmlns:a16="http://schemas.microsoft.com/office/drawing/2014/main" id="{3F394320-B2C1-4EE2-B82D-52B9A6085CA7}"/>
              </a:ext>
            </a:extLst>
          </p:cNvPr>
          <p:cNvSpPr>
            <a:spLocks noGrp="1"/>
          </p:cNvSpPr>
          <p:nvPr>
            <p:ph type="body" sz="quarter" idx="3"/>
          </p:nvPr>
        </p:nvSpPr>
        <p:spPr/>
        <p:txBody>
          <a:bodyPr>
            <a:normAutofit/>
          </a:bodyPr>
          <a:lstStyle/>
          <a:p>
            <a:pPr lvl="1"/>
            <a:r>
              <a:rPr lang="en-IN" dirty="0"/>
              <a:t>Non - Preemptive QUEUE OUTPUT</a:t>
            </a:r>
          </a:p>
        </p:txBody>
      </p:sp>
      <p:pic>
        <p:nvPicPr>
          <p:cNvPr id="8" name="Content Placeholder 7">
            <a:extLst>
              <a:ext uri="{FF2B5EF4-FFF2-40B4-BE49-F238E27FC236}">
                <a16:creationId xmlns:a16="http://schemas.microsoft.com/office/drawing/2014/main" id="{07D96EDC-7101-433B-9ADA-0F2DF265A557}"/>
              </a:ext>
            </a:extLst>
          </p:cNvPr>
          <p:cNvPicPr>
            <a:picLocks noGrp="1" noChangeAspect="1"/>
          </p:cNvPicPr>
          <p:nvPr>
            <p:ph sz="quarter" idx="4"/>
          </p:nvPr>
        </p:nvPicPr>
        <p:blipFill>
          <a:blip r:embed="rId3"/>
          <a:stretch>
            <a:fillRect/>
          </a:stretch>
        </p:blipFill>
        <p:spPr>
          <a:xfrm>
            <a:off x="6162991" y="2958271"/>
            <a:ext cx="5666958" cy="1933323"/>
          </a:xfrm>
          <a:prstGeom prst="rect">
            <a:avLst/>
          </a:prstGeom>
        </p:spPr>
      </p:pic>
    </p:spTree>
    <p:extLst>
      <p:ext uri="{BB962C8B-B14F-4D97-AF65-F5344CB8AC3E}">
        <p14:creationId xmlns:p14="http://schemas.microsoft.com/office/powerpoint/2010/main" val="856012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25B2-1F0C-4D98-BD5A-412DA3353974}"/>
              </a:ext>
            </a:extLst>
          </p:cNvPr>
          <p:cNvSpPr>
            <a:spLocks noGrp="1"/>
          </p:cNvSpPr>
          <p:nvPr>
            <p:ph type="title"/>
          </p:nvPr>
        </p:nvSpPr>
        <p:spPr/>
        <p:txBody>
          <a:bodyPr/>
          <a:lstStyle/>
          <a:p>
            <a:r>
              <a:rPr lang="en-IN" dirty="0"/>
              <a:t>Similar Simulation using R</a:t>
            </a:r>
          </a:p>
        </p:txBody>
      </p:sp>
      <p:sp>
        <p:nvSpPr>
          <p:cNvPr id="3" name="Text Placeholder 2">
            <a:extLst>
              <a:ext uri="{FF2B5EF4-FFF2-40B4-BE49-F238E27FC236}">
                <a16:creationId xmlns:a16="http://schemas.microsoft.com/office/drawing/2014/main" id="{8CA353DF-EE0E-4F22-BAD8-DEB34E2444B3}"/>
              </a:ext>
            </a:extLst>
          </p:cNvPr>
          <p:cNvSpPr>
            <a:spLocks noGrp="1"/>
          </p:cNvSpPr>
          <p:nvPr>
            <p:ph type="body" idx="1"/>
          </p:nvPr>
        </p:nvSpPr>
        <p:spPr/>
        <p:txBody>
          <a:bodyPr>
            <a:normAutofit/>
          </a:bodyPr>
          <a:lstStyle/>
          <a:p>
            <a:pPr lvl="1"/>
            <a:r>
              <a:rPr lang="en-IN" dirty="0"/>
              <a:t>Preemptive QUEUE RESOURCE USAGE</a:t>
            </a:r>
          </a:p>
        </p:txBody>
      </p:sp>
      <p:pic>
        <p:nvPicPr>
          <p:cNvPr id="7" name="Content Placeholder 6">
            <a:extLst>
              <a:ext uri="{FF2B5EF4-FFF2-40B4-BE49-F238E27FC236}">
                <a16:creationId xmlns:a16="http://schemas.microsoft.com/office/drawing/2014/main" id="{8BB28E15-8476-4CA3-9F85-C2EBBF25C002}"/>
              </a:ext>
            </a:extLst>
          </p:cNvPr>
          <p:cNvPicPr>
            <a:picLocks noGrp="1" noChangeAspect="1"/>
          </p:cNvPicPr>
          <p:nvPr>
            <p:ph sz="half" idx="2"/>
          </p:nvPr>
        </p:nvPicPr>
        <p:blipFill>
          <a:blip r:embed="rId2"/>
          <a:stretch>
            <a:fillRect/>
          </a:stretch>
        </p:blipFill>
        <p:spPr>
          <a:xfrm>
            <a:off x="1096962" y="2980868"/>
            <a:ext cx="4999037" cy="3086259"/>
          </a:xfrm>
          <a:prstGeom prst="rect">
            <a:avLst/>
          </a:prstGeom>
        </p:spPr>
      </p:pic>
      <p:sp>
        <p:nvSpPr>
          <p:cNvPr id="5" name="Text Placeholder 4">
            <a:extLst>
              <a:ext uri="{FF2B5EF4-FFF2-40B4-BE49-F238E27FC236}">
                <a16:creationId xmlns:a16="http://schemas.microsoft.com/office/drawing/2014/main" id="{B858926A-8982-45AC-875A-23C021745297}"/>
              </a:ext>
            </a:extLst>
          </p:cNvPr>
          <p:cNvSpPr>
            <a:spLocks noGrp="1"/>
          </p:cNvSpPr>
          <p:nvPr>
            <p:ph type="body" sz="quarter" idx="3"/>
          </p:nvPr>
        </p:nvSpPr>
        <p:spPr/>
        <p:txBody>
          <a:bodyPr>
            <a:normAutofit/>
          </a:bodyPr>
          <a:lstStyle/>
          <a:p>
            <a:pPr lvl="1"/>
            <a:r>
              <a:rPr lang="en-IN" dirty="0"/>
              <a:t>Non - Preemptive QUEUE RESOURCE USAGE</a:t>
            </a:r>
          </a:p>
        </p:txBody>
      </p:sp>
      <p:pic>
        <p:nvPicPr>
          <p:cNvPr id="8" name="Content Placeholder 7">
            <a:extLst>
              <a:ext uri="{FF2B5EF4-FFF2-40B4-BE49-F238E27FC236}">
                <a16:creationId xmlns:a16="http://schemas.microsoft.com/office/drawing/2014/main" id="{C69CB5BF-0C7B-4215-861A-D07D11EA8166}"/>
              </a:ext>
            </a:extLst>
          </p:cNvPr>
          <p:cNvPicPr>
            <a:picLocks noGrp="1" noChangeAspect="1"/>
          </p:cNvPicPr>
          <p:nvPr>
            <p:ph sz="quarter" idx="4"/>
          </p:nvPr>
        </p:nvPicPr>
        <p:blipFill>
          <a:blip r:embed="rId3"/>
          <a:stretch>
            <a:fillRect/>
          </a:stretch>
        </p:blipFill>
        <p:spPr>
          <a:xfrm>
            <a:off x="6516688" y="2989526"/>
            <a:ext cx="5013607" cy="3077601"/>
          </a:xfrm>
          <a:prstGeom prst="rect">
            <a:avLst/>
          </a:prstGeom>
        </p:spPr>
      </p:pic>
    </p:spTree>
    <p:extLst>
      <p:ext uri="{BB962C8B-B14F-4D97-AF65-F5344CB8AC3E}">
        <p14:creationId xmlns:p14="http://schemas.microsoft.com/office/powerpoint/2010/main" val="2510516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2C82DC-308A-4FB7-AD20-EB8297BCF9E8}"/>
              </a:ext>
            </a:extLst>
          </p:cNvPr>
          <p:cNvSpPr/>
          <p:nvPr/>
        </p:nvSpPr>
        <p:spPr>
          <a:xfrm>
            <a:off x="4213934" y="2754297"/>
            <a:ext cx="3764132" cy="1349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1"/>
                </a:solidFill>
              </a:rPr>
              <a:t>THANK YOU</a:t>
            </a:r>
          </a:p>
        </p:txBody>
      </p:sp>
    </p:spTree>
    <p:extLst>
      <p:ext uri="{BB962C8B-B14F-4D97-AF65-F5344CB8AC3E}">
        <p14:creationId xmlns:p14="http://schemas.microsoft.com/office/powerpoint/2010/main" val="3045383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657C0-7285-4E55-8635-25E646E4D4E9}"/>
              </a:ext>
            </a:extLst>
          </p:cNvPr>
          <p:cNvSpPr>
            <a:spLocks noGrp="1"/>
          </p:cNvSpPr>
          <p:nvPr>
            <p:ph type="title"/>
          </p:nvPr>
        </p:nvSpPr>
        <p:spPr/>
        <p:txBody>
          <a:bodyPr/>
          <a:lstStyle/>
          <a:p>
            <a:r>
              <a:rPr lang="en-US" dirty="0"/>
              <a:t>What is a Queue ?</a:t>
            </a:r>
            <a:endParaRPr lang="en-IN" dirty="0"/>
          </a:p>
        </p:txBody>
      </p:sp>
      <p:sp>
        <p:nvSpPr>
          <p:cNvPr id="3" name="Content Placeholder 2">
            <a:extLst>
              <a:ext uri="{FF2B5EF4-FFF2-40B4-BE49-F238E27FC236}">
                <a16:creationId xmlns:a16="http://schemas.microsoft.com/office/drawing/2014/main" id="{6CC1BD55-F639-4B68-8240-0B1925090FE9}"/>
              </a:ext>
            </a:extLst>
          </p:cNvPr>
          <p:cNvSpPr>
            <a:spLocks noGrp="1"/>
          </p:cNvSpPr>
          <p:nvPr>
            <p:ph idx="1"/>
          </p:nvPr>
        </p:nvSpPr>
        <p:spPr/>
        <p:txBody>
          <a:bodyPr>
            <a:normAutofit lnSpcReduction="10000"/>
          </a:bodyPr>
          <a:lstStyle/>
          <a:p>
            <a:pPr>
              <a:buSzPct val="112000"/>
              <a:buFont typeface="Wingdings" panose="05000000000000000000" pitchFamily="2" charset="2"/>
              <a:buChar char="Ø"/>
            </a:pPr>
            <a:r>
              <a:rPr lang="en-US" sz="1800" dirty="0"/>
              <a:t>Queueing theory is the mathematical study of waiting lines.</a:t>
            </a:r>
          </a:p>
          <a:p>
            <a:pPr>
              <a:buSzPct val="112000"/>
              <a:buFont typeface="Wingdings" panose="05000000000000000000" pitchFamily="2" charset="2"/>
              <a:buChar char="Ø"/>
            </a:pPr>
            <a:r>
              <a:rPr lang="en-US" sz="1800" dirty="0"/>
              <a:t>Now why waiting lines are created?</a:t>
            </a:r>
          </a:p>
          <a:p>
            <a:pPr>
              <a:buSzPct val="112000"/>
              <a:buFont typeface="Wingdings" panose="05000000000000000000" pitchFamily="2" charset="2"/>
              <a:buChar char="Ø"/>
            </a:pPr>
            <a:r>
              <a:rPr lang="en-IN" sz="1800" dirty="0"/>
              <a:t>Waiting lines are created due to variations. Variations in arrival and service provided.</a:t>
            </a:r>
          </a:p>
          <a:p>
            <a:pPr>
              <a:buSzPct val="112000"/>
              <a:buFont typeface="Wingdings" panose="05000000000000000000" pitchFamily="2" charset="2"/>
              <a:buChar char="Ø"/>
            </a:pPr>
            <a:r>
              <a:rPr lang="en-IN" sz="1800" dirty="0"/>
              <a:t>To understand these variations is details a</a:t>
            </a:r>
            <a:r>
              <a:rPr lang="en-US" sz="1800" dirty="0"/>
              <a:t> queueing model is constructed so that the variations in, waiting time and service time can be predicted.</a:t>
            </a:r>
          </a:p>
          <a:p>
            <a:pPr>
              <a:buSzPct val="112000"/>
              <a:buFont typeface="Wingdings" panose="05000000000000000000" pitchFamily="2" charset="2"/>
              <a:buChar char="Ø"/>
            </a:pPr>
            <a:r>
              <a:rPr lang="en-US" sz="1800" dirty="0"/>
              <a:t>Why do we even need these predictions? How it is going to help us?</a:t>
            </a:r>
          </a:p>
          <a:p>
            <a:pPr>
              <a:buSzPct val="112000"/>
              <a:buFont typeface="Wingdings" panose="05000000000000000000" pitchFamily="2" charset="2"/>
              <a:buChar char="Ø"/>
            </a:pPr>
            <a:r>
              <a:rPr lang="en-US" sz="1800" dirty="0"/>
              <a:t>These predictions will help us in improving the efficiency of a system. </a:t>
            </a:r>
          </a:p>
          <a:p>
            <a:pPr>
              <a:buSzPct val="112000"/>
              <a:buFont typeface="Wingdings" panose="05000000000000000000" pitchFamily="2" charset="2"/>
              <a:buChar char="Ø"/>
            </a:pPr>
            <a:r>
              <a:rPr lang="en-US" sz="1800" dirty="0"/>
              <a:t>In our day to day life we come across many services and we provide services too. These services consumes time and costs, so to optimize it, we study queueing theory.</a:t>
            </a:r>
          </a:p>
          <a:p>
            <a:pPr>
              <a:buSzPct val="112000"/>
              <a:buFont typeface="Wingdings" panose="05000000000000000000" pitchFamily="2" charset="2"/>
              <a:buChar char="Ø"/>
            </a:pPr>
            <a:endParaRPr lang="en-IN" sz="1800" dirty="0"/>
          </a:p>
        </p:txBody>
      </p:sp>
    </p:spTree>
    <p:extLst>
      <p:ext uri="{BB962C8B-B14F-4D97-AF65-F5344CB8AC3E}">
        <p14:creationId xmlns:p14="http://schemas.microsoft.com/office/powerpoint/2010/main" val="1497233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06BF4-C4A9-4E57-A8ED-BC3F61A38DBF}"/>
              </a:ext>
            </a:extLst>
          </p:cNvPr>
          <p:cNvSpPr>
            <a:spLocks noGrp="1"/>
          </p:cNvSpPr>
          <p:nvPr>
            <p:ph type="title"/>
          </p:nvPr>
        </p:nvSpPr>
        <p:spPr/>
        <p:txBody>
          <a:bodyPr/>
          <a:lstStyle/>
          <a:p>
            <a:r>
              <a:rPr lang="en-IN" sz="4800" dirty="0"/>
              <a:t>A basic Queue model</a:t>
            </a:r>
            <a:endParaRPr lang="en-IN" dirty="0"/>
          </a:p>
        </p:txBody>
      </p:sp>
      <p:sp>
        <p:nvSpPr>
          <p:cNvPr id="3" name="Content Placeholder 2">
            <a:extLst>
              <a:ext uri="{FF2B5EF4-FFF2-40B4-BE49-F238E27FC236}">
                <a16:creationId xmlns:a16="http://schemas.microsoft.com/office/drawing/2014/main" id="{22BF9F01-7BF5-4F32-8256-F5B5DEFA07FA}"/>
              </a:ext>
            </a:extLst>
          </p:cNvPr>
          <p:cNvSpPr>
            <a:spLocks noGrp="1"/>
          </p:cNvSpPr>
          <p:nvPr>
            <p:ph idx="1"/>
          </p:nvPr>
        </p:nvSpPr>
        <p:spPr/>
        <p:txBody>
          <a:bodyPr>
            <a:normAutofit lnSpcReduction="10000"/>
          </a:bodyPr>
          <a:lstStyle/>
          <a:p>
            <a:pPr>
              <a:buSzPct val="112000"/>
              <a:buFont typeface="Wingdings" panose="05000000000000000000" pitchFamily="2" charset="2"/>
              <a:buChar char="Ø"/>
            </a:pPr>
            <a:r>
              <a:rPr lang="en-US" sz="2000" dirty="0"/>
              <a:t>A basic business Queue model have two approaches:</a:t>
            </a:r>
          </a:p>
          <a:p>
            <a:pPr lvl="1">
              <a:buSzPct val="112000"/>
              <a:buFont typeface="Wingdings" panose="05000000000000000000" pitchFamily="2" charset="2"/>
              <a:buChar char="Ø"/>
            </a:pPr>
            <a:r>
              <a:rPr lang="en-US" sz="1800" dirty="0"/>
              <a:t>Analytical Model: The one which is built on differential equations which has arrivals and services.</a:t>
            </a:r>
          </a:p>
          <a:p>
            <a:pPr lvl="1">
              <a:buSzPct val="112000"/>
              <a:buFont typeface="Wingdings" panose="05000000000000000000" pitchFamily="2" charset="2"/>
              <a:buChar char="Ø"/>
            </a:pPr>
            <a:r>
              <a:rPr lang="en-US" sz="1800" dirty="0"/>
              <a:t>Simulation: Complex system with multiple stations (For e.g. CAT Exam, Air Traffic controller)</a:t>
            </a:r>
          </a:p>
          <a:p>
            <a:pPr>
              <a:buSzPct val="112000"/>
              <a:buFont typeface="Wingdings" panose="05000000000000000000" pitchFamily="2" charset="2"/>
              <a:buChar char="Ø"/>
            </a:pPr>
            <a:r>
              <a:rPr lang="en-IN" sz="1800" dirty="0"/>
              <a:t>GOAL : To minimize the service and waiting costs, to reduce the waiting time of customers and optimize the service time because the resources are limited</a:t>
            </a:r>
          </a:p>
          <a:p>
            <a:pPr>
              <a:buSzPct val="112000"/>
              <a:buFont typeface="Wingdings" panose="05000000000000000000" pitchFamily="2" charset="2"/>
              <a:buChar char="Ø"/>
            </a:pPr>
            <a:r>
              <a:rPr lang="en-IN" sz="1800" dirty="0"/>
              <a:t>Service costs are the salary or wages which any business must bear</a:t>
            </a:r>
          </a:p>
          <a:p>
            <a:pPr>
              <a:buSzPct val="112000"/>
              <a:buFont typeface="Wingdings" panose="05000000000000000000" pitchFamily="2" charset="2"/>
              <a:buChar char="Ø"/>
            </a:pPr>
            <a:r>
              <a:rPr lang="en-IN" sz="1800" dirty="0"/>
              <a:t>Waiting costs are those which company have to bear due to following reasons:</a:t>
            </a:r>
          </a:p>
          <a:p>
            <a:pPr lvl="1">
              <a:buSzPct val="112000"/>
              <a:buFont typeface="Wingdings" panose="05000000000000000000" pitchFamily="2" charset="2"/>
              <a:buChar char="Ø"/>
            </a:pPr>
            <a:r>
              <a:rPr lang="en-IN" sz="1600" dirty="0"/>
              <a:t>Balking: Leaving the queue without buying as the line is too long</a:t>
            </a:r>
          </a:p>
          <a:p>
            <a:pPr lvl="1">
              <a:buSzPct val="112000"/>
              <a:buFont typeface="Wingdings" panose="05000000000000000000" pitchFamily="2" charset="2"/>
              <a:buChar char="Ø"/>
            </a:pPr>
            <a:r>
              <a:rPr lang="en-IN" sz="1600" dirty="0"/>
              <a:t>Renege: Joined the line got bored or running out of time so left the queue</a:t>
            </a:r>
          </a:p>
          <a:p>
            <a:pPr lvl="1">
              <a:buSzPct val="112000"/>
              <a:buFont typeface="Wingdings" panose="05000000000000000000" pitchFamily="2" charset="2"/>
              <a:buChar char="Ø"/>
            </a:pPr>
            <a:r>
              <a:rPr lang="en-IN" sz="1600" dirty="0"/>
              <a:t>Attrition: Buy and never return</a:t>
            </a:r>
          </a:p>
          <a:p>
            <a:pPr lvl="1">
              <a:buSzPct val="112000"/>
              <a:buFont typeface="Wingdings" panose="05000000000000000000" pitchFamily="2" charset="2"/>
              <a:buChar char="Ø"/>
            </a:pPr>
            <a:endParaRPr lang="en-IN" sz="1800" dirty="0"/>
          </a:p>
          <a:p>
            <a:endParaRPr lang="en-IN" dirty="0"/>
          </a:p>
        </p:txBody>
      </p:sp>
    </p:spTree>
    <p:extLst>
      <p:ext uri="{BB962C8B-B14F-4D97-AF65-F5344CB8AC3E}">
        <p14:creationId xmlns:p14="http://schemas.microsoft.com/office/powerpoint/2010/main" val="64221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1632-BE39-488E-922A-C73A4342C599}"/>
              </a:ext>
            </a:extLst>
          </p:cNvPr>
          <p:cNvSpPr>
            <a:spLocks noGrp="1"/>
          </p:cNvSpPr>
          <p:nvPr>
            <p:ph type="title"/>
          </p:nvPr>
        </p:nvSpPr>
        <p:spPr/>
        <p:txBody>
          <a:bodyPr/>
          <a:lstStyle/>
          <a:p>
            <a:r>
              <a:rPr lang="en-IN" sz="4400" dirty="0"/>
              <a:t>Why we model Queue and its importance</a:t>
            </a:r>
            <a:endParaRPr lang="en-IN" dirty="0"/>
          </a:p>
        </p:txBody>
      </p:sp>
      <p:cxnSp>
        <p:nvCxnSpPr>
          <p:cNvPr id="7" name="Straight Arrow Connector 6">
            <a:extLst>
              <a:ext uri="{FF2B5EF4-FFF2-40B4-BE49-F238E27FC236}">
                <a16:creationId xmlns:a16="http://schemas.microsoft.com/office/drawing/2014/main" id="{51975EBE-9B8E-4AAE-9244-547F22994741}"/>
              </a:ext>
            </a:extLst>
          </p:cNvPr>
          <p:cNvCxnSpPr/>
          <p:nvPr/>
        </p:nvCxnSpPr>
        <p:spPr>
          <a:xfrm>
            <a:off x="2024109" y="5708342"/>
            <a:ext cx="415474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A258288B-81C4-427B-8D1D-433A7C1650ED}"/>
              </a:ext>
            </a:extLst>
          </p:cNvPr>
          <p:cNvCxnSpPr/>
          <p:nvPr/>
        </p:nvCxnSpPr>
        <p:spPr>
          <a:xfrm flipV="1">
            <a:off x="2024109" y="2192784"/>
            <a:ext cx="0" cy="351555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DDF85087-0E57-452E-AD40-6F9A200D1950}"/>
              </a:ext>
            </a:extLst>
          </p:cNvPr>
          <p:cNvCxnSpPr>
            <a:cxnSpLocks/>
          </p:cNvCxnSpPr>
          <p:nvPr/>
        </p:nvCxnSpPr>
        <p:spPr>
          <a:xfrm flipV="1">
            <a:off x="2024109" y="3455633"/>
            <a:ext cx="4003829" cy="225270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Freeform: Shape 16">
            <a:extLst>
              <a:ext uri="{FF2B5EF4-FFF2-40B4-BE49-F238E27FC236}">
                <a16:creationId xmlns:a16="http://schemas.microsoft.com/office/drawing/2014/main" id="{5FB8E974-692E-47CA-8CC6-3CCDBAFDEAB0}"/>
              </a:ext>
            </a:extLst>
          </p:cNvPr>
          <p:cNvSpPr/>
          <p:nvPr/>
        </p:nvSpPr>
        <p:spPr>
          <a:xfrm>
            <a:off x="2254932" y="2379216"/>
            <a:ext cx="3684228" cy="3027283"/>
          </a:xfrm>
          <a:custGeom>
            <a:avLst/>
            <a:gdLst>
              <a:gd name="connsiteX0" fmla="*/ 0 w 3488925"/>
              <a:gd name="connsiteY0" fmla="*/ 0 h 2965141"/>
              <a:gd name="connsiteX1" fmla="*/ 337352 w 3488925"/>
              <a:gd name="connsiteY1" fmla="*/ 1278384 h 2965141"/>
              <a:gd name="connsiteX2" fmla="*/ 1100831 w 3488925"/>
              <a:gd name="connsiteY2" fmla="*/ 2175029 h 2965141"/>
              <a:gd name="connsiteX3" fmla="*/ 2015231 w 3488925"/>
              <a:gd name="connsiteY3" fmla="*/ 2645545 h 2965141"/>
              <a:gd name="connsiteX4" fmla="*/ 3488925 w 3488925"/>
              <a:gd name="connsiteY4" fmla="*/ 2965141 h 296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925" h="2965141">
                <a:moveTo>
                  <a:pt x="0" y="0"/>
                </a:moveTo>
                <a:cubicBezTo>
                  <a:pt x="76940" y="457939"/>
                  <a:pt x="153880" y="915879"/>
                  <a:pt x="337352" y="1278384"/>
                </a:cubicBezTo>
                <a:cubicBezTo>
                  <a:pt x="520824" y="1640889"/>
                  <a:pt x="821185" y="1947169"/>
                  <a:pt x="1100831" y="2175029"/>
                </a:cubicBezTo>
                <a:cubicBezTo>
                  <a:pt x="1380477" y="2402889"/>
                  <a:pt x="1617215" y="2513860"/>
                  <a:pt x="2015231" y="2645545"/>
                </a:cubicBezTo>
                <a:cubicBezTo>
                  <a:pt x="2413247" y="2777230"/>
                  <a:pt x="3156012" y="2923712"/>
                  <a:pt x="3488925" y="2965141"/>
                </a:cubicBezTo>
              </a:path>
            </a:pathLst>
          </a:cu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25" name="Freeform: Shape 24">
            <a:extLst>
              <a:ext uri="{FF2B5EF4-FFF2-40B4-BE49-F238E27FC236}">
                <a16:creationId xmlns:a16="http://schemas.microsoft.com/office/drawing/2014/main" id="{FE9A5E69-EC0C-448E-B09F-8A6BF7D8E2A4}"/>
              </a:ext>
            </a:extLst>
          </p:cNvPr>
          <p:cNvSpPr/>
          <p:nvPr/>
        </p:nvSpPr>
        <p:spPr>
          <a:xfrm>
            <a:off x="2352582" y="2379216"/>
            <a:ext cx="3275861" cy="1758946"/>
          </a:xfrm>
          <a:custGeom>
            <a:avLst/>
            <a:gdLst>
              <a:gd name="connsiteX0" fmla="*/ 0 w 3275861"/>
              <a:gd name="connsiteY0" fmla="*/ 0 h 1758946"/>
              <a:gd name="connsiteX1" fmla="*/ 363985 w 3275861"/>
              <a:gd name="connsiteY1" fmla="*/ 878889 h 1758946"/>
              <a:gd name="connsiteX2" fmla="*/ 878890 w 3275861"/>
              <a:gd name="connsiteY2" fmla="*/ 1580225 h 1758946"/>
              <a:gd name="connsiteX3" fmla="*/ 1438183 w 3275861"/>
              <a:gd name="connsiteY3" fmla="*/ 1748900 h 1758946"/>
              <a:gd name="connsiteX4" fmla="*/ 2254929 w 3275861"/>
              <a:gd name="connsiteY4" fmla="*/ 1367161 h 1758946"/>
              <a:gd name="connsiteX5" fmla="*/ 3275861 w 3275861"/>
              <a:gd name="connsiteY5" fmla="*/ 443883 h 175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861" h="1758946">
                <a:moveTo>
                  <a:pt x="0" y="0"/>
                </a:moveTo>
                <a:cubicBezTo>
                  <a:pt x="108751" y="307759"/>
                  <a:pt x="217503" y="615518"/>
                  <a:pt x="363985" y="878889"/>
                </a:cubicBezTo>
                <a:cubicBezTo>
                  <a:pt x="510467" y="1142260"/>
                  <a:pt x="699857" y="1435223"/>
                  <a:pt x="878890" y="1580225"/>
                </a:cubicBezTo>
                <a:cubicBezTo>
                  <a:pt x="1057923" y="1725227"/>
                  <a:pt x="1208843" y="1784411"/>
                  <a:pt x="1438183" y="1748900"/>
                </a:cubicBezTo>
                <a:cubicBezTo>
                  <a:pt x="1667523" y="1713389"/>
                  <a:pt x="1948649" y="1584664"/>
                  <a:pt x="2254929" y="1367161"/>
                </a:cubicBezTo>
                <a:cubicBezTo>
                  <a:pt x="2561209" y="1149658"/>
                  <a:pt x="3093869" y="619957"/>
                  <a:pt x="3275861" y="443883"/>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6" name="Rectangle 25">
            <a:extLst>
              <a:ext uri="{FF2B5EF4-FFF2-40B4-BE49-F238E27FC236}">
                <a16:creationId xmlns:a16="http://schemas.microsoft.com/office/drawing/2014/main" id="{9D7E7B80-3BD4-4722-A136-F3960C38F5B3}"/>
              </a:ext>
            </a:extLst>
          </p:cNvPr>
          <p:cNvSpPr/>
          <p:nvPr/>
        </p:nvSpPr>
        <p:spPr>
          <a:xfrm>
            <a:off x="772356" y="2379216"/>
            <a:ext cx="1162973" cy="8966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Expected cost per unit time</a:t>
            </a:r>
          </a:p>
        </p:txBody>
      </p:sp>
      <p:sp>
        <p:nvSpPr>
          <p:cNvPr id="27" name="Rectangle 26">
            <a:extLst>
              <a:ext uri="{FF2B5EF4-FFF2-40B4-BE49-F238E27FC236}">
                <a16:creationId xmlns:a16="http://schemas.microsoft.com/office/drawing/2014/main" id="{4C03CA9F-B27F-4DB8-8BF9-91700F017C14}"/>
              </a:ext>
            </a:extLst>
          </p:cNvPr>
          <p:cNvSpPr/>
          <p:nvPr/>
        </p:nvSpPr>
        <p:spPr>
          <a:xfrm>
            <a:off x="3058356" y="5708341"/>
            <a:ext cx="2046484" cy="5476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Number of servers</a:t>
            </a:r>
          </a:p>
        </p:txBody>
      </p:sp>
      <p:sp>
        <p:nvSpPr>
          <p:cNvPr id="28" name="Rectangle 27">
            <a:extLst>
              <a:ext uri="{FF2B5EF4-FFF2-40B4-BE49-F238E27FC236}">
                <a16:creationId xmlns:a16="http://schemas.microsoft.com/office/drawing/2014/main" id="{1C5912BF-F684-4602-B53F-7433AF186B17}"/>
              </a:ext>
            </a:extLst>
          </p:cNvPr>
          <p:cNvSpPr/>
          <p:nvPr/>
        </p:nvSpPr>
        <p:spPr>
          <a:xfrm>
            <a:off x="4961970" y="4853371"/>
            <a:ext cx="1857370" cy="547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Waiting Cost</a:t>
            </a:r>
          </a:p>
        </p:txBody>
      </p:sp>
      <p:sp>
        <p:nvSpPr>
          <p:cNvPr id="29" name="Rectangle 28">
            <a:extLst>
              <a:ext uri="{FF2B5EF4-FFF2-40B4-BE49-F238E27FC236}">
                <a16:creationId xmlns:a16="http://schemas.microsoft.com/office/drawing/2014/main" id="{E2F4DC60-C2E2-4BC2-999F-A477F282AF7A}"/>
              </a:ext>
            </a:extLst>
          </p:cNvPr>
          <p:cNvSpPr/>
          <p:nvPr/>
        </p:nvSpPr>
        <p:spPr>
          <a:xfrm>
            <a:off x="4961970" y="3726577"/>
            <a:ext cx="1857370" cy="547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Service Cost</a:t>
            </a:r>
          </a:p>
        </p:txBody>
      </p:sp>
      <p:sp>
        <p:nvSpPr>
          <p:cNvPr id="30" name="Rectangle 29">
            <a:extLst>
              <a:ext uri="{FF2B5EF4-FFF2-40B4-BE49-F238E27FC236}">
                <a16:creationId xmlns:a16="http://schemas.microsoft.com/office/drawing/2014/main" id="{4C6B1A57-8886-466C-8871-C6201BC94E7D}"/>
              </a:ext>
            </a:extLst>
          </p:cNvPr>
          <p:cNvSpPr/>
          <p:nvPr/>
        </p:nvSpPr>
        <p:spPr>
          <a:xfrm>
            <a:off x="4666695" y="1974750"/>
            <a:ext cx="1857358" cy="8089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Total Cost = Waiting cost + Service cost</a:t>
            </a:r>
          </a:p>
        </p:txBody>
      </p:sp>
      <p:cxnSp>
        <p:nvCxnSpPr>
          <p:cNvPr id="32" name="Straight Connector 31">
            <a:extLst>
              <a:ext uri="{FF2B5EF4-FFF2-40B4-BE49-F238E27FC236}">
                <a16:creationId xmlns:a16="http://schemas.microsoft.com/office/drawing/2014/main" id="{95BA3E83-5577-407A-8B21-5B19002F2C6E}"/>
              </a:ext>
            </a:extLst>
          </p:cNvPr>
          <p:cNvCxnSpPr>
            <a:cxnSpLocks/>
            <a:stCxn id="33" idx="0"/>
          </p:cNvCxnSpPr>
          <p:nvPr/>
        </p:nvCxnSpPr>
        <p:spPr>
          <a:xfrm>
            <a:off x="3662039" y="4070133"/>
            <a:ext cx="4438" cy="1638208"/>
          </a:xfrm>
          <a:prstGeom prst="line">
            <a:avLst/>
          </a:prstGeom>
          <a:ln w="19050"/>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AD6CD592-AAA8-4EA1-BF62-EDEB6C90FC8A}"/>
              </a:ext>
            </a:extLst>
          </p:cNvPr>
          <p:cNvSpPr/>
          <p:nvPr/>
        </p:nvSpPr>
        <p:spPr>
          <a:xfrm>
            <a:off x="3595456" y="4070133"/>
            <a:ext cx="133165" cy="136055"/>
          </a:xfrm>
          <a:prstGeom prst="ellipse">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66BC7CB6-2C1D-419B-9244-6592334D624D}"/>
              </a:ext>
            </a:extLst>
          </p:cNvPr>
          <p:cNvSpPr/>
          <p:nvPr/>
        </p:nvSpPr>
        <p:spPr>
          <a:xfrm>
            <a:off x="2886777" y="2950493"/>
            <a:ext cx="1857370" cy="547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Optimal Service Level</a:t>
            </a:r>
          </a:p>
        </p:txBody>
      </p:sp>
      <p:cxnSp>
        <p:nvCxnSpPr>
          <p:cNvPr id="36" name="Straight Arrow Connector 35">
            <a:extLst>
              <a:ext uri="{FF2B5EF4-FFF2-40B4-BE49-F238E27FC236}">
                <a16:creationId xmlns:a16="http://schemas.microsoft.com/office/drawing/2014/main" id="{D1B5967B-854E-48D6-84DE-A3BACE349FCF}"/>
              </a:ext>
            </a:extLst>
          </p:cNvPr>
          <p:cNvCxnSpPr>
            <a:stCxn id="34" idx="2"/>
            <a:endCxn id="33" idx="0"/>
          </p:cNvCxnSpPr>
          <p:nvPr/>
        </p:nvCxnSpPr>
        <p:spPr>
          <a:xfrm flipH="1">
            <a:off x="3662039" y="3498133"/>
            <a:ext cx="153423" cy="572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7F643DF-EAD1-4CBF-A6D0-1219A1E4EF16}"/>
                  </a:ext>
                </a:extLst>
              </p:cNvPr>
              <p:cNvSpPr/>
              <p:nvPr/>
            </p:nvSpPr>
            <p:spPr>
              <a:xfrm>
                <a:off x="7137647" y="2077375"/>
                <a:ext cx="4154749" cy="3932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Total Cost = Waiting Cost + Service Cost</a:t>
                </a:r>
              </a:p>
              <a:p>
                <a:r>
                  <a:rPr lang="en-IN" b="0" dirty="0">
                    <a:solidFill>
                      <a:schemeClr val="tx1"/>
                    </a:solidFill>
                  </a:rPr>
                  <a:t>	       </a:t>
                </a:r>
                <a14:m>
                  <m:oMath xmlns:m="http://schemas.openxmlformats.org/officeDocument/2006/math">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𝐶</m:t>
                        </m:r>
                      </m:e>
                      <m:sub>
                        <m:r>
                          <a:rPr lang="en-IN" b="0" i="1" smtClean="0">
                            <a:solidFill>
                              <a:schemeClr val="tx1"/>
                            </a:solidFill>
                            <a:latin typeface="Cambria Math" panose="02040503050406030204" pitchFamily="18" charset="0"/>
                          </a:rPr>
                          <m:t>𝑤</m:t>
                        </m:r>
                      </m:sub>
                    </m:sSub>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𝐿</m:t>
                    </m:r>
                    <m:r>
                      <a:rPr lang="en-IN" b="0" i="0" smtClean="0">
                        <a:solidFill>
                          <a:schemeClr val="tx1"/>
                        </a:solidFill>
                        <a:latin typeface="Cambria Math" panose="02040503050406030204" pitchFamily="18" charset="0"/>
                      </a:rPr>
                      <m:t> </m:t>
                    </m:r>
                  </m:oMath>
                </a14:m>
                <a:r>
                  <a:rPr lang="en-IN" dirty="0">
                    <a:solidFill>
                      <a:schemeClr val="tx1"/>
                    </a:solidFill>
                  </a:rPr>
                  <a:t>        +     </a:t>
                </a:r>
                <a14:m>
                  <m:oMath xmlns:m="http://schemas.openxmlformats.org/officeDocument/2006/math">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𝐶</m:t>
                        </m:r>
                      </m:e>
                      <m:sub>
                        <m:r>
                          <a:rPr lang="en-IN" i="1">
                            <a:solidFill>
                              <a:schemeClr val="tx1"/>
                            </a:solidFill>
                            <a:latin typeface="Cambria Math" panose="02040503050406030204" pitchFamily="18" charset="0"/>
                          </a:rPr>
                          <m:t>𝑠</m:t>
                        </m:r>
                      </m:sub>
                    </m:sSub>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𝑠</m:t>
                    </m:r>
                  </m:oMath>
                </a14:m>
                <a:endParaRPr lang="en-IN"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IN" sz="1400" i="1">
                              <a:solidFill>
                                <a:schemeClr val="tx1"/>
                              </a:solidFill>
                              <a:latin typeface="Cambria Math" panose="02040503050406030204" pitchFamily="18" charset="0"/>
                            </a:rPr>
                          </m:ctrlPr>
                        </m:sSubPr>
                        <m:e>
                          <m:r>
                            <a:rPr lang="en-IN" sz="1400" i="1">
                              <a:solidFill>
                                <a:schemeClr val="tx1"/>
                              </a:solidFill>
                              <a:latin typeface="Cambria Math" panose="02040503050406030204" pitchFamily="18" charset="0"/>
                            </a:rPr>
                            <m:t>𝐶</m:t>
                          </m:r>
                        </m:e>
                        <m:sub>
                          <m:r>
                            <a:rPr lang="en-IN" sz="1400" b="0" i="1" smtClean="0">
                              <a:solidFill>
                                <a:schemeClr val="tx1"/>
                              </a:solidFill>
                              <a:latin typeface="Cambria Math" panose="02040503050406030204" pitchFamily="18" charset="0"/>
                            </a:rPr>
                            <m:t>𝑤</m:t>
                          </m:r>
                        </m:sub>
                      </m:sSub>
                      <m:r>
                        <a:rPr lang="en-IN" sz="1400" b="0" i="1" smtClean="0">
                          <a:solidFill>
                            <a:schemeClr val="tx1"/>
                          </a:solidFill>
                          <a:latin typeface="Cambria Math" panose="02040503050406030204" pitchFamily="18" charset="0"/>
                        </a:rPr>
                        <m:t>=</m:t>
                      </m:r>
                      <m:r>
                        <a:rPr lang="en-IN" sz="1400" b="0" i="1" smtClean="0">
                          <a:solidFill>
                            <a:schemeClr val="tx1"/>
                          </a:solidFill>
                          <a:latin typeface="Cambria Math" panose="02040503050406030204" pitchFamily="18" charset="0"/>
                        </a:rPr>
                        <m:t>𝑊𝑎𝑖𝑡𝑖𝑛𝑔</m:t>
                      </m:r>
                      <m:r>
                        <a:rPr lang="en-IN" sz="1400" b="0" i="1" smtClean="0">
                          <a:solidFill>
                            <a:schemeClr val="tx1"/>
                          </a:solidFill>
                          <a:latin typeface="Cambria Math" panose="02040503050406030204" pitchFamily="18" charset="0"/>
                        </a:rPr>
                        <m:t> </m:t>
                      </m:r>
                      <m:r>
                        <a:rPr lang="en-IN" sz="1400" b="0" i="1" smtClean="0">
                          <a:solidFill>
                            <a:schemeClr val="tx1"/>
                          </a:solidFill>
                          <a:latin typeface="Cambria Math" panose="02040503050406030204" pitchFamily="18" charset="0"/>
                        </a:rPr>
                        <m:t>𝑐𝑜𝑠𝑡</m:t>
                      </m:r>
                      <m:r>
                        <a:rPr lang="en-IN" sz="1400" b="0" i="1" smtClean="0">
                          <a:solidFill>
                            <a:schemeClr val="tx1"/>
                          </a:solidFill>
                          <a:latin typeface="Cambria Math" panose="02040503050406030204" pitchFamily="18" charset="0"/>
                        </a:rPr>
                        <m:t> </m:t>
                      </m:r>
                      <m:r>
                        <a:rPr lang="en-IN" sz="1400" b="0" i="1" smtClean="0">
                          <a:solidFill>
                            <a:schemeClr val="tx1"/>
                          </a:solidFill>
                          <a:latin typeface="Cambria Math" panose="02040503050406030204" pitchFamily="18" charset="0"/>
                        </a:rPr>
                        <m:t>𝑝𝑒𝑟</m:t>
                      </m:r>
                      <m:r>
                        <a:rPr lang="en-IN" sz="1400" b="0" i="1" smtClean="0">
                          <a:solidFill>
                            <a:schemeClr val="tx1"/>
                          </a:solidFill>
                          <a:latin typeface="Cambria Math" panose="02040503050406030204" pitchFamily="18" charset="0"/>
                        </a:rPr>
                        <m:t> </m:t>
                      </m:r>
                      <m:r>
                        <a:rPr lang="en-IN" sz="1400" b="0" i="1" smtClean="0">
                          <a:solidFill>
                            <a:schemeClr val="tx1"/>
                          </a:solidFill>
                          <a:latin typeface="Cambria Math" panose="02040503050406030204" pitchFamily="18" charset="0"/>
                        </a:rPr>
                        <m:t>𝑢𝑛𝑖𝑡</m:t>
                      </m:r>
                      <m:r>
                        <a:rPr lang="en-IN" sz="1400" b="0" i="1" smtClean="0">
                          <a:solidFill>
                            <a:schemeClr val="tx1"/>
                          </a:solidFill>
                          <a:latin typeface="Cambria Math" panose="02040503050406030204" pitchFamily="18" charset="0"/>
                        </a:rPr>
                        <m:t> </m:t>
                      </m:r>
                      <m:r>
                        <a:rPr lang="en-IN" sz="1400" b="0" i="1" smtClean="0">
                          <a:solidFill>
                            <a:schemeClr val="tx1"/>
                          </a:solidFill>
                          <a:latin typeface="Cambria Math" panose="02040503050406030204" pitchFamily="18" charset="0"/>
                        </a:rPr>
                        <m:t>𝑡𝑖𝑚𝑒</m:t>
                      </m:r>
                    </m:oMath>
                  </m:oMathPara>
                </a14:m>
                <a:endParaRPr lang="en-IN" sz="14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IN" sz="1400" i="1">
                              <a:solidFill>
                                <a:schemeClr val="tx1"/>
                              </a:solidFill>
                              <a:latin typeface="Cambria Math" panose="02040503050406030204" pitchFamily="18" charset="0"/>
                            </a:rPr>
                          </m:ctrlPr>
                        </m:sSubPr>
                        <m:e>
                          <m:r>
                            <a:rPr lang="en-IN" sz="1400" i="1">
                              <a:solidFill>
                                <a:schemeClr val="tx1"/>
                              </a:solidFill>
                              <a:latin typeface="Cambria Math" panose="02040503050406030204" pitchFamily="18" charset="0"/>
                            </a:rPr>
                            <m:t>𝐶</m:t>
                          </m:r>
                        </m:e>
                        <m:sub>
                          <m:r>
                            <a:rPr lang="en-IN" sz="1400" b="0" i="1" smtClean="0">
                              <a:solidFill>
                                <a:schemeClr val="tx1"/>
                              </a:solidFill>
                              <a:latin typeface="Cambria Math" panose="02040503050406030204" pitchFamily="18" charset="0"/>
                            </a:rPr>
                            <m:t>𝑠</m:t>
                          </m:r>
                        </m:sub>
                      </m:sSub>
                      <m:r>
                        <a:rPr lang="en-IN" sz="1400" b="0" i="1" smtClean="0">
                          <a:solidFill>
                            <a:schemeClr val="tx1"/>
                          </a:solidFill>
                          <a:latin typeface="Cambria Math" panose="02040503050406030204" pitchFamily="18" charset="0"/>
                        </a:rPr>
                        <m:t>=</m:t>
                      </m:r>
                      <m:r>
                        <a:rPr lang="en-IN" sz="1400" b="0" i="1" smtClean="0">
                          <a:solidFill>
                            <a:schemeClr val="tx1"/>
                          </a:solidFill>
                          <a:latin typeface="Cambria Math" panose="02040503050406030204" pitchFamily="18" charset="0"/>
                        </a:rPr>
                        <m:t>𝐶𝑜𝑠𝑡</m:t>
                      </m:r>
                      <m:r>
                        <a:rPr lang="en-IN" sz="1400" b="0" i="1" smtClean="0">
                          <a:solidFill>
                            <a:schemeClr val="tx1"/>
                          </a:solidFill>
                          <a:latin typeface="Cambria Math" panose="02040503050406030204" pitchFamily="18" charset="0"/>
                        </a:rPr>
                        <m:t> </m:t>
                      </m:r>
                      <m:r>
                        <a:rPr lang="en-IN" sz="1400" i="1">
                          <a:solidFill>
                            <a:schemeClr val="tx1"/>
                          </a:solidFill>
                          <a:latin typeface="Cambria Math" panose="02040503050406030204" pitchFamily="18" charset="0"/>
                        </a:rPr>
                        <m:t>𝑝𝑒𝑟</m:t>
                      </m:r>
                      <m:r>
                        <a:rPr lang="en-IN" sz="1400" i="1">
                          <a:solidFill>
                            <a:schemeClr val="tx1"/>
                          </a:solidFill>
                          <a:latin typeface="Cambria Math" panose="02040503050406030204" pitchFamily="18" charset="0"/>
                        </a:rPr>
                        <m:t> </m:t>
                      </m:r>
                      <m:r>
                        <a:rPr lang="en-IN" sz="1400" b="0" i="1" smtClean="0">
                          <a:solidFill>
                            <a:schemeClr val="tx1"/>
                          </a:solidFill>
                          <a:latin typeface="Cambria Math" panose="02040503050406030204" pitchFamily="18" charset="0"/>
                        </a:rPr>
                        <m:t>𝑠𝑒𝑟𝑣𝑒𝑟</m:t>
                      </m:r>
                      <m:r>
                        <a:rPr lang="en-IN" sz="1400" b="0" i="1" smtClean="0">
                          <a:solidFill>
                            <a:schemeClr val="tx1"/>
                          </a:solidFill>
                          <a:latin typeface="Cambria Math" panose="02040503050406030204" pitchFamily="18" charset="0"/>
                        </a:rPr>
                        <m:t> </m:t>
                      </m:r>
                      <m:r>
                        <a:rPr lang="en-IN" sz="1400" b="0" i="1" smtClean="0">
                          <a:solidFill>
                            <a:schemeClr val="tx1"/>
                          </a:solidFill>
                          <a:latin typeface="Cambria Math" panose="02040503050406030204" pitchFamily="18" charset="0"/>
                        </a:rPr>
                        <m:t>𝑝𝑒𝑟</m:t>
                      </m:r>
                      <m:r>
                        <a:rPr lang="en-IN" sz="1400" b="0" i="1" smtClean="0">
                          <a:solidFill>
                            <a:schemeClr val="tx1"/>
                          </a:solidFill>
                          <a:latin typeface="Cambria Math" panose="02040503050406030204" pitchFamily="18" charset="0"/>
                        </a:rPr>
                        <m:t> </m:t>
                      </m:r>
                      <m:r>
                        <a:rPr lang="en-IN" sz="1400" b="0" i="1" smtClean="0">
                          <a:solidFill>
                            <a:schemeClr val="tx1"/>
                          </a:solidFill>
                          <a:latin typeface="Cambria Math" panose="02040503050406030204" pitchFamily="18" charset="0"/>
                        </a:rPr>
                        <m:t>𝑢𝑛𝑖𝑡</m:t>
                      </m:r>
                      <m:r>
                        <a:rPr lang="en-IN" sz="1400" b="0" i="1" smtClean="0">
                          <a:solidFill>
                            <a:schemeClr val="tx1"/>
                          </a:solidFill>
                          <a:latin typeface="Cambria Math" panose="02040503050406030204" pitchFamily="18" charset="0"/>
                        </a:rPr>
                        <m:t> </m:t>
                      </m:r>
                      <m:r>
                        <a:rPr lang="en-IN" sz="1400" b="0" i="1" smtClean="0">
                          <a:solidFill>
                            <a:schemeClr val="tx1"/>
                          </a:solidFill>
                          <a:latin typeface="Cambria Math" panose="02040503050406030204" pitchFamily="18" charset="0"/>
                        </a:rPr>
                        <m:t>𝑡𝑖𝑚𝑒</m:t>
                      </m:r>
                    </m:oMath>
                  </m:oMathPara>
                </a14:m>
                <a:endParaRPr lang="en-IN" sz="1400" dirty="0">
                  <a:solidFill>
                    <a:schemeClr val="tx1"/>
                  </a:solidFill>
                </a:endParaRPr>
              </a:p>
              <a:p>
                <a:pPr/>
                <a14:m>
                  <m:oMathPara xmlns:m="http://schemas.openxmlformats.org/officeDocument/2006/math">
                    <m:oMathParaPr>
                      <m:jc m:val="left"/>
                    </m:oMathParaPr>
                    <m:oMath xmlns:m="http://schemas.openxmlformats.org/officeDocument/2006/math">
                      <m:r>
                        <m:rPr>
                          <m:sty m:val="p"/>
                        </m:rPr>
                        <a:rPr lang="en-IN" sz="1400" b="0" i="0" smtClean="0">
                          <a:solidFill>
                            <a:schemeClr val="tx1"/>
                          </a:solidFill>
                          <a:latin typeface="Cambria Math" panose="02040503050406030204" pitchFamily="18" charset="0"/>
                        </a:rPr>
                        <m:t>L</m:t>
                      </m:r>
                      <m:r>
                        <a:rPr lang="en-IN" sz="1400" i="1">
                          <a:solidFill>
                            <a:schemeClr val="tx1"/>
                          </a:solidFill>
                          <a:latin typeface="Cambria Math" panose="02040503050406030204" pitchFamily="18" charset="0"/>
                        </a:rPr>
                        <m:t>=</m:t>
                      </m:r>
                      <m:r>
                        <a:rPr lang="en-IN" sz="1400" b="0" i="1" smtClean="0">
                          <a:solidFill>
                            <a:schemeClr val="tx1"/>
                          </a:solidFill>
                          <a:latin typeface="Cambria Math" panose="02040503050406030204" pitchFamily="18" charset="0"/>
                        </a:rPr>
                        <m:t>𝐴𝑣𝑒𝑟𝑎𝑔𝑒</m:t>
                      </m:r>
                      <m:r>
                        <a:rPr lang="en-IN" sz="1400" b="0" i="1" smtClean="0">
                          <a:solidFill>
                            <a:schemeClr val="tx1"/>
                          </a:solidFill>
                          <a:latin typeface="Cambria Math" panose="02040503050406030204" pitchFamily="18" charset="0"/>
                        </a:rPr>
                        <m:t> </m:t>
                      </m:r>
                      <m:r>
                        <a:rPr lang="en-IN" sz="1400" b="0" i="1" smtClean="0">
                          <a:solidFill>
                            <a:schemeClr val="tx1"/>
                          </a:solidFill>
                          <a:latin typeface="Cambria Math" panose="02040503050406030204" pitchFamily="18" charset="0"/>
                        </a:rPr>
                        <m:t>𝑛𝑢𝑚𝑏𝑒𝑟</m:t>
                      </m:r>
                      <m:r>
                        <a:rPr lang="en-IN" sz="1400" b="0" i="1" smtClean="0">
                          <a:solidFill>
                            <a:schemeClr val="tx1"/>
                          </a:solidFill>
                          <a:latin typeface="Cambria Math" panose="02040503050406030204" pitchFamily="18" charset="0"/>
                        </a:rPr>
                        <m:t> </m:t>
                      </m:r>
                      <m:r>
                        <a:rPr lang="en-IN" sz="1400" b="0" i="1" smtClean="0">
                          <a:solidFill>
                            <a:schemeClr val="tx1"/>
                          </a:solidFill>
                          <a:latin typeface="Cambria Math" panose="02040503050406030204" pitchFamily="18" charset="0"/>
                        </a:rPr>
                        <m:t>𝑜𝑓</m:t>
                      </m:r>
                      <m:r>
                        <a:rPr lang="en-IN" sz="1400" b="0" i="1" smtClean="0">
                          <a:solidFill>
                            <a:schemeClr val="tx1"/>
                          </a:solidFill>
                          <a:latin typeface="Cambria Math" panose="02040503050406030204" pitchFamily="18" charset="0"/>
                        </a:rPr>
                        <m:t> </m:t>
                      </m:r>
                      <m:r>
                        <a:rPr lang="en-IN" sz="1400" b="0" i="1" smtClean="0">
                          <a:solidFill>
                            <a:schemeClr val="tx1"/>
                          </a:solidFill>
                          <a:latin typeface="Cambria Math" panose="02040503050406030204" pitchFamily="18" charset="0"/>
                        </a:rPr>
                        <m:t>𝑐𝑢𝑠𝑡𝑜𝑚𝑒𝑟𝑠</m:t>
                      </m:r>
                      <m:r>
                        <a:rPr lang="en-IN" sz="1400" b="0" i="1" smtClean="0">
                          <a:solidFill>
                            <a:schemeClr val="tx1"/>
                          </a:solidFill>
                          <a:latin typeface="Cambria Math" panose="02040503050406030204" pitchFamily="18" charset="0"/>
                        </a:rPr>
                        <m:t> </m:t>
                      </m:r>
                      <m:r>
                        <a:rPr lang="en-IN" sz="1400" b="0" i="1" smtClean="0">
                          <a:solidFill>
                            <a:schemeClr val="tx1"/>
                          </a:solidFill>
                          <a:latin typeface="Cambria Math" panose="02040503050406030204" pitchFamily="18" charset="0"/>
                        </a:rPr>
                        <m:t>𝑖𝑛</m:t>
                      </m:r>
                      <m:r>
                        <a:rPr lang="en-IN" sz="1400" b="0" i="1" smtClean="0">
                          <a:solidFill>
                            <a:schemeClr val="tx1"/>
                          </a:solidFill>
                          <a:latin typeface="Cambria Math" panose="02040503050406030204" pitchFamily="18" charset="0"/>
                        </a:rPr>
                        <m:t> </m:t>
                      </m:r>
                      <m:r>
                        <a:rPr lang="en-IN" sz="1400" b="0" i="1" smtClean="0">
                          <a:solidFill>
                            <a:schemeClr val="tx1"/>
                          </a:solidFill>
                          <a:latin typeface="Cambria Math" panose="02040503050406030204" pitchFamily="18" charset="0"/>
                        </a:rPr>
                        <m:t>𝑠𝑦𝑠𝑡𝑒𝑚</m:t>
                      </m:r>
                    </m:oMath>
                  </m:oMathPara>
                </a14:m>
                <a:endParaRPr lang="en-IN" sz="1400" dirty="0">
                  <a:solidFill>
                    <a:schemeClr val="tx1"/>
                  </a:solidFill>
                </a:endParaRPr>
              </a:p>
              <a:p>
                <a:pPr/>
                <a14:m>
                  <m:oMathPara xmlns:m="http://schemas.openxmlformats.org/officeDocument/2006/math">
                    <m:oMathParaPr>
                      <m:jc m:val="left"/>
                    </m:oMathParaPr>
                    <m:oMath xmlns:m="http://schemas.openxmlformats.org/officeDocument/2006/math">
                      <m:r>
                        <m:rPr>
                          <m:sty m:val="p"/>
                        </m:rPr>
                        <a:rPr lang="en-IN" sz="1400" smtClean="0">
                          <a:solidFill>
                            <a:schemeClr val="tx1"/>
                          </a:solidFill>
                          <a:latin typeface="Cambria Math" panose="02040503050406030204" pitchFamily="18" charset="0"/>
                        </a:rPr>
                        <m:t>s</m:t>
                      </m:r>
                      <m:r>
                        <a:rPr lang="en-IN" sz="1400" i="1">
                          <a:solidFill>
                            <a:schemeClr val="tx1"/>
                          </a:solidFill>
                          <a:latin typeface="Cambria Math" panose="02040503050406030204" pitchFamily="18" charset="0"/>
                        </a:rPr>
                        <m:t>=</m:t>
                      </m:r>
                      <m:r>
                        <a:rPr lang="en-IN" sz="1400" b="0" i="1" smtClean="0">
                          <a:solidFill>
                            <a:schemeClr val="tx1"/>
                          </a:solidFill>
                          <a:latin typeface="Cambria Math" panose="02040503050406030204" pitchFamily="18" charset="0"/>
                        </a:rPr>
                        <m:t>𝑁</m:t>
                      </m:r>
                      <m:r>
                        <a:rPr lang="en-IN" sz="1400" i="1">
                          <a:solidFill>
                            <a:schemeClr val="tx1"/>
                          </a:solidFill>
                          <a:latin typeface="Cambria Math" panose="02040503050406030204" pitchFamily="18" charset="0"/>
                        </a:rPr>
                        <m:t>𝑢𝑚𝑏𝑒𝑟</m:t>
                      </m:r>
                      <m:r>
                        <a:rPr lang="en-IN" sz="1400" i="1">
                          <a:solidFill>
                            <a:schemeClr val="tx1"/>
                          </a:solidFill>
                          <a:latin typeface="Cambria Math" panose="02040503050406030204" pitchFamily="18" charset="0"/>
                        </a:rPr>
                        <m:t> </m:t>
                      </m:r>
                      <m:r>
                        <a:rPr lang="en-IN" sz="1400" i="1">
                          <a:solidFill>
                            <a:schemeClr val="tx1"/>
                          </a:solidFill>
                          <a:latin typeface="Cambria Math" panose="02040503050406030204" pitchFamily="18" charset="0"/>
                        </a:rPr>
                        <m:t>𝑜𝑓</m:t>
                      </m:r>
                      <m:r>
                        <a:rPr lang="en-IN" sz="1400" b="0" i="1" smtClean="0">
                          <a:solidFill>
                            <a:schemeClr val="tx1"/>
                          </a:solidFill>
                          <a:latin typeface="Cambria Math" panose="02040503050406030204" pitchFamily="18" charset="0"/>
                        </a:rPr>
                        <m:t> </m:t>
                      </m:r>
                      <m:r>
                        <a:rPr lang="en-IN" sz="1400" b="0" i="1" smtClean="0">
                          <a:solidFill>
                            <a:schemeClr val="tx1"/>
                          </a:solidFill>
                          <a:latin typeface="Cambria Math" panose="02040503050406030204" pitchFamily="18" charset="0"/>
                        </a:rPr>
                        <m:t>𝑠𝑒𝑟𝑣𝑒𝑟𝑠</m:t>
                      </m:r>
                    </m:oMath>
                  </m:oMathPara>
                </a14:m>
                <a:endParaRPr lang="en-IN" sz="1400" dirty="0">
                  <a:solidFill>
                    <a:schemeClr val="tx1"/>
                  </a:solidFill>
                </a:endParaRPr>
              </a:p>
              <a:p>
                <a:pPr algn="ctr"/>
                <a:endParaRPr lang="en-IN" sz="1400" dirty="0"/>
              </a:p>
            </p:txBody>
          </p:sp>
        </mc:Choice>
        <mc:Fallback xmlns="">
          <p:sp>
            <p:nvSpPr>
              <p:cNvPr id="3" name="Rectangle 2">
                <a:extLst>
                  <a:ext uri="{FF2B5EF4-FFF2-40B4-BE49-F238E27FC236}">
                    <a16:creationId xmlns:a16="http://schemas.microsoft.com/office/drawing/2014/main" id="{47F643DF-EAD1-4CBF-A6D0-1219A1E4EF16}"/>
                  </a:ext>
                </a:extLst>
              </p:cNvPr>
              <p:cNvSpPr>
                <a:spLocks noRot="1" noChangeAspect="1" noMove="1" noResize="1" noEditPoints="1" noAdjustHandles="1" noChangeArrowheads="1" noChangeShapeType="1" noTextEdit="1"/>
              </p:cNvSpPr>
              <p:nvPr/>
            </p:nvSpPr>
            <p:spPr>
              <a:xfrm>
                <a:off x="7137647" y="2077375"/>
                <a:ext cx="4154749" cy="3932751"/>
              </a:xfrm>
              <a:prstGeom prst="rect">
                <a:avLst/>
              </a:prstGeom>
              <a:blipFill>
                <a:blip r:embed="rId2"/>
                <a:stretch>
                  <a:fillRect l="-1322"/>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257748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5" grpId="0" animBg="1"/>
      <p:bldP spid="26" grpId="0"/>
      <p:bldP spid="27" grpId="0"/>
      <p:bldP spid="28" grpId="0"/>
      <p:bldP spid="29" grpId="0"/>
      <p:bldP spid="30" grpId="0"/>
      <p:bldP spid="33" grpId="0" animBg="1"/>
      <p:bldP spid="34"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0FFA-F1C8-4DA0-9CA7-25A32519679F}"/>
              </a:ext>
            </a:extLst>
          </p:cNvPr>
          <p:cNvSpPr>
            <a:spLocks noGrp="1"/>
          </p:cNvSpPr>
          <p:nvPr>
            <p:ph type="title"/>
          </p:nvPr>
        </p:nvSpPr>
        <p:spPr/>
        <p:txBody>
          <a:bodyPr/>
          <a:lstStyle/>
          <a:p>
            <a:r>
              <a:rPr lang="en-IN" dirty="0"/>
              <a:t>Queue Model requirements and types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C01DBC-B88A-4CA7-AED2-26EC7C198B37}"/>
                  </a:ext>
                </a:extLst>
              </p:cNvPr>
              <p:cNvSpPr>
                <a:spLocks noGrp="1"/>
              </p:cNvSpPr>
              <p:nvPr>
                <p:ph idx="1"/>
              </p:nvPr>
            </p:nvSpPr>
            <p:spPr/>
            <p:txBody>
              <a:bodyPr>
                <a:normAutofit lnSpcReduction="10000"/>
              </a:bodyPr>
              <a:lstStyle/>
              <a:p>
                <a:pPr>
                  <a:buSzPct val="112000"/>
                  <a:buFont typeface="Wingdings" panose="05000000000000000000" pitchFamily="2" charset="2"/>
                  <a:buChar char="Ø"/>
                </a:pPr>
                <a:r>
                  <a:rPr lang="en-US" sz="2000" dirty="0"/>
                  <a:t>To build a Queue model we need to have three things:</a:t>
                </a:r>
              </a:p>
              <a:p>
                <a:pPr lvl="1">
                  <a:buSzPct val="112000"/>
                  <a:buFont typeface="Wingdings" panose="05000000000000000000" pitchFamily="2" charset="2"/>
                  <a:buChar char="Ø"/>
                </a:pPr>
                <a:r>
                  <a:rPr lang="en-US" sz="1800" dirty="0"/>
                  <a:t>Arrival Rate</a:t>
                </a:r>
              </a:p>
              <a:p>
                <a:pPr lvl="1">
                  <a:buSzPct val="112000"/>
                  <a:buFont typeface="Wingdings" panose="05000000000000000000" pitchFamily="2" charset="2"/>
                  <a:buChar char="Ø"/>
                </a:pPr>
                <a:r>
                  <a:rPr lang="en-US" sz="1800" dirty="0"/>
                  <a:t>Service Rate</a:t>
                </a:r>
              </a:p>
              <a:p>
                <a:pPr lvl="1">
                  <a:buSzPct val="112000"/>
                  <a:buFont typeface="Wingdings" panose="05000000000000000000" pitchFamily="2" charset="2"/>
                  <a:buChar char="Ø"/>
                </a:pPr>
                <a:r>
                  <a:rPr lang="en-US" sz="1800" dirty="0"/>
                  <a:t>Number of Servers</a:t>
                </a:r>
                <a:endParaRPr lang="en-US" sz="2000" dirty="0"/>
              </a:p>
              <a:p>
                <a:pPr>
                  <a:buSzPct val="112000"/>
                  <a:buFont typeface="Wingdings" panose="05000000000000000000" pitchFamily="2" charset="2"/>
                  <a:buChar char="Ø"/>
                </a:pPr>
                <a:r>
                  <a:rPr lang="en-US" sz="2000" dirty="0"/>
                  <a:t>This has led to a very famous notations called Kendall’s Notations</a:t>
                </a:r>
              </a:p>
              <a:p>
                <a:pPr>
                  <a:buSzPct val="112000"/>
                  <a:buFont typeface="Wingdings" panose="05000000000000000000" pitchFamily="2" charset="2"/>
                  <a:buChar char="Ø"/>
                </a:pPr>
                <a:r>
                  <a:rPr lang="en-US" sz="2000" dirty="0"/>
                  <a:t>The notations is given by M/M/s/K where, 1</a:t>
                </a:r>
                <a:r>
                  <a:rPr lang="en-US" sz="2000" baseline="30000" dirty="0"/>
                  <a:t>st</a:t>
                </a:r>
                <a:r>
                  <a:rPr lang="en-US" sz="2000" dirty="0"/>
                  <a:t> two M stands for Markovian probability distributions, follow by s which stands for number of servers. The K stands for Maximum Queue length or the Queue capacity.</a:t>
                </a:r>
              </a:p>
              <a:p>
                <a:pPr>
                  <a:buSzPct val="112000"/>
                  <a:buFont typeface="Wingdings" panose="05000000000000000000" pitchFamily="2" charset="2"/>
                  <a:buChar char="Ø"/>
                </a:pPr>
                <a:r>
                  <a:rPr lang="en-US" sz="2000" dirty="0"/>
                  <a:t>We have other queue models like M/D/s, M/G/s and M/</a:t>
                </a:r>
                <a14:m>
                  <m:oMath xmlns:m="http://schemas.openxmlformats.org/officeDocument/2006/math">
                    <m:sSub>
                      <m:sSubPr>
                        <m:ctrlPr>
                          <a:rPr lang="en-US" sz="2000" i="1" smtClean="0">
                            <a:latin typeface="Cambria Math" panose="02040503050406030204" pitchFamily="18" charset="0"/>
                          </a:rPr>
                        </m:ctrlPr>
                      </m:sSubPr>
                      <m:e>
                        <m:r>
                          <a:rPr lang="en-IN" sz="2000" b="0" i="1" smtClean="0">
                            <a:latin typeface="Cambria Math" panose="02040503050406030204" pitchFamily="18" charset="0"/>
                          </a:rPr>
                          <m:t>𝐸</m:t>
                        </m:r>
                      </m:e>
                      <m:sub>
                        <m:r>
                          <a:rPr lang="en-IN" sz="2000" b="0" i="1" smtClean="0">
                            <a:latin typeface="Cambria Math" panose="02040503050406030204" pitchFamily="18" charset="0"/>
                          </a:rPr>
                          <m:t>𝑘</m:t>
                        </m:r>
                      </m:sub>
                    </m:sSub>
                  </m:oMath>
                </a14:m>
                <a:r>
                  <a:rPr lang="en-US" sz="2000" dirty="0"/>
                  <a:t>/s were D is Deterministic, G is General (normal) and </a:t>
                </a:r>
                <a14:m>
                  <m:oMath xmlns:m="http://schemas.openxmlformats.org/officeDocument/2006/math">
                    <m:sSub>
                      <m:sSubPr>
                        <m:ctrlPr>
                          <a:rPr lang="en-US" sz="1800" i="1">
                            <a:latin typeface="Cambria Math" panose="02040503050406030204" pitchFamily="18" charset="0"/>
                          </a:rPr>
                        </m:ctrlPr>
                      </m:sSubPr>
                      <m:e>
                        <m:r>
                          <a:rPr lang="en-IN" sz="1800" i="1">
                            <a:latin typeface="Cambria Math" panose="02040503050406030204" pitchFamily="18" charset="0"/>
                          </a:rPr>
                          <m:t>𝐸</m:t>
                        </m:r>
                      </m:e>
                      <m:sub>
                        <m:r>
                          <a:rPr lang="en-IN" sz="1800" i="1">
                            <a:latin typeface="Cambria Math" panose="02040503050406030204" pitchFamily="18" charset="0"/>
                          </a:rPr>
                          <m:t>𝑘</m:t>
                        </m:r>
                      </m:sub>
                    </m:sSub>
                  </m:oMath>
                </a14:m>
                <a:r>
                  <a:rPr lang="en-IN" dirty="0"/>
                  <a:t> is Erlang Distribution.</a:t>
                </a:r>
              </a:p>
            </p:txBody>
          </p:sp>
        </mc:Choice>
        <mc:Fallback xmlns="">
          <p:sp>
            <p:nvSpPr>
              <p:cNvPr id="3" name="Content Placeholder 2">
                <a:extLst>
                  <a:ext uri="{FF2B5EF4-FFF2-40B4-BE49-F238E27FC236}">
                    <a16:creationId xmlns:a16="http://schemas.microsoft.com/office/drawing/2014/main" id="{4AC01DBC-B88A-4CA7-AED2-26EC7C198B37}"/>
                  </a:ext>
                </a:extLst>
              </p:cNvPr>
              <p:cNvSpPr>
                <a:spLocks noGrp="1" noRot="1" noChangeAspect="1" noMove="1" noResize="1" noEditPoints="1" noAdjustHandles="1" noChangeArrowheads="1" noChangeShapeType="1" noTextEdit="1"/>
              </p:cNvSpPr>
              <p:nvPr>
                <p:ph idx="1"/>
              </p:nvPr>
            </p:nvSpPr>
            <p:spPr>
              <a:blipFill>
                <a:blip r:embed="rId2"/>
                <a:stretch>
                  <a:fillRect l="-1576" t="-1297" b="-2107"/>
                </a:stretch>
              </a:blipFill>
            </p:spPr>
            <p:txBody>
              <a:bodyPr/>
              <a:lstStyle/>
              <a:p>
                <a:r>
                  <a:rPr lang="en-IN">
                    <a:noFill/>
                  </a:rPr>
                  <a:t> </a:t>
                </a:r>
              </a:p>
            </p:txBody>
          </p:sp>
        </mc:Fallback>
      </mc:AlternateContent>
    </p:spTree>
    <p:extLst>
      <p:ext uri="{BB962C8B-B14F-4D97-AF65-F5344CB8AC3E}">
        <p14:creationId xmlns:p14="http://schemas.microsoft.com/office/powerpoint/2010/main" val="171117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2CA47-2B04-4792-B37A-2A46F993FE9F}"/>
              </a:ext>
            </a:extLst>
          </p:cNvPr>
          <p:cNvSpPr>
            <a:spLocks noGrp="1"/>
          </p:cNvSpPr>
          <p:nvPr>
            <p:ph type="title"/>
          </p:nvPr>
        </p:nvSpPr>
        <p:spPr/>
        <p:txBody>
          <a:bodyPr/>
          <a:lstStyle/>
          <a:p>
            <a:r>
              <a:rPr lang="en-IN" dirty="0"/>
              <a:t>Queues Distributions</a:t>
            </a:r>
          </a:p>
        </p:txBody>
      </p:sp>
      <p:graphicFrame>
        <p:nvGraphicFramePr>
          <p:cNvPr id="7" name="Content Placeholder 6">
            <a:extLst>
              <a:ext uri="{FF2B5EF4-FFF2-40B4-BE49-F238E27FC236}">
                <a16:creationId xmlns:a16="http://schemas.microsoft.com/office/drawing/2014/main" id="{2207C8D3-BED0-4F02-9B3D-5B44ED959B92}"/>
              </a:ext>
            </a:extLst>
          </p:cNvPr>
          <p:cNvGraphicFramePr>
            <a:graphicFrameLocks noGrp="1"/>
          </p:cNvGraphicFramePr>
          <p:nvPr>
            <p:ph idx="1"/>
            <p:extLst>
              <p:ext uri="{D42A27DB-BD31-4B8C-83A1-F6EECF244321}">
                <p14:modId xmlns:p14="http://schemas.microsoft.com/office/powerpoint/2010/main" val="466642466"/>
              </p:ext>
            </p:extLst>
          </p:nvPr>
        </p:nvGraphicFramePr>
        <p:xfrm>
          <a:off x="1382328" y="2061415"/>
          <a:ext cx="4612520" cy="273517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B3C50A3-9777-4BCB-8641-DE7A4651A57D}"/>
                  </a:ext>
                </a:extLst>
              </p:cNvPr>
              <p:cNvSpPr/>
              <p:nvPr/>
            </p:nvSpPr>
            <p:spPr>
              <a:xfrm>
                <a:off x="1382328" y="4876799"/>
                <a:ext cx="4612520" cy="14478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Given an average arrival rate </a:t>
                </a:r>
                <a:r>
                  <a:rPr lang="el-GR" dirty="0">
                    <a:solidFill>
                      <a:schemeClr val="tx1"/>
                    </a:solidFill>
                  </a:rPr>
                  <a:t>λ</a:t>
                </a:r>
                <a:r>
                  <a:rPr lang="en-IN" dirty="0">
                    <a:solidFill>
                      <a:schemeClr val="tx1"/>
                    </a:solidFill>
                  </a:rPr>
                  <a:t>, the Poisson distribution gives the probability a certain number of customer x arrive in a given time</a:t>
                </a:r>
              </a:p>
              <a:p>
                <a:pPr algn="ctr"/>
                <a:r>
                  <a:rPr lang="en-IN" dirty="0">
                    <a:solidFill>
                      <a:schemeClr val="tx1"/>
                    </a:solidFill>
                  </a:rPr>
                  <a:t>P(x) = </a:t>
                </a:r>
                <a14:m>
                  <m:oMath xmlns:m="http://schemas.openxmlformats.org/officeDocument/2006/math">
                    <m:f>
                      <m:fPr>
                        <m:ctrlPr>
                          <a:rPr lang="en-IN" i="1" smtClean="0">
                            <a:solidFill>
                              <a:schemeClr val="tx1"/>
                            </a:solidFill>
                            <a:latin typeface="Cambria Math" panose="02040503050406030204" pitchFamily="18" charset="0"/>
                          </a:rPr>
                        </m:ctrlPr>
                      </m:fPr>
                      <m:num>
                        <m:sSup>
                          <m:sSupPr>
                            <m:ctrlPr>
                              <a:rPr lang="en-IN" i="1" smtClean="0">
                                <a:solidFill>
                                  <a:schemeClr val="tx1"/>
                                </a:solidFill>
                                <a:latin typeface="Cambria Math" panose="02040503050406030204" pitchFamily="18" charset="0"/>
                              </a:rPr>
                            </m:ctrlPr>
                          </m:sSupPr>
                          <m:e>
                            <m:r>
                              <a:rPr lang="en-IN" b="0" i="1" smtClean="0">
                                <a:solidFill>
                                  <a:schemeClr val="tx1"/>
                                </a:solidFill>
                                <a:latin typeface="Cambria Math" panose="02040503050406030204" pitchFamily="18" charset="0"/>
                              </a:rPr>
                              <m:t>𝑒</m:t>
                            </m:r>
                          </m:e>
                          <m:sup>
                            <m:r>
                              <m:rPr>
                                <m:nor/>
                              </m:rPr>
                              <a:rPr lang="en-IN" b="0" i="0" smtClean="0">
                                <a:solidFill>
                                  <a:schemeClr val="tx1"/>
                                </a:solidFill>
                                <a:latin typeface="Cambria Math" panose="02040503050406030204" pitchFamily="18" charset="0"/>
                              </a:rPr>
                              <m:t>−</m:t>
                            </m:r>
                            <m:r>
                              <m:rPr>
                                <m:nor/>
                              </m:rPr>
                              <a:rPr lang="el-GR" dirty="0">
                                <a:solidFill>
                                  <a:schemeClr val="tx1"/>
                                </a:solidFill>
                              </a:rPr>
                              <m:t>λ</m:t>
                            </m:r>
                          </m:sup>
                        </m:sSup>
                        <m:sSup>
                          <m:sSupPr>
                            <m:ctrlPr>
                              <a:rPr lang="en-IN" i="1" smtClean="0">
                                <a:solidFill>
                                  <a:schemeClr val="tx1"/>
                                </a:solidFill>
                                <a:latin typeface="Cambria Math" panose="02040503050406030204" pitchFamily="18" charset="0"/>
                              </a:rPr>
                            </m:ctrlPr>
                          </m:sSupPr>
                          <m:e>
                            <m:r>
                              <m:rPr>
                                <m:nor/>
                              </m:rPr>
                              <a:rPr lang="el-GR" dirty="0">
                                <a:solidFill>
                                  <a:schemeClr val="tx1"/>
                                </a:solidFill>
                              </a:rPr>
                              <m:t>λ</m:t>
                            </m:r>
                          </m:e>
                          <m:sup>
                            <m:r>
                              <a:rPr lang="en-IN" b="0" i="1" smtClean="0">
                                <a:solidFill>
                                  <a:schemeClr val="tx1"/>
                                </a:solidFill>
                                <a:latin typeface="Cambria Math" panose="02040503050406030204" pitchFamily="18" charset="0"/>
                              </a:rPr>
                              <m:t>𝑥</m:t>
                            </m:r>
                          </m:sup>
                        </m:sSup>
                      </m:num>
                      <m:den>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m:t>
                        </m:r>
                      </m:den>
                    </m:f>
                  </m:oMath>
                </a14:m>
                <a:endParaRPr lang="en-IN" dirty="0">
                  <a:solidFill>
                    <a:schemeClr val="tx1"/>
                  </a:solidFill>
                </a:endParaRPr>
              </a:p>
            </p:txBody>
          </p:sp>
        </mc:Choice>
        <mc:Fallback xmlns="">
          <p:sp>
            <p:nvSpPr>
              <p:cNvPr id="8" name="Rectangle 7">
                <a:extLst>
                  <a:ext uri="{FF2B5EF4-FFF2-40B4-BE49-F238E27FC236}">
                    <a16:creationId xmlns:a16="http://schemas.microsoft.com/office/drawing/2014/main" id="{AB3C50A3-9777-4BCB-8641-DE7A4651A57D}"/>
                  </a:ext>
                </a:extLst>
              </p:cNvPr>
              <p:cNvSpPr>
                <a:spLocks noRot="1" noChangeAspect="1" noMove="1" noResize="1" noEditPoints="1" noAdjustHandles="1" noChangeArrowheads="1" noChangeShapeType="1" noTextEdit="1"/>
              </p:cNvSpPr>
              <p:nvPr/>
            </p:nvSpPr>
            <p:spPr>
              <a:xfrm>
                <a:off x="1382328" y="4876799"/>
                <a:ext cx="4612520" cy="1447801"/>
              </a:xfrm>
              <a:prstGeom prst="rect">
                <a:avLst/>
              </a:prstGeom>
              <a:blipFill>
                <a:blip r:embed="rId3"/>
                <a:stretch>
                  <a:fillRect t="-1261" b="-840"/>
                </a:stretch>
              </a:blipFill>
              <a:ln>
                <a:noFill/>
              </a:ln>
            </p:spPr>
            <p:txBody>
              <a:bodyPr/>
              <a:lstStyle/>
              <a:p>
                <a:r>
                  <a:rPr lang="en-IN">
                    <a:noFill/>
                  </a:rPr>
                  <a:t> </a:t>
                </a:r>
              </a:p>
            </p:txBody>
          </p:sp>
        </mc:Fallback>
      </mc:AlternateContent>
      <p:graphicFrame>
        <p:nvGraphicFramePr>
          <p:cNvPr id="9" name="Chart 8">
            <a:extLst>
              <a:ext uri="{FF2B5EF4-FFF2-40B4-BE49-F238E27FC236}">
                <a16:creationId xmlns:a16="http://schemas.microsoft.com/office/drawing/2014/main" id="{3D747F17-E39F-4C02-A3A5-D57073BD70A8}"/>
              </a:ext>
            </a:extLst>
          </p:cNvPr>
          <p:cNvGraphicFramePr>
            <a:graphicFrameLocks/>
          </p:cNvGraphicFramePr>
          <p:nvPr>
            <p:extLst>
              <p:ext uri="{D42A27DB-BD31-4B8C-83A1-F6EECF244321}">
                <p14:modId xmlns:p14="http://schemas.microsoft.com/office/powerpoint/2010/main" val="2344149712"/>
              </p:ext>
            </p:extLst>
          </p:nvPr>
        </p:nvGraphicFramePr>
        <p:xfrm>
          <a:off x="6393180" y="2061415"/>
          <a:ext cx="4572000" cy="2743200"/>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0F08E19-2264-4C0E-BCEE-39A633142E68}"/>
                  </a:ext>
                </a:extLst>
              </p:cNvPr>
              <p:cNvSpPr/>
              <p:nvPr/>
            </p:nvSpPr>
            <p:spPr>
              <a:xfrm>
                <a:off x="6352660" y="4876799"/>
                <a:ext cx="4612520" cy="1295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Given an average service time 𝜇, the Exponential distribution gives the probability of service provided by a server at time t</a:t>
                </a:r>
              </a:p>
              <a:p>
                <a:pPr algn="ctr"/>
                <a:r>
                  <a:rPr lang="en-IN" dirty="0">
                    <a:solidFill>
                      <a:schemeClr val="tx1"/>
                    </a:solidFill>
                  </a:rPr>
                  <a:t> P(x) =</a:t>
                </a:r>
                <a14:m>
                  <m:oMath xmlns:m="http://schemas.openxmlformats.org/officeDocument/2006/math">
                    <m:sSup>
                      <m:sSupPr>
                        <m:ctrlPr>
                          <a:rPr lang="en-IN" i="1" smtClean="0">
                            <a:solidFill>
                              <a:schemeClr val="tx1"/>
                            </a:solidFill>
                            <a:latin typeface="Cambria Math" panose="02040503050406030204" pitchFamily="18" charset="0"/>
                          </a:rPr>
                        </m:ctrlPr>
                      </m:sSupPr>
                      <m:e>
                        <m:r>
                          <a:rPr lang="en-IN" b="0" i="1" smtClean="0">
                            <a:solidFill>
                              <a:schemeClr val="tx1"/>
                            </a:solidFill>
                            <a:latin typeface="Cambria Math" panose="02040503050406030204" pitchFamily="18" charset="0"/>
                          </a:rPr>
                          <m:t>𝑒</m:t>
                        </m:r>
                      </m:e>
                      <m:sup>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𝜇</m:t>
                        </m:r>
                        <m:r>
                          <a:rPr lang="en-IN" b="0" i="1" smtClean="0">
                            <a:solidFill>
                              <a:schemeClr val="tx1"/>
                            </a:solidFill>
                            <a:latin typeface="Cambria Math" panose="02040503050406030204" pitchFamily="18" charset="0"/>
                          </a:rPr>
                          <m:t>𝑡</m:t>
                        </m:r>
                      </m:sup>
                    </m:sSup>
                  </m:oMath>
                </a14:m>
                <a:endParaRPr lang="en-IN" dirty="0">
                  <a:solidFill>
                    <a:schemeClr val="tx1"/>
                  </a:solidFill>
                </a:endParaRPr>
              </a:p>
            </p:txBody>
          </p:sp>
        </mc:Choice>
        <mc:Fallback xmlns="">
          <p:sp>
            <p:nvSpPr>
              <p:cNvPr id="10" name="Rectangle 9">
                <a:extLst>
                  <a:ext uri="{FF2B5EF4-FFF2-40B4-BE49-F238E27FC236}">
                    <a16:creationId xmlns:a16="http://schemas.microsoft.com/office/drawing/2014/main" id="{80F08E19-2264-4C0E-BCEE-39A633142E68}"/>
                  </a:ext>
                </a:extLst>
              </p:cNvPr>
              <p:cNvSpPr>
                <a:spLocks noRot="1" noChangeAspect="1" noMove="1" noResize="1" noEditPoints="1" noAdjustHandles="1" noChangeArrowheads="1" noChangeShapeType="1" noTextEdit="1"/>
              </p:cNvSpPr>
              <p:nvPr/>
            </p:nvSpPr>
            <p:spPr>
              <a:xfrm>
                <a:off x="6352660" y="4876799"/>
                <a:ext cx="4612520" cy="1295401"/>
              </a:xfrm>
              <a:prstGeom prst="rect">
                <a:avLst/>
              </a:prstGeom>
              <a:blipFill>
                <a:blip r:embed="rId5"/>
                <a:stretch>
                  <a:fillRect r="-132" b="-3286"/>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489963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DAAC9-8E2F-4CD0-9960-9EEA6CC9DC32}"/>
              </a:ext>
            </a:extLst>
          </p:cNvPr>
          <p:cNvSpPr>
            <a:spLocks noGrp="1"/>
          </p:cNvSpPr>
          <p:nvPr>
            <p:ph type="title"/>
          </p:nvPr>
        </p:nvSpPr>
        <p:spPr>
          <a:xfrm>
            <a:off x="878911" y="643468"/>
            <a:ext cx="3177847" cy="1674180"/>
          </a:xfrm>
        </p:spPr>
        <p:txBody>
          <a:bodyPr>
            <a:normAutofit fontScale="90000"/>
          </a:bodyPr>
          <a:lstStyle/>
          <a:p>
            <a:r>
              <a:rPr lang="en-IN" sz="3700" dirty="0"/>
              <a:t>Queues Performance Measures M/M/1</a:t>
            </a:r>
          </a:p>
        </p:txBody>
      </p:sp>
      <p:cxnSp>
        <p:nvCxnSpPr>
          <p:cNvPr id="75" name="Straight Connector 74">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a:extLst>
              <a:ext uri="{FF2B5EF4-FFF2-40B4-BE49-F238E27FC236}">
                <a16:creationId xmlns:a16="http://schemas.microsoft.com/office/drawing/2014/main" id="{A71A9155-E0EC-4D9B-815A-F8CF453B8769}"/>
              </a:ext>
            </a:extLst>
          </p:cNvPr>
          <p:cNvPicPr>
            <a:picLocks noChangeAspect="1"/>
          </p:cNvPicPr>
          <p:nvPr/>
        </p:nvPicPr>
        <p:blipFill>
          <a:blip r:embed="rId2"/>
          <a:stretch>
            <a:fillRect/>
          </a:stretch>
        </p:blipFill>
        <p:spPr>
          <a:xfrm>
            <a:off x="4054914" y="857262"/>
            <a:ext cx="8011935" cy="4514834"/>
          </a:xfrm>
          <a:prstGeom prst="rect">
            <a:avLst/>
          </a:prstGeom>
        </p:spPr>
      </p:pic>
    </p:spTree>
    <p:extLst>
      <p:ext uri="{BB962C8B-B14F-4D97-AF65-F5344CB8AC3E}">
        <p14:creationId xmlns:p14="http://schemas.microsoft.com/office/powerpoint/2010/main" val="1776497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DAAC9-8E2F-4CD0-9960-9EEA6CC9DC32}"/>
              </a:ext>
            </a:extLst>
          </p:cNvPr>
          <p:cNvSpPr>
            <a:spLocks noGrp="1"/>
          </p:cNvSpPr>
          <p:nvPr>
            <p:ph type="title"/>
          </p:nvPr>
        </p:nvSpPr>
        <p:spPr>
          <a:xfrm>
            <a:off x="878911" y="643468"/>
            <a:ext cx="3177847" cy="1674180"/>
          </a:xfrm>
        </p:spPr>
        <p:txBody>
          <a:bodyPr>
            <a:normAutofit fontScale="90000"/>
          </a:bodyPr>
          <a:lstStyle/>
          <a:p>
            <a:r>
              <a:rPr lang="en-IN" sz="3700"/>
              <a:t>Queues Performance Measures M/M/s</a:t>
            </a:r>
            <a:endParaRPr lang="en-IN" sz="3700" dirty="0"/>
          </a:p>
        </p:txBody>
      </p:sp>
      <p:cxnSp>
        <p:nvCxnSpPr>
          <p:cNvPr id="77" name="Straight Connector 76">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a:extLst>
              <a:ext uri="{FF2B5EF4-FFF2-40B4-BE49-F238E27FC236}">
                <a16:creationId xmlns:a16="http://schemas.microsoft.com/office/drawing/2014/main" id="{9DD5D8B1-6477-43ED-99CE-8810FEB33C61}"/>
              </a:ext>
            </a:extLst>
          </p:cNvPr>
          <p:cNvPicPr>
            <a:picLocks noChangeAspect="1"/>
          </p:cNvPicPr>
          <p:nvPr/>
        </p:nvPicPr>
        <p:blipFill>
          <a:blip r:embed="rId2"/>
          <a:stretch>
            <a:fillRect/>
          </a:stretch>
        </p:blipFill>
        <p:spPr>
          <a:xfrm>
            <a:off x="4444307" y="188119"/>
            <a:ext cx="7055202" cy="6024562"/>
          </a:xfrm>
          <a:prstGeom prst="rect">
            <a:avLst/>
          </a:prstGeom>
        </p:spPr>
      </p:pic>
    </p:spTree>
    <p:extLst>
      <p:ext uri="{BB962C8B-B14F-4D97-AF65-F5344CB8AC3E}">
        <p14:creationId xmlns:p14="http://schemas.microsoft.com/office/powerpoint/2010/main" val="25770139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70F49E-A1F9-47B4-B217-E100630EFCCE}">
  <ds:schemaRefs>
    <ds:schemaRef ds:uri="http://purl.org/dc/dcmitype/"/>
    <ds:schemaRef ds:uri="http://schemas.microsoft.com/office/2006/documentManagement/types"/>
    <ds:schemaRef ds:uri="http://purl.org/dc/elements/1.1/"/>
    <ds:schemaRef ds:uri="http://www.w3.org/XML/1998/namespace"/>
    <ds:schemaRef ds:uri="71af3243-3dd4-4a8d-8c0d-dd76da1f02a5"/>
    <ds:schemaRef ds:uri="http://schemas.microsoft.com/office/2006/metadata/properties"/>
    <ds:schemaRef ds:uri="http://schemas.microsoft.com/office/infopath/2007/PartnerControls"/>
    <ds:schemaRef ds:uri="http://schemas.openxmlformats.org/package/2006/metadata/core-properties"/>
    <ds:schemaRef ds:uri="16c05727-aa75-4e4a-9b5f-8a80a1165891"/>
    <ds:schemaRef ds:uri="http://purl.org/dc/terms/"/>
  </ds:schemaRefs>
</ds:datastoreItem>
</file>

<file path=customXml/itemProps2.xml><?xml version="1.0" encoding="utf-8"?>
<ds:datastoreItem xmlns:ds="http://schemas.openxmlformats.org/officeDocument/2006/customXml" ds:itemID="{76B63218-A2B6-40CF-BCE7-190CEF2AE5CA}">
  <ds:schemaRefs>
    <ds:schemaRef ds:uri="http://schemas.microsoft.com/sharepoint/v3/contenttype/forms"/>
  </ds:schemaRefs>
</ds:datastoreItem>
</file>

<file path=customXml/itemProps3.xml><?xml version="1.0" encoding="utf-8"?>
<ds:datastoreItem xmlns:ds="http://schemas.openxmlformats.org/officeDocument/2006/customXml" ds:itemID="{641B33D7-02C6-4445-87B6-8BB078D72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1984</Words>
  <Application>Microsoft Office PowerPoint</Application>
  <PresentationFormat>Widescreen</PresentationFormat>
  <Paragraphs>296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Bookman Old Style</vt:lpstr>
      <vt:lpstr>Calibri</vt:lpstr>
      <vt:lpstr>Cambria Math</vt:lpstr>
      <vt:lpstr>Franklin Gothic Book</vt:lpstr>
      <vt:lpstr>Wingdings</vt:lpstr>
      <vt:lpstr>1_RetrospectVTI</vt:lpstr>
      <vt:lpstr>Queuing Theory and its Applications</vt:lpstr>
      <vt:lpstr>Topics to be discussed </vt:lpstr>
      <vt:lpstr>What is a Queue ?</vt:lpstr>
      <vt:lpstr>A basic Queue model</vt:lpstr>
      <vt:lpstr>Why we model Queue and its importance</vt:lpstr>
      <vt:lpstr>Queue Model requirements and types</vt:lpstr>
      <vt:lpstr>Queues Distributions</vt:lpstr>
      <vt:lpstr>Queues Performance Measures M/M/1</vt:lpstr>
      <vt:lpstr>Queues Performance Measures M/M/s</vt:lpstr>
      <vt:lpstr>Model Analysis </vt:lpstr>
      <vt:lpstr>Model Analysis</vt:lpstr>
      <vt:lpstr>What is Priority-Discipline Queues</vt:lpstr>
      <vt:lpstr>What is Priority-Discipline Queues</vt:lpstr>
      <vt:lpstr>Priority-Discipline Queues algorithm (Non-Preemptive)</vt:lpstr>
      <vt:lpstr>Priority-Discipline Queues algorithm (Preemptive)</vt:lpstr>
      <vt:lpstr>Non-Preemptive Priorities model</vt:lpstr>
      <vt:lpstr>Preemptive Priorities model</vt:lpstr>
      <vt:lpstr>Preemptive Priorities Queue Workaround</vt:lpstr>
      <vt:lpstr>Preemptive Priorities workaround results (s=2)</vt:lpstr>
      <vt:lpstr>Conclusion</vt:lpstr>
      <vt:lpstr>Cost Benefit Analysis</vt:lpstr>
      <vt:lpstr>Similar Simulation using R</vt:lpstr>
      <vt:lpstr>Similar Simulation using 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2020-08-04T14:26:32Z</dcterms:created>
  <dcterms:modified xsi:type="dcterms:W3CDTF">2020-08-05T12:25:15Z</dcterms:modified>
</cp:coreProperties>
</file>