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3"/>
  </p:notesMasterIdLst>
  <p:sldIdLst>
    <p:sldId id="256" r:id="rId5"/>
    <p:sldId id="260" r:id="rId6"/>
    <p:sldId id="270" r:id="rId7"/>
    <p:sldId id="268" r:id="rId8"/>
    <p:sldId id="271" r:id="rId9"/>
    <p:sldId id="272" r:id="rId10"/>
    <p:sldId id="27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57" autoAdjust="0"/>
  </p:normalViewPr>
  <p:slideViewPr>
    <p:cSldViewPr snapToGrid="0">
      <p:cViewPr varScale="1">
        <p:scale>
          <a:sx n="57" d="100"/>
          <a:sy n="57" d="100"/>
        </p:scale>
        <p:origin x="72" y="414"/>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3/13/2020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3/13/2020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3/13/2020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3/13/2020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3/13/2020</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3/13/2020</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3/13/2020</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3/13/2020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3/13/2020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3/13/2020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3/13/2020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3/13/2020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3/13/2020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3/13/2020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3/13/2020</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3/13/2020</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vatar_(2009_movie)" TargetMode="External"/><Relationship Id="rId2" Type="http://schemas.openxmlformats.org/officeDocument/2006/relationships/hyperlink" Target="https://en.wikipedia.org/wiki/Computer-generated_imagery"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poorvjain25/Photo3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Build a Simple Algorithm to convert 2D image to 3D</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667666" y="3894667"/>
            <a:ext cx="4633806" cy="1847599"/>
          </a:xfrm>
        </p:spPr>
        <p:txBody>
          <a:bodyPr/>
          <a:lstStyle/>
          <a:p>
            <a:r>
              <a:rPr lang="en-US" dirty="0"/>
              <a:t>Visual Memory is the strongest memory of all other types of memory. LET’S GIVE OUR VISION A VISION WHO IS THE DOMINANT </a:t>
            </a:r>
          </a:p>
          <a:p>
            <a:r>
              <a:rPr lang="en-US" dirty="0"/>
              <a:t>OF ALL SENSES</a:t>
            </a:r>
          </a:p>
        </p:txBody>
      </p:sp>
      <p:pic>
        <p:nvPicPr>
          <p:cNvPr id="1028" name="Picture 4" descr="Image result for convert 2d image to 3d images">
            <a:extLst>
              <a:ext uri="{FF2B5EF4-FFF2-40B4-BE49-F238E27FC236}">
                <a16:creationId xmlns:a16="http://schemas.microsoft.com/office/drawing/2014/main" id="{787DD483-8AFB-49DA-BB0F-6FB69A33E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1" y="1673048"/>
            <a:ext cx="4779641" cy="1967619"/>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1D064090-E82B-4AFC-A0D5-C0EB5C2C0453}"/>
              </a:ext>
            </a:extLst>
          </p:cNvPr>
          <p:cNvSpPr txBox="1">
            <a:spLocks/>
          </p:cNvSpPr>
          <p:nvPr/>
        </p:nvSpPr>
        <p:spPr>
          <a:xfrm>
            <a:off x="8499680" y="5599606"/>
            <a:ext cx="2918463" cy="1072263"/>
          </a:xfrm>
          <a:prstGeom prst="rect">
            <a:avLst/>
          </a:prstGeom>
        </p:spPr>
        <p:txBody>
          <a:bodyPr vert="horz" lIns="91440" tIns="45720" rIns="91440" bIns="45720" rtlCol="0" anchor="b">
            <a:no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US" dirty="0"/>
              <a:t>Prepared by</a:t>
            </a:r>
          </a:p>
          <a:p>
            <a:r>
              <a:rPr lang="en-US" dirty="0"/>
              <a:t>Debasis Mohanty</a:t>
            </a:r>
          </a:p>
          <a:p>
            <a:r>
              <a:rPr lang="en-US" dirty="0"/>
              <a:t>(UEBA19001)</a:t>
            </a:r>
          </a:p>
        </p:txBody>
      </p:sp>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dirty="0"/>
              <a:t>Introduction</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r>
              <a:rPr lang="en-US" dirty="0"/>
              <a:t>2D to 3D video conversion is the process of transforming 2D ("flat") film to 3D form, which in almost all cases is stereo, so it is the process of creating imagery for each eye from one 2D image </a:t>
            </a:r>
          </a:p>
          <a:p>
            <a:r>
              <a:rPr lang="en-US" dirty="0"/>
              <a:t>2D-to-3D conversion adds the binocular disparity depth cue to digital images perceived by the brain, thus, if done properly, greatly improving the immersive effect while viewing stereo video in comparison to 2D video.</a:t>
            </a:r>
          </a:p>
          <a:p>
            <a:r>
              <a:rPr lang="en-US" dirty="0"/>
              <a:t>in order to be successful, the conversion should be done with sufficient accuracy and correctness: the quality of the original 2D images should not deteriorate, and the introduced disparity cue should not contradict other cues used by the brain for depth perception.</a:t>
            </a: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a:t>
            </a:fld>
            <a:endParaRPr lang="en-US"/>
          </a:p>
        </p:txBody>
      </p:sp>
    </p:spTree>
    <p:extLst>
      <p:ext uri="{BB962C8B-B14F-4D97-AF65-F5344CB8AC3E}">
        <p14:creationId xmlns:p14="http://schemas.microsoft.com/office/powerpoint/2010/main" val="297737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IN" i="0" dirty="0"/>
              <a:t>Importance and Applicability</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r>
              <a:rPr lang="en-US" dirty="0"/>
              <a:t>With the increase of films released in 3D, 2D to 3D conversion has become more common.</a:t>
            </a:r>
          </a:p>
          <a:p>
            <a:r>
              <a:rPr lang="en-US" dirty="0"/>
              <a:t>The majority of non-</a:t>
            </a:r>
            <a:r>
              <a:rPr lang="en-US" dirty="0">
                <a:hlinkClick r:id="rId2" tooltip="Computer-generated imagery"/>
              </a:rPr>
              <a:t>CGI</a:t>
            </a:r>
            <a:r>
              <a:rPr lang="en-US" dirty="0"/>
              <a:t> stereo 3D blockbusters are converted fully or at least partially from 2D footage. Even </a:t>
            </a:r>
            <a:r>
              <a:rPr lang="en-US" i="1" dirty="0">
                <a:hlinkClick r:id="rId3" tooltip="Avatar (2009 movie)"/>
              </a:rPr>
              <a:t>Avatar</a:t>
            </a:r>
            <a:r>
              <a:rPr lang="en-US" dirty="0"/>
              <a:t> contains several scenes shot in 2D and converted to stereo in post-production.</a:t>
            </a:r>
          </a:p>
          <a:p>
            <a:r>
              <a:rPr lang="en-US" dirty="0"/>
              <a:t>The reasons for shooting in 2D instead of stereo are financial, technical and sometimes artistic.</a:t>
            </a:r>
          </a:p>
          <a:p>
            <a:r>
              <a:rPr lang="en-US" dirty="0"/>
              <a:t>Stereo post-production workflow is much more complex and not as well-established as 2D workflow, requiring more work and rendering.</a:t>
            </a:r>
          </a:p>
          <a:p>
            <a:endParaRPr lang="en-US" dirty="0"/>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3</a:t>
            </a:fld>
            <a:endParaRPr lang="en-US"/>
          </a:p>
        </p:txBody>
      </p:sp>
    </p:spTree>
    <p:extLst>
      <p:ext uri="{BB962C8B-B14F-4D97-AF65-F5344CB8AC3E}">
        <p14:creationId xmlns:p14="http://schemas.microsoft.com/office/powerpoint/2010/main" val="186853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a:xfrm>
            <a:off x="355600" y="3666362"/>
            <a:ext cx="3833906" cy="1562638"/>
          </a:xfrm>
        </p:spPr>
        <p:txBody>
          <a:bodyPr/>
          <a:lstStyle/>
          <a:p>
            <a:r>
              <a:rPr lang="en-US" dirty="0"/>
              <a:t>2D Images</a:t>
            </a:r>
          </a:p>
        </p:txBody>
      </p:sp>
      <p:pic>
        <p:nvPicPr>
          <p:cNvPr id="20" name="Picture Placeholder 19" descr="Ferris wheel">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Lst>
          </a:blip>
          <a:srcRect/>
          <a:stretch>
            <a:fillRect/>
          </a:stretch>
        </p:blipFill>
        <p:spPr/>
      </p:pic>
      <p:pic>
        <p:nvPicPr>
          <p:cNvPr id="22" name="Picture Placeholder 21" descr="Oar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3" cstate="screen">
            <a:extLst>
              <a:ext uri="{28A0092B-C50C-407E-A947-70E740481C1C}">
                <a14:useLocalDpi xmlns:a14="http://schemas.microsoft.com/office/drawing/2010/main"/>
              </a:ext>
            </a:extLst>
          </a:blip>
          <a:srcRect/>
          <a:stretch>
            <a:fillRect/>
          </a:stretch>
        </p:blipFill>
        <p:spPr>
          <a:xfrm>
            <a:off x="7405190" y="647388"/>
            <a:ext cx="1800000" cy="1800000"/>
          </a:xfrm>
        </p:spPr>
      </p:pic>
      <p:pic>
        <p:nvPicPr>
          <p:cNvPr id="24" name="Picture Placeholder 23" descr="Hot-air ballo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4" cstate="screen">
            <a:extLst>
              <a:ext uri="{28A0092B-C50C-407E-A947-70E740481C1C}">
                <a14:useLocalDpi xmlns:a14="http://schemas.microsoft.com/office/drawing/2010/main"/>
              </a:ext>
            </a:extLst>
          </a:blip>
          <a:srcRect/>
          <a:stretch>
            <a:fillRect/>
          </a:stretch>
        </p:blipFill>
        <p:spPr>
          <a:xfrm>
            <a:off x="9532514" y="647388"/>
            <a:ext cx="1800000" cy="1800000"/>
          </a:xfrm>
        </p:spPr>
      </p:pic>
      <p:pic>
        <p:nvPicPr>
          <p:cNvPr id="26" name="Picture Placeholder 25" descr="Rock pebbles stacked on top of each other&#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5" cstate="screen">
            <a:extLst>
              <a:ext uri="{28A0092B-C50C-407E-A947-70E740481C1C}">
                <a14:useLocalDpi xmlns:a14="http://schemas.microsoft.com/office/drawing/2010/main"/>
              </a:ext>
            </a:extLst>
          </a:blip>
          <a:srcRect/>
          <a:stretch>
            <a:fillRect/>
          </a:stretch>
        </p:blipFill>
        <p:spPr>
          <a:xfrm>
            <a:off x="5234550" y="3429000"/>
            <a:ext cx="1800000" cy="1800000"/>
          </a:xfrm>
        </p:spPr>
      </p:pic>
      <p:pic>
        <p:nvPicPr>
          <p:cNvPr id="28" name="Picture Placeholder 27" descr="A variety of calendar dates printed on paper and stacked on top of one another">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6" cstate="screen">
            <a:extLst>
              <a:ext uri="{28A0092B-C50C-407E-A947-70E740481C1C}">
                <a14:useLocalDpi xmlns:a14="http://schemas.microsoft.com/office/drawing/2010/main"/>
              </a:ext>
            </a:extLst>
          </a:blip>
          <a:srcRect/>
          <a:stretch>
            <a:fillRect/>
          </a:stretch>
        </p:blipFill>
        <p:spPr>
          <a:xfrm>
            <a:off x="7432275" y="3429000"/>
            <a:ext cx="1800000" cy="1800000"/>
          </a:xfrm>
        </p:spPr>
      </p:pic>
      <p:pic>
        <p:nvPicPr>
          <p:cNvPr id="30" name="Picture Placeholder 29" descr="Chess board with King and Pawn facing each othe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7" cstate="screen">
            <a:extLst>
              <a:ext uri="{28A0092B-C50C-407E-A947-70E740481C1C}">
                <a14:useLocalDpi xmlns:a14="http://schemas.microsoft.com/office/drawing/2010/main"/>
              </a:ext>
            </a:extLst>
          </a:blip>
          <a:srcRect/>
          <a:stretch>
            <a:fillRect/>
          </a:stretch>
        </p:blipFill>
        <p:spPr>
          <a:xfrm>
            <a:off x="9630000" y="3429000"/>
            <a:ext cx="1800000" cy="1800000"/>
          </a:xfrm>
        </p:spPr>
      </p:pic>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4</a:t>
            </a:fld>
            <a:endParaRPr lang="en-US"/>
          </a:p>
        </p:txBody>
      </p:sp>
    </p:spTree>
    <p:extLst>
      <p:ext uri="{BB962C8B-B14F-4D97-AF65-F5344CB8AC3E}">
        <p14:creationId xmlns:p14="http://schemas.microsoft.com/office/powerpoint/2010/main" val="414911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a:xfrm>
            <a:off x="355600" y="3666362"/>
            <a:ext cx="3833906" cy="1562638"/>
          </a:xfrm>
        </p:spPr>
        <p:txBody>
          <a:bodyPr/>
          <a:lstStyle/>
          <a:p>
            <a:r>
              <a:rPr lang="en-US" dirty="0"/>
              <a:t>3D Images</a:t>
            </a:r>
          </a:p>
        </p:txBody>
      </p:sp>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5</a:t>
            </a:fld>
            <a:endParaRPr lang="en-US"/>
          </a:p>
        </p:txBody>
      </p:sp>
      <p:pic>
        <p:nvPicPr>
          <p:cNvPr id="17" name="Picture Placeholder 16">
            <a:extLst>
              <a:ext uri="{FF2B5EF4-FFF2-40B4-BE49-F238E27FC236}">
                <a16:creationId xmlns:a16="http://schemas.microsoft.com/office/drawing/2014/main" id="{D0E70746-966B-40C8-A7E1-265D2FAB0EA9}"/>
              </a:ext>
            </a:extLst>
          </p:cNvPr>
          <p:cNvPicPr>
            <a:picLocks noGrp="1" noChangeAspect="1"/>
          </p:cNvPicPr>
          <p:nvPr>
            <p:ph type="pic" sz="quarter" idx="23"/>
          </p:nvPr>
        </p:nvPicPr>
        <p:blipFill>
          <a:blip r:embed="rId2"/>
          <a:srcRect/>
          <a:stretch>
            <a:fillRect/>
          </a:stretch>
        </p:blipFill>
        <p:spPr>
          <a:xfrm>
            <a:off x="5234548" y="423692"/>
            <a:ext cx="2767946" cy="2767946"/>
          </a:xfrm>
        </p:spPr>
      </p:pic>
      <p:pic>
        <p:nvPicPr>
          <p:cNvPr id="19" name="Picture Placeholder 18">
            <a:extLst>
              <a:ext uri="{FF2B5EF4-FFF2-40B4-BE49-F238E27FC236}">
                <a16:creationId xmlns:a16="http://schemas.microsoft.com/office/drawing/2014/main" id="{9E09042F-D058-4601-BB34-246B4F48B6E7}"/>
              </a:ext>
            </a:extLst>
          </p:cNvPr>
          <p:cNvPicPr>
            <a:picLocks noGrp="1" noChangeAspect="1"/>
          </p:cNvPicPr>
          <p:nvPr>
            <p:ph type="pic" sz="quarter" idx="24"/>
          </p:nvPr>
        </p:nvPicPr>
        <p:blipFill>
          <a:blip r:embed="rId3"/>
          <a:srcRect l="19697" r="19697"/>
          <a:stretch>
            <a:fillRect/>
          </a:stretch>
        </p:blipFill>
        <p:spPr>
          <a:xfrm>
            <a:off x="8705313" y="423692"/>
            <a:ext cx="2767945" cy="2767945"/>
          </a:xfrm>
        </p:spPr>
      </p:pic>
      <p:pic>
        <p:nvPicPr>
          <p:cNvPr id="23" name="Picture Placeholder 22">
            <a:extLst>
              <a:ext uri="{FF2B5EF4-FFF2-40B4-BE49-F238E27FC236}">
                <a16:creationId xmlns:a16="http://schemas.microsoft.com/office/drawing/2014/main" id="{6FB74583-ED83-4BC2-8E00-C0C99A73FE64}"/>
              </a:ext>
            </a:extLst>
          </p:cNvPr>
          <p:cNvPicPr>
            <a:picLocks noGrp="1" noChangeAspect="1"/>
          </p:cNvPicPr>
          <p:nvPr>
            <p:ph type="pic" sz="quarter" idx="25"/>
          </p:nvPr>
        </p:nvPicPr>
        <p:blipFill>
          <a:blip r:embed="rId4"/>
          <a:srcRect l="18778" r="18778"/>
          <a:stretch>
            <a:fillRect/>
          </a:stretch>
        </p:blipFill>
        <p:spPr>
          <a:xfrm>
            <a:off x="5234550" y="3666364"/>
            <a:ext cx="2767944" cy="2767944"/>
          </a:xfrm>
        </p:spPr>
      </p:pic>
      <p:pic>
        <p:nvPicPr>
          <p:cNvPr id="29" name="Picture Placeholder 18">
            <a:extLst>
              <a:ext uri="{FF2B5EF4-FFF2-40B4-BE49-F238E27FC236}">
                <a16:creationId xmlns:a16="http://schemas.microsoft.com/office/drawing/2014/main" id="{15AC977E-DBC2-4ADD-9412-894B88FC9C6C}"/>
              </a:ext>
            </a:extLst>
          </p:cNvPr>
          <p:cNvPicPr>
            <a:picLocks noChangeAspect="1"/>
          </p:cNvPicPr>
          <p:nvPr/>
        </p:nvPicPr>
        <p:blipFill>
          <a:blip r:embed="rId5"/>
          <a:srcRect/>
          <a:stretch/>
        </p:blipFill>
        <p:spPr>
          <a:xfrm>
            <a:off x="8705313" y="3666362"/>
            <a:ext cx="2767945" cy="2767943"/>
          </a:xfrm>
          <a:prstGeom prst="rect">
            <a:avLst/>
          </a:prstGeom>
          <a:solidFill>
            <a:schemeClr val="bg1">
              <a:lumMod val="95000"/>
            </a:schemeClr>
          </a:solidFill>
        </p:spPr>
      </p:pic>
    </p:spTree>
    <p:extLst>
      <p:ext uri="{BB962C8B-B14F-4D97-AF65-F5344CB8AC3E}">
        <p14:creationId xmlns:p14="http://schemas.microsoft.com/office/powerpoint/2010/main" val="108858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360862" cy="4952492"/>
          </a:xfrm>
        </p:spPr>
        <p:txBody>
          <a:bodyPr/>
          <a:lstStyle/>
          <a:p>
            <a:r>
              <a:rPr lang="en-IN" i="0" dirty="0"/>
              <a:t>Problems and Discrepancies</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r>
              <a:rPr lang="en-US" b="1" dirty="0"/>
              <a:t>Allocation of "depth budget"</a:t>
            </a:r>
            <a:r>
              <a:rPr lang="en-US" dirty="0"/>
              <a:t> – defining the range of permitted disparity or depth, what depth value corresponds to the screen position (so-called "convergence point" position), the permitted distance ranges for out-of-the-screen effects and behind-the-screen background objects.</a:t>
            </a:r>
          </a:p>
          <a:p>
            <a:r>
              <a:rPr lang="en-US" b="1" dirty="0"/>
              <a:t>Control of comfortable disparity</a:t>
            </a:r>
            <a:r>
              <a:rPr lang="en-US" dirty="0"/>
              <a:t> depending on scene type and motion – too much parallax or conflicting depth cues may cause eye-strain and nausea effects</a:t>
            </a:r>
          </a:p>
          <a:p>
            <a:r>
              <a:rPr lang="en-US" b="1" dirty="0"/>
              <a:t>Filling of uncovered areas</a:t>
            </a:r>
            <a:r>
              <a:rPr lang="en-US" dirty="0"/>
              <a:t> – left or right view images show a scene from a different angle, and parts of objects or entire objects covered by the foreground in the original 2D image should become visible in a stereo pair.</a:t>
            </a:r>
          </a:p>
        </p:txBody>
      </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6</a:t>
            </a:fld>
            <a:endParaRPr lang="en-US"/>
          </a:p>
        </p:txBody>
      </p:sp>
    </p:spTree>
    <p:extLst>
      <p:ext uri="{BB962C8B-B14F-4D97-AF65-F5344CB8AC3E}">
        <p14:creationId xmlns:p14="http://schemas.microsoft.com/office/powerpoint/2010/main" val="345170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360862" cy="4952492"/>
          </a:xfrm>
        </p:spPr>
        <p:txBody>
          <a:bodyPr/>
          <a:lstStyle/>
          <a:p>
            <a:r>
              <a:rPr lang="en-US" dirty="0"/>
              <a:t>Bibliography</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r>
              <a:rPr lang="en-US" dirty="0" err="1"/>
              <a:t>Softwares</a:t>
            </a:r>
            <a:r>
              <a:rPr lang="en-US" dirty="0"/>
              <a:t> used are </a:t>
            </a:r>
            <a:r>
              <a:rPr lang="en-US" b="1" dirty="0"/>
              <a:t>Blenders</a:t>
            </a:r>
          </a:p>
          <a:p>
            <a:r>
              <a:rPr lang="en-US" dirty="0"/>
              <a:t>Library used is </a:t>
            </a:r>
            <a:r>
              <a:rPr lang="en-US" b="1" dirty="0" err="1"/>
              <a:t>ndimage</a:t>
            </a:r>
            <a:r>
              <a:rPr lang="en-US" dirty="0"/>
              <a:t> library from </a:t>
            </a:r>
            <a:r>
              <a:rPr lang="en-US" b="1" dirty="0" err="1"/>
              <a:t>scipy</a:t>
            </a:r>
            <a:endParaRPr lang="en-US" b="1" dirty="0"/>
          </a:p>
          <a:p>
            <a:r>
              <a:rPr lang="en-IN" dirty="0">
                <a:hlinkClick r:id="rId2"/>
              </a:rPr>
              <a:t>https://github.com/apoorvjain25/Photo3D</a:t>
            </a:r>
            <a:endParaRPr lang="en-IN" dirty="0"/>
          </a:p>
          <a:p>
            <a:endParaRPr lang="en-IN" dirty="0"/>
          </a:p>
          <a:p>
            <a:r>
              <a:rPr lang="en-IN" dirty="0"/>
              <a:t>Note : This project is still under process to achieve perfection.</a:t>
            </a:r>
            <a:endParaRPr lang="en-US" dirty="0"/>
          </a:p>
        </p:txBody>
      </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7</a:t>
            </a:fld>
            <a:endParaRPr lang="en-US"/>
          </a:p>
        </p:txBody>
      </p:sp>
    </p:spTree>
    <p:extLst>
      <p:ext uri="{BB962C8B-B14F-4D97-AF65-F5344CB8AC3E}">
        <p14:creationId xmlns:p14="http://schemas.microsoft.com/office/powerpoint/2010/main" val="271438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p:txBody>
          <a:bodyPr/>
          <a:lstStyle/>
          <a:p>
            <a:r>
              <a:rPr lang="en-US" dirty="0"/>
              <a:t>Thank You</a:t>
            </a:r>
          </a:p>
        </p:txBody>
      </p:sp>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8</a:t>
            </a:fld>
            <a:endParaRPr lang="en-US" dirty="0"/>
          </a:p>
        </p:txBody>
      </p:sp>
    </p:spTree>
    <p:extLst>
      <p:ext uri="{BB962C8B-B14F-4D97-AF65-F5344CB8AC3E}">
        <p14:creationId xmlns:p14="http://schemas.microsoft.com/office/powerpoint/2010/main" val="328979615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420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Corbel</vt:lpstr>
      <vt:lpstr>Headlines</vt:lpstr>
      <vt:lpstr>Build a Simple Algorithm to convert 2D image to 3D</vt:lpstr>
      <vt:lpstr>Introduction</vt:lpstr>
      <vt:lpstr>Importance and Applicability</vt:lpstr>
      <vt:lpstr>2D Images</vt:lpstr>
      <vt:lpstr>3D Images</vt:lpstr>
      <vt:lpstr>Problems and Discrepancies</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2020-03-13T03:44:53Z</dcterms:created>
  <dcterms:modified xsi:type="dcterms:W3CDTF">2020-03-13T04:36:16Z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