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handoutMasterIdLst>
    <p:handoutMasterId r:id="rId22"/>
  </p:handoutMasterIdLst>
  <p:sldIdLst>
    <p:sldId id="267" r:id="rId5"/>
    <p:sldId id="269" r:id="rId6"/>
    <p:sldId id="261" r:id="rId7"/>
    <p:sldId id="258" r:id="rId8"/>
    <p:sldId id="257" r:id="rId9"/>
    <p:sldId id="259" r:id="rId10"/>
    <p:sldId id="270" r:id="rId11"/>
    <p:sldId id="271" r:id="rId12"/>
    <p:sldId id="272" r:id="rId13"/>
    <p:sldId id="273" r:id="rId14"/>
    <p:sldId id="274" r:id="rId15"/>
    <p:sldId id="275" r:id="rId16"/>
    <p:sldId id="276" r:id="rId17"/>
    <p:sldId id="277" r:id="rId18"/>
    <p:sldId id="278" r:id="rId19"/>
    <p:sldId id="279"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712" autoAdjust="0"/>
  </p:normalViewPr>
  <p:slideViewPr>
    <p:cSldViewPr snapToGrid="0">
      <p:cViewPr varScale="1">
        <p:scale>
          <a:sx n="72" d="100"/>
          <a:sy n="72" d="100"/>
        </p:scale>
        <p:origin x="534"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3/13/2020</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3/13/2020</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3/13/2020</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3/13/2020</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3/13/2020</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3/13/2020</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3/13/2020</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3/13/2020</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3/13/2020</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3/13/2020</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3/13/2020</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3/13/2020</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3/13/2020</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3/13/2020</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3/13/2020</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hyperlink" Target="https://github.com/tensorflow/"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ann.lecun.com/exdb/mnist/"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p:txBody>
          <a:bodyPr/>
          <a:lstStyle/>
          <a:p>
            <a:pPr fontAlgn="base"/>
            <a:r>
              <a:rPr lang="en-US" b="1" dirty="0"/>
              <a:t>Build a Simple Image Recognition System with TensorFlow</a:t>
            </a:r>
          </a:p>
        </p:txBody>
      </p:sp>
      <p:sp>
        <p:nvSpPr>
          <p:cNvPr id="3" name="Subtitle 2">
            <a:extLst>
              <a:ext uri="{FF2B5EF4-FFF2-40B4-BE49-F238E27FC236}">
                <a16:creationId xmlns:a16="http://schemas.microsoft.com/office/drawing/2014/main" id="{B87DC842-2DF4-46F3-AEC5-E38386DA6887}"/>
              </a:ext>
            </a:extLst>
          </p:cNvPr>
          <p:cNvSpPr>
            <a:spLocks noGrp="1"/>
          </p:cNvSpPr>
          <p:nvPr>
            <p:ph type="subTitle" idx="1"/>
          </p:nvPr>
        </p:nvSpPr>
        <p:spPr/>
        <p:txBody>
          <a:bodyPr/>
          <a:lstStyle/>
          <a:p>
            <a:r>
              <a:rPr lang="en-US" dirty="0"/>
              <a:t>Prepared by</a:t>
            </a:r>
          </a:p>
          <a:p>
            <a:r>
              <a:rPr lang="en-US" dirty="0"/>
              <a:t>Debasis Mohanty (UEBA19001)</a:t>
            </a:r>
          </a:p>
          <a:p>
            <a:endParaRPr lang="en-US" dirty="0"/>
          </a:p>
        </p:txBody>
      </p:sp>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9601200" cy="4930643"/>
          </a:xfrm>
        </p:spPr>
        <p:txBody>
          <a:bodyPr/>
          <a:lstStyle/>
          <a:p>
            <a:pPr marL="0" indent="0">
              <a:buNone/>
            </a:pPr>
            <a:endParaRPr lang="en-US" dirty="0"/>
          </a:p>
          <a:p>
            <a:r>
              <a:rPr lang="en-US" dirty="0"/>
              <a:t>Third, we define input and a hidden layer with 128 neurons and an activation function which is </a:t>
            </a:r>
            <a:r>
              <a:rPr lang="en-US" dirty="0" err="1"/>
              <a:t>ReLU</a:t>
            </a:r>
            <a:r>
              <a:rPr lang="en-US" dirty="0"/>
              <a:t> function.</a:t>
            </a:r>
          </a:p>
          <a:p>
            <a:r>
              <a:rPr lang="en-US" dirty="0"/>
              <a:t>And the last thing we create the output layer with 10 neurons and a sigmoid/</a:t>
            </a:r>
            <a:r>
              <a:rPr lang="en-US" dirty="0" err="1"/>
              <a:t>softmax</a:t>
            </a:r>
            <a:r>
              <a:rPr lang="en-US" dirty="0"/>
              <a:t> activation function that will transform the score returned by the model to a value so it will be interpreted by humans</a:t>
            </a:r>
          </a:p>
        </p:txBody>
      </p:sp>
    </p:spTree>
    <p:extLst>
      <p:ext uri="{BB962C8B-B14F-4D97-AF65-F5344CB8AC3E}">
        <p14:creationId xmlns:p14="http://schemas.microsoft.com/office/powerpoint/2010/main" val="400412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6DB6FF10-C940-40B6-B7B6-F7E705BF9B10}"/>
              </a:ext>
            </a:extLst>
          </p:cNvPr>
          <p:cNvSpPr txBox="1">
            <a:spLocks/>
          </p:cNvSpPr>
          <p:nvPr/>
        </p:nvSpPr>
        <p:spPr>
          <a:xfrm>
            <a:off x="3719966" y="5742215"/>
            <a:ext cx="4548867" cy="764635"/>
          </a:xfrm>
          <a:prstGeom prst="rect">
            <a:avLst/>
          </a:prstGeom>
        </p:spPr>
        <p:txBody>
          <a:bodyPr vert="horz" lIns="91440" tIns="45720" rIns="91440" bIns="45720" rtlCol="0">
            <a:normAutofit fontScale="92500"/>
          </a:bodyPr>
          <a:lstStyle>
            <a:lvl1pPr marL="0" indent="0" algn="ctr" defTabSz="914400" rtl="0" eaLnBrk="1" latinLnBrk="0" hangingPunct="1">
              <a:lnSpc>
                <a:spcPct val="112000"/>
              </a:lnSpc>
              <a:spcBef>
                <a:spcPts val="0"/>
              </a:spcBef>
              <a:spcAft>
                <a:spcPts val="0"/>
              </a:spcAft>
              <a:buFont typeface="Arial" panose="020B06040202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Arial" panose="020B06040202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Arial" panose="020B06040202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Arial" panose="020B06040202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Arial" panose="020B06040202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a:t>Model diagram of Neural Networks</a:t>
            </a:r>
          </a:p>
        </p:txBody>
      </p:sp>
      <p:pic>
        <p:nvPicPr>
          <p:cNvPr id="5" name="Picture 4">
            <a:extLst>
              <a:ext uri="{FF2B5EF4-FFF2-40B4-BE49-F238E27FC236}">
                <a16:creationId xmlns:a16="http://schemas.microsoft.com/office/drawing/2014/main" id="{BD1157DD-257A-4B31-AF0B-0DD0D6B99B15}"/>
              </a:ext>
            </a:extLst>
          </p:cNvPr>
          <p:cNvPicPr>
            <a:picLocks noChangeAspect="1"/>
          </p:cNvPicPr>
          <p:nvPr/>
        </p:nvPicPr>
        <p:blipFill>
          <a:blip r:embed="rId2"/>
          <a:stretch>
            <a:fillRect/>
          </a:stretch>
        </p:blipFill>
        <p:spPr>
          <a:xfrm>
            <a:off x="1227816" y="1115785"/>
            <a:ext cx="9715955" cy="4524496"/>
          </a:xfrm>
          <a:prstGeom prst="rect">
            <a:avLst/>
          </a:prstGeom>
          <a:ln w="25400">
            <a:solidFill>
              <a:schemeClr val="tx2">
                <a:lumMod val="60000"/>
                <a:lumOff val="40000"/>
              </a:schemeClr>
            </a:solidFill>
          </a:ln>
        </p:spPr>
      </p:pic>
    </p:spTree>
    <p:extLst>
      <p:ext uri="{BB962C8B-B14F-4D97-AF65-F5344CB8AC3E}">
        <p14:creationId xmlns:p14="http://schemas.microsoft.com/office/powerpoint/2010/main" val="47080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Compile the model</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9601200" cy="4930643"/>
          </a:xfrm>
        </p:spPr>
        <p:txBody>
          <a:bodyPr/>
          <a:lstStyle/>
          <a:p>
            <a:pPr marL="0" indent="0">
              <a:buNone/>
            </a:pPr>
            <a:endParaRPr lang="en-US" dirty="0"/>
          </a:p>
          <a:p>
            <a:r>
              <a:rPr lang="en-US" dirty="0"/>
              <a:t>Since we finished building the neural network we need to compile the model by adding some few parameters that will tell the network how to start the training process.</a:t>
            </a:r>
          </a:p>
          <a:p>
            <a:r>
              <a:rPr lang="en-US" dirty="0"/>
              <a:t>First, we add the optimizer (here we used Adam Optimizer), which will update the parameter of the neural network to fit our data.</a:t>
            </a:r>
          </a:p>
          <a:p>
            <a:r>
              <a:rPr lang="en-US" dirty="0"/>
              <a:t>Second, the loss function that will tell you the performance of your model.</a:t>
            </a:r>
          </a:p>
          <a:p>
            <a:r>
              <a:rPr lang="en-US" dirty="0"/>
              <a:t>Third, the metrics which give indicative tests of the quality of the model.</a:t>
            </a:r>
          </a:p>
        </p:txBody>
      </p:sp>
    </p:spTree>
    <p:extLst>
      <p:ext uri="{BB962C8B-B14F-4D97-AF65-F5344CB8AC3E}">
        <p14:creationId xmlns:p14="http://schemas.microsoft.com/office/powerpoint/2010/main" val="141997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Train and Evaluate the model</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9601200" cy="5119329"/>
          </a:xfrm>
        </p:spPr>
        <p:txBody>
          <a:bodyPr/>
          <a:lstStyle/>
          <a:p>
            <a:pPr marL="0" indent="0">
              <a:buNone/>
            </a:pPr>
            <a:endParaRPr lang="en-US" dirty="0"/>
          </a:p>
          <a:p>
            <a:r>
              <a:rPr lang="en-US" dirty="0"/>
              <a:t>We train our model using the fit sub package and feed it with the training data and the labeled data that correspond to the training dataset and how many epoch should run or how many times should make a guess.</a:t>
            </a:r>
          </a:p>
          <a:p>
            <a:endParaRPr lang="en-US" dirty="0"/>
          </a:p>
          <a:p>
            <a:endParaRPr lang="en-US" dirty="0"/>
          </a:p>
          <a:p>
            <a:endParaRPr lang="en-US" dirty="0"/>
          </a:p>
          <a:p>
            <a:endParaRPr lang="en-US" dirty="0"/>
          </a:p>
          <a:p>
            <a:endParaRPr lang="en-US" dirty="0"/>
          </a:p>
          <a:p>
            <a:r>
              <a:rPr lang="en-US" dirty="0"/>
              <a:t>The test accuracy has reached 97.27% which is pretty good.</a:t>
            </a:r>
          </a:p>
          <a:p>
            <a:endParaRPr lang="en-US" dirty="0"/>
          </a:p>
        </p:txBody>
      </p:sp>
      <p:pic>
        <p:nvPicPr>
          <p:cNvPr id="4" name="Picture 3">
            <a:extLst>
              <a:ext uri="{FF2B5EF4-FFF2-40B4-BE49-F238E27FC236}">
                <a16:creationId xmlns:a16="http://schemas.microsoft.com/office/drawing/2014/main" id="{18F0E5C9-0A4D-426F-AD17-2675F22DDD7B}"/>
              </a:ext>
            </a:extLst>
          </p:cNvPr>
          <p:cNvPicPr>
            <a:picLocks noChangeAspect="1"/>
          </p:cNvPicPr>
          <p:nvPr/>
        </p:nvPicPr>
        <p:blipFill>
          <a:blip r:embed="rId2"/>
          <a:stretch>
            <a:fillRect/>
          </a:stretch>
        </p:blipFill>
        <p:spPr>
          <a:xfrm>
            <a:off x="1901598" y="3429000"/>
            <a:ext cx="8388804" cy="2586119"/>
          </a:xfrm>
          <a:prstGeom prst="rect">
            <a:avLst/>
          </a:prstGeom>
        </p:spPr>
      </p:pic>
    </p:spTree>
    <p:extLst>
      <p:ext uri="{BB962C8B-B14F-4D97-AF65-F5344CB8AC3E}">
        <p14:creationId xmlns:p14="http://schemas.microsoft.com/office/powerpoint/2010/main" val="280747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Make Predictions</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9601200" cy="4930643"/>
          </a:xfrm>
        </p:spPr>
        <p:txBody>
          <a:bodyPr/>
          <a:lstStyle/>
          <a:p>
            <a:pPr marL="0" indent="0">
              <a:buNone/>
            </a:pPr>
            <a:endParaRPr lang="en-US" dirty="0"/>
          </a:p>
          <a:p>
            <a:r>
              <a:rPr lang="en-US" dirty="0"/>
              <a:t>Now we will start making prediction by importing our test dataset images.</a:t>
            </a:r>
          </a:p>
          <a:p>
            <a:r>
              <a:rPr lang="en-US" dirty="0"/>
              <a:t>We are going to make predictions for the numbers or images that the model has never seen before.</a:t>
            </a:r>
          </a:p>
          <a:p>
            <a:pPr marL="0" indent="0">
              <a:buNone/>
            </a:pPr>
            <a:endParaRPr lang="en-US" dirty="0"/>
          </a:p>
          <a:p>
            <a:r>
              <a:rPr lang="en-US" dirty="0"/>
              <a:t>The output come out to be 9 and lets us check the image which is also 9. So model does a very good job in predictions</a:t>
            </a:r>
          </a:p>
        </p:txBody>
      </p:sp>
      <p:pic>
        <p:nvPicPr>
          <p:cNvPr id="5" name="Picture 4">
            <a:extLst>
              <a:ext uri="{FF2B5EF4-FFF2-40B4-BE49-F238E27FC236}">
                <a16:creationId xmlns:a16="http://schemas.microsoft.com/office/drawing/2014/main" id="{62898781-E1A7-4478-B3F2-1E01FA884E7E}"/>
              </a:ext>
            </a:extLst>
          </p:cNvPr>
          <p:cNvPicPr>
            <a:picLocks noChangeAspect="1"/>
          </p:cNvPicPr>
          <p:nvPr/>
        </p:nvPicPr>
        <p:blipFill>
          <a:blip r:embed="rId2"/>
          <a:stretch>
            <a:fillRect/>
          </a:stretch>
        </p:blipFill>
        <p:spPr>
          <a:xfrm>
            <a:off x="1960839" y="3570514"/>
            <a:ext cx="8422722" cy="540657"/>
          </a:xfrm>
          <a:prstGeom prst="rect">
            <a:avLst/>
          </a:prstGeom>
          <a:ln w="12700">
            <a:solidFill>
              <a:schemeClr val="tx2">
                <a:lumMod val="60000"/>
                <a:lumOff val="40000"/>
              </a:schemeClr>
            </a:solidFill>
          </a:ln>
        </p:spPr>
      </p:pic>
      <p:pic>
        <p:nvPicPr>
          <p:cNvPr id="6" name="Picture 5">
            <a:extLst>
              <a:ext uri="{FF2B5EF4-FFF2-40B4-BE49-F238E27FC236}">
                <a16:creationId xmlns:a16="http://schemas.microsoft.com/office/drawing/2014/main" id="{D633242D-E4AE-4E81-B683-5844F770FD4B}"/>
              </a:ext>
            </a:extLst>
          </p:cNvPr>
          <p:cNvPicPr>
            <a:picLocks noChangeAspect="1"/>
          </p:cNvPicPr>
          <p:nvPr/>
        </p:nvPicPr>
        <p:blipFill>
          <a:blip r:embed="rId3"/>
          <a:stretch>
            <a:fillRect/>
          </a:stretch>
        </p:blipFill>
        <p:spPr>
          <a:xfrm>
            <a:off x="5331076" y="4982124"/>
            <a:ext cx="1529847" cy="1511848"/>
          </a:xfrm>
          <a:prstGeom prst="rect">
            <a:avLst/>
          </a:prstGeom>
        </p:spPr>
      </p:pic>
    </p:spTree>
    <p:extLst>
      <p:ext uri="{BB962C8B-B14F-4D97-AF65-F5344CB8AC3E}">
        <p14:creationId xmlns:p14="http://schemas.microsoft.com/office/powerpoint/2010/main" val="210475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9601200" cy="4930643"/>
          </a:xfrm>
        </p:spPr>
        <p:txBody>
          <a:bodyPr/>
          <a:lstStyle/>
          <a:p>
            <a:pPr marL="0" indent="0">
              <a:buNone/>
            </a:pPr>
            <a:endParaRPr lang="en-US" dirty="0"/>
          </a:p>
          <a:p>
            <a:r>
              <a:rPr lang="en-US" dirty="0"/>
              <a:t>In this project, using neural networks from TensorFlow library for handwritten recognition we could determine around 10000 new handwritten characters (numbers) which is really shows the potential of ANN in the field of classification and recognition.</a:t>
            </a:r>
          </a:p>
          <a:p>
            <a:r>
              <a:rPr lang="en-US" dirty="0"/>
              <a:t>Results shows the highest classification accuracy and lowest classification time in comparison with other machine learning algorithms.</a:t>
            </a:r>
          </a:p>
          <a:p>
            <a:endParaRPr lang="en-US" dirty="0"/>
          </a:p>
        </p:txBody>
      </p:sp>
    </p:spTree>
    <p:extLst>
      <p:ext uri="{BB962C8B-B14F-4D97-AF65-F5344CB8AC3E}">
        <p14:creationId xmlns:p14="http://schemas.microsoft.com/office/powerpoint/2010/main" val="292511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9601200" cy="4930643"/>
          </a:xfrm>
        </p:spPr>
        <p:txBody>
          <a:bodyPr/>
          <a:lstStyle/>
          <a:p>
            <a:pPr marL="0" indent="0">
              <a:buNone/>
            </a:pPr>
            <a:endParaRPr lang="en-US" dirty="0"/>
          </a:p>
          <a:p>
            <a:r>
              <a:rPr lang="en-IN" dirty="0">
                <a:hlinkClick r:id="rId2"/>
              </a:rPr>
              <a:t>https://github.com/tensorflow/</a:t>
            </a:r>
            <a:endParaRPr lang="en-IN" dirty="0"/>
          </a:p>
          <a:p>
            <a:r>
              <a:rPr lang="en-IN" dirty="0"/>
              <a:t>The MNIST Dataset consists of 70000 images </a:t>
            </a:r>
            <a:r>
              <a:rPr lang="en-IN" dirty="0">
                <a:hlinkClick r:id="rId3"/>
              </a:rPr>
              <a:t>http://yann.lecun.com/exdb/mnist/</a:t>
            </a:r>
            <a:endParaRPr lang="en-US" dirty="0"/>
          </a:p>
          <a:p>
            <a:endParaRPr lang="en-IN" dirty="0"/>
          </a:p>
          <a:p>
            <a:endParaRPr lang="en-US" dirty="0"/>
          </a:p>
        </p:txBody>
      </p:sp>
    </p:spTree>
    <p:extLst>
      <p:ext uri="{BB962C8B-B14F-4D97-AF65-F5344CB8AC3E}">
        <p14:creationId xmlns:p14="http://schemas.microsoft.com/office/powerpoint/2010/main" val="3288017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lstStyle/>
          <a:p>
            <a:r>
              <a:rPr lang="en-US" cap="none" dirty="0"/>
              <a:t>Thank You</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p:txBody>
          <a:bodyPr/>
          <a:lstStyle/>
          <a:p>
            <a:r>
              <a:rPr lang="en-US" dirty="0"/>
              <a:t>Machine Intelligence is the last invention that humanity will ever make</a:t>
            </a:r>
          </a:p>
        </p:txBody>
      </p:sp>
    </p:spTree>
    <p:extLst>
      <p:ext uri="{BB962C8B-B14F-4D97-AF65-F5344CB8AC3E}">
        <p14:creationId xmlns:p14="http://schemas.microsoft.com/office/powerpoint/2010/main" val="329477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p:txBody>
          <a:bodyPr/>
          <a:lstStyle/>
          <a:p>
            <a:endParaRPr lang="en-US" dirty="0"/>
          </a:p>
          <a:p>
            <a:r>
              <a:rPr lang="en-US" dirty="0"/>
              <a:t>TensorFlow is a free and open-source software library for dataflow and differentiable programming across a range of tasks. It is a symbolic math library, and is also used for machine learning applications such as neural networks. </a:t>
            </a:r>
          </a:p>
          <a:p>
            <a:r>
              <a:rPr lang="en-US" dirty="0"/>
              <a:t>It is was developed by the Google Brain team for internal Google use. It was released under the Apache License 2.0 on November 9, 2015. Currently it is used for both research and production at Google.</a:t>
            </a:r>
          </a:p>
        </p:txBody>
      </p:sp>
    </p:spTree>
    <p:extLst>
      <p:ext uri="{BB962C8B-B14F-4D97-AF65-F5344CB8AC3E}">
        <p14:creationId xmlns:p14="http://schemas.microsoft.com/office/powerpoint/2010/main" val="418480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normAutofit/>
          </a:bodyPr>
          <a:lstStyle/>
          <a:p>
            <a:r>
              <a:rPr lang="en-US" dirty="0"/>
              <a:t>Project Description</a:t>
            </a:r>
          </a:p>
        </p:txBody>
      </p:sp>
      <p:sp>
        <p:nvSpPr>
          <p:cNvPr id="3" name="Text Placeholder 2">
            <a:extLst>
              <a:ext uri="{FF2B5EF4-FFF2-40B4-BE49-F238E27FC236}">
                <a16:creationId xmlns:a16="http://schemas.microsoft.com/office/drawing/2014/main" id="{7903E92E-7C10-4FDF-B7B0-BF5A5A7DC515}"/>
              </a:ext>
            </a:extLst>
          </p:cNvPr>
          <p:cNvSpPr>
            <a:spLocks noGrp="1"/>
          </p:cNvSpPr>
          <p:nvPr>
            <p:ph type="body" sz="half" idx="2"/>
          </p:nvPr>
        </p:nvSpPr>
        <p:spPr>
          <a:xfrm>
            <a:off x="6930775" y="1966451"/>
            <a:ext cx="4690950" cy="4388615"/>
          </a:xfrm>
        </p:spPr>
        <p:txBody>
          <a:bodyPr/>
          <a:lstStyle/>
          <a:p>
            <a:r>
              <a:rPr lang="en-US" dirty="0"/>
              <a:t>In this project, we will see how to classify the MNIST Handwritten digits using TensorFlow and </a:t>
            </a:r>
            <a:r>
              <a:rPr lang="en-US" dirty="0" err="1"/>
              <a:t>Keras</a:t>
            </a:r>
            <a:r>
              <a:rPr lang="en-US" dirty="0"/>
              <a:t> libraries with the help of Neural Network algorithm.</a:t>
            </a:r>
          </a:p>
          <a:p>
            <a:r>
              <a:rPr lang="en-US" dirty="0"/>
              <a:t>The MNIST Handwritten Digits is a dataset for evaluating machine learning and deep learning models on the handwritten digits classification problem, it is a dataset of 60,000 small square 28x28 pixel grayscale images of handwritten single digits between 0 and 9</a:t>
            </a:r>
          </a:p>
          <a:p>
            <a:endParaRPr lang="en-IN" dirty="0">
              <a:hlinkClick r:id="rId2"/>
            </a:endParaRPr>
          </a:p>
          <a:p>
            <a:r>
              <a:rPr lang="en-IN" dirty="0">
                <a:hlinkClick r:id="rId2"/>
              </a:rPr>
              <a:t>http://yann.lecun.com/exdb/mnist/</a:t>
            </a:r>
            <a:endParaRPr lang="en-US" dirty="0"/>
          </a:p>
          <a:p>
            <a:endParaRPr lang="en-US" dirty="0"/>
          </a:p>
        </p:txBody>
      </p:sp>
      <p:pic>
        <p:nvPicPr>
          <p:cNvPr id="6" name="Picture Placeholder 5">
            <a:extLst>
              <a:ext uri="{FF2B5EF4-FFF2-40B4-BE49-F238E27FC236}">
                <a16:creationId xmlns:a16="http://schemas.microsoft.com/office/drawing/2014/main" id="{B8C6B891-8B33-4202-B722-03BEDBAD7965}"/>
              </a:ext>
            </a:extLst>
          </p:cNvPr>
          <p:cNvPicPr preferRelativeResize="0">
            <a:picLocks noGrp="1"/>
          </p:cNvPicPr>
          <p:nvPr>
            <p:ph type="pic" sz="quarter" idx="13"/>
          </p:nvPr>
        </p:nvPicPr>
        <p:blipFill>
          <a:blip r:embed="rId3"/>
          <a:stretch>
            <a:fillRect/>
          </a:stretch>
        </p:blipFill>
        <p:spPr>
          <a:xfrm>
            <a:off x="822275" y="605582"/>
            <a:ext cx="4690950" cy="2065047"/>
          </a:xfrm>
        </p:spPr>
      </p:pic>
      <p:sp>
        <p:nvSpPr>
          <p:cNvPr id="4" name="Text Placeholder 3">
            <a:extLst>
              <a:ext uri="{FF2B5EF4-FFF2-40B4-BE49-F238E27FC236}">
                <a16:creationId xmlns:a16="http://schemas.microsoft.com/office/drawing/2014/main" id="{5F0C8121-738F-4674-914D-B3EE5ED89F54}"/>
              </a:ext>
            </a:extLst>
          </p:cNvPr>
          <p:cNvSpPr>
            <a:spLocks noGrp="1"/>
          </p:cNvSpPr>
          <p:nvPr>
            <p:ph type="body" sz="quarter" idx="14"/>
          </p:nvPr>
        </p:nvSpPr>
        <p:spPr/>
        <p:txBody>
          <a:bodyPr/>
          <a:lstStyle/>
          <a:p>
            <a:r>
              <a:rPr lang="en-US" dirty="0">
                <a:solidFill>
                  <a:srgbClr val="1F497D"/>
                </a:solidFill>
              </a:rPr>
              <a:t>Digits recognitions using TensorFlow</a:t>
            </a:r>
          </a:p>
        </p:txBody>
      </p:sp>
      <p:pic>
        <p:nvPicPr>
          <p:cNvPr id="7" name="Picture 6">
            <a:extLst>
              <a:ext uri="{FF2B5EF4-FFF2-40B4-BE49-F238E27FC236}">
                <a16:creationId xmlns:a16="http://schemas.microsoft.com/office/drawing/2014/main" id="{3C2076A1-BC31-46C5-B92C-7EBF4F6282D2}"/>
              </a:ext>
            </a:extLst>
          </p:cNvPr>
          <p:cNvPicPr>
            <a:picLocks noChangeAspect="1"/>
          </p:cNvPicPr>
          <p:nvPr/>
        </p:nvPicPr>
        <p:blipFill>
          <a:blip r:embed="rId4"/>
          <a:stretch>
            <a:fillRect/>
          </a:stretch>
        </p:blipFill>
        <p:spPr>
          <a:xfrm>
            <a:off x="2073334" y="2848339"/>
            <a:ext cx="2257996" cy="2231431"/>
          </a:xfrm>
          <a:prstGeom prst="rect">
            <a:avLst/>
          </a:prstGeom>
        </p:spPr>
      </p:pic>
    </p:spTree>
    <p:extLst>
      <p:ext uri="{BB962C8B-B14F-4D97-AF65-F5344CB8AC3E}">
        <p14:creationId xmlns:p14="http://schemas.microsoft.com/office/powerpoint/2010/main" val="327989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p:txBody>
          <a:bodyPr/>
          <a:lstStyle/>
          <a:p>
            <a:r>
              <a:rPr lang="en-US" dirty="0">
                <a:latin typeface="Impact" panose="020B0806030902050204" pitchFamily="34" charset="0"/>
              </a:rPr>
              <a:t>NEURAL NETWORKS</a:t>
            </a:r>
            <a:endParaRPr lang="en-US" cap="none" dirty="0">
              <a:latin typeface="Impact" panose="020B0806030902050204" pitchFamily="34" charset="0"/>
            </a:endParaRPr>
          </a:p>
        </p:txBody>
      </p:sp>
    </p:spTree>
    <p:extLst>
      <p:ext uri="{BB962C8B-B14F-4D97-AF65-F5344CB8AC3E}">
        <p14:creationId xmlns:p14="http://schemas.microsoft.com/office/powerpoint/2010/main" val="268254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Neural Networks – An Overview</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9601200" cy="4687529"/>
          </a:xfrm>
        </p:spPr>
        <p:txBody>
          <a:bodyPr/>
          <a:lstStyle/>
          <a:p>
            <a:endParaRPr lang="en-US" dirty="0"/>
          </a:p>
          <a:p>
            <a:r>
              <a:rPr lang="en-US" dirty="0"/>
              <a:t>Neural networks are used as a method of deep learning, one of the many</a:t>
            </a:r>
            <a:r>
              <a:rPr lang="en-IN" dirty="0"/>
              <a:t>subfields of artificial intelligence.</a:t>
            </a:r>
          </a:p>
          <a:p>
            <a:r>
              <a:rPr lang="en-US" dirty="0"/>
              <a:t>In an attempt to simulate the way the human brain works, </a:t>
            </a:r>
            <a:r>
              <a:rPr lang="en-IN" dirty="0"/>
              <a:t>individual ‘neurons’ are </a:t>
            </a:r>
            <a:r>
              <a:rPr lang="en-US" dirty="0"/>
              <a:t>connected in layers, with weights assigned to determine how the neuron responds when signals are propagated through the network.</a:t>
            </a:r>
          </a:p>
          <a:p>
            <a:r>
              <a:rPr lang="en-US" dirty="0"/>
              <a:t>Due to advancements in hardware development and major breakthroughs we have built advanced machines to match and exceed the capabilities of humans at performing certain tasks.</a:t>
            </a:r>
          </a:p>
          <a:p>
            <a:r>
              <a:rPr lang="en-IN" dirty="0"/>
              <a:t>One such task is object recognition.</a:t>
            </a:r>
            <a:endParaRPr lang="en-US" dirty="0"/>
          </a:p>
          <a:p>
            <a:endParaRPr lang="en-US" dirty="0"/>
          </a:p>
        </p:txBody>
      </p:sp>
    </p:spTree>
    <p:extLst>
      <p:ext uri="{BB962C8B-B14F-4D97-AF65-F5344CB8AC3E}">
        <p14:creationId xmlns:p14="http://schemas.microsoft.com/office/powerpoint/2010/main" val="268453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p:txBody>
          <a:bodyPr/>
          <a:lstStyle/>
          <a:p>
            <a:r>
              <a:rPr lang="en-US" dirty="0"/>
              <a:t>Theory  behind Neural Networks</a:t>
            </a:r>
          </a:p>
        </p:txBody>
      </p:sp>
      <p:sp>
        <p:nvSpPr>
          <p:cNvPr id="4" name="Text Placeholder 3">
            <a:extLst>
              <a:ext uri="{FF2B5EF4-FFF2-40B4-BE49-F238E27FC236}">
                <a16:creationId xmlns:a16="http://schemas.microsoft.com/office/drawing/2014/main" id="{88A3B9A3-E4C7-4E87-9EAE-EBDC28D24C12}"/>
              </a:ext>
            </a:extLst>
          </p:cNvPr>
          <p:cNvSpPr>
            <a:spLocks noGrp="1"/>
          </p:cNvSpPr>
          <p:nvPr>
            <p:ph type="body" sz="half" idx="2"/>
          </p:nvPr>
        </p:nvSpPr>
        <p:spPr/>
        <p:txBody>
          <a:bodyPr/>
          <a:lstStyle/>
          <a:p>
            <a:r>
              <a:rPr lang="en-US" dirty="0"/>
              <a:t>Though machines have historically been unable to match human vision, recent advances in deep learning have made it possible to build neural networks which can recognize objects, faces, text, and even emotions.</a:t>
            </a:r>
          </a:p>
          <a:p>
            <a:r>
              <a:rPr lang="en-IN" dirty="0"/>
              <a:t>Neural networks </a:t>
            </a:r>
            <a:r>
              <a:rPr lang="en-US" dirty="0"/>
              <a:t>consist of a number of artificial neurons which each process multiple incoming signals and return a single output signal. The output signal can then be used as an input signal for other neurons.</a:t>
            </a:r>
          </a:p>
        </p:txBody>
      </p:sp>
      <p:sp>
        <p:nvSpPr>
          <p:cNvPr id="33" name="Content Placeholder 32">
            <a:extLst>
              <a:ext uri="{FF2B5EF4-FFF2-40B4-BE49-F238E27FC236}">
                <a16:creationId xmlns:a16="http://schemas.microsoft.com/office/drawing/2014/main" id="{D952927E-AEC4-40FF-ABBD-2A3BE13F3061}"/>
              </a:ext>
            </a:extLst>
          </p:cNvPr>
          <p:cNvSpPr>
            <a:spLocks noGrp="1"/>
          </p:cNvSpPr>
          <p:nvPr>
            <p:ph sz="quarter" idx="15"/>
          </p:nvPr>
        </p:nvSpPr>
        <p:spPr/>
        <p:txBody>
          <a:bodyPr/>
          <a:lstStyle/>
          <a:p>
            <a:r>
              <a:rPr lang="en-IN" dirty="0"/>
              <a:t>An individual neuron</a:t>
            </a:r>
            <a:endParaRPr lang="en-US" dirty="0"/>
          </a:p>
        </p:txBody>
      </p:sp>
      <p:pic>
        <p:nvPicPr>
          <p:cNvPr id="3" name="Picture 2">
            <a:extLst>
              <a:ext uri="{FF2B5EF4-FFF2-40B4-BE49-F238E27FC236}">
                <a16:creationId xmlns:a16="http://schemas.microsoft.com/office/drawing/2014/main" id="{856FAA81-2921-42A3-9994-18FB04E16995}"/>
              </a:ext>
            </a:extLst>
          </p:cNvPr>
          <p:cNvPicPr>
            <a:picLocks noChangeAspect="1"/>
          </p:cNvPicPr>
          <p:nvPr/>
        </p:nvPicPr>
        <p:blipFill>
          <a:blip r:embed="rId2"/>
          <a:stretch>
            <a:fillRect/>
          </a:stretch>
        </p:blipFill>
        <p:spPr>
          <a:xfrm>
            <a:off x="6488695" y="400665"/>
            <a:ext cx="5314745" cy="4650306"/>
          </a:xfrm>
          <a:prstGeom prst="rect">
            <a:avLst/>
          </a:prstGeom>
          <a:ln w="38100">
            <a:solidFill>
              <a:schemeClr val="tx2">
                <a:lumMod val="60000"/>
                <a:lumOff val="40000"/>
              </a:schemeClr>
            </a:solidFill>
          </a:ln>
        </p:spPr>
      </p:pic>
    </p:spTree>
    <p:extLst>
      <p:ext uri="{BB962C8B-B14F-4D97-AF65-F5344CB8AC3E}">
        <p14:creationId xmlns:p14="http://schemas.microsoft.com/office/powerpoint/2010/main" val="3232691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Theory  behind Neural Networks</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9601200" cy="4687529"/>
          </a:xfrm>
        </p:spPr>
        <p:txBody>
          <a:bodyPr/>
          <a:lstStyle/>
          <a:p>
            <a:pPr marL="0" indent="0">
              <a:buNone/>
            </a:pPr>
            <a:endParaRPr lang="en-US" dirty="0"/>
          </a:p>
          <a:p>
            <a:r>
              <a:rPr lang="en-US" dirty="0"/>
              <a:t>The weights are the neuron’s internal parameters. Both input vector and weights vector contain the same number of values, so we can use them to calculate a weighted sum.</a:t>
            </a:r>
          </a:p>
          <a:p>
            <a:pPr marL="0" indent="0">
              <a:buNone/>
            </a:pPr>
            <a:endParaRPr lang="en-US" dirty="0"/>
          </a:p>
          <a:p>
            <a:pPr marL="0" indent="0">
              <a:buNone/>
            </a:pPr>
            <a:endParaRPr lang="en-US" dirty="0"/>
          </a:p>
          <a:p>
            <a:r>
              <a:rPr lang="en-US" dirty="0"/>
              <a:t>Now as long as the result of the weighted sum is a positive value, the neuron’s output is the weighted sum value. But if the weighted sum is a negative value, we ignore that negative value and the neuron generates an output of 0 instead. This operation is called a Rectified Linear Unit (</a:t>
            </a:r>
            <a:r>
              <a:rPr lang="en-US" dirty="0" err="1"/>
              <a:t>ReLU</a:t>
            </a:r>
            <a:r>
              <a:rPr lang="en-US" dirty="0"/>
              <a:t>).</a:t>
            </a:r>
          </a:p>
          <a:p>
            <a:endParaRPr lang="en-US" dirty="0"/>
          </a:p>
        </p:txBody>
      </p:sp>
      <p:pic>
        <p:nvPicPr>
          <p:cNvPr id="1026" name="Picture 2">
            <a:extLst>
              <a:ext uri="{FF2B5EF4-FFF2-40B4-BE49-F238E27FC236}">
                <a16:creationId xmlns:a16="http://schemas.microsoft.com/office/drawing/2014/main" id="{633E679A-99F5-472C-AA56-FF00010E2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89" y="3277572"/>
            <a:ext cx="6654422" cy="539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83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227817" y="5439273"/>
            <a:ext cx="4548867" cy="764635"/>
          </a:xfrm>
        </p:spPr>
        <p:txBody>
          <a:bodyPr>
            <a:normAutofit fontScale="92500" lnSpcReduction="10000"/>
          </a:bodyPr>
          <a:lstStyle/>
          <a:p>
            <a:r>
              <a:rPr lang="en-US" dirty="0"/>
              <a:t>Rectified Linear Unit, which is defined by f(x) = max(0, x)</a:t>
            </a:r>
          </a:p>
        </p:txBody>
      </p:sp>
      <p:pic>
        <p:nvPicPr>
          <p:cNvPr id="2050" name="Picture 2">
            <a:extLst>
              <a:ext uri="{FF2B5EF4-FFF2-40B4-BE49-F238E27FC236}">
                <a16:creationId xmlns:a16="http://schemas.microsoft.com/office/drawing/2014/main" id="{028339F4-DCD6-4166-93F6-CF37B4FF9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817" y="1036408"/>
            <a:ext cx="4868182" cy="4232277"/>
          </a:xfrm>
          <a:prstGeom prst="rect">
            <a:avLst/>
          </a:prstGeom>
          <a:noFill/>
          <a:ln w="25400">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0610A32-B5CF-493E-B1DD-D04070BAF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2430" y="1206997"/>
            <a:ext cx="3880015" cy="346302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6DB6FF10-C940-40B6-B7B6-F7E705BF9B10}"/>
              </a:ext>
            </a:extLst>
          </p:cNvPr>
          <p:cNvSpPr txBox="1">
            <a:spLocks/>
          </p:cNvSpPr>
          <p:nvPr/>
        </p:nvSpPr>
        <p:spPr>
          <a:xfrm>
            <a:off x="6298005" y="4886368"/>
            <a:ext cx="4548867" cy="764635"/>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Arial" panose="020B06040202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Arial" panose="020B06040202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Arial" panose="020B06040202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Arial" panose="020B06040202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Arial" panose="020B06040202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a:t>Structure of Neural Networks</a:t>
            </a:r>
          </a:p>
        </p:txBody>
      </p:sp>
    </p:spTree>
    <p:extLst>
      <p:ext uri="{BB962C8B-B14F-4D97-AF65-F5344CB8AC3E}">
        <p14:creationId xmlns:p14="http://schemas.microsoft.com/office/powerpoint/2010/main" val="12893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9601200" cy="4930643"/>
          </a:xfrm>
        </p:spPr>
        <p:txBody>
          <a:bodyPr/>
          <a:lstStyle/>
          <a:p>
            <a:pPr marL="0" indent="0">
              <a:buNone/>
            </a:pPr>
            <a:endParaRPr lang="en-US" dirty="0"/>
          </a:p>
          <a:p>
            <a:r>
              <a:rPr lang="en-US" dirty="0"/>
              <a:t>Now we are going to build the model or in other words the neural network that will train and learn how to classify these images.</a:t>
            </a:r>
          </a:p>
          <a:p>
            <a:r>
              <a:rPr lang="en-US" dirty="0"/>
              <a:t>Its worth noting that the layers are the most important thing in building an artificial neural network since it will extract the features of the data.</a:t>
            </a:r>
          </a:p>
          <a:p>
            <a:r>
              <a:rPr lang="en-US" dirty="0"/>
              <a:t>First and foremost, we start by creating a model object that lets you add the different layers.</a:t>
            </a:r>
          </a:p>
          <a:p>
            <a:r>
              <a:rPr lang="en-US" dirty="0"/>
              <a:t>Second, we are going to flatten the data which is a image pixels in this case. So the images are 28 x 28 dimensional we need to make it 1 x 784 dimensional so the input layer of the neural network can read it and deal with it.</a:t>
            </a:r>
          </a:p>
        </p:txBody>
      </p:sp>
    </p:spTree>
    <p:extLst>
      <p:ext uri="{BB962C8B-B14F-4D97-AF65-F5344CB8AC3E}">
        <p14:creationId xmlns:p14="http://schemas.microsoft.com/office/powerpoint/2010/main" val="3987127996"/>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Trading cards_AAS_v3" id="{4E496154-558D-4612-A753-0794614ED79B}" vid="{A8FAAD10-755F-4F52-9B7F-8A15476B6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5DA89-9689-4EB7-83A3-32913C232C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6F44E19-6F9C-40C6-8F6B-82886B9019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Trading cards</Template>
  <TotalTime>0</TotalTime>
  <Words>981</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Franklin Gothic Book</vt:lpstr>
      <vt:lpstr>Impact</vt:lpstr>
      <vt:lpstr>Crop</vt:lpstr>
      <vt:lpstr>Build a Simple Image Recognition System with TensorFlow</vt:lpstr>
      <vt:lpstr>Introduction</vt:lpstr>
      <vt:lpstr>Project Description</vt:lpstr>
      <vt:lpstr>NEURAL NETWORKS</vt:lpstr>
      <vt:lpstr>Neural Networks – An Overview</vt:lpstr>
      <vt:lpstr>Theory  behind Neural Networks</vt:lpstr>
      <vt:lpstr>Theory  behind Neural Networks</vt:lpstr>
      <vt:lpstr>PowerPoint Presentation</vt:lpstr>
      <vt:lpstr>Model Building</vt:lpstr>
      <vt:lpstr>Model Building</vt:lpstr>
      <vt:lpstr>PowerPoint Presentation</vt:lpstr>
      <vt:lpstr>Compile the model</vt:lpstr>
      <vt:lpstr>Train and Evaluate the model</vt:lpstr>
      <vt:lpstr>Make Predictions</vt:lpstr>
      <vt:lpstr>Conclusions</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2020-03-09T14:18:48Z</dcterms:created>
  <dcterms:modified xsi:type="dcterms:W3CDTF">2020-03-13T04:36:22Z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