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87416ed0d8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87416ed0d8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87416ed0d8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87416ed0d8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187416ed0d8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187416ed0d8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87416ed0d8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87416ed0d8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87416ed0d8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87416ed0d8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87416ed0d8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87416ed0d8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87416ed0d8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87416ed0d8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87416ed0d8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87416ed0d8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87416ed0d8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87416ed0d8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87416ed0d8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87416ed0d8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CNNs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Why Transfer Learning?</a:t>
            </a:r>
            <a:endParaRPr/>
          </a:p>
        </p:txBody>
      </p:sp>
      <p:sp>
        <p:nvSpPr>
          <p:cNvPr id="112" name="Google Shape;112;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Clr>
                <a:schemeClr val="dk1"/>
              </a:buClr>
              <a:buSzPts val="1500"/>
              <a:buFont typeface="Georgia"/>
              <a:buChar char="●"/>
            </a:pPr>
            <a:r>
              <a:rPr lang="en-GB" sz="1500">
                <a:solidFill>
                  <a:schemeClr val="dk1"/>
                </a:solidFill>
                <a:latin typeface="Georgia"/>
                <a:ea typeface="Georgia"/>
                <a:cs typeface="Georgia"/>
                <a:sym typeface="Georgia"/>
              </a:rPr>
              <a:t>Transfer learning is essential in any kind of learning. Humans are not taught every single task or problem in order to be successful at it. Everyone gets into situations that have never been encountered, and we still manage to solve problems in an ad-hoc manner. The ability to learn from a large number of experiences, and exporting ‘knowledge’ into new environments is exactly what transfer learning is all about.</a:t>
            </a:r>
            <a:endParaRPr sz="1500">
              <a:solidFill>
                <a:schemeClr val="dk1"/>
              </a:solidFill>
              <a:latin typeface="Georgia"/>
              <a:ea typeface="Georgia"/>
              <a:cs typeface="Georgia"/>
              <a:sym typeface="Georgia"/>
            </a:endParaRPr>
          </a:p>
          <a:p>
            <a:pPr indent="-323850" lvl="0" marL="457200" rtl="0" algn="l">
              <a:spcBef>
                <a:spcPts val="0"/>
              </a:spcBef>
              <a:spcAft>
                <a:spcPts val="0"/>
              </a:spcAft>
              <a:buClr>
                <a:schemeClr val="dk1"/>
              </a:buClr>
              <a:buSzPts val="1500"/>
              <a:buFont typeface="Georgia"/>
              <a:buChar char="●"/>
            </a:pPr>
            <a:r>
              <a:rPr lang="en-GB" sz="1500">
                <a:solidFill>
                  <a:schemeClr val="dk1"/>
                </a:solidFill>
                <a:latin typeface="Georgia"/>
                <a:ea typeface="Georgia"/>
                <a:cs typeface="Georgia"/>
                <a:sym typeface="Georgia"/>
              </a:rPr>
              <a:t>Deep learning techniques require massive amounts of data in order to tune the millions of parameters in a neural network.Transfer learning is one way of reducing the required size of datasets in order for neural networks to be a viable option.</a:t>
            </a:r>
            <a:endParaRPr sz="1500">
              <a:solidFill>
                <a:schemeClr val="dk1"/>
              </a:solidFill>
              <a:latin typeface="Georgia"/>
              <a:ea typeface="Georgia"/>
              <a:cs typeface="Georgia"/>
              <a:sym typeface="Georgi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a:t>END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Data Augmentation</a:t>
            </a:r>
            <a:endParaRPr/>
          </a:p>
        </p:txBody>
      </p:sp>
      <p:sp>
        <p:nvSpPr>
          <p:cNvPr id="60" name="Google Shape;60;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6075" lvl="0" marL="457200" rtl="0" algn="l">
              <a:spcBef>
                <a:spcPts val="0"/>
              </a:spcBef>
              <a:spcAft>
                <a:spcPts val="0"/>
              </a:spcAft>
              <a:buClr>
                <a:schemeClr val="dk1"/>
              </a:buClr>
              <a:buSzPts val="1850"/>
              <a:buChar char="●"/>
            </a:pPr>
            <a:r>
              <a:rPr lang="en-GB" sz="1850">
                <a:solidFill>
                  <a:schemeClr val="dk1"/>
                </a:solidFill>
              </a:rPr>
              <a:t>Data augmentation is a process of artificially increasing the amount of data by generating new data points from existing data. </a:t>
            </a:r>
            <a:endParaRPr sz="1850">
              <a:solidFill>
                <a:schemeClr val="dk1"/>
              </a:solidFill>
            </a:endParaRPr>
          </a:p>
          <a:p>
            <a:pPr indent="-346075" lvl="0" marL="457200" rtl="0" algn="l">
              <a:spcBef>
                <a:spcPts val="0"/>
              </a:spcBef>
              <a:spcAft>
                <a:spcPts val="0"/>
              </a:spcAft>
              <a:buClr>
                <a:schemeClr val="dk1"/>
              </a:buClr>
              <a:buSzPts val="1850"/>
              <a:buChar char="●"/>
            </a:pPr>
            <a:r>
              <a:rPr lang="en-GB" sz="1850">
                <a:solidFill>
                  <a:schemeClr val="dk1"/>
                </a:solidFill>
              </a:rPr>
              <a:t>https://iq.opengenus.org/data-augmentation/</a:t>
            </a:r>
            <a:endParaRPr sz="185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66" name="Google Shape;66;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67" name="Google Shape;67;p15"/>
          <p:cNvPicPr preferRelativeResize="0"/>
          <p:nvPr/>
        </p:nvPicPr>
        <p:blipFill>
          <a:blip r:embed="rId3">
            <a:alphaModFix/>
          </a:blip>
          <a:stretch>
            <a:fillRect/>
          </a:stretch>
        </p:blipFill>
        <p:spPr>
          <a:xfrm>
            <a:off x="0" y="254026"/>
            <a:ext cx="9144000" cy="463548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40000"/>
              </a:lnSpc>
              <a:spcBef>
                <a:spcPts val="600"/>
              </a:spcBef>
              <a:spcAft>
                <a:spcPts val="0"/>
              </a:spcAft>
              <a:buNone/>
            </a:pPr>
            <a:r>
              <a:rPr lang="en-GB"/>
              <a:t>Position Augmentation</a:t>
            </a:r>
            <a:endParaRPr/>
          </a:p>
          <a:p>
            <a:pPr indent="0" lvl="0" marL="0" rtl="0" algn="l">
              <a:lnSpc>
                <a:spcPct val="140000"/>
              </a:lnSpc>
              <a:spcBef>
                <a:spcPts val="600"/>
              </a:spcBef>
              <a:spcAft>
                <a:spcPts val="600"/>
              </a:spcAft>
              <a:buNone/>
            </a:pPr>
            <a:r>
              <a:rPr lang="en-GB" sz="1500">
                <a:solidFill>
                  <a:srgbClr val="272F40"/>
                </a:solidFill>
                <a:highlight>
                  <a:srgbClr val="FFFFFF"/>
                </a:highlight>
              </a:rPr>
              <a:t>1. Position Augmentation</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lnSpc>
                <a:spcPct val="140000"/>
              </a:lnSpc>
              <a:spcBef>
                <a:spcPts val="600"/>
              </a:spcBef>
              <a:spcAft>
                <a:spcPts val="0"/>
              </a:spcAft>
              <a:buNone/>
            </a:pPr>
            <a:r>
              <a:t/>
            </a:r>
            <a:endParaRPr sz="1908">
              <a:solidFill>
                <a:schemeClr val="dk1"/>
              </a:solidFill>
            </a:endParaRPr>
          </a:p>
          <a:p>
            <a:pPr indent="-331867" lvl="0" marL="457200" rtl="0" algn="l">
              <a:lnSpc>
                <a:spcPct val="113636"/>
              </a:lnSpc>
              <a:spcBef>
                <a:spcPts val="800"/>
              </a:spcBef>
              <a:spcAft>
                <a:spcPts val="0"/>
              </a:spcAft>
              <a:buClr>
                <a:schemeClr val="dk1"/>
              </a:buClr>
              <a:buSzPct val="100000"/>
              <a:buAutoNum type="arabicPeriod"/>
            </a:pPr>
            <a:r>
              <a:rPr lang="en-GB" sz="1758">
                <a:solidFill>
                  <a:schemeClr val="dk1"/>
                </a:solidFill>
              </a:rPr>
              <a:t>Center Crop: Crops the given image at the center. Size is the parameter given by the user.</a:t>
            </a:r>
            <a:endParaRPr sz="1758">
              <a:solidFill>
                <a:schemeClr val="dk1"/>
              </a:solidFill>
            </a:endParaRPr>
          </a:p>
          <a:p>
            <a:pPr indent="-331867" lvl="0" marL="457200" rtl="0" algn="l">
              <a:lnSpc>
                <a:spcPct val="113636"/>
              </a:lnSpc>
              <a:spcBef>
                <a:spcPts val="0"/>
              </a:spcBef>
              <a:spcAft>
                <a:spcPts val="0"/>
              </a:spcAft>
              <a:buClr>
                <a:schemeClr val="dk1"/>
              </a:buClr>
              <a:buSzPct val="100000"/>
              <a:buAutoNum type="arabicPeriod"/>
            </a:pPr>
            <a:r>
              <a:rPr lang="en-GB" sz="1758">
                <a:solidFill>
                  <a:schemeClr val="dk1"/>
                </a:solidFill>
              </a:rPr>
              <a:t>Random Crop: Crop the given image at a random location. </a:t>
            </a:r>
            <a:endParaRPr sz="1758">
              <a:solidFill>
                <a:schemeClr val="dk1"/>
              </a:solidFill>
            </a:endParaRPr>
          </a:p>
          <a:p>
            <a:pPr indent="-331867" lvl="0" marL="457200" rtl="0" algn="l">
              <a:lnSpc>
                <a:spcPct val="113636"/>
              </a:lnSpc>
              <a:spcBef>
                <a:spcPts val="0"/>
              </a:spcBef>
              <a:spcAft>
                <a:spcPts val="0"/>
              </a:spcAft>
              <a:buClr>
                <a:schemeClr val="dk1"/>
              </a:buClr>
              <a:buSzPct val="100000"/>
              <a:buAutoNum type="arabicPeriod"/>
            </a:pPr>
            <a:r>
              <a:rPr lang="en-GB" sz="1758">
                <a:solidFill>
                  <a:schemeClr val="dk1"/>
                </a:solidFill>
              </a:rPr>
              <a:t>Random Vertical Flip: Vertically flips the given image randomly with a given probability. </a:t>
            </a:r>
            <a:endParaRPr sz="1758">
              <a:solidFill>
                <a:schemeClr val="dk1"/>
              </a:solidFill>
            </a:endParaRPr>
          </a:p>
          <a:p>
            <a:pPr indent="-331867" lvl="0" marL="457200" rtl="0" algn="l">
              <a:lnSpc>
                <a:spcPct val="113636"/>
              </a:lnSpc>
              <a:spcBef>
                <a:spcPts val="0"/>
              </a:spcBef>
              <a:spcAft>
                <a:spcPts val="0"/>
              </a:spcAft>
              <a:buClr>
                <a:schemeClr val="dk1"/>
              </a:buClr>
              <a:buSzPct val="100000"/>
              <a:buAutoNum type="arabicPeriod"/>
            </a:pPr>
            <a:r>
              <a:rPr lang="en-GB" sz="1758">
                <a:solidFill>
                  <a:schemeClr val="dk1"/>
                </a:solidFill>
              </a:rPr>
              <a:t>Random Horizontal flip: Horizontally flip the given image randomly with a given probability. </a:t>
            </a:r>
            <a:endParaRPr sz="1758">
              <a:solidFill>
                <a:schemeClr val="dk1"/>
              </a:solidFill>
            </a:endParaRPr>
          </a:p>
          <a:p>
            <a:pPr indent="-331867" lvl="0" marL="457200" rtl="0" algn="l">
              <a:lnSpc>
                <a:spcPct val="113636"/>
              </a:lnSpc>
              <a:spcBef>
                <a:spcPts val="0"/>
              </a:spcBef>
              <a:spcAft>
                <a:spcPts val="0"/>
              </a:spcAft>
              <a:buClr>
                <a:schemeClr val="dk1"/>
              </a:buClr>
              <a:buSzPct val="100000"/>
              <a:buAutoNum type="arabicPeriod"/>
            </a:pPr>
            <a:r>
              <a:rPr lang="en-GB" sz="1758">
                <a:solidFill>
                  <a:schemeClr val="dk1"/>
                </a:solidFill>
              </a:rPr>
              <a:t>Random Rotation: Rotate the image by some angle. </a:t>
            </a:r>
            <a:endParaRPr sz="1758">
              <a:solidFill>
                <a:schemeClr val="dk1"/>
              </a:solidFill>
            </a:endParaRPr>
          </a:p>
          <a:p>
            <a:pPr indent="-331867" lvl="0" marL="457200" rtl="0" algn="l">
              <a:lnSpc>
                <a:spcPct val="113636"/>
              </a:lnSpc>
              <a:spcBef>
                <a:spcPts val="0"/>
              </a:spcBef>
              <a:spcAft>
                <a:spcPts val="0"/>
              </a:spcAft>
              <a:buClr>
                <a:schemeClr val="dk1"/>
              </a:buClr>
              <a:buSzPct val="100000"/>
              <a:buAutoNum type="arabicPeriod"/>
            </a:pPr>
            <a:r>
              <a:rPr lang="en-GB" sz="1758">
                <a:solidFill>
                  <a:schemeClr val="dk1"/>
                </a:solidFill>
              </a:rPr>
              <a:t>Resize: Resize the size of the input image to a given size. </a:t>
            </a:r>
            <a:endParaRPr sz="1758">
              <a:solidFill>
                <a:schemeClr val="dk1"/>
              </a:solidFill>
            </a:endParaRPr>
          </a:p>
          <a:p>
            <a:pPr indent="-325516" lvl="0" marL="457200" rtl="0" algn="l">
              <a:lnSpc>
                <a:spcPct val="113636"/>
              </a:lnSpc>
              <a:spcBef>
                <a:spcPts val="0"/>
              </a:spcBef>
              <a:spcAft>
                <a:spcPts val="0"/>
              </a:spcAft>
              <a:buClr>
                <a:schemeClr val="dk1"/>
              </a:buClr>
              <a:buSzPct val="93850"/>
              <a:buAutoNum type="arabicPeriod"/>
            </a:pPr>
            <a:r>
              <a:rPr lang="en-GB" sz="1758">
                <a:solidFill>
                  <a:schemeClr val="dk1"/>
                </a:solidFill>
              </a:rPr>
              <a:t>Random Affine: Random affine transformation of the image keeping center invariant.</a:t>
            </a:r>
            <a:r>
              <a:rPr lang="en-GB" sz="1650">
                <a:solidFill>
                  <a:schemeClr val="dk1"/>
                </a:solidFill>
              </a:rPr>
              <a:t> </a:t>
            </a:r>
            <a:endParaRPr sz="1650">
              <a:solidFill>
                <a:schemeClr val="dk1"/>
              </a:solidFill>
            </a:endParaRPr>
          </a:p>
          <a:p>
            <a:pPr indent="0" lvl="0" marL="0" rtl="0" algn="l">
              <a:spcBef>
                <a:spcPts val="16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Color Augmentation</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9725" lvl="0" marL="457200" rtl="0" algn="l">
              <a:lnSpc>
                <a:spcPct val="113636"/>
              </a:lnSpc>
              <a:spcBef>
                <a:spcPts val="800"/>
              </a:spcBef>
              <a:spcAft>
                <a:spcPts val="0"/>
              </a:spcAft>
              <a:buClr>
                <a:schemeClr val="dk1"/>
              </a:buClr>
              <a:buSzPts val="1750"/>
              <a:buAutoNum type="arabicPeriod"/>
            </a:pPr>
            <a:r>
              <a:rPr lang="en-GB" sz="1750">
                <a:solidFill>
                  <a:schemeClr val="dk1"/>
                </a:solidFill>
              </a:rPr>
              <a:t>Brightness: One way to augment is to change the brightness of the image. The resultant image becomes darker or lighter compared to the original one.</a:t>
            </a:r>
            <a:endParaRPr sz="1750">
              <a:solidFill>
                <a:schemeClr val="dk1"/>
              </a:solidFill>
            </a:endParaRPr>
          </a:p>
          <a:p>
            <a:pPr indent="-339725" lvl="0" marL="457200" rtl="0" algn="l">
              <a:lnSpc>
                <a:spcPct val="113636"/>
              </a:lnSpc>
              <a:spcBef>
                <a:spcPts val="0"/>
              </a:spcBef>
              <a:spcAft>
                <a:spcPts val="0"/>
              </a:spcAft>
              <a:buClr>
                <a:schemeClr val="dk1"/>
              </a:buClr>
              <a:buSzPts val="1750"/>
              <a:buAutoNum type="arabicPeriod"/>
            </a:pPr>
            <a:r>
              <a:rPr lang="en-GB" sz="1750">
                <a:solidFill>
                  <a:schemeClr val="dk1"/>
                </a:solidFill>
              </a:rPr>
              <a:t>Contrast: The contrast is defined as the degree of separation between the darkest and brightest areas of an image. The contrast of the image can also be changed.</a:t>
            </a:r>
            <a:endParaRPr sz="1750">
              <a:solidFill>
                <a:schemeClr val="dk1"/>
              </a:solidFill>
            </a:endParaRPr>
          </a:p>
          <a:p>
            <a:pPr indent="-339725" lvl="0" marL="457200" rtl="0" algn="l">
              <a:lnSpc>
                <a:spcPct val="113636"/>
              </a:lnSpc>
              <a:spcBef>
                <a:spcPts val="0"/>
              </a:spcBef>
              <a:spcAft>
                <a:spcPts val="0"/>
              </a:spcAft>
              <a:buClr>
                <a:schemeClr val="dk1"/>
              </a:buClr>
              <a:buSzPts val="1750"/>
              <a:buAutoNum type="arabicPeriod"/>
            </a:pPr>
            <a:r>
              <a:rPr lang="en-GB" sz="1750">
                <a:solidFill>
                  <a:schemeClr val="dk1"/>
                </a:solidFill>
              </a:rPr>
              <a:t>Saturation: Saturation is the separation between the colors of an image.</a:t>
            </a:r>
            <a:endParaRPr sz="1750">
              <a:solidFill>
                <a:schemeClr val="dk1"/>
              </a:solidFill>
            </a:endParaRPr>
          </a:p>
          <a:p>
            <a:pPr indent="0" lvl="0" marL="0" rtl="0" algn="l">
              <a:spcBef>
                <a:spcPts val="16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6" name="Google Shape;86;p18"/>
          <p:cNvPicPr preferRelativeResize="0"/>
          <p:nvPr/>
        </p:nvPicPr>
        <p:blipFill>
          <a:blip r:embed="rId3">
            <a:alphaModFix/>
          </a:blip>
          <a:stretch>
            <a:fillRect/>
          </a:stretch>
        </p:blipFill>
        <p:spPr>
          <a:xfrm>
            <a:off x="155850" y="198076"/>
            <a:ext cx="8832299" cy="474734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92" name="Google Shape;92;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3" name="Google Shape;93;p19"/>
          <p:cNvPicPr preferRelativeResize="0"/>
          <p:nvPr/>
        </p:nvPicPr>
        <p:blipFill>
          <a:blip r:embed="rId3">
            <a:alphaModFix/>
          </a:blip>
          <a:stretch>
            <a:fillRect/>
          </a:stretch>
        </p:blipFill>
        <p:spPr>
          <a:xfrm>
            <a:off x="0" y="642875"/>
            <a:ext cx="9144000" cy="361949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99" name="Google Shape;99;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0" name="Google Shape;100;p20"/>
          <p:cNvPicPr preferRelativeResize="0"/>
          <p:nvPr/>
        </p:nvPicPr>
        <p:blipFill>
          <a:blip r:embed="rId3">
            <a:alphaModFix/>
          </a:blip>
          <a:stretch>
            <a:fillRect/>
          </a:stretch>
        </p:blipFill>
        <p:spPr>
          <a:xfrm>
            <a:off x="195263" y="871538"/>
            <a:ext cx="8753475" cy="34004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Examples</a:t>
            </a:r>
            <a:endParaRPr/>
          </a:p>
        </p:txBody>
      </p:sp>
      <p:sp>
        <p:nvSpPr>
          <p:cNvPr id="106" name="Google Shape;106;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6550" lvl="0" marL="749300" rtl="0" algn="l">
              <a:lnSpc>
                <a:spcPct val="190909"/>
              </a:lnSpc>
              <a:spcBef>
                <a:spcPts val="3200"/>
              </a:spcBef>
              <a:spcAft>
                <a:spcPts val="0"/>
              </a:spcAft>
              <a:buClr>
                <a:schemeClr val="dk1"/>
              </a:buClr>
              <a:buSzPts val="1700"/>
              <a:buFont typeface="Georgia"/>
              <a:buChar char="●"/>
            </a:pPr>
            <a:r>
              <a:rPr lang="en-GB" sz="1700">
                <a:solidFill>
                  <a:schemeClr val="dk1"/>
                </a:solidFill>
                <a:latin typeface="Georgia"/>
                <a:ea typeface="Georgia"/>
                <a:cs typeface="Georgia"/>
                <a:sym typeface="Georgia"/>
              </a:rPr>
              <a:t>Know how to ride a cycle  —&gt; Learn how to ride a scooter</a:t>
            </a:r>
            <a:endParaRPr sz="1700">
              <a:solidFill>
                <a:schemeClr val="dk1"/>
              </a:solidFill>
              <a:latin typeface="Georgia"/>
              <a:ea typeface="Georgia"/>
              <a:cs typeface="Georgia"/>
              <a:sym typeface="Georgia"/>
            </a:endParaRPr>
          </a:p>
          <a:p>
            <a:pPr indent="-336550" lvl="0" marL="749300" rtl="0" algn="l">
              <a:lnSpc>
                <a:spcPct val="190909"/>
              </a:lnSpc>
              <a:spcBef>
                <a:spcPts val="0"/>
              </a:spcBef>
              <a:spcAft>
                <a:spcPts val="0"/>
              </a:spcAft>
              <a:buClr>
                <a:schemeClr val="dk1"/>
              </a:buClr>
              <a:buSzPts val="1700"/>
              <a:buFont typeface="Georgia"/>
              <a:buChar char="●"/>
            </a:pPr>
            <a:r>
              <a:rPr lang="en-GB" sz="1700">
                <a:solidFill>
                  <a:schemeClr val="dk1"/>
                </a:solidFill>
                <a:latin typeface="Georgia"/>
                <a:ea typeface="Georgia"/>
                <a:cs typeface="Georgia"/>
                <a:sym typeface="Georgia"/>
              </a:rPr>
              <a:t>Know how to play classic piano —-&gt; Learn how to play jazz piano</a:t>
            </a:r>
            <a:endParaRPr sz="1700">
              <a:solidFill>
                <a:schemeClr val="dk1"/>
              </a:solidFill>
              <a:latin typeface="Georgia"/>
              <a:ea typeface="Georgia"/>
              <a:cs typeface="Georgia"/>
              <a:sym typeface="Georgia"/>
            </a:endParaRPr>
          </a:p>
          <a:p>
            <a:pPr indent="-336550" lvl="0" marL="749300" rtl="0" algn="l">
              <a:lnSpc>
                <a:spcPct val="190909"/>
              </a:lnSpc>
              <a:spcBef>
                <a:spcPts val="0"/>
              </a:spcBef>
              <a:spcAft>
                <a:spcPts val="0"/>
              </a:spcAft>
              <a:buClr>
                <a:schemeClr val="dk1"/>
              </a:buClr>
              <a:buSzPts val="1700"/>
              <a:buFont typeface="Georgia"/>
              <a:buChar char="●"/>
            </a:pPr>
            <a:r>
              <a:rPr lang="en-GB" sz="1700">
                <a:solidFill>
                  <a:schemeClr val="dk1"/>
                </a:solidFill>
                <a:latin typeface="Georgia"/>
                <a:ea typeface="Georgia"/>
                <a:cs typeface="Georgia"/>
                <a:sym typeface="Georgia"/>
              </a:rPr>
              <a:t>Know math and statistics —--&gt; Learn machine learning</a:t>
            </a:r>
            <a:endParaRPr sz="1700">
              <a:solidFill>
                <a:schemeClr val="dk1"/>
              </a:solidFill>
              <a:latin typeface="Georgia"/>
              <a:ea typeface="Georgia"/>
              <a:cs typeface="Georgia"/>
              <a:sym typeface="Georgia"/>
            </a:endParaRPr>
          </a:p>
          <a:p>
            <a:pPr indent="0" lvl="0" marL="0" rtl="0" algn="l">
              <a:spcBef>
                <a:spcPts val="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