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BC8E77-2A41-449F-DC72-645C2C631BFF}" v="402" dt="2022-11-21T09:28:27.354"/>
    <p1510:client id="{EC65A8EE-A6F3-7599-2B27-343753F0DF2E}" v="229" dt="2022-11-21T04:38:19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4642" y="1467418"/>
            <a:ext cx="9144000" cy="1151148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Word Embeddings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ea typeface="Calibri"/>
                <a:cs typeface="Calibri"/>
              </a:rPr>
              <a:t>- Sajjan Adhikari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880B-7401-FA72-A608-D3EEAF32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5960-1108-E2D5-B57E-5800B7B01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TF-IDF</a:t>
            </a:r>
            <a:r>
              <a:rPr lang="en-US" dirty="0">
                <a:ea typeface="+mn-lt"/>
                <a:cs typeface="+mn-lt"/>
              </a:rPr>
              <a:t> stands for Term Frequency Inverse Document Frequency of records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can be defined as the calculation of how relevant a word in a series or corpus is to a text.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meaning increases proportionally to the number of times in the text a word appears 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- but is compensated by the word frequency in the corpus (data-set)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108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5C474-E91F-A988-5DB7-D05F26249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49" y="359134"/>
            <a:ext cx="10515600" cy="6105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common words in in a document are ranked low if they appear many times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term frequency</a:t>
            </a:r>
            <a:r>
              <a:rPr lang="en-US" dirty="0">
                <a:ea typeface="+mn-lt"/>
                <a:cs typeface="+mn-lt"/>
              </a:rPr>
              <a:t> of a word in a document is calculated </a:t>
            </a:r>
            <a:endParaRPr lang="en-US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- by  raw count of instances a word appears in a document.</a:t>
            </a:r>
            <a:endParaRPr lang="en-US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inverse document frequency</a:t>
            </a:r>
            <a:r>
              <a:rPr lang="en-US" dirty="0">
                <a:ea typeface="+mn-lt"/>
                <a:cs typeface="+mn-lt"/>
              </a:rPr>
              <a:t> gives how common or rare a word is in the entire document set. 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- The closer it is to 0, the more common a word is. </a:t>
            </a:r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- This metric can be calculated by taking the total number of documents, 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dividing it by the number of documents that contain a word, and calculating the logarithm.</a:t>
            </a:r>
            <a:endParaRPr lang="en-US">
              <a:ea typeface="Calibri"/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079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D0FD-4752-9B4D-213B-D63E9933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1AC8-D167-B67E-810B-10AFE280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Multiplying value of </a:t>
            </a:r>
            <a:r>
              <a:rPr lang="en-US" dirty="0" err="1">
                <a:ea typeface="+mn-lt"/>
                <a:cs typeface="+mn-lt"/>
              </a:rPr>
              <a:t>tf-idf</a:t>
            </a:r>
            <a:r>
              <a:rPr lang="en-US" dirty="0">
                <a:ea typeface="+mn-lt"/>
                <a:cs typeface="+mn-lt"/>
              </a:rPr>
              <a:t> results in the TF-IDF score of a word in a document</a:t>
            </a:r>
          </a:p>
          <a:p>
            <a:r>
              <a:rPr lang="en-US" dirty="0">
                <a:ea typeface="+mn-lt"/>
                <a:cs typeface="+mn-lt"/>
              </a:rPr>
              <a:t>The higher the score, the more relevant that word is in that particular document.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817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5DD-6433-2B0E-2475-34E264B1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1F7598E-7FDA-1B37-7D9F-C9D2A8E5E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376" y="2274305"/>
            <a:ext cx="6513662" cy="3123301"/>
          </a:xfrm>
        </p:spPr>
      </p:pic>
    </p:spTree>
    <p:extLst>
      <p:ext uri="{BB962C8B-B14F-4D97-AF65-F5344CB8AC3E}">
        <p14:creationId xmlns:p14="http://schemas.microsoft.com/office/powerpoint/2010/main" val="401168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7A78-911D-72BA-93E8-361E72CD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Calibri Light"/>
                <a:cs typeface="Calibri Light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EA82-435D-BD9A-FD03-198B0626D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Information Retrieval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Text mining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Keyword Extraction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Search Engine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14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ABDE-B471-0DA1-3C26-A2751A86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Word2Vec</a:t>
            </a:r>
            <a:endParaRPr lang="en-US" dirty="0">
              <a:ea typeface="Calibri Light" panose="020F0302020204030204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725C-CADC-2D61-BA1C-BC5AA21E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13" y="1710606"/>
            <a:ext cx="10515600" cy="4883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was created by Tomas </a:t>
            </a:r>
            <a:r>
              <a:rPr lang="en-US" dirty="0" err="1">
                <a:ea typeface="+mn-lt"/>
                <a:cs typeface="+mn-lt"/>
              </a:rPr>
              <a:t>Mikolov</a:t>
            </a:r>
            <a:r>
              <a:rPr lang="en-US" dirty="0">
                <a:ea typeface="+mn-lt"/>
                <a:cs typeface="+mn-lt"/>
              </a:rPr>
              <a:t> and teams at Google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implements the Neural Network architecture for generating the word embeddings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unsupervised learning, neural network algorithms for obtaining vector representation of words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0948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5EC8-CDE9-4450-2147-13E05781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63C67-F188-C174-C7DE-3BC409B9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it is trained on a large corpus of text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Embeddings generated are dense</a:t>
            </a:r>
          </a:p>
          <a:p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- many embeddings generates sparse vectors</a:t>
            </a:r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- dense vectors give a better result than the sparse vector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295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4778"/>
            <a:ext cx="9144000" cy="834846"/>
          </a:xfrm>
        </p:spPr>
        <p:txBody>
          <a:bodyPr>
            <a:normAutofit/>
          </a:bodyPr>
          <a:lstStyle/>
          <a:p>
            <a:r>
              <a:rPr lang="en-US" sz="5000" dirty="0">
                <a:ea typeface="Calibri Light"/>
                <a:cs typeface="Calibri Light"/>
              </a:rPr>
              <a:t>Why we need word embedding?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7322"/>
            <a:ext cx="9144000" cy="4646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Wouldn’t it be incredible if computers could start understanding Shakespeare? Or write fiction like J.K Rowling?</a:t>
            </a:r>
          </a:p>
          <a:p>
            <a:pPr marL="342900" indent="-342900" algn="l"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Recent advancements in Natural Language Processing have made computers to better understand text-based content</a:t>
            </a:r>
          </a:p>
          <a:p>
            <a:pPr marL="342900" indent="-342900" algn="l"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To understand and generate text, NLP-powered systems must be </a:t>
            </a:r>
          </a:p>
          <a:p>
            <a:pPr marL="800100" lvl="1" algn="l"/>
            <a:r>
              <a:rPr lang="en-US" dirty="0">
                <a:ea typeface="+mn-lt"/>
                <a:cs typeface="+mn-lt"/>
              </a:rPr>
              <a:t>- able to recognize words, grammar, and a whole lot of language nuances. </a:t>
            </a:r>
          </a:p>
          <a:p>
            <a:pPr marL="800100" lvl="1" algn="l"/>
            <a:endParaRPr lang="en-US" dirty="0"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So, NLP experts developed a technique called </a:t>
            </a:r>
            <a:r>
              <a:rPr lang="en-US" i="1" dirty="0">
                <a:ea typeface="+mn-lt"/>
                <a:cs typeface="+mn-lt"/>
              </a:rPr>
              <a:t>word embeddings</a:t>
            </a:r>
            <a:endParaRPr lang="en-US" dirty="0">
              <a:ea typeface="+mn-lt"/>
              <a:cs typeface="+mn-lt"/>
            </a:endParaRPr>
          </a:p>
          <a:p>
            <a:pPr marL="342900" indent="-342900" algn="l">
              <a:buChar char="•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306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4778"/>
            <a:ext cx="9144000" cy="834846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7322"/>
            <a:ext cx="9144000" cy="3740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Word embeddings represents words and documents in the form of numeric vectors </a:t>
            </a:r>
          </a:p>
          <a:p>
            <a:pPr marL="800100" lvl="1" algn="l"/>
            <a:r>
              <a:rPr lang="en-US" dirty="0">
                <a:ea typeface="+mn-lt"/>
                <a:cs typeface="+mn-lt"/>
              </a:rPr>
              <a:t>- allowing similar words to have similar vector representations. </a:t>
            </a: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The extracted features are fed into a machine learning model </a:t>
            </a:r>
          </a:p>
          <a:p>
            <a:pPr marL="800100" lvl="1" algn="l"/>
            <a:r>
              <a:rPr lang="en-US" dirty="0">
                <a:ea typeface="+mn-lt"/>
                <a:cs typeface="+mn-lt"/>
              </a:rPr>
              <a:t>- so as to work with text data and preserve the semantic and syntactic information.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This information once received in its converted form is used by NLP algorithms </a:t>
            </a:r>
          </a:p>
          <a:p>
            <a:pPr marL="800100" lvl="1" algn="l"/>
            <a:r>
              <a:rPr lang="en-US" dirty="0">
                <a:ea typeface="+mn-lt"/>
                <a:cs typeface="+mn-lt"/>
              </a:rPr>
              <a:t>- that easily digest these learned representations and process textual information.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7464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4778"/>
            <a:ext cx="9144000" cy="834846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7322"/>
            <a:ext cx="9144000" cy="3740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Word embeddings captures inter-word semantics</a:t>
            </a:r>
          </a:p>
          <a:p>
            <a:pPr marL="342900" indent="-342900" algn="l"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Each word is represented by a real-valued vector with tens or hundreds of dimensions</a:t>
            </a:r>
          </a:p>
          <a:p>
            <a:pPr marL="342900" indent="-342900" algn="l"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Example : Glove vectors has 300 dimension</a:t>
            </a:r>
          </a:p>
        </p:txBody>
      </p:sp>
    </p:spTree>
    <p:extLst>
      <p:ext uri="{BB962C8B-B14F-4D97-AF65-F5344CB8AC3E}">
        <p14:creationId xmlns:p14="http://schemas.microsoft.com/office/powerpoint/2010/main" val="406060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4778"/>
            <a:ext cx="9144000" cy="834846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One Hot Encoding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7322"/>
            <a:ext cx="9144000" cy="3740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b="1" dirty="0">
                <a:ea typeface="+mn-lt"/>
                <a:cs typeface="+mn-lt"/>
              </a:rPr>
              <a:t>One-hot encoding</a:t>
            </a:r>
            <a:r>
              <a:rPr lang="en-US" dirty="0">
                <a:ea typeface="+mn-lt"/>
                <a:cs typeface="+mn-lt"/>
              </a:rPr>
              <a:t> is a process whereby categorical variables are converted into a form </a:t>
            </a:r>
          </a:p>
          <a:p>
            <a:pPr marL="800100" lvl="1" algn="l"/>
            <a:r>
              <a:rPr lang="en-US" dirty="0">
                <a:ea typeface="+mn-lt"/>
                <a:cs typeface="+mn-lt"/>
              </a:rPr>
              <a:t>- that can be provided as an input to machine learning models.</a:t>
            </a: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The goal of one-hot encoding is to transform data from a categorical representation to a numeric representation</a:t>
            </a: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Sometimes, we encounter columns that contain categorical features </a:t>
            </a:r>
          </a:p>
          <a:p>
            <a:pPr marL="800100" lvl="1" algn="l"/>
            <a:r>
              <a:rPr lang="en-US" dirty="0">
                <a:ea typeface="+mn-lt"/>
                <a:cs typeface="+mn-lt"/>
              </a:rPr>
              <a:t>- for example parameter </a:t>
            </a:r>
            <a:r>
              <a:rPr lang="en-US" i="1" dirty="0">
                <a:ea typeface="+mn-lt"/>
                <a:cs typeface="+mn-lt"/>
              </a:rPr>
              <a:t>Gender</a:t>
            </a:r>
            <a:r>
              <a:rPr lang="en-US" dirty="0">
                <a:ea typeface="+mn-lt"/>
                <a:cs typeface="+mn-lt"/>
              </a:rPr>
              <a:t> will have categorical parameters like </a:t>
            </a:r>
            <a:r>
              <a:rPr lang="en-US" i="1" dirty="0">
                <a:ea typeface="+mn-lt"/>
                <a:cs typeface="+mn-lt"/>
              </a:rPr>
              <a:t>Male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i="1" dirty="0">
                <a:ea typeface="+mn-lt"/>
                <a:cs typeface="+mn-lt"/>
              </a:rPr>
              <a:t>Female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ea typeface="Calibri"/>
              <a:cs typeface="Calibri"/>
            </a:endParaRPr>
          </a:p>
          <a:p>
            <a:pPr marL="800100" lvl="1" algn="l"/>
            <a:r>
              <a:rPr lang="en-US" dirty="0">
                <a:ea typeface="Calibri"/>
                <a:cs typeface="Calibri"/>
              </a:rPr>
              <a:t>- </a:t>
            </a:r>
            <a:r>
              <a:rPr lang="en-US" i="1" dirty="0">
                <a:ea typeface="+mn-lt"/>
                <a:cs typeface="+mn-lt"/>
              </a:rPr>
              <a:t>Male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i="1" dirty="0">
                <a:ea typeface="+mn-lt"/>
                <a:cs typeface="+mn-lt"/>
              </a:rPr>
              <a:t>Female</a:t>
            </a:r>
            <a:r>
              <a:rPr lang="en-US" dirty="0">
                <a:ea typeface="+mn-lt"/>
                <a:cs typeface="+mn-lt"/>
              </a:rPr>
              <a:t> mapped to </a:t>
            </a:r>
            <a:r>
              <a:rPr lang="en-US" i="1" dirty="0">
                <a:ea typeface="+mn-lt"/>
                <a:cs typeface="+mn-lt"/>
              </a:rPr>
              <a:t>0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i="1" dirty="0">
                <a:ea typeface="+mn-lt"/>
                <a:cs typeface="+mn-lt"/>
              </a:rPr>
              <a:t>1</a:t>
            </a:r>
            <a:endParaRPr lang="en-US" dirty="0">
              <a:ea typeface="Calibri"/>
              <a:cs typeface="Calibri"/>
            </a:endParaRPr>
          </a:p>
          <a:p>
            <a:pPr marL="342900" indent="-342900" algn="l">
              <a:buChar char="•"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057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67E2-5834-0A37-121E-0A2EDEDC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4D84C22-683D-8FE8-2F9C-F07641F41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783" y="2520248"/>
            <a:ext cx="5189866" cy="2444509"/>
          </a:xfrm>
        </p:spPr>
      </p:pic>
    </p:spTree>
    <p:extLst>
      <p:ext uri="{BB962C8B-B14F-4D97-AF65-F5344CB8AC3E}">
        <p14:creationId xmlns:p14="http://schemas.microsoft.com/office/powerpoint/2010/main" val="99979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330F-A117-D43D-7FE9-DD42E1F6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841C55-578E-A5B9-133A-32C8853F4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222" y="2289311"/>
            <a:ext cx="8263026" cy="3740269"/>
          </a:xfrm>
        </p:spPr>
      </p:pic>
    </p:spTree>
    <p:extLst>
      <p:ext uri="{BB962C8B-B14F-4D97-AF65-F5344CB8AC3E}">
        <p14:creationId xmlns:p14="http://schemas.microsoft.com/office/powerpoint/2010/main" val="246680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4778"/>
            <a:ext cx="9144000" cy="834846"/>
          </a:xfrm>
        </p:spPr>
        <p:txBody>
          <a:bodyPr>
            <a:normAutofit fontScale="90000"/>
          </a:bodyPr>
          <a:lstStyle/>
          <a:p>
            <a:r>
              <a:rPr lang="en-US" dirty="0"/>
              <a:t>Bag of 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7322"/>
            <a:ext cx="9144000" cy="3740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Bag of Words model is used to preprocess the text by converting it into a </a:t>
            </a:r>
            <a:r>
              <a:rPr lang="en-US" i="1">
                <a:ea typeface="+mn-lt"/>
                <a:cs typeface="+mn-lt"/>
              </a:rPr>
              <a:t>bag of words</a:t>
            </a: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keeps a count of the total occurrences of most frequently used words.</a:t>
            </a:r>
          </a:p>
          <a:p>
            <a:pPr marL="342900" indent="-342900" algn="l">
              <a:buChar char="•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76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4778"/>
            <a:ext cx="9144000" cy="834846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Limitations of BOW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7322"/>
            <a:ext cx="9144000" cy="3740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b="1" dirty="0">
                <a:ea typeface="+mn-lt"/>
                <a:cs typeface="+mn-lt"/>
              </a:rPr>
              <a:t>Semantic meaning</a:t>
            </a:r>
          </a:p>
          <a:p>
            <a:pPr marL="800100" lvl="1" algn="l"/>
            <a:r>
              <a:rPr lang="en-US" dirty="0">
                <a:ea typeface="+mn-lt"/>
                <a:cs typeface="+mn-lt"/>
              </a:rPr>
              <a:t>- does not consider the meaning of the word in the document</a:t>
            </a:r>
          </a:p>
          <a:p>
            <a:pPr marL="800100" lvl="1" algn="l"/>
            <a:r>
              <a:rPr lang="en-US" dirty="0">
                <a:ea typeface="+mn-lt"/>
                <a:cs typeface="+mn-lt"/>
              </a:rPr>
              <a:t>- It completely ignores the context in which it’s used</a:t>
            </a:r>
          </a:p>
          <a:p>
            <a:pPr marL="800100" lvl="1" algn="l"/>
            <a:endParaRPr lang="en-US" dirty="0"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b="1" dirty="0">
                <a:ea typeface="+mn-lt"/>
                <a:cs typeface="+mn-lt"/>
              </a:rPr>
              <a:t>Vector size</a:t>
            </a:r>
          </a:p>
          <a:p>
            <a:pPr marL="800100" lvl="1" algn="l"/>
            <a:r>
              <a:rPr lang="en-US" dirty="0">
                <a:ea typeface="+mn-lt"/>
                <a:cs typeface="+mn-lt"/>
              </a:rPr>
              <a:t>- For a large document, the vector size can be huge </a:t>
            </a:r>
            <a:endParaRPr lang="en-US" b="1" dirty="0">
              <a:ea typeface="+mn-lt"/>
              <a:cs typeface="+mn-lt"/>
            </a:endParaRPr>
          </a:p>
          <a:p>
            <a:pPr marL="800100" lvl="1" algn="l"/>
            <a:r>
              <a:rPr lang="en-US" dirty="0">
                <a:ea typeface="+mn-lt"/>
                <a:cs typeface="+mn-lt"/>
              </a:rPr>
              <a:t>- resulting in a lot of computation and time</a:t>
            </a:r>
            <a:endParaRPr lang="en-US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886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Word Embeddings</vt:lpstr>
      <vt:lpstr>Why we need word embedding?</vt:lpstr>
      <vt:lpstr>Introduction</vt:lpstr>
      <vt:lpstr>Introduction</vt:lpstr>
      <vt:lpstr>One Hot Encoding</vt:lpstr>
      <vt:lpstr>PowerPoint Presentation</vt:lpstr>
      <vt:lpstr>PowerPoint Presentation</vt:lpstr>
      <vt:lpstr>Bag of Words</vt:lpstr>
      <vt:lpstr>Limitations of BOW</vt:lpstr>
      <vt:lpstr>TF-IDF</vt:lpstr>
      <vt:lpstr>PowerPoint Presentation</vt:lpstr>
      <vt:lpstr>PowerPoint Presentation</vt:lpstr>
      <vt:lpstr>PowerPoint Presentation</vt:lpstr>
      <vt:lpstr>Applications</vt:lpstr>
      <vt:lpstr>Word2Vec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214</cp:revision>
  <dcterms:created xsi:type="dcterms:W3CDTF">2022-11-21T03:58:53Z</dcterms:created>
  <dcterms:modified xsi:type="dcterms:W3CDTF">2022-11-21T09:36:46Z</dcterms:modified>
</cp:coreProperties>
</file>